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charts/chart5.xml" ContentType="application/vnd.openxmlformats-officedocument.drawingml.chart+xml"/>
  <Override PartName="/ppt/theme/themeOverride5.xml" ContentType="application/vnd.openxmlformats-officedocument.themeOverride+xml"/>
  <Override PartName="/ppt/drawings/drawing3.xml" ContentType="application/vnd.openxmlformats-officedocument.drawingml.chartshapes+xml"/>
  <Override PartName="/ppt/notesSlides/notesSlide7.xml" ContentType="application/vnd.openxmlformats-officedocument.presentationml.notesSlide+xml"/>
  <Override PartName="/ppt/media/media1.gif" ContentType="video/unknown"/>
  <Override PartName="/ppt/media/media2.gif" ContentType="video/unknown"/>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media3.gif" ContentType="video/unknown"/>
  <Override PartName="/ppt/media/media4.gif" ContentType="video/unknown"/>
  <Override PartName="/ppt/media/media5.gif" ContentType="video/unknown"/>
  <Override PartName="/ppt/media/media6.gif" ContentType="video/unknown"/>
  <Override PartName="/ppt/media/media7.gif" ContentType="video/unknown"/>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63"/>
  </p:notesMasterIdLst>
  <p:sldIdLst>
    <p:sldId id="257" r:id="rId5"/>
    <p:sldId id="262" r:id="rId6"/>
    <p:sldId id="263" r:id="rId7"/>
    <p:sldId id="264" r:id="rId8"/>
    <p:sldId id="265" r:id="rId9"/>
    <p:sldId id="266" r:id="rId10"/>
    <p:sldId id="267" r:id="rId11"/>
    <p:sldId id="325" r:id="rId12"/>
    <p:sldId id="326" r:id="rId13"/>
    <p:sldId id="327" r:id="rId14"/>
    <p:sldId id="328"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312" r:id="rId35"/>
    <p:sldId id="313" r:id="rId36"/>
    <p:sldId id="329" r:id="rId37"/>
    <p:sldId id="330" r:id="rId38"/>
    <p:sldId id="314" r:id="rId39"/>
    <p:sldId id="316" r:id="rId40"/>
    <p:sldId id="317" r:id="rId41"/>
    <p:sldId id="318" r:id="rId42"/>
    <p:sldId id="319"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x="9144000" cy="6858000" type="screen4x3"/>
  <p:notesSz cx="6858000" cy="9144000"/>
  <p:defaultTextStyle>
    <a:defPPr>
      <a:defRPr lang="en-US"/>
    </a:defPPr>
    <a:lvl1pPr marL="0" algn="l" defTabSz="910900" rtl="0" eaLnBrk="1" latinLnBrk="0" hangingPunct="1">
      <a:defRPr sz="1800" kern="1200">
        <a:solidFill>
          <a:schemeClr val="tx1"/>
        </a:solidFill>
        <a:latin typeface="+mn-lt"/>
        <a:ea typeface="+mn-ea"/>
        <a:cs typeface="+mn-cs"/>
      </a:defRPr>
    </a:lvl1pPr>
    <a:lvl2pPr marL="455446" algn="l" defTabSz="910900" rtl="0" eaLnBrk="1" latinLnBrk="0" hangingPunct="1">
      <a:defRPr sz="1800" kern="1200">
        <a:solidFill>
          <a:schemeClr val="tx1"/>
        </a:solidFill>
        <a:latin typeface="+mn-lt"/>
        <a:ea typeface="+mn-ea"/>
        <a:cs typeface="+mn-cs"/>
      </a:defRPr>
    </a:lvl2pPr>
    <a:lvl3pPr marL="910900" algn="l" defTabSz="910900" rtl="0" eaLnBrk="1" latinLnBrk="0" hangingPunct="1">
      <a:defRPr sz="1800" kern="1200">
        <a:solidFill>
          <a:schemeClr val="tx1"/>
        </a:solidFill>
        <a:latin typeface="+mn-lt"/>
        <a:ea typeface="+mn-ea"/>
        <a:cs typeface="+mn-cs"/>
      </a:defRPr>
    </a:lvl3pPr>
    <a:lvl4pPr marL="1366352" algn="l" defTabSz="910900" rtl="0" eaLnBrk="1" latinLnBrk="0" hangingPunct="1">
      <a:defRPr sz="1800" kern="1200">
        <a:solidFill>
          <a:schemeClr val="tx1"/>
        </a:solidFill>
        <a:latin typeface="+mn-lt"/>
        <a:ea typeface="+mn-ea"/>
        <a:cs typeface="+mn-cs"/>
      </a:defRPr>
    </a:lvl4pPr>
    <a:lvl5pPr marL="1821798" algn="l" defTabSz="910900" rtl="0" eaLnBrk="1" latinLnBrk="0" hangingPunct="1">
      <a:defRPr sz="1800" kern="1200">
        <a:solidFill>
          <a:schemeClr val="tx1"/>
        </a:solidFill>
        <a:latin typeface="+mn-lt"/>
        <a:ea typeface="+mn-ea"/>
        <a:cs typeface="+mn-cs"/>
      </a:defRPr>
    </a:lvl5pPr>
    <a:lvl6pPr marL="2277251" algn="l" defTabSz="910900" rtl="0" eaLnBrk="1" latinLnBrk="0" hangingPunct="1">
      <a:defRPr sz="1800" kern="1200">
        <a:solidFill>
          <a:schemeClr val="tx1"/>
        </a:solidFill>
        <a:latin typeface="+mn-lt"/>
        <a:ea typeface="+mn-ea"/>
        <a:cs typeface="+mn-cs"/>
      </a:defRPr>
    </a:lvl6pPr>
    <a:lvl7pPr marL="2732700" algn="l" defTabSz="910900" rtl="0" eaLnBrk="1" latinLnBrk="0" hangingPunct="1">
      <a:defRPr sz="1800" kern="1200">
        <a:solidFill>
          <a:schemeClr val="tx1"/>
        </a:solidFill>
        <a:latin typeface="+mn-lt"/>
        <a:ea typeface="+mn-ea"/>
        <a:cs typeface="+mn-cs"/>
      </a:defRPr>
    </a:lvl7pPr>
    <a:lvl8pPr marL="3188138" algn="l" defTabSz="910900" rtl="0" eaLnBrk="1" latinLnBrk="0" hangingPunct="1">
      <a:defRPr sz="1800" kern="1200">
        <a:solidFill>
          <a:schemeClr val="tx1"/>
        </a:solidFill>
        <a:latin typeface="+mn-lt"/>
        <a:ea typeface="+mn-ea"/>
        <a:cs typeface="+mn-cs"/>
      </a:defRPr>
    </a:lvl8pPr>
    <a:lvl9pPr marL="3643594" algn="l" defTabSz="9109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Dr.%20Anu%20Simon\Desktop\Corr.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Dr.%20Anu%20Simon\Desktop\Corr.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Dr.%20Anu%20Simon\Desktop\Corr.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Documents%20and%20Settings\Dr.%20Anu%20Simon\Desktop\Corr.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Documents%20and%20Settings\Dr.%20Anu%20Simon\Desktop\Corr.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048840769903948"/>
          <c:y val="5.1400554097404488E-2"/>
          <c:w val="0.81340048118985131"/>
          <c:h val="0.70005358705161858"/>
        </c:manualLayout>
      </c:layout>
      <c:lineChart>
        <c:grouping val="standard"/>
        <c:varyColors val="0"/>
        <c:ser>
          <c:idx val="0"/>
          <c:order val="0"/>
          <c:marker>
            <c:symbol val="none"/>
          </c:marker>
          <c:val>
            <c:numRef>
              <c:f>Sheet1!$B$1:$B$22</c:f>
              <c:numCache>
                <c:formatCode>General</c:formatCode>
                <c:ptCount val="22"/>
                <c:pt idx="0">
                  <c:v>0.11400000000000056</c:v>
                </c:pt>
                <c:pt idx="1">
                  <c:v>0.11450000000000056</c:v>
                </c:pt>
                <c:pt idx="2">
                  <c:v>0.32000000000000284</c:v>
                </c:pt>
                <c:pt idx="3">
                  <c:v>0.33400000000000324</c:v>
                </c:pt>
                <c:pt idx="4">
                  <c:v>0.5</c:v>
                </c:pt>
                <c:pt idx="5">
                  <c:v>0.50700000000000001</c:v>
                </c:pt>
                <c:pt idx="6">
                  <c:v>0.55000000000000004</c:v>
                </c:pt>
                <c:pt idx="7">
                  <c:v>0.55600000000000005</c:v>
                </c:pt>
                <c:pt idx="8">
                  <c:v>0.5044999999999995</c:v>
                </c:pt>
                <c:pt idx="9">
                  <c:v>0.50480000000000003</c:v>
                </c:pt>
                <c:pt idx="10">
                  <c:v>0.50770000000000004</c:v>
                </c:pt>
                <c:pt idx="11">
                  <c:v>0.71000000000000063</c:v>
                </c:pt>
                <c:pt idx="12">
                  <c:v>0.73400000000000065</c:v>
                </c:pt>
                <c:pt idx="13">
                  <c:v>0.74500000000000499</c:v>
                </c:pt>
                <c:pt idx="14">
                  <c:v>0.74500000000000499</c:v>
                </c:pt>
                <c:pt idx="15">
                  <c:v>0.74500000000000499</c:v>
                </c:pt>
                <c:pt idx="16">
                  <c:v>0.76700000000000568</c:v>
                </c:pt>
                <c:pt idx="17">
                  <c:v>0.85400000000000065</c:v>
                </c:pt>
                <c:pt idx="18">
                  <c:v>0.85900000000000065</c:v>
                </c:pt>
                <c:pt idx="19">
                  <c:v>0.86000000000000065</c:v>
                </c:pt>
                <c:pt idx="20">
                  <c:v>0.86430000000000062</c:v>
                </c:pt>
                <c:pt idx="21">
                  <c:v>0.86600000000000465</c:v>
                </c:pt>
              </c:numCache>
            </c:numRef>
          </c:val>
          <c:smooth val="0"/>
        </c:ser>
        <c:dLbls>
          <c:showLegendKey val="0"/>
          <c:showVal val="0"/>
          <c:showCatName val="0"/>
          <c:showSerName val="0"/>
          <c:showPercent val="0"/>
          <c:showBubbleSize val="0"/>
        </c:dLbls>
        <c:marker val="1"/>
        <c:smooth val="0"/>
        <c:axId val="87143552"/>
        <c:axId val="87145472"/>
      </c:lineChart>
      <c:catAx>
        <c:axId val="87143552"/>
        <c:scaling>
          <c:orientation val="minMax"/>
        </c:scaling>
        <c:delete val="0"/>
        <c:axPos val="b"/>
        <c:title>
          <c:tx>
            <c:rich>
              <a:bodyPr/>
              <a:lstStyle/>
              <a:p>
                <a:pPr>
                  <a:defRPr/>
                </a:pPr>
                <a:r>
                  <a:rPr lang="en-US"/>
                  <a:t>Hours from</a:t>
                </a:r>
                <a:r>
                  <a:rPr lang="en-US" baseline="0"/>
                  <a:t> start of physical intilization</a:t>
                </a:r>
                <a:endParaRPr lang="en-US"/>
              </a:p>
            </c:rich>
          </c:tx>
          <c:layout/>
          <c:overlay val="0"/>
        </c:title>
        <c:majorTickMark val="out"/>
        <c:minorTickMark val="none"/>
        <c:tickLblPos val="nextTo"/>
        <c:crossAx val="87145472"/>
        <c:crosses val="autoZero"/>
        <c:auto val="1"/>
        <c:lblAlgn val="ctr"/>
        <c:lblOffset val="100"/>
        <c:noMultiLvlLbl val="0"/>
      </c:catAx>
      <c:valAx>
        <c:axId val="87145472"/>
        <c:scaling>
          <c:orientation val="minMax"/>
        </c:scaling>
        <c:delete val="0"/>
        <c:axPos val="l"/>
        <c:title>
          <c:tx>
            <c:rich>
              <a:bodyPr rot="0" vert="wordArtVert"/>
              <a:lstStyle/>
              <a:p>
                <a:pPr>
                  <a:defRPr/>
                </a:pPr>
                <a:r>
                  <a:rPr lang="en-US"/>
                  <a:t>Correlation</a:t>
                </a:r>
              </a:p>
            </c:rich>
          </c:tx>
          <c:layout/>
          <c:overlay val="0"/>
        </c:title>
        <c:numFmt formatCode="General" sourceLinked="1"/>
        <c:majorTickMark val="out"/>
        <c:minorTickMark val="none"/>
        <c:tickLblPos val="nextTo"/>
        <c:crossAx val="87143552"/>
        <c:crosses val="autoZero"/>
        <c:crossBetween val="between"/>
      </c:valAx>
    </c:plotArea>
    <c:plotVisOnly val="1"/>
    <c:dispBlanksAs val="gap"/>
    <c:showDLblsOverMax val="0"/>
  </c:chart>
  <c:spPr>
    <a:no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en-US" sz="1200" b="1" i="0" baseline="0" dirty="0"/>
              <a:t>Equitable Threat Scores</a:t>
            </a:r>
            <a:br>
              <a:rPr lang="en-US" sz="1200" b="1" i="0" baseline="0" dirty="0"/>
            </a:br>
            <a:r>
              <a:rPr lang="en-US" sz="1200" b="1" i="0" baseline="0" dirty="0" err="1"/>
              <a:t>Mesoscale</a:t>
            </a:r>
            <a:r>
              <a:rPr lang="en-US" sz="1200" b="1" i="0" baseline="0" dirty="0"/>
              <a:t> </a:t>
            </a:r>
            <a:r>
              <a:rPr lang="en-US" sz="1200" b="1" i="0" baseline="0" dirty="0" err="1"/>
              <a:t>Rainrate</a:t>
            </a:r>
            <a:r>
              <a:rPr lang="en-US" sz="1200" b="1" i="0" baseline="0" dirty="0"/>
              <a:t> Initialization</a:t>
            </a:r>
            <a:endParaRPr lang="en-US" sz="1200" dirty="0"/>
          </a:p>
        </c:rich>
      </c:tx>
      <c:layout>
        <c:manualLayout>
          <c:xMode val="edge"/>
          <c:yMode val="edge"/>
          <c:x val="0.2436283355205599"/>
          <c:y val="2.7027027027027136E-2"/>
        </c:manualLayout>
      </c:layout>
      <c:overlay val="0"/>
    </c:title>
    <c:autoTitleDeleted val="0"/>
    <c:plotArea>
      <c:layout>
        <c:manualLayout>
          <c:layoutTarget val="inner"/>
          <c:xMode val="edge"/>
          <c:yMode val="edge"/>
          <c:x val="0.14898261005045604"/>
          <c:y val="7.4548702245552628E-2"/>
          <c:w val="0.79356703699708753"/>
          <c:h val="0.7813945756780406"/>
        </c:manualLayout>
      </c:layout>
      <c:lineChart>
        <c:grouping val="standard"/>
        <c:varyColors val="0"/>
        <c:ser>
          <c:idx val="0"/>
          <c:order val="0"/>
          <c:tx>
            <c:strRef>
              <c:f>ETS!$B$1</c:f>
              <c:strCache>
                <c:ptCount val="1"/>
                <c:pt idx="0">
                  <c:v>PHY</c:v>
                </c:pt>
              </c:strCache>
            </c:strRef>
          </c:tx>
          <c:spPr>
            <a:ln>
              <a:solidFill>
                <a:srgbClr val="0066FF"/>
              </a:solidFill>
            </a:ln>
          </c:spPr>
          <c:marker>
            <c:symbol val="none"/>
          </c:marker>
          <c:cat>
            <c:numRef>
              <c:f>ETS!$A$2:$A$9</c:f>
              <c:numCache>
                <c:formatCode>General</c:formatCode>
                <c:ptCount val="8"/>
                <c:pt idx="0">
                  <c:v>0.2</c:v>
                </c:pt>
                <c:pt idx="1">
                  <c:v>1</c:v>
                </c:pt>
                <c:pt idx="2">
                  <c:v>2</c:v>
                </c:pt>
                <c:pt idx="3">
                  <c:v>5</c:v>
                </c:pt>
                <c:pt idx="4">
                  <c:v>10</c:v>
                </c:pt>
                <c:pt idx="5">
                  <c:v>15</c:v>
                </c:pt>
                <c:pt idx="6">
                  <c:v>25</c:v>
                </c:pt>
                <c:pt idx="7">
                  <c:v>35</c:v>
                </c:pt>
              </c:numCache>
            </c:numRef>
          </c:cat>
          <c:val>
            <c:numRef>
              <c:f>ETS!$B$2:$B$9</c:f>
              <c:numCache>
                <c:formatCode>General</c:formatCode>
                <c:ptCount val="8"/>
                <c:pt idx="0">
                  <c:v>0.48100000000000032</c:v>
                </c:pt>
                <c:pt idx="1">
                  <c:v>0.40500000000000008</c:v>
                </c:pt>
                <c:pt idx="2">
                  <c:v>0.34400000000000008</c:v>
                </c:pt>
                <c:pt idx="3">
                  <c:v>0.29000000000000031</c:v>
                </c:pt>
                <c:pt idx="4">
                  <c:v>0.3120000000000025</c:v>
                </c:pt>
                <c:pt idx="5">
                  <c:v>0.27800000000000002</c:v>
                </c:pt>
                <c:pt idx="6">
                  <c:v>0.20700000000000021</c:v>
                </c:pt>
                <c:pt idx="7">
                  <c:v>0.16</c:v>
                </c:pt>
              </c:numCache>
            </c:numRef>
          </c:val>
          <c:smooth val="0"/>
        </c:ser>
        <c:ser>
          <c:idx val="1"/>
          <c:order val="1"/>
          <c:tx>
            <c:strRef>
              <c:f>ETS!$C$1</c:f>
              <c:strCache>
                <c:ptCount val="1"/>
                <c:pt idx="0">
                  <c:v>CNTL</c:v>
                </c:pt>
              </c:strCache>
            </c:strRef>
          </c:tx>
          <c:marker>
            <c:symbol val="none"/>
          </c:marker>
          <c:cat>
            <c:numRef>
              <c:f>ETS!$A$2:$A$9</c:f>
              <c:numCache>
                <c:formatCode>General</c:formatCode>
                <c:ptCount val="8"/>
                <c:pt idx="0">
                  <c:v>0.2</c:v>
                </c:pt>
                <c:pt idx="1">
                  <c:v>1</c:v>
                </c:pt>
                <c:pt idx="2">
                  <c:v>2</c:v>
                </c:pt>
                <c:pt idx="3">
                  <c:v>5</c:v>
                </c:pt>
                <c:pt idx="4">
                  <c:v>10</c:v>
                </c:pt>
                <c:pt idx="5">
                  <c:v>15</c:v>
                </c:pt>
                <c:pt idx="6">
                  <c:v>25</c:v>
                </c:pt>
                <c:pt idx="7">
                  <c:v>35</c:v>
                </c:pt>
              </c:numCache>
            </c:numRef>
          </c:cat>
          <c:val>
            <c:numRef>
              <c:f>ETS!$C$2:$C$9</c:f>
              <c:numCache>
                <c:formatCode>General</c:formatCode>
                <c:ptCount val="8"/>
                <c:pt idx="0">
                  <c:v>0.34700000000000031</c:v>
                </c:pt>
                <c:pt idx="1">
                  <c:v>0.29400000000000032</c:v>
                </c:pt>
                <c:pt idx="2">
                  <c:v>0.24300000000000024</c:v>
                </c:pt>
                <c:pt idx="3">
                  <c:v>0.13200000000000001</c:v>
                </c:pt>
                <c:pt idx="4">
                  <c:v>8.4000000000000047E-2</c:v>
                </c:pt>
                <c:pt idx="5">
                  <c:v>3.4000000000000002E-2</c:v>
                </c:pt>
                <c:pt idx="6">
                  <c:v>7.0000000000000114E-3</c:v>
                </c:pt>
                <c:pt idx="7">
                  <c:v>0</c:v>
                </c:pt>
              </c:numCache>
            </c:numRef>
          </c:val>
          <c:smooth val="0"/>
        </c:ser>
        <c:dLbls>
          <c:showLegendKey val="0"/>
          <c:showVal val="0"/>
          <c:showCatName val="0"/>
          <c:showSerName val="0"/>
          <c:showPercent val="0"/>
          <c:showBubbleSize val="0"/>
        </c:dLbls>
        <c:marker val="1"/>
        <c:smooth val="0"/>
        <c:axId val="100534144"/>
        <c:axId val="100536320"/>
      </c:lineChart>
      <c:catAx>
        <c:axId val="100534144"/>
        <c:scaling>
          <c:orientation val="minMax"/>
        </c:scaling>
        <c:delete val="0"/>
        <c:axPos val="b"/>
        <c:title>
          <c:tx>
            <c:rich>
              <a:bodyPr/>
              <a:lstStyle/>
              <a:p>
                <a:pPr>
                  <a:defRPr/>
                </a:pPr>
                <a:r>
                  <a:rPr lang="en-US" sz="1000" b="1" i="0" baseline="0"/>
                  <a:t>Thresholds (mm/hr)</a:t>
                </a:r>
                <a:endParaRPr lang="en-US" sz="1000"/>
              </a:p>
            </c:rich>
          </c:tx>
          <c:layout/>
          <c:overlay val="0"/>
        </c:title>
        <c:numFmt formatCode="General" sourceLinked="1"/>
        <c:majorTickMark val="out"/>
        <c:minorTickMark val="none"/>
        <c:tickLblPos val="nextTo"/>
        <c:crossAx val="100536320"/>
        <c:crosses val="autoZero"/>
        <c:auto val="1"/>
        <c:lblAlgn val="ctr"/>
        <c:lblOffset val="100"/>
        <c:noMultiLvlLbl val="0"/>
      </c:catAx>
      <c:valAx>
        <c:axId val="100536320"/>
        <c:scaling>
          <c:orientation val="minMax"/>
        </c:scaling>
        <c:delete val="0"/>
        <c:axPos val="l"/>
        <c:title>
          <c:tx>
            <c:rich>
              <a:bodyPr rot="0" vert="wordArtVert"/>
              <a:lstStyle/>
              <a:p>
                <a:pPr>
                  <a:defRPr/>
                </a:pPr>
                <a:r>
                  <a:rPr lang="en-US"/>
                  <a:t>ETS</a:t>
                </a:r>
              </a:p>
            </c:rich>
          </c:tx>
          <c:layout/>
          <c:overlay val="0"/>
        </c:title>
        <c:numFmt formatCode="General" sourceLinked="1"/>
        <c:majorTickMark val="out"/>
        <c:minorTickMark val="none"/>
        <c:tickLblPos val="nextTo"/>
        <c:crossAx val="100534144"/>
        <c:crosses val="autoZero"/>
        <c:crossBetween val="midCat"/>
      </c:valAx>
      <c:spPr>
        <a:ln w="25400">
          <a:noFill/>
        </a:ln>
      </c:spPr>
    </c:plotArea>
    <c:legend>
      <c:legendPos val="r"/>
      <c:layout>
        <c:manualLayout>
          <c:xMode val="edge"/>
          <c:yMode val="edge"/>
          <c:x val="0.1432592410323737"/>
          <c:y val="0.60562634216178146"/>
          <c:w val="0.21039588801399844"/>
          <c:h val="0.24154497733238051"/>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3"/>
          <c:order val="3"/>
          <c:spPr>
            <a:ln>
              <a:solidFill>
                <a:schemeClr val="tx1"/>
              </a:solidFill>
            </a:ln>
          </c:spPr>
          <c:marker>
            <c:symbol val="none"/>
          </c:marker>
          <c:cat>
            <c:numRef>
              <c:f>Sheet3!$A$2:$A$16</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Sheet3!$B$2:$B$16</c:f>
              <c:numCache>
                <c:formatCode>General</c:formatCode>
                <c:ptCount val="15"/>
                <c:pt idx="0">
                  <c:v>0</c:v>
                </c:pt>
                <c:pt idx="1">
                  <c:v>0</c:v>
                </c:pt>
                <c:pt idx="2">
                  <c:v>0</c:v>
                </c:pt>
                <c:pt idx="3">
                  <c:v>0</c:v>
                </c:pt>
                <c:pt idx="4">
                  <c:v>0</c:v>
                </c:pt>
                <c:pt idx="5">
                  <c:v>0</c:v>
                </c:pt>
                <c:pt idx="6">
                  <c:v>0</c:v>
                </c:pt>
                <c:pt idx="7">
                  <c:v>8.3000000000000007</c:v>
                </c:pt>
                <c:pt idx="8">
                  <c:v>15</c:v>
                </c:pt>
                <c:pt idx="9">
                  <c:v>45.266700000000213</c:v>
                </c:pt>
                <c:pt idx="10">
                  <c:v>86</c:v>
                </c:pt>
                <c:pt idx="11">
                  <c:v>54</c:v>
                </c:pt>
                <c:pt idx="12">
                  <c:v>10</c:v>
                </c:pt>
                <c:pt idx="13">
                  <c:v>6.1</c:v>
                </c:pt>
                <c:pt idx="14">
                  <c:v>5.6</c:v>
                </c:pt>
              </c:numCache>
            </c:numRef>
          </c:val>
          <c:smooth val="0"/>
        </c:ser>
        <c:ser>
          <c:idx val="4"/>
          <c:order val="4"/>
          <c:spPr>
            <a:ln>
              <a:solidFill>
                <a:schemeClr val="tx1"/>
              </a:solidFill>
              <a:prstDash val="dash"/>
            </a:ln>
          </c:spPr>
          <c:marker>
            <c:symbol val="none"/>
          </c:marker>
          <c:val>
            <c:numRef>
              <c:f>Sheet3!$C$2:$C$16</c:f>
              <c:numCache>
                <c:formatCode>General</c:formatCode>
                <c:ptCount val="15"/>
                <c:pt idx="0">
                  <c:v>0</c:v>
                </c:pt>
                <c:pt idx="1">
                  <c:v>0</c:v>
                </c:pt>
                <c:pt idx="2">
                  <c:v>0</c:v>
                </c:pt>
                <c:pt idx="3">
                  <c:v>0</c:v>
                </c:pt>
                <c:pt idx="4">
                  <c:v>0</c:v>
                </c:pt>
                <c:pt idx="5">
                  <c:v>0</c:v>
                </c:pt>
                <c:pt idx="6">
                  <c:v>0</c:v>
                </c:pt>
                <c:pt idx="7">
                  <c:v>0</c:v>
                </c:pt>
                <c:pt idx="8">
                  <c:v>8.33</c:v>
                </c:pt>
                <c:pt idx="9">
                  <c:v>67</c:v>
                </c:pt>
                <c:pt idx="10">
                  <c:v>72.669999999999987</c:v>
                </c:pt>
                <c:pt idx="11">
                  <c:v>20</c:v>
                </c:pt>
                <c:pt idx="12">
                  <c:v>10.1</c:v>
                </c:pt>
                <c:pt idx="13">
                  <c:v>10.34</c:v>
                </c:pt>
                <c:pt idx="14">
                  <c:v>7.8</c:v>
                </c:pt>
              </c:numCache>
            </c:numRef>
          </c:val>
          <c:smooth val="0"/>
        </c:ser>
        <c:ser>
          <c:idx val="5"/>
          <c:order val="5"/>
          <c:spPr>
            <a:ln>
              <a:solidFill>
                <a:srgbClr val="FF0000"/>
              </a:solidFill>
            </a:ln>
          </c:spPr>
          <c:marker>
            <c:symbol val="none"/>
          </c:marker>
          <c:val>
            <c:numRef>
              <c:f>Sheet3!$D$2:$D$16</c:f>
              <c:numCache>
                <c:formatCode>General</c:formatCode>
                <c:ptCount val="15"/>
                <c:pt idx="8">
                  <c:v>11.71763</c:v>
                </c:pt>
                <c:pt idx="9">
                  <c:v>11.71773</c:v>
                </c:pt>
                <c:pt idx="10">
                  <c:v>11.71773</c:v>
                </c:pt>
                <c:pt idx="11">
                  <c:v>0</c:v>
                </c:pt>
                <c:pt idx="12">
                  <c:v>0</c:v>
                </c:pt>
                <c:pt idx="13">
                  <c:v>0</c:v>
                </c:pt>
                <c:pt idx="14">
                  <c:v>0</c:v>
                </c:pt>
              </c:numCache>
            </c:numRef>
          </c:val>
          <c:smooth val="0"/>
        </c:ser>
        <c:ser>
          <c:idx val="0"/>
          <c:order val="0"/>
          <c:spPr>
            <a:ln>
              <a:solidFill>
                <a:schemeClr val="tx1"/>
              </a:solidFill>
            </a:ln>
          </c:spPr>
          <c:marker>
            <c:symbol val="none"/>
          </c:marker>
          <c:cat>
            <c:numRef>
              <c:f>Sheet3!$A$2:$A$16</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Sheet3!$B$2:$B$16</c:f>
              <c:numCache>
                <c:formatCode>General</c:formatCode>
                <c:ptCount val="15"/>
                <c:pt idx="0">
                  <c:v>0</c:v>
                </c:pt>
                <c:pt idx="1">
                  <c:v>0</c:v>
                </c:pt>
                <c:pt idx="2">
                  <c:v>0</c:v>
                </c:pt>
                <c:pt idx="3">
                  <c:v>0</c:v>
                </c:pt>
                <c:pt idx="4">
                  <c:v>0</c:v>
                </c:pt>
                <c:pt idx="5">
                  <c:v>0</c:v>
                </c:pt>
                <c:pt idx="6">
                  <c:v>0</c:v>
                </c:pt>
                <c:pt idx="7">
                  <c:v>8.3000000000000007</c:v>
                </c:pt>
                <c:pt idx="8">
                  <c:v>15</c:v>
                </c:pt>
                <c:pt idx="9">
                  <c:v>45.266700000000213</c:v>
                </c:pt>
                <c:pt idx="10">
                  <c:v>86</c:v>
                </c:pt>
                <c:pt idx="11">
                  <c:v>54</c:v>
                </c:pt>
                <c:pt idx="12">
                  <c:v>10</c:v>
                </c:pt>
                <c:pt idx="13">
                  <c:v>6.1</c:v>
                </c:pt>
                <c:pt idx="14">
                  <c:v>5.6</c:v>
                </c:pt>
              </c:numCache>
            </c:numRef>
          </c:val>
          <c:smooth val="0"/>
        </c:ser>
        <c:ser>
          <c:idx val="1"/>
          <c:order val="1"/>
          <c:spPr>
            <a:ln>
              <a:solidFill>
                <a:schemeClr val="tx1"/>
              </a:solidFill>
              <a:prstDash val="dash"/>
            </a:ln>
          </c:spPr>
          <c:marker>
            <c:symbol val="none"/>
          </c:marker>
          <c:val>
            <c:numRef>
              <c:f>Sheet3!$C$2:$C$16</c:f>
              <c:numCache>
                <c:formatCode>General</c:formatCode>
                <c:ptCount val="15"/>
                <c:pt idx="0">
                  <c:v>0</c:v>
                </c:pt>
                <c:pt idx="1">
                  <c:v>0</c:v>
                </c:pt>
                <c:pt idx="2">
                  <c:v>0</c:v>
                </c:pt>
                <c:pt idx="3">
                  <c:v>0</c:v>
                </c:pt>
                <c:pt idx="4">
                  <c:v>0</c:v>
                </c:pt>
                <c:pt idx="5">
                  <c:v>0</c:v>
                </c:pt>
                <c:pt idx="6">
                  <c:v>0</c:v>
                </c:pt>
                <c:pt idx="7">
                  <c:v>0</c:v>
                </c:pt>
                <c:pt idx="8">
                  <c:v>8.33</c:v>
                </c:pt>
                <c:pt idx="9">
                  <c:v>67</c:v>
                </c:pt>
                <c:pt idx="10">
                  <c:v>72.669999999999987</c:v>
                </c:pt>
                <c:pt idx="11">
                  <c:v>20</c:v>
                </c:pt>
                <c:pt idx="12">
                  <c:v>10.1</c:v>
                </c:pt>
                <c:pt idx="13">
                  <c:v>10.34</c:v>
                </c:pt>
                <c:pt idx="14">
                  <c:v>7.8</c:v>
                </c:pt>
              </c:numCache>
            </c:numRef>
          </c:val>
          <c:smooth val="0"/>
        </c:ser>
        <c:ser>
          <c:idx val="2"/>
          <c:order val="2"/>
          <c:spPr>
            <a:ln>
              <a:solidFill>
                <a:srgbClr val="FF0000"/>
              </a:solidFill>
            </a:ln>
          </c:spPr>
          <c:marker>
            <c:symbol val="none"/>
          </c:marker>
          <c:val>
            <c:numRef>
              <c:f>Sheet3!$D$2:$D$16</c:f>
              <c:numCache>
                <c:formatCode>General</c:formatCode>
                <c:ptCount val="15"/>
                <c:pt idx="8">
                  <c:v>11.71763</c:v>
                </c:pt>
                <c:pt idx="9">
                  <c:v>11.71773</c:v>
                </c:pt>
                <c:pt idx="10">
                  <c:v>11.71773</c:v>
                </c:pt>
                <c:pt idx="11">
                  <c:v>0</c:v>
                </c:pt>
                <c:pt idx="12">
                  <c:v>0</c:v>
                </c:pt>
                <c:pt idx="13">
                  <c:v>0</c:v>
                </c:pt>
                <c:pt idx="14">
                  <c:v>0</c:v>
                </c:pt>
              </c:numCache>
            </c:numRef>
          </c:val>
          <c:smooth val="0"/>
        </c:ser>
        <c:dLbls>
          <c:showLegendKey val="0"/>
          <c:showVal val="0"/>
          <c:showCatName val="0"/>
          <c:showSerName val="0"/>
          <c:showPercent val="0"/>
          <c:showBubbleSize val="0"/>
        </c:dLbls>
        <c:marker val="1"/>
        <c:smooth val="0"/>
        <c:axId val="99989376"/>
        <c:axId val="99991552"/>
      </c:lineChart>
      <c:catAx>
        <c:axId val="99989376"/>
        <c:scaling>
          <c:orientation val="minMax"/>
        </c:scaling>
        <c:delete val="0"/>
        <c:axPos val="b"/>
        <c:title>
          <c:tx>
            <c:rich>
              <a:bodyPr/>
              <a:lstStyle/>
              <a:p>
                <a:pPr>
                  <a:defRPr/>
                </a:pPr>
                <a:r>
                  <a:rPr lang="en-US"/>
                  <a:t>UTC hours on September 1618 through 1812</a:t>
                </a:r>
              </a:p>
            </c:rich>
          </c:tx>
          <c:layout/>
          <c:overlay val="0"/>
        </c:title>
        <c:numFmt formatCode="General" sourceLinked="1"/>
        <c:majorTickMark val="out"/>
        <c:minorTickMark val="none"/>
        <c:tickLblPos val="nextTo"/>
        <c:crossAx val="99991552"/>
        <c:crosses val="autoZero"/>
        <c:auto val="1"/>
        <c:lblAlgn val="ctr"/>
        <c:lblOffset val="100"/>
        <c:noMultiLvlLbl val="0"/>
      </c:catAx>
      <c:valAx>
        <c:axId val="99991552"/>
        <c:scaling>
          <c:orientation val="minMax"/>
          <c:max val="100"/>
          <c:min val="0"/>
        </c:scaling>
        <c:delete val="1"/>
        <c:axPos val="l"/>
        <c:title>
          <c:tx>
            <c:rich>
              <a:bodyPr rot="0" vert="wordArtVert"/>
              <a:lstStyle/>
              <a:p>
                <a:pPr>
                  <a:defRPr/>
                </a:pPr>
                <a:r>
                  <a:rPr lang="en-US"/>
                  <a:t>Rainfall rate mm/hr</a:t>
                </a:r>
              </a:p>
            </c:rich>
          </c:tx>
          <c:layout/>
          <c:overlay val="0"/>
        </c:title>
        <c:numFmt formatCode="General" sourceLinked="1"/>
        <c:majorTickMark val="out"/>
        <c:minorTickMark val="none"/>
        <c:tickLblPos val="none"/>
        <c:crossAx val="99989376"/>
        <c:crosses val="autoZero"/>
        <c:crossBetween val="midCat"/>
      </c:valAx>
    </c:plotArea>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a:solidFill>
                <a:schemeClr val="tx1"/>
              </a:solidFill>
            </a:ln>
          </c:spPr>
          <c:marker>
            <c:symbol val="none"/>
          </c:marker>
          <c:cat>
            <c:numRef>
              <c:f>Sheet3!$A$25:$A$39</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Sheet3!$B$25:$B$39</c:f>
              <c:numCache>
                <c:formatCode>General</c:formatCode>
                <c:ptCount val="15"/>
                <c:pt idx="0">
                  <c:v>0</c:v>
                </c:pt>
                <c:pt idx="1">
                  <c:v>4.79</c:v>
                </c:pt>
                <c:pt idx="2">
                  <c:v>0</c:v>
                </c:pt>
                <c:pt idx="3">
                  <c:v>4.5869999999999997</c:v>
                </c:pt>
                <c:pt idx="4">
                  <c:v>3.68</c:v>
                </c:pt>
                <c:pt idx="5">
                  <c:v>12.02</c:v>
                </c:pt>
                <c:pt idx="6">
                  <c:v>14.32</c:v>
                </c:pt>
                <c:pt idx="7">
                  <c:v>11.516</c:v>
                </c:pt>
                <c:pt idx="8">
                  <c:v>9.2000000000000011</c:v>
                </c:pt>
                <c:pt idx="9">
                  <c:v>10.543999999999999</c:v>
                </c:pt>
                <c:pt idx="10">
                  <c:v>11.516</c:v>
                </c:pt>
                <c:pt idx="11">
                  <c:v>0</c:v>
                </c:pt>
                <c:pt idx="12">
                  <c:v>5.4660000000000002</c:v>
                </c:pt>
                <c:pt idx="13">
                  <c:v>3.3699999999999997</c:v>
                </c:pt>
                <c:pt idx="14">
                  <c:v>2.1</c:v>
                </c:pt>
              </c:numCache>
            </c:numRef>
          </c:val>
          <c:smooth val="0"/>
        </c:ser>
        <c:ser>
          <c:idx val="1"/>
          <c:order val="1"/>
          <c:spPr>
            <a:ln>
              <a:solidFill>
                <a:schemeClr val="tx1"/>
              </a:solidFill>
              <a:prstDash val="dash"/>
            </a:ln>
          </c:spPr>
          <c:marker>
            <c:symbol val="none"/>
          </c:marker>
          <c:cat>
            <c:numRef>
              <c:f>Sheet3!$A$25:$A$39</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Sheet3!$C$25:$C$39</c:f>
              <c:numCache>
                <c:formatCode>General</c:formatCode>
                <c:ptCount val="15"/>
                <c:pt idx="0">
                  <c:v>0</c:v>
                </c:pt>
                <c:pt idx="1">
                  <c:v>2.2999999999999998</c:v>
                </c:pt>
                <c:pt idx="2">
                  <c:v>0.5</c:v>
                </c:pt>
                <c:pt idx="3">
                  <c:v>6.8</c:v>
                </c:pt>
                <c:pt idx="4">
                  <c:v>0</c:v>
                </c:pt>
                <c:pt idx="5">
                  <c:v>14.09</c:v>
                </c:pt>
                <c:pt idx="6">
                  <c:v>19.45</c:v>
                </c:pt>
                <c:pt idx="7">
                  <c:v>10.51</c:v>
                </c:pt>
                <c:pt idx="8">
                  <c:v>10</c:v>
                </c:pt>
                <c:pt idx="9">
                  <c:v>14.5</c:v>
                </c:pt>
                <c:pt idx="10">
                  <c:v>16</c:v>
                </c:pt>
                <c:pt idx="11">
                  <c:v>1</c:v>
                </c:pt>
                <c:pt idx="12">
                  <c:v>8.9</c:v>
                </c:pt>
                <c:pt idx="13">
                  <c:v>2.2999999999999998</c:v>
                </c:pt>
                <c:pt idx="14">
                  <c:v>1</c:v>
                </c:pt>
              </c:numCache>
            </c:numRef>
          </c:val>
          <c:smooth val="0"/>
        </c:ser>
        <c:ser>
          <c:idx val="2"/>
          <c:order val="2"/>
          <c:spPr>
            <a:ln>
              <a:solidFill>
                <a:srgbClr val="FF0000"/>
              </a:solidFill>
            </a:ln>
          </c:spPr>
          <c:marker>
            <c:symbol val="none"/>
          </c:marker>
          <c:val>
            <c:numRef>
              <c:f>Sheet3!$D$25:$D$39</c:f>
              <c:numCache>
                <c:formatCode>General</c:formatCode>
                <c:ptCount val="15"/>
                <c:pt idx="8">
                  <c:v>2.1134400000000001E-2</c:v>
                </c:pt>
                <c:pt idx="9">
                  <c:v>8</c:v>
                </c:pt>
                <c:pt idx="10">
                  <c:v>0</c:v>
                </c:pt>
                <c:pt idx="11">
                  <c:v>0</c:v>
                </c:pt>
                <c:pt idx="12">
                  <c:v>0</c:v>
                </c:pt>
                <c:pt idx="13">
                  <c:v>3.8449299999999999E-2</c:v>
                </c:pt>
                <c:pt idx="14">
                  <c:v>3.8449299999999999E-2</c:v>
                </c:pt>
              </c:numCache>
            </c:numRef>
          </c:val>
          <c:smooth val="0"/>
        </c:ser>
        <c:dLbls>
          <c:showLegendKey val="0"/>
          <c:showVal val="0"/>
          <c:showCatName val="0"/>
          <c:showSerName val="0"/>
          <c:showPercent val="0"/>
          <c:showBubbleSize val="0"/>
        </c:dLbls>
        <c:marker val="1"/>
        <c:smooth val="0"/>
        <c:axId val="100047488"/>
        <c:axId val="100053760"/>
      </c:lineChart>
      <c:catAx>
        <c:axId val="100047488"/>
        <c:scaling>
          <c:orientation val="minMax"/>
        </c:scaling>
        <c:delete val="0"/>
        <c:axPos val="b"/>
        <c:title>
          <c:tx>
            <c:rich>
              <a:bodyPr/>
              <a:lstStyle/>
              <a:p>
                <a:pPr>
                  <a:defRPr/>
                </a:pPr>
                <a:r>
                  <a:rPr lang="en-US" dirty="0"/>
                  <a:t>UTC hours on September 1618 through 1812</a:t>
                </a:r>
              </a:p>
            </c:rich>
          </c:tx>
          <c:layout>
            <c:manualLayout>
              <c:xMode val="edge"/>
              <c:yMode val="edge"/>
              <c:x val="0.29511681941396944"/>
              <c:y val="0.89655966081162319"/>
            </c:manualLayout>
          </c:layout>
          <c:overlay val="0"/>
        </c:title>
        <c:numFmt formatCode="General" sourceLinked="1"/>
        <c:majorTickMark val="out"/>
        <c:minorTickMark val="none"/>
        <c:tickLblPos val="nextTo"/>
        <c:crossAx val="100053760"/>
        <c:crosses val="autoZero"/>
        <c:auto val="1"/>
        <c:lblAlgn val="ctr"/>
        <c:lblOffset val="100"/>
        <c:noMultiLvlLbl val="0"/>
      </c:catAx>
      <c:valAx>
        <c:axId val="100053760"/>
        <c:scaling>
          <c:orientation val="minMax"/>
        </c:scaling>
        <c:delete val="0"/>
        <c:axPos val="l"/>
        <c:title>
          <c:tx>
            <c:rich>
              <a:bodyPr rot="0" vert="wordArtVert"/>
              <a:lstStyle/>
              <a:p>
                <a:pPr>
                  <a:defRPr/>
                </a:pPr>
                <a:r>
                  <a:rPr lang="en-US"/>
                  <a:t>Rainfall ratemm/hr</a:t>
                </a:r>
              </a:p>
            </c:rich>
          </c:tx>
          <c:layout/>
          <c:overlay val="0"/>
        </c:title>
        <c:numFmt formatCode="General" sourceLinked="1"/>
        <c:majorTickMark val="out"/>
        <c:minorTickMark val="none"/>
        <c:tickLblPos val="nextTo"/>
        <c:crossAx val="100047488"/>
        <c:crosses val="autoZero"/>
        <c:crossBetween val="midCat"/>
      </c:valAx>
    </c:plotArea>
    <c:plotVisOnly val="1"/>
    <c:dispBlanksAs val="gap"/>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a:solidFill>
                <a:schemeClr val="tx1"/>
              </a:solidFill>
            </a:ln>
          </c:spPr>
          <c:marker>
            <c:symbol val="none"/>
          </c:marker>
          <c:cat>
            <c:numRef>
              <c:f>Sheet3!$A$46:$A$60</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Sheet3!$B$46:$B$60</c:f>
              <c:numCache>
                <c:formatCode>General</c:formatCode>
                <c:ptCount val="15"/>
                <c:pt idx="0">
                  <c:v>0</c:v>
                </c:pt>
                <c:pt idx="1">
                  <c:v>0</c:v>
                </c:pt>
                <c:pt idx="2">
                  <c:v>0</c:v>
                </c:pt>
                <c:pt idx="3">
                  <c:v>0</c:v>
                </c:pt>
                <c:pt idx="4">
                  <c:v>3.3699999999999997</c:v>
                </c:pt>
                <c:pt idx="5">
                  <c:v>3.8499999999999988</c:v>
                </c:pt>
                <c:pt idx="6">
                  <c:v>0</c:v>
                </c:pt>
                <c:pt idx="7">
                  <c:v>11</c:v>
                </c:pt>
                <c:pt idx="8">
                  <c:v>8.1071000000000009</c:v>
                </c:pt>
                <c:pt idx="9">
                  <c:v>15.18</c:v>
                </c:pt>
                <c:pt idx="10">
                  <c:v>2.15</c:v>
                </c:pt>
                <c:pt idx="11">
                  <c:v>0</c:v>
                </c:pt>
                <c:pt idx="12">
                  <c:v>0</c:v>
                </c:pt>
                <c:pt idx="13">
                  <c:v>3.2</c:v>
                </c:pt>
                <c:pt idx="14">
                  <c:v>50.9</c:v>
                </c:pt>
              </c:numCache>
            </c:numRef>
          </c:val>
          <c:smooth val="0"/>
        </c:ser>
        <c:ser>
          <c:idx val="1"/>
          <c:order val="1"/>
          <c:spPr>
            <a:ln>
              <a:solidFill>
                <a:schemeClr val="tx1"/>
              </a:solidFill>
              <a:prstDash val="dash"/>
            </a:ln>
          </c:spPr>
          <c:marker>
            <c:symbol val="none"/>
          </c:marker>
          <c:cat>
            <c:numRef>
              <c:f>Sheet3!$A$46:$A$60</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Sheet3!$C$46:$C$60</c:f>
              <c:numCache>
                <c:formatCode>General</c:formatCode>
                <c:ptCount val="15"/>
                <c:pt idx="0">
                  <c:v>0</c:v>
                </c:pt>
                <c:pt idx="1">
                  <c:v>0</c:v>
                </c:pt>
                <c:pt idx="2">
                  <c:v>2.4</c:v>
                </c:pt>
                <c:pt idx="3">
                  <c:v>3.2</c:v>
                </c:pt>
                <c:pt idx="4">
                  <c:v>5.7</c:v>
                </c:pt>
                <c:pt idx="5">
                  <c:v>6.4</c:v>
                </c:pt>
                <c:pt idx="6">
                  <c:v>2.1</c:v>
                </c:pt>
                <c:pt idx="7">
                  <c:v>10</c:v>
                </c:pt>
                <c:pt idx="8">
                  <c:v>15</c:v>
                </c:pt>
                <c:pt idx="9">
                  <c:v>21</c:v>
                </c:pt>
                <c:pt idx="10">
                  <c:v>10</c:v>
                </c:pt>
                <c:pt idx="11">
                  <c:v>4</c:v>
                </c:pt>
                <c:pt idx="12">
                  <c:v>4</c:v>
                </c:pt>
                <c:pt idx="13">
                  <c:v>5.6</c:v>
                </c:pt>
                <c:pt idx="14">
                  <c:v>65</c:v>
                </c:pt>
              </c:numCache>
            </c:numRef>
          </c:val>
          <c:smooth val="0"/>
        </c:ser>
        <c:ser>
          <c:idx val="2"/>
          <c:order val="2"/>
          <c:spPr>
            <a:ln>
              <a:solidFill>
                <a:srgbClr val="FF0000"/>
              </a:solidFill>
            </a:ln>
          </c:spPr>
          <c:marker>
            <c:symbol val="none"/>
          </c:marker>
          <c:val>
            <c:numRef>
              <c:f>Sheet3!$D$46:$D$60</c:f>
              <c:numCache>
                <c:formatCode>General</c:formatCode>
                <c:ptCount val="15"/>
                <c:pt idx="8">
                  <c:v>6.3286600000000002</c:v>
                </c:pt>
                <c:pt idx="9">
                  <c:v>1.4034599999999899</c:v>
                </c:pt>
                <c:pt idx="10">
                  <c:v>0</c:v>
                </c:pt>
                <c:pt idx="11">
                  <c:v>0</c:v>
                </c:pt>
                <c:pt idx="12">
                  <c:v>0.15030700000000041</c:v>
                </c:pt>
                <c:pt idx="13">
                  <c:v>1.1291500000000139E-3</c:v>
                </c:pt>
                <c:pt idx="14">
                  <c:v>0</c:v>
                </c:pt>
              </c:numCache>
            </c:numRef>
          </c:val>
          <c:smooth val="0"/>
        </c:ser>
        <c:dLbls>
          <c:showLegendKey val="0"/>
          <c:showVal val="0"/>
          <c:showCatName val="0"/>
          <c:showSerName val="0"/>
          <c:showPercent val="0"/>
          <c:showBubbleSize val="0"/>
        </c:dLbls>
        <c:marker val="1"/>
        <c:smooth val="0"/>
        <c:axId val="100092928"/>
        <c:axId val="100123776"/>
      </c:lineChart>
      <c:catAx>
        <c:axId val="100092928"/>
        <c:scaling>
          <c:orientation val="minMax"/>
        </c:scaling>
        <c:delete val="0"/>
        <c:axPos val="b"/>
        <c:title>
          <c:tx>
            <c:rich>
              <a:bodyPr/>
              <a:lstStyle/>
              <a:p>
                <a:pPr>
                  <a:defRPr/>
                </a:pPr>
                <a:r>
                  <a:rPr lang="en-US"/>
                  <a:t>UTC hours on September 1618 through 1812</a:t>
                </a:r>
              </a:p>
            </c:rich>
          </c:tx>
          <c:layout/>
          <c:overlay val="0"/>
        </c:title>
        <c:numFmt formatCode="General" sourceLinked="1"/>
        <c:majorTickMark val="out"/>
        <c:minorTickMark val="none"/>
        <c:tickLblPos val="nextTo"/>
        <c:crossAx val="100123776"/>
        <c:crosses val="autoZero"/>
        <c:auto val="1"/>
        <c:lblAlgn val="ctr"/>
        <c:lblOffset val="100"/>
        <c:noMultiLvlLbl val="0"/>
      </c:catAx>
      <c:valAx>
        <c:axId val="100123776"/>
        <c:scaling>
          <c:orientation val="minMax"/>
        </c:scaling>
        <c:delete val="0"/>
        <c:axPos val="l"/>
        <c:numFmt formatCode="General" sourceLinked="1"/>
        <c:majorTickMark val="out"/>
        <c:minorTickMark val="none"/>
        <c:tickLblPos val="nextTo"/>
        <c:crossAx val="100092928"/>
        <c:crosses val="autoZero"/>
        <c:crossBetween val="midCat"/>
      </c:valAx>
    </c:plotArea>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sz="1800" b="1" i="0" baseline="0" dirty="0" smtClean="0">
                <a:solidFill>
                  <a:srgbClr val="C00000"/>
                </a:solidFill>
                <a:effectLst/>
              </a:rPr>
              <a:t>AREA (sq. km) OF BUOYANCY &gt; 0.8 x 10</a:t>
            </a:r>
            <a:r>
              <a:rPr lang="en-US" sz="1800" b="1" i="0" baseline="30000" dirty="0" smtClean="0">
                <a:solidFill>
                  <a:srgbClr val="C00000"/>
                </a:solidFill>
                <a:effectLst/>
              </a:rPr>
              <a:t>-3 </a:t>
            </a:r>
            <a:r>
              <a:rPr lang="en-US" sz="1800" b="1" i="0" baseline="0" dirty="0" smtClean="0">
                <a:solidFill>
                  <a:srgbClr val="C00000"/>
                </a:solidFill>
                <a:effectLst/>
              </a:rPr>
              <a:t>ms</a:t>
            </a:r>
            <a:r>
              <a:rPr lang="en-US" sz="1800" b="1" i="0" baseline="30000" dirty="0" smtClean="0">
                <a:solidFill>
                  <a:srgbClr val="C00000"/>
                </a:solidFill>
                <a:effectLst/>
              </a:rPr>
              <a:t>-2</a:t>
            </a:r>
            <a:endParaRPr lang="en-US" dirty="0">
              <a:solidFill>
                <a:srgbClr val="C00000"/>
              </a:solidFill>
              <a:effectLst/>
            </a:endParaRPr>
          </a:p>
        </c:rich>
      </c:tx>
      <c:layout>
        <c:manualLayout>
          <c:xMode val="edge"/>
          <c:yMode val="edge"/>
          <c:x val="0.24171871973644538"/>
          <c:y val="1.4925376057777266E-2"/>
        </c:manualLayout>
      </c:layout>
      <c:overlay val="0"/>
    </c:title>
    <c:autoTitleDeleted val="0"/>
    <c:plotArea>
      <c:layout>
        <c:manualLayout>
          <c:layoutTarget val="inner"/>
          <c:xMode val="edge"/>
          <c:yMode val="edge"/>
          <c:x val="0.16041820871042003"/>
          <c:y val="0.12027992327338177"/>
          <c:w val="0.75905415249509656"/>
          <c:h val="0.69594717278708285"/>
        </c:manualLayout>
      </c:layout>
      <c:lineChart>
        <c:grouping val="standard"/>
        <c:varyColors val="0"/>
        <c:ser>
          <c:idx val="0"/>
          <c:order val="0"/>
          <c:tx>
            <c:v>INGRID PHYSICAL INIT</c:v>
          </c:tx>
          <c:marker>
            <c:symbol val="none"/>
          </c:marker>
          <c:val>
            <c:numRef>
              <c:f>Sheet1!$C$1:$C$45</c:f>
              <c:numCache>
                <c:formatCode>General</c:formatCode>
                <c:ptCount val="45"/>
                <c:pt idx="0">
                  <c:v>963</c:v>
                </c:pt>
                <c:pt idx="1">
                  <c:v>5535</c:v>
                </c:pt>
                <c:pt idx="2">
                  <c:v>4113</c:v>
                </c:pt>
                <c:pt idx="3">
                  <c:v>3348</c:v>
                </c:pt>
                <c:pt idx="4">
                  <c:v>4491</c:v>
                </c:pt>
                <c:pt idx="5">
                  <c:v>4455</c:v>
                </c:pt>
                <c:pt idx="6">
                  <c:v>3996</c:v>
                </c:pt>
                <c:pt idx="7">
                  <c:v>4167</c:v>
                </c:pt>
                <c:pt idx="8">
                  <c:v>4689</c:v>
                </c:pt>
                <c:pt idx="9">
                  <c:v>4491</c:v>
                </c:pt>
                <c:pt idx="10">
                  <c:v>5283</c:v>
                </c:pt>
                <c:pt idx="11">
                  <c:v>6192</c:v>
                </c:pt>
                <c:pt idx="12">
                  <c:v>7461</c:v>
                </c:pt>
                <c:pt idx="13">
                  <c:v>5823</c:v>
                </c:pt>
                <c:pt idx="14">
                  <c:v>6093</c:v>
                </c:pt>
                <c:pt idx="15">
                  <c:v>6399</c:v>
                </c:pt>
                <c:pt idx="16">
                  <c:v>6408</c:v>
                </c:pt>
                <c:pt idx="17">
                  <c:v>8289</c:v>
                </c:pt>
                <c:pt idx="18">
                  <c:v>7659</c:v>
                </c:pt>
                <c:pt idx="19">
                  <c:v>7443</c:v>
                </c:pt>
                <c:pt idx="20">
                  <c:v>7038</c:v>
                </c:pt>
                <c:pt idx="21">
                  <c:v>7128</c:v>
                </c:pt>
                <c:pt idx="22">
                  <c:v>7488</c:v>
                </c:pt>
                <c:pt idx="23">
                  <c:v>7911</c:v>
                </c:pt>
                <c:pt idx="24">
                  <c:v>8874</c:v>
                </c:pt>
                <c:pt idx="25">
                  <c:v>8442</c:v>
                </c:pt>
                <c:pt idx="26">
                  <c:v>8100</c:v>
                </c:pt>
                <c:pt idx="27">
                  <c:v>8307</c:v>
                </c:pt>
                <c:pt idx="28">
                  <c:v>9090</c:v>
                </c:pt>
                <c:pt idx="29">
                  <c:v>7524</c:v>
                </c:pt>
                <c:pt idx="30">
                  <c:v>7425</c:v>
                </c:pt>
                <c:pt idx="31">
                  <c:v>6912</c:v>
                </c:pt>
                <c:pt idx="32">
                  <c:v>7578</c:v>
                </c:pt>
                <c:pt idx="33">
                  <c:v>7164</c:v>
                </c:pt>
                <c:pt idx="34">
                  <c:v>7011</c:v>
                </c:pt>
                <c:pt idx="35">
                  <c:v>7056</c:v>
                </c:pt>
                <c:pt idx="36">
                  <c:v>8622</c:v>
                </c:pt>
                <c:pt idx="37">
                  <c:v>11664</c:v>
                </c:pt>
                <c:pt idx="38">
                  <c:v>8568</c:v>
                </c:pt>
                <c:pt idx="39">
                  <c:v>9828</c:v>
                </c:pt>
                <c:pt idx="40">
                  <c:v>10863</c:v>
                </c:pt>
                <c:pt idx="41">
                  <c:v>11016</c:v>
                </c:pt>
                <c:pt idx="42">
                  <c:v>11457</c:v>
                </c:pt>
                <c:pt idx="43">
                  <c:v>10332</c:v>
                </c:pt>
                <c:pt idx="44">
                  <c:v>10701</c:v>
                </c:pt>
              </c:numCache>
            </c:numRef>
          </c:val>
          <c:smooth val="0"/>
        </c:ser>
        <c:ser>
          <c:idx val="1"/>
          <c:order val="1"/>
          <c:tx>
            <c:v>INGRID CONTROL</c:v>
          </c:tx>
          <c:marker>
            <c:symbol val="none"/>
          </c:marker>
          <c:val>
            <c:numRef>
              <c:f>Sheet1!$D$1:$D$45</c:f>
              <c:numCache>
                <c:formatCode>General</c:formatCode>
                <c:ptCount val="45"/>
                <c:pt idx="0">
                  <c:v>18</c:v>
                </c:pt>
                <c:pt idx="1">
                  <c:v>585</c:v>
                </c:pt>
                <c:pt idx="2">
                  <c:v>2691</c:v>
                </c:pt>
                <c:pt idx="3">
                  <c:v>2763</c:v>
                </c:pt>
                <c:pt idx="4">
                  <c:v>963</c:v>
                </c:pt>
                <c:pt idx="5">
                  <c:v>1287</c:v>
                </c:pt>
                <c:pt idx="6">
                  <c:v>1242</c:v>
                </c:pt>
                <c:pt idx="7">
                  <c:v>1791</c:v>
                </c:pt>
                <c:pt idx="8">
                  <c:v>1854</c:v>
                </c:pt>
                <c:pt idx="9">
                  <c:v>2169</c:v>
                </c:pt>
                <c:pt idx="10">
                  <c:v>1350</c:v>
                </c:pt>
                <c:pt idx="11">
                  <c:v>1494</c:v>
                </c:pt>
                <c:pt idx="12">
                  <c:v>2133</c:v>
                </c:pt>
                <c:pt idx="13">
                  <c:v>1098</c:v>
                </c:pt>
                <c:pt idx="14">
                  <c:v>1008</c:v>
                </c:pt>
                <c:pt idx="15">
                  <c:v>1323</c:v>
                </c:pt>
                <c:pt idx="16">
                  <c:v>2673</c:v>
                </c:pt>
                <c:pt idx="17">
                  <c:v>4617</c:v>
                </c:pt>
                <c:pt idx="18">
                  <c:v>3429</c:v>
                </c:pt>
                <c:pt idx="19">
                  <c:v>3798</c:v>
                </c:pt>
                <c:pt idx="20">
                  <c:v>4464</c:v>
                </c:pt>
                <c:pt idx="21">
                  <c:v>2853</c:v>
                </c:pt>
                <c:pt idx="22">
                  <c:v>3006</c:v>
                </c:pt>
                <c:pt idx="23">
                  <c:v>2412</c:v>
                </c:pt>
                <c:pt idx="24">
                  <c:v>1269</c:v>
                </c:pt>
                <c:pt idx="25">
                  <c:v>1953</c:v>
                </c:pt>
                <c:pt idx="26">
                  <c:v>2718</c:v>
                </c:pt>
                <c:pt idx="27">
                  <c:v>1404</c:v>
                </c:pt>
                <c:pt idx="28">
                  <c:v>1575</c:v>
                </c:pt>
                <c:pt idx="29">
                  <c:v>1800</c:v>
                </c:pt>
                <c:pt idx="30">
                  <c:v>1287</c:v>
                </c:pt>
                <c:pt idx="31">
                  <c:v>1296</c:v>
                </c:pt>
                <c:pt idx="32">
                  <c:v>1098</c:v>
                </c:pt>
                <c:pt idx="33">
                  <c:v>1035</c:v>
                </c:pt>
                <c:pt idx="34">
                  <c:v>909</c:v>
                </c:pt>
                <c:pt idx="35">
                  <c:v>792</c:v>
                </c:pt>
                <c:pt idx="36">
                  <c:v>693</c:v>
                </c:pt>
                <c:pt idx="37">
                  <c:v>1098</c:v>
                </c:pt>
                <c:pt idx="38">
                  <c:v>432</c:v>
                </c:pt>
                <c:pt idx="39">
                  <c:v>540</c:v>
                </c:pt>
                <c:pt idx="40">
                  <c:v>1485</c:v>
                </c:pt>
                <c:pt idx="41">
                  <c:v>2502</c:v>
                </c:pt>
                <c:pt idx="42">
                  <c:v>5373</c:v>
                </c:pt>
                <c:pt idx="43">
                  <c:v>3816</c:v>
                </c:pt>
                <c:pt idx="44">
                  <c:v>3699</c:v>
                </c:pt>
              </c:numCache>
            </c:numRef>
          </c:val>
          <c:smooth val="0"/>
        </c:ser>
        <c:dLbls>
          <c:showLegendKey val="0"/>
          <c:showVal val="0"/>
          <c:showCatName val="0"/>
          <c:showSerName val="0"/>
          <c:showPercent val="0"/>
          <c:showBubbleSize val="0"/>
        </c:dLbls>
        <c:marker val="1"/>
        <c:smooth val="0"/>
        <c:axId val="117805824"/>
        <c:axId val="117807744"/>
      </c:lineChart>
      <c:catAx>
        <c:axId val="117805824"/>
        <c:scaling>
          <c:orientation val="minMax"/>
        </c:scaling>
        <c:delete val="0"/>
        <c:axPos val="b"/>
        <c:title>
          <c:tx>
            <c:rich>
              <a:bodyPr/>
              <a:lstStyle/>
              <a:p>
                <a:pPr>
                  <a:defRPr/>
                </a:pPr>
                <a:r>
                  <a:rPr lang="en-US" dirty="0" smtClean="0"/>
                  <a:t>HOURS</a:t>
                </a:r>
                <a:endParaRPr lang="en-US" dirty="0"/>
              </a:p>
            </c:rich>
          </c:tx>
          <c:layout/>
          <c:overlay val="0"/>
        </c:title>
        <c:majorTickMark val="out"/>
        <c:minorTickMark val="none"/>
        <c:tickLblPos val="nextTo"/>
        <c:crossAx val="117807744"/>
        <c:crosses val="autoZero"/>
        <c:auto val="1"/>
        <c:lblAlgn val="ctr"/>
        <c:lblOffset val="100"/>
        <c:tickLblSkip val="2"/>
        <c:noMultiLvlLbl val="0"/>
      </c:catAx>
      <c:valAx>
        <c:axId val="117807744"/>
        <c:scaling>
          <c:orientation val="minMax"/>
        </c:scaling>
        <c:delete val="0"/>
        <c:axPos val="l"/>
        <c:title>
          <c:tx>
            <c:rich>
              <a:bodyPr/>
              <a:lstStyle/>
              <a:p>
                <a:pPr>
                  <a:defRPr/>
                </a:pPr>
                <a:r>
                  <a:rPr lang="en-US" dirty="0" smtClean="0"/>
                  <a:t>AREA (sq. km)</a:t>
                </a:r>
                <a:endParaRPr lang="en-US" dirty="0"/>
              </a:p>
            </c:rich>
          </c:tx>
          <c:layout/>
          <c:overlay val="0"/>
        </c:title>
        <c:numFmt formatCode="General" sourceLinked="1"/>
        <c:majorTickMark val="out"/>
        <c:minorTickMark val="none"/>
        <c:tickLblPos val="nextTo"/>
        <c:crossAx val="117805824"/>
        <c:crosses val="autoZero"/>
        <c:crossBetween val="between"/>
      </c:valAx>
    </c:plotArea>
    <c:legend>
      <c:legendPos val="r"/>
      <c:layout>
        <c:manualLayout>
          <c:xMode val="edge"/>
          <c:yMode val="edge"/>
          <c:x val="0.19171801084059931"/>
          <c:y val="0.18141109049459211"/>
          <c:w val="0.28298430856115353"/>
          <c:h val="0.11861197230836064"/>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dirty="0" smtClean="0">
                <a:solidFill>
                  <a:srgbClr val="C00000"/>
                </a:solidFill>
              </a:rPr>
              <a:t>AREA</a:t>
            </a:r>
            <a:r>
              <a:rPr lang="en-US" baseline="0" dirty="0" smtClean="0">
                <a:solidFill>
                  <a:srgbClr val="C00000"/>
                </a:solidFill>
              </a:rPr>
              <a:t> (sq. km) OF BUOYANCY &gt; 0.8 x 10</a:t>
            </a:r>
            <a:r>
              <a:rPr lang="en-US" sz="2000" baseline="30000" dirty="0" smtClean="0">
                <a:solidFill>
                  <a:srgbClr val="C00000"/>
                </a:solidFill>
              </a:rPr>
              <a:t>-3 </a:t>
            </a:r>
            <a:r>
              <a:rPr lang="en-US" sz="2000" baseline="0" dirty="0" smtClean="0">
                <a:solidFill>
                  <a:srgbClr val="C00000"/>
                </a:solidFill>
              </a:rPr>
              <a:t>ms</a:t>
            </a:r>
            <a:r>
              <a:rPr lang="en-US" sz="2000" baseline="30000" dirty="0" smtClean="0">
                <a:solidFill>
                  <a:srgbClr val="C00000"/>
                </a:solidFill>
              </a:rPr>
              <a:t>-2</a:t>
            </a:r>
            <a:endParaRPr lang="en-US" sz="2000" baseline="30000" dirty="0">
              <a:solidFill>
                <a:srgbClr val="C00000"/>
              </a:solidFill>
            </a:endParaRPr>
          </a:p>
        </c:rich>
      </c:tx>
      <c:layout/>
      <c:overlay val="0"/>
    </c:title>
    <c:autoTitleDeleted val="0"/>
    <c:plotArea>
      <c:layout>
        <c:manualLayout>
          <c:layoutTarget val="inner"/>
          <c:xMode val="edge"/>
          <c:yMode val="edge"/>
          <c:x val="0.1412398681825825"/>
          <c:y val="0.14279461679027894"/>
          <c:w val="0.76544138217693014"/>
          <c:h val="0.66012040537410133"/>
        </c:manualLayout>
      </c:layout>
      <c:lineChart>
        <c:grouping val="standard"/>
        <c:varyColors val="0"/>
        <c:ser>
          <c:idx val="0"/>
          <c:order val="0"/>
          <c:tx>
            <c:v>GABRILLE PHYSICAL INIT</c:v>
          </c:tx>
          <c:marker>
            <c:symbol val="none"/>
          </c:marker>
          <c:val>
            <c:numRef>
              <c:f>Sheet2!$D$1:$D$49</c:f>
              <c:numCache>
                <c:formatCode>General</c:formatCode>
                <c:ptCount val="49"/>
                <c:pt idx="0">
                  <c:v>0</c:v>
                </c:pt>
                <c:pt idx="1">
                  <c:v>0</c:v>
                </c:pt>
                <c:pt idx="2">
                  <c:v>0</c:v>
                </c:pt>
                <c:pt idx="3">
                  <c:v>0</c:v>
                </c:pt>
                <c:pt idx="4">
                  <c:v>0</c:v>
                </c:pt>
                <c:pt idx="5">
                  <c:v>0</c:v>
                </c:pt>
                <c:pt idx="6">
                  <c:v>0</c:v>
                </c:pt>
                <c:pt idx="7">
                  <c:v>0</c:v>
                </c:pt>
                <c:pt idx="8">
                  <c:v>36</c:v>
                </c:pt>
                <c:pt idx="9">
                  <c:v>9</c:v>
                </c:pt>
                <c:pt idx="10">
                  <c:v>9</c:v>
                </c:pt>
                <c:pt idx="11">
                  <c:v>9</c:v>
                </c:pt>
                <c:pt idx="12">
                  <c:v>9</c:v>
                </c:pt>
                <c:pt idx="13">
                  <c:v>0</c:v>
                </c:pt>
                <c:pt idx="14">
                  <c:v>36</c:v>
                </c:pt>
                <c:pt idx="15">
                  <c:v>36</c:v>
                </c:pt>
                <c:pt idx="16">
                  <c:v>54</c:v>
                </c:pt>
                <c:pt idx="17">
                  <c:v>99</c:v>
                </c:pt>
                <c:pt idx="18">
                  <c:v>63</c:v>
                </c:pt>
                <c:pt idx="19">
                  <c:v>63</c:v>
                </c:pt>
                <c:pt idx="20">
                  <c:v>117</c:v>
                </c:pt>
                <c:pt idx="21">
                  <c:v>180</c:v>
                </c:pt>
                <c:pt idx="22">
                  <c:v>135</c:v>
                </c:pt>
                <c:pt idx="23">
                  <c:v>180</c:v>
                </c:pt>
                <c:pt idx="24">
                  <c:v>171</c:v>
                </c:pt>
                <c:pt idx="25">
                  <c:v>288</c:v>
                </c:pt>
                <c:pt idx="26">
                  <c:v>225</c:v>
                </c:pt>
                <c:pt idx="27">
                  <c:v>342</c:v>
                </c:pt>
                <c:pt idx="28">
                  <c:v>279</c:v>
                </c:pt>
                <c:pt idx="29">
                  <c:v>306</c:v>
                </c:pt>
                <c:pt idx="30">
                  <c:v>135</c:v>
                </c:pt>
                <c:pt idx="31">
                  <c:v>252</c:v>
                </c:pt>
                <c:pt idx="32">
                  <c:v>288</c:v>
                </c:pt>
                <c:pt idx="33">
                  <c:v>243</c:v>
                </c:pt>
                <c:pt idx="34">
                  <c:v>288</c:v>
                </c:pt>
                <c:pt idx="35">
                  <c:v>225</c:v>
                </c:pt>
                <c:pt idx="36">
                  <c:v>117</c:v>
                </c:pt>
                <c:pt idx="37">
                  <c:v>81</c:v>
                </c:pt>
                <c:pt idx="38">
                  <c:v>126</c:v>
                </c:pt>
                <c:pt idx="39">
                  <c:v>117</c:v>
                </c:pt>
                <c:pt idx="40">
                  <c:v>45</c:v>
                </c:pt>
                <c:pt idx="41">
                  <c:v>63</c:v>
                </c:pt>
                <c:pt idx="42">
                  <c:v>0</c:v>
                </c:pt>
                <c:pt idx="43">
                  <c:v>9</c:v>
                </c:pt>
                <c:pt idx="44">
                  <c:v>18</c:v>
                </c:pt>
                <c:pt idx="45">
                  <c:v>27</c:v>
                </c:pt>
                <c:pt idx="46">
                  <c:v>0</c:v>
                </c:pt>
                <c:pt idx="47">
                  <c:v>36</c:v>
                </c:pt>
                <c:pt idx="48">
                  <c:v>63</c:v>
                </c:pt>
              </c:numCache>
            </c:numRef>
          </c:val>
          <c:smooth val="0"/>
        </c:ser>
        <c:ser>
          <c:idx val="1"/>
          <c:order val="1"/>
          <c:tx>
            <c:v>GABRIELLE CONTROL</c:v>
          </c:tx>
          <c:marker>
            <c:symbol val="none"/>
          </c:marker>
          <c:val>
            <c:numRef>
              <c:f>Sheet2!$C$1:$C$49</c:f>
              <c:numCache>
                <c:formatCode>General</c:formatCode>
                <c:ptCount val="49"/>
                <c:pt idx="0">
                  <c:v>0</c:v>
                </c:pt>
                <c:pt idx="1">
                  <c:v>0</c:v>
                </c:pt>
                <c:pt idx="2">
                  <c:v>0</c:v>
                </c:pt>
                <c:pt idx="3">
                  <c:v>0</c:v>
                </c:pt>
                <c:pt idx="4">
                  <c:v>0</c:v>
                </c:pt>
                <c:pt idx="5">
                  <c:v>0</c:v>
                </c:pt>
                <c:pt idx="6">
                  <c:v>0</c:v>
                </c:pt>
                <c:pt idx="7">
                  <c:v>0</c:v>
                </c:pt>
                <c:pt idx="8">
                  <c:v>0</c:v>
                </c:pt>
                <c:pt idx="9">
                  <c:v>9</c:v>
                </c:pt>
                <c:pt idx="10">
                  <c:v>18</c:v>
                </c:pt>
                <c:pt idx="11">
                  <c:v>36</c:v>
                </c:pt>
                <c:pt idx="12">
                  <c:v>189</c:v>
                </c:pt>
                <c:pt idx="13">
                  <c:v>162</c:v>
                </c:pt>
                <c:pt idx="14">
                  <c:v>108</c:v>
                </c:pt>
                <c:pt idx="15">
                  <c:v>216</c:v>
                </c:pt>
                <c:pt idx="16">
                  <c:v>198</c:v>
                </c:pt>
                <c:pt idx="17">
                  <c:v>315</c:v>
                </c:pt>
                <c:pt idx="18">
                  <c:v>342</c:v>
                </c:pt>
                <c:pt idx="19">
                  <c:v>342</c:v>
                </c:pt>
                <c:pt idx="20">
                  <c:v>315</c:v>
                </c:pt>
                <c:pt idx="21">
                  <c:v>603</c:v>
                </c:pt>
                <c:pt idx="22">
                  <c:v>387</c:v>
                </c:pt>
                <c:pt idx="23">
                  <c:v>414</c:v>
                </c:pt>
                <c:pt idx="24">
                  <c:v>333</c:v>
                </c:pt>
                <c:pt idx="25">
                  <c:v>522</c:v>
                </c:pt>
                <c:pt idx="26">
                  <c:v>693</c:v>
                </c:pt>
                <c:pt idx="27">
                  <c:v>504</c:v>
                </c:pt>
                <c:pt idx="28">
                  <c:v>657</c:v>
                </c:pt>
                <c:pt idx="29">
                  <c:v>801</c:v>
                </c:pt>
                <c:pt idx="30">
                  <c:v>774</c:v>
                </c:pt>
                <c:pt idx="31">
                  <c:v>675</c:v>
                </c:pt>
                <c:pt idx="32">
                  <c:v>468</c:v>
                </c:pt>
                <c:pt idx="33">
                  <c:v>936</c:v>
                </c:pt>
                <c:pt idx="34">
                  <c:v>1611</c:v>
                </c:pt>
                <c:pt idx="35">
                  <c:v>1188</c:v>
                </c:pt>
                <c:pt idx="36">
                  <c:v>963</c:v>
                </c:pt>
                <c:pt idx="37">
                  <c:v>819</c:v>
                </c:pt>
                <c:pt idx="38">
                  <c:v>882</c:v>
                </c:pt>
                <c:pt idx="39">
                  <c:v>657</c:v>
                </c:pt>
                <c:pt idx="40">
                  <c:v>522</c:v>
                </c:pt>
                <c:pt idx="41">
                  <c:v>522</c:v>
                </c:pt>
                <c:pt idx="42">
                  <c:v>225</c:v>
                </c:pt>
                <c:pt idx="43">
                  <c:v>702</c:v>
                </c:pt>
                <c:pt idx="44">
                  <c:v>657</c:v>
                </c:pt>
                <c:pt idx="45">
                  <c:v>576</c:v>
                </c:pt>
                <c:pt idx="46">
                  <c:v>666</c:v>
                </c:pt>
                <c:pt idx="47">
                  <c:v>594</c:v>
                </c:pt>
                <c:pt idx="48">
                  <c:v>1116</c:v>
                </c:pt>
              </c:numCache>
            </c:numRef>
          </c:val>
          <c:smooth val="0"/>
        </c:ser>
        <c:dLbls>
          <c:showLegendKey val="0"/>
          <c:showVal val="0"/>
          <c:showCatName val="0"/>
          <c:showSerName val="0"/>
          <c:showPercent val="0"/>
          <c:showBubbleSize val="0"/>
        </c:dLbls>
        <c:marker val="1"/>
        <c:smooth val="0"/>
        <c:axId val="47559040"/>
        <c:axId val="47560960"/>
      </c:lineChart>
      <c:catAx>
        <c:axId val="47559040"/>
        <c:scaling>
          <c:orientation val="minMax"/>
        </c:scaling>
        <c:delete val="0"/>
        <c:axPos val="b"/>
        <c:title>
          <c:tx>
            <c:rich>
              <a:bodyPr/>
              <a:lstStyle/>
              <a:p>
                <a:pPr>
                  <a:defRPr/>
                </a:pPr>
                <a:r>
                  <a:rPr lang="en-US" dirty="0" smtClean="0"/>
                  <a:t>HOURS</a:t>
                </a:r>
                <a:endParaRPr lang="en-US" dirty="0"/>
              </a:p>
            </c:rich>
          </c:tx>
          <c:layout/>
          <c:overlay val="0"/>
        </c:title>
        <c:majorTickMark val="out"/>
        <c:minorTickMark val="none"/>
        <c:tickLblPos val="nextTo"/>
        <c:txPr>
          <a:bodyPr/>
          <a:lstStyle/>
          <a:p>
            <a:pPr>
              <a:defRPr sz="1600"/>
            </a:pPr>
            <a:endParaRPr lang="en-US"/>
          </a:p>
        </c:txPr>
        <c:crossAx val="47560960"/>
        <c:crosses val="autoZero"/>
        <c:auto val="1"/>
        <c:lblAlgn val="ctr"/>
        <c:lblOffset val="100"/>
        <c:noMultiLvlLbl val="0"/>
      </c:catAx>
      <c:valAx>
        <c:axId val="47560960"/>
        <c:scaling>
          <c:orientation val="minMax"/>
        </c:scaling>
        <c:delete val="0"/>
        <c:axPos val="l"/>
        <c:title>
          <c:tx>
            <c:rich>
              <a:bodyPr/>
              <a:lstStyle/>
              <a:p>
                <a:pPr>
                  <a:defRPr/>
                </a:pPr>
                <a:r>
                  <a:rPr lang="en-US" dirty="0" smtClean="0"/>
                  <a:t>AREA (sq. km)</a:t>
                </a:r>
                <a:endParaRPr lang="en-US" dirty="0"/>
              </a:p>
            </c:rich>
          </c:tx>
          <c:layout/>
          <c:overlay val="0"/>
        </c:title>
        <c:numFmt formatCode="General" sourceLinked="1"/>
        <c:majorTickMark val="out"/>
        <c:minorTickMark val="none"/>
        <c:tickLblPos val="nextTo"/>
        <c:crossAx val="47559040"/>
        <c:crosses val="autoZero"/>
        <c:crossBetween val="between"/>
      </c:valAx>
    </c:plotArea>
    <c:legend>
      <c:legendPos val="r"/>
      <c:layout>
        <c:manualLayout>
          <c:xMode val="edge"/>
          <c:yMode val="edge"/>
          <c:x val="0.23305961108980436"/>
          <c:y val="0.2325348492896582"/>
          <c:w val="0.32252413993231532"/>
          <c:h val="0.12345930239685281"/>
        </c:manualLayout>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wmf"/></Relationships>
</file>

<file path=ppt/drawings/drawing1.xml><?xml version="1.0" encoding="utf-8"?>
<c:userShapes xmlns:c="http://schemas.openxmlformats.org/drawingml/2006/chart">
  <cdr:relSizeAnchor xmlns:cdr="http://schemas.openxmlformats.org/drawingml/2006/chartDrawing">
    <cdr:from>
      <cdr:x>0.60745</cdr:x>
      <cdr:y>0.71722</cdr:y>
    </cdr:from>
    <cdr:to>
      <cdr:x>0.78173</cdr:x>
      <cdr:y>0.79177</cdr:y>
    </cdr:to>
    <cdr:sp macro="" textlink="">
      <cdr:nvSpPr>
        <cdr:cNvPr id="2"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0.23729</cdr:x>
      <cdr:y>0.6</cdr:y>
    </cdr:from>
    <cdr:to>
      <cdr:x>0.54237</cdr:x>
      <cdr:y>0.675</cdr:y>
    </cdr:to>
    <cdr:sp macro="" textlink="">
      <cdr:nvSpPr>
        <cdr:cNvPr id="3" name="TextBox 2"/>
        <cdr:cNvSpPr txBox="1"/>
      </cdr:nvSpPr>
      <cdr:spPr>
        <a:xfrm xmlns:a="http://schemas.openxmlformats.org/drawingml/2006/main">
          <a:off x="1066799" y="1828800"/>
          <a:ext cx="1371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Physical </a:t>
          </a:r>
          <a:r>
            <a:rPr lang="en-US" sz="1100" dirty="0" smtClean="0"/>
            <a:t>initialization </a:t>
          </a:r>
          <a:endParaRPr lang="en-US" sz="1100" dirty="0"/>
        </a:p>
      </cdr:txBody>
    </cdr:sp>
  </cdr:relSizeAnchor>
  <cdr:relSizeAnchor xmlns:cdr="http://schemas.openxmlformats.org/drawingml/2006/chartDrawing">
    <cdr:from>
      <cdr:x>0.60745</cdr:x>
      <cdr:y>0.71722</cdr:y>
    </cdr:from>
    <cdr:to>
      <cdr:x>0.78173</cdr:x>
      <cdr:y>0.79177</cdr:y>
    </cdr:to>
    <cdr:sp macro="" textlink="">
      <cdr:nvSpPr>
        <cdr:cNvPr id="4"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0.23729</cdr:x>
      <cdr:y>0.6</cdr:y>
    </cdr:from>
    <cdr:to>
      <cdr:x>0.54237</cdr:x>
      <cdr:y>0.675</cdr:y>
    </cdr:to>
    <cdr:sp macro="" textlink="">
      <cdr:nvSpPr>
        <cdr:cNvPr id="5" name="TextBox 2"/>
        <cdr:cNvSpPr txBox="1"/>
      </cdr:nvSpPr>
      <cdr:spPr>
        <a:xfrm xmlns:a="http://schemas.openxmlformats.org/drawingml/2006/main">
          <a:off x="1066799" y="1828800"/>
          <a:ext cx="1371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Physical </a:t>
          </a:r>
          <a:r>
            <a:rPr lang="en-US" sz="1100" dirty="0" smtClean="0"/>
            <a:t>initialization </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0.60745</cdr:x>
      <cdr:y>0.71722</cdr:y>
    </cdr:from>
    <cdr:to>
      <cdr:x>0.78173</cdr:x>
      <cdr:y>0.79177</cdr:y>
    </cdr:to>
    <cdr:sp macro="" textlink="">
      <cdr:nvSpPr>
        <cdr:cNvPr id="2"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0.60745</cdr:x>
      <cdr:y>0.71722</cdr:y>
    </cdr:from>
    <cdr:to>
      <cdr:x>0.78173</cdr:x>
      <cdr:y>0.79177</cdr:y>
    </cdr:to>
    <cdr:sp macro="" textlink="">
      <cdr:nvSpPr>
        <cdr:cNvPr id="4"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0.2623</cdr:x>
      <cdr:y>0.64103</cdr:y>
    </cdr:from>
    <cdr:to>
      <cdr:x>0.57377</cdr:x>
      <cdr:y>0.71301</cdr:y>
    </cdr:to>
    <cdr:sp macro="" textlink="">
      <cdr:nvSpPr>
        <cdr:cNvPr id="5" name="TextBox 2"/>
        <cdr:cNvSpPr txBox="1"/>
      </cdr:nvSpPr>
      <cdr:spPr>
        <a:xfrm xmlns:a="http://schemas.openxmlformats.org/drawingml/2006/main">
          <a:off x="1219200" y="1905000"/>
          <a:ext cx="1447800" cy="2139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Physical </a:t>
          </a:r>
          <a:r>
            <a:rPr lang="en-US" sz="1100" dirty="0" smtClean="0"/>
            <a:t>initialization </a:t>
          </a:r>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0.60745</cdr:x>
      <cdr:y>0.71722</cdr:y>
    </cdr:from>
    <cdr:to>
      <cdr:x>0.78173</cdr:x>
      <cdr:y>0.79177</cdr:y>
    </cdr:to>
    <cdr:sp macro="" textlink="">
      <cdr:nvSpPr>
        <cdr:cNvPr id="2"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0.60745</cdr:x>
      <cdr:y>0.71722</cdr:y>
    </cdr:from>
    <cdr:to>
      <cdr:x>0.78173</cdr:x>
      <cdr:y>0.79177</cdr:y>
    </cdr:to>
    <cdr:sp macro="" textlink="">
      <cdr:nvSpPr>
        <cdr:cNvPr id="4"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0.23211</cdr:x>
      <cdr:y>0.64593</cdr:y>
    </cdr:from>
    <cdr:to>
      <cdr:x>0.48264</cdr:x>
      <cdr:y>0.71791</cdr:y>
    </cdr:to>
    <cdr:sp macro="" textlink="">
      <cdr:nvSpPr>
        <cdr:cNvPr id="5" name="TextBox 2"/>
        <cdr:cNvSpPr txBox="1"/>
      </cdr:nvSpPr>
      <cdr:spPr>
        <a:xfrm xmlns:a="http://schemas.openxmlformats.org/drawingml/2006/main">
          <a:off x="1273427" y="2202591"/>
          <a:ext cx="1374523" cy="2454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Physical initilization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7D42-E7D0-43FE-99D1-8676A955D72D}" type="datetimeFigureOut">
              <a:rPr lang="en-US" smtClean="0"/>
              <a:t>5/1/2014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3CCEBA-FFC1-46B6-8A1C-E1573AAA7C23}" type="slidenum">
              <a:rPr lang="en-US" smtClean="0"/>
              <a:t>‹#›</a:t>
            </a:fld>
            <a:endParaRPr lang="en-US"/>
          </a:p>
        </p:txBody>
      </p:sp>
    </p:spTree>
    <p:extLst>
      <p:ext uri="{BB962C8B-B14F-4D97-AF65-F5344CB8AC3E}">
        <p14:creationId xmlns:p14="http://schemas.microsoft.com/office/powerpoint/2010/main" val="273346608"/>
      </p:ext>
    </p:extLst>
  </p:cSld>
  <p:clrMap bg1="lt1" tx1="dk1" bg2="lt2" tx2="dk2" accent1="accent1" accent2="accent2" accent3="accent3" accent4="accent4" accent5="accent5" accent6="accent6" hlink="hlink" folHlink="folHlink"/>
  <p:notesStyle>
    <a:lvl1pPr marL="0" algn="l" defTabSz="910900" rtl="0" eaLnBrk="1" latinLnBrk="0" hangingPunct="1">
      <a:defRPr sz="1200" kern="1200">
        <a:solidFill>
          <a:schemeClr val="tx1"/>
        </a:solidFill>
        <a:latin typeface="+mn-lt"/>
        <a:ea typeface="+mn-ea"/>
        <a:cs typeface="+mn-cs"/>
      </a:defRPr>
    </a:lvl1pPr>
    <a:lvl2pPr marL="455446" algn="l" defTabSz="910900" rtl="0" eaLnBrk="1" latinLnBrk="0" hangingPunct="1">
      <a:defRPr sz="1200" kern="1200">
        <a:solidFill>
          <a:schemeClr val="tx1"/>
        </a:solidFill>
        <a:latin typeface="+mn-lt"/>
        <a:ea typeface="+mn-ea"/>
        <a:cs typeface="+mn-cs"/>
      </a:defRPr>
    </a:lvl2pPr>
    <a:lvl3pPr marL="910900" algn="l" defTabSz="910900" rtl="0" eaLnBrk="1" latinLnBrk="0" hangingPunct="1">
      <a:defRPr sz="1200" kern="1200">
        <a:solidFill>
          <a:schemeClr val="tx1"/>
        </a:solidFill>
        <a:latin typeface="+mn-lt"/>
        <a:ea typeface="+mn-ea"/>
        <a:cs typeface="+mn-cs"/>
      </a:defRPr>
    </a:lvl3pPr>
    <a:lvl4pPr marL="1366352" algn="l" defTabSz="910900" rtl="0" eaLnBrk="1" latinLnBrk="0" hangingPunct="1">
      <a:defRPr sz="1200" kern="1200">
        <a:solidFill>
          <a:schemeClr val="tx1"/>
        </a:solidFill>
        <a:latin typeface="+mn-lt"/>
        <a:ea typeface="+mn-ea"/>
        <a:cs typeface="+mn-cs"/>
      </a:defRPr>
    </a:lvl4pPr>
    <a:lvl5pPr marL="1821798" algn="l" defTabSz="910900" rtl="0" eaLnBrk="1" latinLnBrk="0" hangingPunct="1">
      <a:defRPr sz="1200" kern="1200">
        <a:solidFill>
          <a:schemeClr val="tx1"/>
        </a:solidFill>
        <a:latin typeface="+mn-lt"/>
        <a:ea typeface="+mn-ea"/>
        <a:cs typeface="+mn-cs"/>
      </a:defRPr>
    </a:lvl5pPr>
    <a:lvl6pPr marL="2277251" algn="l" defTabSz="910900" rtl="0" eaLnBrk="1" latinLnBrk="0" hangingPunct="1">
      <a:defRPr sz="1200" kern="1200">
        <a:solidFill>
          <a:schemeClr val="tx1"/>
        </a:solidFill>
        <a:latin typeface="+mn-lt"/>
        <a:ea typeface="+mn-ea"/>
        <a:cs typeface="+mn-cs"/>
      </a:defRPr>
    </a:lvl6pPr>
    <a:lvl7pPr marL="2732700" algn="l" defTabSz="910900" rtl="0" eaLnBrk="1" latinLnBrk="0" hangingPunct="1">
      <a:defRPr sz="1200" kern="1200">
        <a:solidFill>
          <a:schemeClr val="tx1"/>
        </a:solidFill>
        <a:latin typeface="+mn-lt"/>
        <a:ea typeface="+mn-ea"/>
        <a:cs typeface="+mn-cs"/>
      </a:defRPr>
    </a:lvl7pPr>
    <a:lvl8pPr marL="3188138" algn="l" defTabSz="910900" rtl="0" eaLnBrk="1" latinLnBrk="0" hangingPunct="1">
      <a:defRPr sz="1200" kern="1200">
        <a:solidFill>
          <a:schemeClr val="tx1"/>
        </a:solidFill>
        <a:latin typeface="+mn-lt"/>
        <a:ea typeface="+mn-ea"/>
        <a:cs typeface="+mn-cs"/>
      </a:defRPr>
    </a:lvl8pPr>
    <a:lvl9pPr marL="3643594" algn="l" defTabSz="9109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35" indent="-285744" eaLnBrk="0" hangingPunct="0">
              <a:defRPr>
                <a:solidFill>
                  <a:schemeClr val="tx1"/>
                </a:solidFill>
                <a:latin typeface="Arial" charset="0"/>
              </a:defRPr>
            </a:lvl2pPr>
            <a:lvl3pPr marL="1142977" indent="-228596" eaLnBrk="0" hangingPunct="0">
              <a:defRPr>
                <a:solidFill>
                  <a:schemeClr val="tx1"/>
                </a:solidFill>
                <a:latin typeface="Arial" charset="0"/>
              </a:defRPr>
            </a:lvl3pPr>
            <a:lvl4pPr marL="1600168" indent="-228596" eaLnBrk="0" hangingPunct="0">
              <a:defRPr>
                <a:solidFill>
                  <a:schemeClr val="tx1"/>
                </a:solidFill>
                <a:latin typeface="Arial" charset="0"/>
              </a:defRPr>
            </a:lvl4pPr>
            <a:lvl5pPr marL="2057359" indent="-228596" eaLnBrk="0" hangingPunct="0">
              <a:defRPr>
                <a:solidFill>
                  <a:schemeClr val="tx1"/>
                </a:solidFill>
                <a:latin typeface="Arial" charset="0"/>
              </a:defRPr>
            </a:lvl5pPr>
            <a:lvl6pPr marL="2514550" indent="-228596" eaLnBrk="0" fontAlgn="base" hangingPunct="0">
              <a:spcBef>
                <a:spcPct val="0"/>
              </a:spcBef>
              <a:spcAft>
                <a:spcPct val="0"/>
              </a:spcAft>
              <a:defRPr>
                <a:solidFill>
                  <a:schemeClr val="tx1"/>
                </a:solidFill>
                <a:latin typeface="Arial" charset="0"/>
              </a:defRPr>
            </a:lvl6pPr>
            <a:lvl7pPr marL="2971741" indent="-228596" eaLnBrk="0" fontAlgn="base" hangingPunct="0">
              <a:spcBef>
                <a:spcPct val="0"/>
              </a:spcBef>
              <a:spcAft>
                <a:spcPct val="0"/>
              </a:spcAft>
              <a:defRPr>
                <a:solidFill>
                  <a:schemeClr val="tx1"/>
                </a:solidFill>
                <a:latin typeface="Arial" charset="0"/>
              </a:defRPr>
            </a:lvl7pPr>
            <a:lvl8pPr marL="3428932" indent="-228596" eaLnBrk="0" fontAlgn="base" hangingPunct="0">
              <a:spcBef>
                <a:spcPct val="0"/>
              </a:spcBef>
              <a:spcAft>
                <a:spcPct val="0"/>
              </a:spcAft>
              <a:defRPr>
                <a:solidFill>
                  <a:schemeClr val="tx1"/>
                </a:solidFill>
                <a:latin typeface="Arial" charset="0"/>
              </a:defRPr>
            </a:lvl8pPr>
            <a:lvl9pPr marL="3886122" indent="-22859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88D7406-A0CB-4963-B558-3DF312695E65}" type="slidenum">
              <a:rPr lang="en-US" altLang="en-US" smtClean="0">
                <a:solidFill>
                  <a:prstClr val="black"/>
                </a:solidFill>
                <a:latin typeface="Calibri" pitchFamily="34" charset="0"/>
              </a:rPr>
              <a:pPr eaLnBrk="1" fontAlgn="base" hangingPunct="1">
                <a:spcBef>
                  <a:spcPct val="0"/>
                </a:spcBef>
                <a:spcAft>
                  <a:spcPct val="0"/>
                </a:spcAft>
              </a:pPr>
              <a:t>2</a:t>
            </a:fld>
            <a:endParaRPr lang="en-US" altLang="en-US" dirty="0" smtClean="0">
              <a:solidFill>
                <a:prstClr val="black"/>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ACA1FD9-0CA2-4FEF-99D3-AD9F89E87BA1}" type="slidenum">
              <a:rPr lang="en-US" altLang="en-US">
                <a:solidFill>
                  <a:prstClr val="black"/>
                </a:solidFill>
              </a:rPr>
              <a:pPr/>
              <a:t>33</a:t>
            </a:fld>
            <a:endParaRPr lang="en-US" altLang="en-US">
              <a:solidFill>
                <a:prstClr val="black"/>
              </a:solidFill>
            </a:endParaRPr>
          </a:p>
        </p:txBody>
      </p:sp>
      <p:sp>
        <p:nvSpPr>
          <p:cNvPr id="6145"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4A00323-A793-4D98-8322-EEFED326DF0D}" type="slidenum">
              <a:rPr lang="en-US" altLang="en-US">
                <a:solidFill>
                  <a:prstClr val="black"/>
                </a:solidFill>
              </a:rPr>
              <a:pPr/>
              <a:t>34</a:t>
            </a:fld>
            <a:endParaRPr lang="en-US" altLang="en-US">
              <a:solidFill>
                <a:prstClr val="black"/>
              </a:solidFill>
            </a:endParaRPr>
          </a:p>
        </p:txBody>
      </p:sp>
      <p:sp>
        <p:nvSpPr>
          <p:cNvPr id="716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0"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3"/>
          <p:cNvSpPr>
            <a:spLocks noGrp="1" noChangeArrowheads="1"/>
          </p:cNvSpPr>
          <p:nvPr>
            <p:ph type="sldNum"/>
          </p:nvPr>
        </p:nvSpPr>
        <p:spPr>
          <a:ln/>
        </p:spPr>
        <p:txBody>
          <a:bodyPr/>
          <a:lstStyle/>
          <a:p>
            <a:fld id="{592FFD91-1F84-4265-A485-DFA3127BCFC5}" type="slidenum">
              <a:rPr lang="en-US"/>
              <a:pPr/>
              <a:t>35</a:t>
            </a:fld>
            <a:endParaRPr lang="en-US"/>
          </a:p>
        </p:txBody>
      </p:sp>
      <p:sp>
        <p:nvSpPr>
          <p:cNvPr id="16385" name="Rectangle 1"/>
          <p:cNvSpPr txBox="1">
            <a:spLocks noGrp="1" noRot="1" noChangeAspect="1" noChangeArrowheads="1"/>
          </p:cNvSpPr>
          <p:nvPr>
            <p:ph type="sldImg"/>
          </p:nvPr>
        </p:nvSpPr>
        <p:spPr bwMode="auto">
          <a:xfrm>
            <a:off x="1143000" y="693738"/>
            <a:ext cx="4567238"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p:cNvSpPr txBox="1">
            <a:spLocks noGrp="1" noChangeArrowheads="1"/>
          </p:cNvSpPr>
          <p:nvPr>
            <p:ph type="body" idx="1"/>
          </p:nvPr>
        </p:nvSpPr>
        <p:spPr bwMode="auto">
          <a:xfrm>
            <a:off x="686361" y="4342534"/>
            <a:ext cx="5482478" cy="41101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3"/>
          <p:cNvSpPr>
            <a:spLocks noGrp="1" noChangeArrowheads="1"/>
          </p:cNvSpPr>
          <p:nvPr>
            <p:ph type="sldNum"/>
          </p:nvPr>
        </p:nvSpPr>
        <p:spPr>
          <a:ln/>
        </p:spPr>
        <p:txBody>
          <a:bodyPr/>
          <a:lstStyle/>
          <a:p>
            <a:fld id="{B574296F-412B-4D21-B948-4191C679AA67}" type="slidenum">
              <a:rPr lang="en-US"/>
              <a:pPr/>
              <a:t>36</a:t>
            </a:fld>
            <a:endParaRPr lang="en-US"/>
          </a:p>
        </p:txBody>
      </p:sp>
      <p:sp>
        <p:nvSpPr>
          <p:cNvPr id="18433" name="Rectangle 1"/>
          <p:cNvSpPr txBox="1">
            <a:spLocks noGrp="1" noRot="1" noChangeAspect="1" noChangeArrowheads="1"/>
          </p:cNvSpPr>
          <p:nvPr>
            <p:ph type="sldImg"/>
          </p:nvPr>
        </p:nvSpPr>
        <p:spPr bwMode="auto">
          <a:xfrm>
            <a:off x="1144588" y="693738"/>
            <a:ext cx="4559300" cy="34194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p:cNvSpPr txBox="1">
            <a:spLocks noGrp="1" noChangeArrowheads="1"/>
          </p:cNvSpPr>
          <p:nvPr>
            <p:ph type="body" idx="1"/>
          </p:nvPr>
        </p:nvSpPr>
        <p:spPr bwMode="auto">
          <a:xfrm>
            <a:off x="686361" y="4342535"/>
            <a:ext cx="5476875" cy="41044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3"/>
          <p:cNvSpPr>
            <a:spLocks noGrp="1" noChangeArrowheads="1"/>
          </p:cNvSpPr>
          <p:nvPr>
            <p:ph type="sldNum"/>
          </p:nvPr>
        </p:nvSpPr>
        <p:spPr>
          <a:ln/>
        </p:spPr>
        <p:txBody>
          <a:bodyPr/>
          <a:lstStyle/>
          <a:p>
            <a:fld id="{258C8B87-73C7-4A3F-8791-FA2A3B73CCDA}" type="slidenum">
              <a:rPr lang="en-US"/>
              <a:pPr/>
              <a:t>37</a:t>
            </a:fld>
            <a:endParaRPr lang="en-US"/>
          </a:p>
        </p:txBody>
      </p:sp>
      <p:sp>
        <p:nvSpPr>
          <p:cNvPr id="19457" name="Rectangle 1"/>
          <p:cNvSpPr txBox="1">
            <a:spLocks noGrp="1" noRot="1" noChangeAspect="1" noChangeArrowheads="1"/>
          </p:cNvSpPr>
          <p:nvPr>
            <p:ph type="sldImg"/>
          </p:nvPr>
        </p:nvSpPr>
        <p:spPr bwMode="auto">
          <a:xfrm>
            <a:off x="1144588" y="693738"/>
            <a:ext cx="4559300" cy="34194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p:cNvSpPr txBox="1">
            <a:spLocks noGrp="1" noChangeArrowheads="1"/>
          </p:cNvSpPr>
          <p:nvPr>
            <p:ph type="body" idx="1"/>
          </p:nvPr>
        </p:nvSpPr>
        <p:spPr bwMode="auto">
          <a:xfrm>
            <a:off x="686361" y="4342535"/>
            <a:ext cx="5476875" cy="41044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3"/>
          <p:cNvSpPr>
            <a:spLocks noGrp="1" noChangeArrowheads="1"/>
          </p:cNvSpPr>
          <p:nvPr>
            <p:ph type="sldNum"/>
          </p:nvPr>
        </p:nvSpPr>
        <p:spPr>
          <a:ln/>
        </p:spPr>
        <p:txBody>
          <a:bodyPr/>
          <a:lstStyle/>
          <a:p>
            <a:fld id="{A31DC5E7-594F-419E-AAF5-890ED1446EBC}" type="slidenum">
              <a:rPr lang="en-US"/>
              <a:pPr/>
              <a:t>38</a:t>
            </a:fld>
            <a:endParaRPr lang="en-US"/>
          </a:p>
        </p:txBody>
      </p:sp>
      <p:sp>
        <p:nvSpPr>
          <p:cNvPr id="20481" name="Rectangle 1"/>
          <p:cNvSpPr txBox="1">
            <a:spLocks noGrp="1" noRot="1" noChangeAspect="1" noChangeArrowheads="1"/>
          </p:cNvSpPr>
          <p:nvPr>
            <p:ph type="sldImg"/>
          </p:nvPr>
        </p:nvSpPr>
        <p:spPr bwMode="auto">
          <a:xfrm>
            <a:off x="1144588" y="693738"/>
            <a:ext cx="4559300" cy="34194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p:cNvSpPr txBox="1">
            <a:spLocks noGrp="1" noChangeArrowheads="1"/>
          </p:cNvSpPr>
          <p:nvPr>
            <p:ph type="body" idx="1"/>
          </p:nvPr>
        </p:nvSpPr>
        <p:spPr bwMode="auto">
          <a:xfrm>
            <a:off x="686361" y="4342535"/>
            <a:ext cx="5476875" cy="41044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3"/>
          <p:cNvSpPr>
            <a:spLocks noGrp="1" noChangeArrowheads="1"/>
          </p:cNvSpPr>
          <p:nvPr>
            <p:ph type="sldNum"/>
          </p:nvPr>
        </p:nvSpPr>
        <p:spPr>
          <a:ln/>
        </p:spPr>
        <p:txBody>
          <a:bodyPr/>
          <a:lstStyle/>
          <a:p>
            <a:fld id="{7876E9E9-EBFE-4A73-AEE0-4ACF8509EB01}" type="slidenum">
              <a:rPr lang="en-US"/>
              <a:pPr/>
              <a:t>39</a:t>
            </a:fld>
            <a:endParaRPr lang="en-US"/>
          </a:p>
        </p:txBody>
      </p:sp>
      <p:sp>
        <p:nvSpPr>
          <p:cNvPr id="21505" name="Rectangle 1"/>
          <p:cNvSpPr txBox="1">
            <a:spLocks noGrp="1" noRot="1" noChangeAspect="1" noChangeArrowheads="1"/>
          </p:cNvSpPr>
          <p:nvPr>
            <p:ph type="sldImg"/>
          </p:nvPr>
        </p:nvSpPr>
        <p:spPr bwMode="auto">
          <a:xfrm>
            <a:off x="1144588" y="693738"/>
            <a:ext cx="4559300" cy="34194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686361" y="4342535"/>
            <a:ext cx="5476875" cy="41044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3B699A5-1AB5-43EE-9C9F-3D9BF3972182}" type="slidenum">
              <a:rPr lang="en-US" altLang="en-US">
                <a:solidFill>
                  <a:prstClr val="black"/>
                </a:solidFill>
              </a:rPr>
              <a:pPr/>
              <a:t>40</a:t>
            </a:fld>
            <a:endParaRPr lang="en-US" altLang="en-US">
              <a:solidFill>
                <a:prstClr val="black"/>
              </a:solidFill>
            </a:endParaRPr>
          </a:p>
        </p:txBody>
      </p:sp>
      <p:sp>
        <p:nvSpPr>
          <p:cNvPr id="6145"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5D80642-7D6A-4275-B95E-2EF2506C1CF9}" type="slidenum">
              <a:rPr lang="en-US" altLang="en-US">
                <a:solidFill>
                  <a:prstClr val="black"/>
                </a:solidFill>
              </a:rPr>
              <a:pPr/>
              <a:t>41</a:t>
            </a:fld>
            <a:endParaRPr lang="en-US" altLang="en-US">
              <a:solidFill>
                <a:prstClr val="black"/>
              </a:solidFill>
            </a:endParaRPr>
          </a:p>
        </p:txBody>
      </p:sp>
      <p:sp>
        <p:nvSpPr>
          <p:cNvPr id="716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0"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60EDFC4-2FD9-42AE-BD90-D22415F67993}" type="slidenum">
              <a:rPr lang="en-US" altLang="en-US">
                <a:solidFill>
                  <a:prstClr val="black"/>
                </a:solidFill>
              </a:rPr>
              <a:pPr/>
              <a:t>42</a:t>
            </a:fld>
            <a:endParaRPr lang="en-US" altLang="en-US">
              <a:solidFill>
                <a:prstClr val="black"/>
              </a:solidFill>
            </a:endParaRPr>
          </a:p>
        </p:txBody>
      </p:sp>
      <p:sp>
        <p:nvSpPr>
          <p:cNvPr id="8193"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35" indent="-285744" eaLnBrk="0" hangingPunct="0">
              <a:defRPr>
                <a:solidFill>
                  <a:schemeClr val="tx1"/>
                </a:solidFill>
                <a:latin typeface="Arial" charset="0"/>
              </a:defRPr>
            </a:lvl2pPr>
            <a:lvl3pPr marL="1142977" indent="-228596" eaLnBrk="0" hangingPunct="0">
              <a:defRPr>
                <a:solidFill>
                  <a:schemeClr val="tx1"/>
                </a:solidFill>
                <a:latin typeface="Arial" charset="0"/>
              </a:defRPr>
            </a:lvl3pPr>
            <a:lvl4pPr marL="1600168" indent="-228596" eaLnBrk="0" hangingPunct="0">
              <a:defRPr>
                <a:solidFill>
                  <a:schemeClr val="tx1"/>
                </a:solidFill>
                <a:latin typeface="Arial" charset="0"/>
              </a:defRPr>
            </a:lvl4pPr>
            <a:lvl5pPr marL="2057359" indent="-228596" eaLnBrk="0" hangingPunct="0">
              <a:defRPr>
                <a:solidFill>
                  <a:schemeClr val="tx1"/>
                </a:solidFill>
                <a:latin typeface="Arial" charset="0"/>
              </a:defRPr>
            </a:lvl5pPr>
            <a:lvl6pPr marL="2514550" indent="-228596" eaLnBrk="0" fontAlgn="base" hangingPunct="0">
              <a:spcBef>
                <a:spcPct val="0"/>
              </a:spcBef>
              <a:spcAft>
                <a:spcPct val="0"/>
              </a:spcAft>
              <a:defRPr>
                <a:solidFill>
                  <a:schemeClr val="tx1"/>
                </a:solidFill>
                <a:latin typeface="Arial" charset="0"/>
              </a:defRPr>
            </a:lvl6pPr>
            <a:lvl7pPr marL="2971741" indent="-228596" eaLnBrk="0" fontAlgn="base" hangingPunct="0">
              <a:spcBef>
                <a:spcPct val="0"/>
              </a:spcBef>
              <a:spcAft>
                <a:spcPct val="0"/>
              </a:spcAft>
              <a:defRPr>
                <a:solidFill>
                  <a:schemeClr val="tx1"/>
                </a:solidFill>
                <a:latin typeface="Arial" charset="0"/>
              </a:defRPr>
            </a:lvl7pPr>
            <a:lvl8pPr marL="3428932" indent="-228596" eaLnBrk="0" fontAlgn="base" hangingPunct="0">
              <a:spcBef>
                <a:spcPct val="0"/>
              </a:spcBef>
              <a:spcAft>
                <a:spcPct val="0"/>
              </a:spcAft>
              <a:defRPr>
                <a:solidFill>
                  <a:schemeClr val="tx1"/>
                </a:solidFill>
                <a:latin typeface="Arial" charset="0"/>
              </a:defRPr>
            </a:lvl8pPr>
            <a:lvl9pPr marL="3886122" indent="-22859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775CE2E-5BC6-4CBB-B204-D25CA9FEC954}" type="slidenum">
              <a:rPr lang="en-US" altLang="en-US" smtClean="0">
                <a:solidFill>
                  <a:prstClr val="black"/>
                </a:solidFill>
                <a:latin typeface="Calibri" pitchFamily="34" charset="0"/>
              </a:rPr>
              <a:pPr eaLnBrk="1" fontAlgn="base" hangingPunct="1">
                <a:spcBef>
                  <a:spcPct val="0"/>
                </a:spcBef>
                <a:spcAft>
                  <a:spcPct val="0"/>
                </a:spcAft>
              </a:pPr>
              <a:t>3</a:t>
            </a:fld>
            <a:endParaRPr lang="en-US" altLang="en-US" smtClean="0">
              <a:solidFill>
                <a:prstClr val="black"/>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35" indent="-285744" eaLnBrk="0" hangingPunct="0">
              <a:defRPr>
                <a:solidFill>
                  <a:schemeClr val="tx1"/>
                </a:solidFill>
                <a:latin typeface="Arial" charset="0"/>
              </a:defRPr>
            </a:lvl2pPr>
            <a:lvl3pPr marL="1142977" indent="-228596" eaLnBrk="0" hangingPunct="0">
              <a:defRPr>
                <a:solidFill>
                  <a:schemeClr val="tx1"/>
                </a:solidFill>
                <a:latin typeface="Arial" charset="0"/>
              </a:defRPr>
            </a:lvl3pPr>
            <a:lvl4pPr marL="1600168" indent="-228596" eaLnBrk="0" hangingPunct="0">
              <a:defRPr>
                <a:solidFill>
                  <a:schemeClr val="tx1"/>
                </a:solidFill>
                <a:latin typeface="Arial" charset="0"/>
              </a:defRPr>
            </a:lvl4pPr>
            <a:lvl5pPr marL="2057359" indent="-228596" eaLnBrk="0" hangingPunct="0">
              <a:defRPr>
                <a:solidFill>
                  <a:schemeClr val="tx1"/>
                </a:solidFill>
                <a:latin typeface="Arial" charset="0"/>
              </a:defRPr>
            </a:lvl5pPr>
            <a:lvl6pPr marL="2514550" indent="-228596" eaLnBrk="0" fontAlgn="base" hangingPunct="0">
              <a:spcBef>
                <a:spcPct val="0"/>
              </a:spcBef>
              <a:spcAft>
                <a:spcPct val="0"/>
              </a:spcAft>
              <a:defRPr>
                <a:solidFill>
                  <a:schemeClr val="tx1"/>
                </a:solidFill>
                <a:latin typeface="Arial" charset="0"/>
              </a:defRPr>
            </a:lvl6pPr>
            <a:lvl7pPr marL="2971741" indent="-228596" eaLnBrk="0" fontAlgn="base" hangingPunct="0">
              <a:spcBef>
                <a:spcPct val="0"/>
              </a:spcBef>
              <a:spcAft>
                <a:spcPct val="0"/>
              </a:spcAft>
              <a:defRPr>
                <a:solidFill>
                  <a:schemeClr val="tx1"/>
                </a:solidFill>
                <a:latin typeface="Arial" charset="0"/>
              </a:defRPr>
            </a:lvl7pPr>
            <a:lvl8pPr marL="3428932" indent="-228596" eaLnBrk="0" fontAlgn="base" hangingPunct="0">
              <a:spcBef>
                <a:spcPct val="0"/>
              </a:spcBef>
              <a:spcAft>
                <a:spcPct val="0"/>
              </a:spcAft>
              <a:defRPr>
                <a:solidFill>
                  <a:schemeClr val="tx1"/>
                </a:solidFill>
                <a:latin typeface="Arial" charset="0"/>
              </a:defRPr>
            </a:lvl8pPr>
            <a:lvl9pPr marL="3886122" indent="-22859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A777F90-AE0D-45CF-858A-93123C797681}" type="slidenum">
              <a:rPr lang="en-US" altLang="en-US" smtClean="0">
                <a:solidFill>
                  <a:prstClr val="black"/>
                </a:solidFill>
                <a:latin typeface="Calibri" pitchFamily="34" charset="0"/>
              </a:rPr>
              <a:pPr eaLnBrk="1" fontAlgn="base" hangingPunct="1">
                <a:spcBef>
                  <a:spcPct val="0"/>
                </a:spcBef>
                <a:spcAft>
                  <a:spcPct val="0"/>
                </a:spcAft>
              </a:pPr>
              <a:t>4</a:t>
            </a:fld>
            <a:endParaRPr lang="en-US" altLang="en-US" smtClean="0">
              <a:solidFill>
                <a:prstClr val="black"/>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35" indent="-285744" eaLnBrk="0" hangingPunct="0">
              <a:defRPr>
                <a:solidFill>
                  <a:schemeClr val="tx1"/>
                </a:solidFill>
                <a:latin typeface="Arial" charset="0"/>
              </a:defRPr>
            </a:lvl2pPr>
            <a:lvl3pPr marL="1142977" indent="-228596" eaLnBrk="0" hangingPunct="0">
              <a:defRPr>
                <a:solidFill>
                  <a:schemeClr val="tx1"/>
                </a:solidFill>
                <a:latin typeface="Arial" charset="0"/>
              </a:defRPr>
            </a:lvl3pPr>
            <a:lvl4pPr marL="1600168" indent="-228596" eaLnBrk="0" hangingPunct="0">
              <a:defRPr>
                <a:solidFill>
                  <a:schemeClr val="tx1"/>
                </a:solidFill>
                <a:latin typeface="Arial" charset="0"/>
              </a:defRPr>
            </a:lvl4pPr>
            <a:lvl5pPr marL="2057359" indent="-228596" eaLnBrk="0" hangingPunct="0">
              <a:defRPr>
                <a:solidFill>
                  <a:schemeClr val="tx1"/>
                </a:solidFill>
                <a:latin typeface="Arial" charset="0"/>
              </a:defRPr>
            </a:lvl5pPr>
            <a:lvl6pPr marL="2514550" indent="-228596" eaLnBrk="0" fontAlgn="base" hangingPunct="0">
              <a:spcBef>
                <a:spcPct val="0"/>
              </a:spcBef>
              <a:spcAft>
                <a:spcPct val="0"/>
              </a:spcAft>
              <a:defRPr>
                <a:solidFill>
                  <a:schemeClr val="tx1"/>
                </a:solidFill>
                <a:latin typeface="Arial" charset="0"/>
              </a:defRPr>
            </a:lvl6pPr>
            <a:lvl7pPr marL="2971741" indent="-228596" eaLnBrk="0" fontAlgn="base" hangingPunct="0">
              <a:spcBef>
                <a:spcPct val="0"/>
              </a:spcBef>
              <a:spcAft>
                <a:spcPct val="0"/>
              </a:spcAft>
              <a:defRPr>
                <a:solidFill>
                  <a:schemeClr val="tx1"/>
                </a:solidFill>
                <a:latin typeface="Arial" charset="0"/>
              </a:defRPr>
            </a:lvl7pPr>
            <a:lvl8pPr marL="3428932" indent="-228596" eaLnBrk="0" fontAlgn="base" hangingPunct="0">
              <a:spcBef>
                <a:spcPct val="0"/>
              </a:spcBef>
              <a:spcAft>
                <a:spcPct val="0"/>
              </a:spcAft>
              <a:defRPr>
                <a:solidFill>
                  <a:schemeClr val="tx1"/>
                </a:solidFill>
                <a:latin typeface="Arial" charset="0"/>
              </a:defRPr>
            </a:lvl8pPr>
            <a:lvl9pPr marL="3886122" indent="-22859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0AF3448-244F-42A3-BF65-ECC084B84863}" type="slidenum">
              <a:rPr lang="en-US" altLang="en-US" smtClean="0">
                <a:solidFill>
                  <a:prstClr val="black"/>
                </a:solidFill>
                <a:latin typeface="Calibri" pitchFamily="34" charset="0"/>
              </a:rPr>
              <a:pPr eaLnBrk="1" fontAlgn="base" hangingPunct="1">
                <a:spcBef>
                  <a:spcPct val="0"/>
                </a:spcBef>
                <a:spcAft>
                  <a:spcPct val="0"/>
                </a:spcAft>
              </a:pPr>
              <a:t>5</a:t>
            </a:fld>
            <a:endParaRPr lang="en-US" altLang="en-US" smtClean="0">
              <a:solidFill>
                <a:prstClr val="black"/>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35" indent="-285744" eaLnBrk="0" hangingPunct="0">
              <a:defRPr>
                <a:solidFill>
                  <a:schemeClr val="tx1"/>
                </a:solidFill>
                <a:latin typeface="Arial" charset="0"/>
              </a:defRPr>
            </a:lvl2pPr>
            <a:lvl3pPr marL="1142977" indent="-228596" eaLnBrk="0" hangingPunct="0">
              <a:defRPr>
                <a:solidFill>
                  <a:schemeClr val="tx1"/>
                </a:solidFill>
                <a:latin typeface="Arial" charset="0"/>
              </a:defRPr>
            </a:lvl3pPr>
            <a:lvl4pPr marL="1600168" indent="-228596" eaLnBrk="0" hangingPunct="0">
              <a:defRPr>
                <a:solidFill>
                  <a:schemeClr val="tx1"/>
                </a:solidFill>
                <a:latin typeface="Arial" charset="0"/>
              </a:defRPr>
            </a:lvl4pPr>
            <a:lvl5pPr marL="2057359" indent="-228596" eaLnBrk="0" hangingPunct="0">
              <a:defRPr>
                <a:solidFill>
                  <a:schemeClr val="tx1"/>
                </a:solidFill>
                <a:latin typeface="Arial" charset="0"/>
              </a:defRPr>
            </a:lvl5pPr>
            <a:lvl6pPr marL="2514550" indent="-228596" eaLnBrk="0" fontAlgn="base" hangingPunct="0">
              <a:spcBef>
                <a:spcPct val="0"/>
              </a:spcBef>
              <a:spcAft>
                <a:spcPct val="0"/>
              </a:spcAft>
              <a:defRPr>
                <a:solidFill>
                  <a:schemeClr val="tx1"/>
                </a:solidFill>
                <a:latin typeface="Arial" charset="0"/>
              </a:defRPr>
            </a:lvl6pPr>
            <a:lvl7pPr marL="2971741" indent="-228596" eaLnBrk="0" fontAlgn="base" hangingPunct="0">
              <a:spcBef>
                <a:spcPct val="0"/>
              </a:spcBef>
              <a:spcAft>
                <a:spcPct val="0"/>
              </a:spcAft>
              <a:defRPr>
                <a:solidFill>
                  <a:schemeClr val="tx1"/>
                </a:solidFill>
                <a:latin typeface="Arial" charset="0"/>
              </a:defRPr>
            </a:lvl7pPr>
            <a:lvl8pPr marL="3428932" indent="-228596" eaLnBrk="0" fontAlgn="base" hangingPunct="0">
              <a:spcBef>
                <a:spcPct val="0"/>
              </a:spcBef>
              <a:spcAft>
                <a:spcPct val="0"/>
              </a:spcAft>
              <a:defRPr>
                <a:solidFill>
                  <a:schemeClr val="tx1"/>
                </a:solidFill>
                <a:latin typeface="Arial" charset="0"/>
              </a:defRPr>
            </a:lvl8pPr>
            <a:lvl9pPr marL="3886122" indent="-22859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C62DB86-652F-423E-8613-DE2D768AA2A2}" type="slidenum">
              <a:rPr lang="en-US" altLang="en-US" smtClean="0">
                <a:solidFill>
                  <a:prstClr val="black"/>
                </a:solidFill>
                <a:latin typeface="Calibri" pitchFamily="34" charset="0"/>
              </a:rPr>
              <a:pPr eaLnBrk="1" fontAlgn="base" hangingPunct="1">
                <a:spcBef>
                  <a:spcPct val="0"/>
                </a:spcBef>
                <a:spcAft>
                  <a:spcPct val="0"/>
                </a:spcAft>
              </a:pPr>
              <a:t>6</a:t>
            </a:fld>
            <a:endParaRPr lang="en-US" altLang="en-US" smtClean="0">
              <a:solidFill>
                <a:prstClr val="black"/>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35" indent="-285744" eaLnBrk="0" hangingPunct="0">
              <a:defRPr>
                <a:solidFill>
                  <a:schemeClr val="tx1"/>
                </a:solidFill>
                <a:latin typeface="Arial" charset="0"/>
              </a:defRPr>
            </a:lvl2pPr>
            <a:lvl3pPr marL="1142977" indent="-228596" eaLnBrk="0" hangingPunct="0">
              <a:defRPr>
                <a:solidFill>
                  <a:schemeClr val="tx1"/>
                </a:solidFill>
                <a:latin typeface="Arial" charset="0"/>
              </a:defRPr>
            </a:lvl3pPr>
            <a:lvl4pPr marL="1600168" indent="-228596" eaLnBrk="0" hangingPunct="0">
              <a:defRPr>
                <a:solidFill>
                  <a:schemeClr val="tx1"/>
                </a:solidFill>
                <a:latin typeface="Arial" charset="0"/>
              </a:defRPr>
            </a:lvl4pPr>
            <a:lvl5pPr marL="2057359" indent="-228596" eaLnBrk="0" hangingPunct="0">
              <a:defRPr>
                <a:solidFill>
                  <a:schemeClr val="tx1"/>
                </a:solidFill>
                <a:latin typeface="Arial" charset="0"/>
              </a:defRPr>
            </a:lvl5pPr>
            <a:lvl6pPr marL="2514550" indent="-228596" eaLnBrk="0" fontAlgn="base" hangingPunct="0">
              <a:spcBef>
                <a:spcPct val="0"/>
              </a:spcBef>
              <a:spcAft>
                <a:spcPct val="0"/>
              </a:spcAft>
              <a:defRPr>
                <a:solidFill>
                  <a:schemeClr val="tx1"/>
                </a:solidFill>
                <a:latin typeface="Arial" charset="0"/>
              </a:defRPr>
            </a:lvl6pPr>
            <a:lvl7pPr marL="2971741" indent="-228596" eaLnBrk="0" fontAlgn="base" hangingPunct="0">
              <a:spcBef>
                <a:spcPct val="0"/>
              </a:spcBef>
              <a:spcAft>
                <a:spcPct val="0"/>
              </a:spcAft>
              <a:defRPr>
                <a:solidFill>
                  <a:schemeClr val="tx1"/>
                </a:solidFill>
                <a:latin typeface="Arial" charset="0"/>
              </a:defRPr>
            </a:lvl7pPr>
            <a:lvl8pPr marL="3428932" indent="-228596" eaLnBrk="0" fontAlgn="base" hangingPunct="0">
              <a:spcBef>
                <a:spcPct val="0"/>
              </a:spcBef>
              <a:spcAft>
                <a:spcPct val="0"/>
              </a:spcAft>
              <a:defRPr>
                <a:solidFill>
                  <a:schemeClr val="tx1"/>
                </a:solidFill>
                <a:latin typeface="Arial" charset="0"/>
              </a:defRPr>
            </a:lvl8pPr>
            <a:lvl9pPr marL="3886122" indent="-228596"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94AC213-BCF0-4F8D-94F2-0BB1ABA8A0F8}" type="slidenum">
              <a:rPr lang="en-US" altLang="en-US" smtClean="0">
                <a:solidFill>
                  <a:prstClr val="black"/>
                </a:solidFill>
                <a:latin typeface="Calibri" pitchFamily="34" charset="0"/>
              </a:rPr>
              <a:pPr eaLnBrk="1" fontAlgn="base" hangingPunct="1">
                <a:spcBef>
                  <a:spcPct val="0"/>
                </a:spcBef>
                <a:spcAft>
                  <a:spcPct val="0"/>
                </a:spcAft>
              </a:pPr>
              <a:t>7</a:t>
            </a:fld>
            <a:endParaRPr lang="en-US" altLang="en-US" smtClean="0">
              <a:solidFill>
                <a:prstClr val="black"/>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F76A1E-B443-4A0D-8F04-61DEDB3679AA}"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BA66E9B-7CAE-423F-AA92-F690DEDF6554}" type="slidenum">
              <a:rPr lang="en-US">
                <a:solidFill>
                  <a:prstClr val="black"/>
                </a:solidFill>
              </a:rPr>
              <a:pPr/>
              <a:t>31</a:t>
            </a:fld>
            <a:endParaRPr lang="en-US">
              <a:solidFill>
                <a:prstClr val="black"/>
              </a:solidFill>
            </a:endParaRPr>
          </a:p>
        </p:txBody>
      </p:sp>
      <p:sp>
        <p:nvSpPr>
          <p:cNvPr id="409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3"/>
          <p:cNvSpPr>
            <a:spLocks noGrp="1" noChangeArrowheads="1"/>
          </p:cNvSpPr>
          <p:nvPr>
            <p:ph type="sldNum"/>
          </p:nvPr>
        </p:nvSpPr>
        <p:spPr>
          <a:ln/>
        </p:spPr>
        <p:txBody>
          <a:bodyPr/>
          <a:lstStyle/>
          <a:p>
            <a:fld id="{7A880BAB-5F80-46E3-9B12-C3CFBF16A556}" type="slidenum">
              <a:rPr lang="en-US"/>
              <a:pPr/>
              <a:t>32</a:t>
            </a:fld>
            <a:endParaRPr lang="en-US"/>
          </a:p>
        </p:txBody>
      </p:sp>
      <p:sp>
        <p:nvSpPr>
          <p:cNvPr id="15361" name="Rectangle 1"/>
          <p:cNvSpPr txBox="1">
            <a:spLocks noGrp="1" noRot="1" noChangeAspect="1" noChangeArrowheads="1"/>
          </p:cNvSpPr>
          <p:nvPr>
            <p:ph type="sldImg"/>
          </p:nvPr>
        </p:nvSpPr>
        <p:spPr bwMode="auto">
          <a:xfrm>
            <a:off x="1144588" y="693738"/>
            <a:ext cx="4559300" cy="34194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p:cNvSpPr txBox="1">
            <a:spLocks noGrp="1" noChangeArrowheads="1"/>
          </p:cNvSpPr>
          <p:nvPr>
            <p:ph type="body" idx="1"/>
          </p:nvPr>
        </p:nvSpPr>
        <p:spPr bwMode="auto">
          <a:xfrm>
            <a:off x="686361" y="4342535"/>
            <a:ext cx="5476875" cy="41044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446" indent="0" algn="ctr">
              <a:buNone/>
              <a:defRPr>
                <a:solidFill>
                  <a:schemeClr val="tx1">
                    <a:tint val="75000"/>
                  </a:schemeClr>
                </a:solidFill>
              </a:defRPr>
            </a:lvl2pPr>
            <a:lvl3pPr marL="910900" indent="0" algn="ctr">
              <a:buNone/>
              <a:defRPr>
                <a:solidFill>
                  <a:schemeClr val="tx1">
                    <a:tint val="75000"/>
                  </a:schemeClr>
                </a:solidFill>
              </a:defRPr>
            </a:lvl3pPr>
            <a:lvl4pPr marL="1366352" indent="0" algn="ctr">
              <a:buNone/>
              <a:defRPr>
                <a:solidFill>
                  <a:schemeClr val="tx1">
                    <a:tint val="75000"/>
                  </a:schemeClr>
                </a:solidFill>
              </a:defRPr>
            </a:lvl4pPr>
            <a:lvl5pPr marL="1821798" indent="0" algn="ctr">
              <a:buNone/>
              <a:defRPr>
                <a:solidFill>
                  <a:schemeClr val="tx1">
                    <a:tint val="75000"/>
                  </a:schemeClr>
                </a:solidFill>
              </a:defRPr>
            </a:lvl5pPr>
            <a:lvl6pPr marL="2277251" indent="0" algn="ctr">
              <a:buNone/>
              <a:defRPr>
                <a:solidFill>
                  <a:schemeClr val="tx1">
                    <a:tint val="75000"/>
                  </a:schemeClr>
                </a:solidFill>
              </a:defRPr>
            </a:lvl6pPr>
            <a:lvl7pPr marL="2732700" indent="0" algn="ctr">
              <a:buNone/>
              <a:defRPr>
                <a:solidFill>
                  <a:schemeClr val="tx1">
                    <a:tint val="75000"/>
                  </a:schemeClr>
                </a:solidFill>
              </a:defRPr>
            </a:lvl7pPr>
            <a:lvl8pPr marL="3188138" indent="0" algn="ctr">
              <a:buNone/>
              <a:defRPr>
                <a:solidFill>
                  <a:schemeClr val="tx1">
                    <a:tint val="75000"/>
                  </a:schemeClr>
                </a:solidFill>
              </a:defRPr>
            </a:lvl8pPr>
            <a:lvl9pPr marL="3643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9597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043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2163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446" indent="0" algn="ctr">
              <a:buNone/>
              <a:defRPr>
                <a:solidFill>
                  <a:schemeClr val="tx1">
                    <a:tint val="75000"/>
                  </a:schemeClr>
                </a:solidFill>
              </a:defRPr>
            </a:lvl2pPr>
            <a:lvl3pPr marL="910900" indent="0" algn="ctr">
              <a:buNone/>
              <a:defRPr>
                <a:solidFill>
                  <a:schemeClr val="tx1">
                    <a:tint val="75000"/>
                  </a:schemeClr>
                </a:solidFill>
              </a:defRPr>
            </a:lvl3pPr>
            <a:lvl4pPr marL="1366352" indent="0" algn="ctr">
              <a:buNone/>
              <a:defRPr>
                <a:solidFill>
                  <a:schemeClr val="tx1">
                    <a:tint val="75000"/>
                  </a:schemeClr>
                </a:solidFill>
              </a:defRPr>
            </a:lvl4pPr>
            <a:lvl5pPr marL="1821798" indent="0" algn="ctr">
              <a:buNone/>
              <a:defRPr>
                <a:solidFill>
                  <a:schemeClr val="tx1">
                    <a:tint val="75000"/>
                  </a:schemeClr>
                </a:solidFill>
              </a:defRPr>
            </a:lvl5pPr>
            <a:lvl6pPr marL="2277251" indent="0" algn="ctr">
              <a:buNone/>
              <a:defRPr>
                <a:solidFill>
                  <a:schemeClr val="tx1">
                    <a:tint val="75000"/>
                  </a:schemeClr>
                </a:solidFill>
              </a:defRPr>
            </a:lvl6pPr>
            <a:lvl7pPr marL="2732700" indent="0" algn="ctr">
              <a:buNone/>
              <a:defRPr>
                <a:solidFill>
                  <a:schemeClr val="tx1">
                    <a:tint val="75000"/>
                  </a:schemeClr>
                </a:solidFill>
              </a:defRPr>
            </a:lvl7pPr>
            <a:lvl8pPr marL="3188138" indent="0" algn="ctr">
              <a:buNone/>
              <a:defRPr>
                <a:solidFill>
                  <a:schemeClr val="tx1">
                    <a:tint val="75000"/>
                  </a:schemeClr>
                </a:solidFill>
              </a:defRPr>
            </a:lvl8pPr>
            <a:lvl9pPr marL="3643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71777C-FBA4-430A-B009-B0A6FF327745}" type="datetime1">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090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01EC85-1BA5-421A-99E9-B15854DE77F9}" type="datetime1">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230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446" indent="0">
              <a:buNone/>
              <a:defRPr sz="1800">
                <a:solidFill>
                  <a:schemeClr val="tx1">
                    <a:tint val="75000"/>
                  </a:schemeClr>
                </a:solidFill>
              </a:defRPr>
            </a:lvl2pPr>
            <a:lvl3pPr marL="910900" indent="0">
              <a:buNone/>
              <a:defRPr sz="1600">
                <a:solidFill>
                  <a:schemeClr val="tx1">
                    <a:tint val="75000"/>
                  </a:schemeClr>
                </a:solidFill>
              </a:defRPr>
            </a:lvl3pPr>
            <a:lvl4pPr marL="1366352" indent="0">
              <a:buNone/>
              <a:defRPr sz="1400">
                <a:solidFill>
                  <a:schemeClr val="tx1">
                    <a:tint val="75000"/>
                  </a:schemeClr>
                </a:solidFill>
              </a:defRPr>
            </a:lvl4pPr>
            <a:lvl5pPr marL="1821798" indent="0">
              <a:buNone/>
              <a:defRPr sz="1400">
                <a:solidFill>
                  <a:schemeClr val="tx1">
                    <a:tint val="75000"/>
                  </a:schemeClr>
                </a:solidFill>
              </a:defRPr>
            </a:lvl5pPr>
            <a:lvl6pPr marL="2277251" indent="0">
              <a:buNone/>
              <a:defRPr sz="1400">
                <a:solidFill>
                  <a:schemeClr val="tx1">
                    <a:tint val="75000"/>
                  </a:schemeClr>
                </a:solidFill>
              </a:defRPr>
            </a:lvl6pPr>
            <a:lvl7pPr marL="2732700" indent="0">
              <a:buNone/>
              <a:defRPr sz="1400">
                <a:solidFill>
                  <a:schemeClr val="tx1">
                    <a:tint val="75000"/>
                  </a:schemeClr>
                </a:solidFill>
              </a:defRPr>
            </a:lvl7pPr>
            <a:lvl8pPr marL="3188138" indent="0">
              <a:buNone/>
              <a:defRPr sz="1400">
                <a:solidFill>
                  <a:schemeClr val="tx1">
                    <a:tint val="75000"/>
                  </a:schemeClr>
                </a:solidFill>
              </a:defRPr>
            </a:lvl8pPr>
            <a:lvl9pPr marL="3643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1FF736-9692-45DA-B4AC-05C7FC42C783}" type="datetime1">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063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77B57B-B425-4CBC-A5FE-C314E11C0FE6}" type="datetime1">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644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446" indent="0">
              <a:buNone/>
              <a:defRPr sz="2000" b="1"/>
            </a:lvl2pPr>
            <a:lvl3pPr marL="910900" indent="0">
              <a:buNone/>
              <a:defRPr sz="1800" b="1"/>
            </a:lvl3pPr>
            <a:lvl4pPr marL="1366352" indent="0">
              <a:buNone/>
              <a:defRPr sz="1600" b="1"/>
            </a:lvl4pPr>
            <a:lvl5pPr marL="1821798" indent="0">
              <a:buNone/>
              <a:defRPr sz="1600" b="1"/>
            </a:lvl5pPr>
            <a:lvl6pPr marL="2277251" indent="0">
              <a:buNone/>
              <a:defRPr sz="1600" b="1"/>
            </a:lvl6pPr>
            <a:lvl7pPr marL="2732700" indent="0">
              <a:buNone/>
              <a:defRPr sz="1600" b="1"/>
            </a:lvl7pPr>
            <a:lvl8pPr marL="3188138" indent="0">
              <a:buNone/>
              <a:defRPr sz="1600" b="1"/>
            </a:lvl8pPr>
            <a:lvl9pPr marL="3643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446" indent="0">
              <a:buNone/>
              <a:defRPr sz="2000" b="1"/>
            </a:lvl2pPr>
            <a:lvl3pPr marL="910900" indent="0">
              <a:buNone/>
              <a:defRPr sz="1800" b="1"/>
            </a:lvl3pPr>
            <a:lvl4pPr marL="1366352" indent="0">
              <a:buNone/>
              <a:defRPr sz="1600" b="1"/>
            </a:lvl4pPr>
            <a:lvl5pPr marL="1821798" indent="0">
              <a:buNone/>
              <a:defRPr sz="1600" b="1"/>
            </a:lvl5pPr>
            <a:lvl6pPr marL="2277251" indent="0">
              <a:buNone/>
              <a:defRPr sz="1600" b="1"/>
            </a:lvl6pPr>
            <a:lvl7pPr marL="2732700" indent="0">
              <a:buNone/>
              <a:defRPr sz="1600" b="1"/>
            </a:lvl7pPr>
            <a:lvl8pPr marL="3188138" indent="0">
              <a:buNone/>
              <a:defRPr sz="1600" b="1"/>
            </a:lvl8pPr>
            <a:lvl9pPr marL="3643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31DDAC-E70E-4F47-8D15-36F01E34F260}" type="datetime1">
              <a:rPr lang="en-US" smtClean="0">
                <a:solidFill>
                  <a:prstClr val="black">
                    <a:tint val="75000"/>
                  </a:prstClr>
                </a:solidFill>
              </a:rPr>
              <a:pPr/>
              <a:t>5/1/2014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939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855A96-B046-4013-B19C-A9283220D95F}" type="datetime1">
              <a:rPr lang="en-US" smtClean="0">
                <a:solidFill>
                  <a:prstClr val="black">
                    <a:tint val="75000"/>
                  </a:prstClr>
                </a:solidFill>
              </a:rPr>
              <a:pPr/>
              <a:t>5/1/2014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625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310B3-55EA-4C90-A0D2-482AD5EBED7E}" type="datetime1">
              <a:rPr lang="en-US" smtClean="0">
                <a:solidFill>
                  <a:prstClr val="black">
                    <a:tint val="75000"/>
                  </a:prstClr>
                </a:solidFill>
              </a:rPr>
              <a:pPr/>
              <a:t>5/1/2014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103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446" indent="0">
              <a:buNone/>
              <a:defRPr sz="1200"/>
            </a:lvl2pPr>
            <a:lvl3pPr marL="910900" indent="0">
              <a:buNone/>
              <a:defRPr sz="1000"/>
            </a:lvl3pPr>
            <a:lvl4pPr marL="1366352" indent="0">
              <a:buNone/>
              <a:defRPr sz="900"/>
            </a:lvl4pPr>
            <a:lvl5pPr marL="1821798" indent="0">
              <a:buNone/>
              <a:defRPr sz="900"/>
            </a:lvl5pPr>
            <a:lvl6pPr marL="2277251" indent="0">
              <a:buNone/>
              <a:defRPr sz="900"/>
            </a:lvl6pPr>
            <a:lvl7pPr marL="2732700" indent="0">
              <a:buNone/>
              <a:defRPr sz="900"/>
            </a:lvl7pPr>
            <a:lvl8pPr marL="3188138" indent="0">
              <a:buNone/>
              <a:defRPr sz="900"/>
            </a:lvl8pPr>
            <a:lvl9pPr marL="3643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AFA0C9-DA18-4A12-A9B9-38C809E52A94}" type="datetime1">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2003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446" indent="0">
              <a:buNone/>
              <a:defRPr sz="2800"/>
            </a:lvl2pPr>
            <a:lvl3pPr marL="910900" indent="0">
              <a:buNone/>
              <a:defRPr sz="2400"/>
            </a:lvl3pPr>
            <a:lvl4pPr marL="1366352" indent="0">
              <a:buNone/>
              <a:defRPr sz="2000"/>
            </a:lvl4pPr>
            <a:lvl5pPr marL="1821798" indent="0">
              <a:buNone/>
              <a:defRPr sz="2000"/>
            </a:lvl5pPr>
            <a:lvl6pPr marL="2277251" indent="0">
              <a:buNone/>
              <a:defRPr sz="2000"/>
            </a:lvl6pPr>
            <a:lvl7pPr marL="2732700" indent="0">
              <a:buNone/>
              <a:defRPr sz="2000"/>
            </a:lvl7pPr>
            <a:lvl8pPr marL="3188138" indent="0">
              <a:buNone/>
              <a:defRPr sz="2000"/>
            </a:lvl8pPr>
            <a:lvl9pPr marL="364359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446" indent="0">
              <a:buNone/>
              <a:defRPr sz="1200"/>
            </a:lvl2pPr>
            <a:lvl3pPr marL="910900" indent="0">
              <a:buNone/>
              <a:defRPr sz="1000"/>
            </a:lvl3pPr>
            <a:lvl4pPr marL="1366352" indent="0">
              <a:buNone/>
              <a:defRPr sz="900"/>
            </a:lvl4pPr>
            <a:lvl5pPr marL="1821798" indent="0">
              <a:buNone/>
              <a:defRPr sz="900"/>
            </a:lvl5pPr>
            <a:lvl6pPr marL="2277251" indent="0">
              <a:buNone/>
              <a:defRPr sz="900"/>
            </a:lvl6pPr>
            <a:lvl7pPr marL="2732700" indent="0">
              <a:buNone/>
              <a:defRPr sz="900"/>
            </a:lvl7pPr>
            <a:lvl8pPr marL="3188138" indent="0">
              <a:buNone/>
              <a:defRPr sz="900"/>
            </a:lvl8pPr>
            <a:lvl9pPr marL="3643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71A100-1F9E-406C-B8B5-28E069AA6635}" type="datetime1">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87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316324-F482-4587-86A5-1DE75C1854B6}" type="datetime1">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94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0BB5E-CB7F-4853-815A-CBF3D97441A9}" type="datetime1">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436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446" indent="0" algn="ctr">
              <a:buNone/>
              <a:defRPr>
                <a:solidFill>
                  <a:schemeClr val="tx1">
                    <a:tint val="75000"/>
                  </a:schemeClr>
                </a:solidFill>
              </a:defRPr>
            </a:lvl2pPr>
            <a:lvl3pPr marL="910900" indent="0" algn="ctr">
              <a:buNone/>
              <a:defRPr>
                <a:solidFill>
                  <a:schemeClr val="tx1">
                    <a:tint val="75000"/>
                  </a:schemeClr>
                </a:solidFill>
              </a:defRPr>
            </a:lvl3pPr>
            <a:lvl4pPr marL="1366352" indent="0" algn="ctr">
              <a:buNone/>
              <a:defRPr>
                <a:solidFill>
                  <a:schemeClr val="tx1">
                    <a:tint val="75000"/>
                  </a:schemeClr>
                </a:solidFill>
              </a:defRPr>
            </a:lvl4pPr>
            <a:lvl5pPr marL="1821798" indent="0" algn="ctr">
              <a:buNone/>
              <a:defRPr>
                <a:solidFill>
                  <a:schemeClr val="tx1">
                    <a:tint val="75000"/>
                  </a:schemeClr>
                </a:solidFill>
              </a:defRPr>
            </a:lvl5pPr>
            <a:lvl6pPr marL="2277251" indent="0" algn="ctr">
              <a:buNone/>
              <a:defRPr>
                <a:solidFill>
                  <a:schemeClr val="tx1">
                    <a:tint val="75000"/>
                  </a:schemeClr>
                </a:solidFill>
              </a:defRPr>
            </a:lvl6pPr>
            <a:lvl7pPr marL="2732700" indent="0" algn="ctr">
              <a:buNone/>
              <a:defRPr>
                <a:solidFill>
                  <a:schemeClr val="tx1">
                    <a:tint val="75000"/>
                  </a:schemeClr>
                </a:solidFill>
              </a:defRPr>
            </a:lvl7pPr>
            <a:lvl8pPr marL="3188138" indent="0" algn="ctr">
              <a:buNone/>
              <a:defRPr>
                <a:solidFill>
                  <a:schemeClr val="tx1">
                    <a:tint val="75000"/>
                  </a:schemeClr>
                </a:solidFill>
              </a:defRPr>
            </a:lvl8pPr>
            <a:lvl9pPr marL="3643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551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965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446" indent="0">
              <a:buNone/>
              <a:defRPr sz="1800">
                <a:solidFill>
                  <a:schemeClr val="tx1">
                    <a:tint val="75000"/>
                  </a:schemeClr>
                </a:solidFill>
              </a:defRPr>
            </a:lvl2pPr>
            <a:lvl3pPr marL="910900" indent="0">
              <a:buNone/>
              <a:defRPr sz="1600">
                <a:solidFill>
                  <a:schemeClr val="tx1">
                    <a:tint val="75000"/>
                  </a:schemeClr>
                </a:solidFill>
              </a:defRPr>
            </a:lvl3pPr>
            <a:lvl4pPr marL="1366352" indent="0">
              <a:buNone/>
              <a:defRPr sz="1400">
                <a:solidFill>
                  <a:schemeClr val="tx1">
                    <a:tint val="75000"/>
                  </a:schemeClr>
                </a:solidFill>
              </a:defRPr>
            </a:lvl4pPr>
            <a:lvl5pPr marL="1821798" indent="0">
              <a:buNone/>
              <a:defRPr sz="1400">
                <a:solidFill>
                  <a:schemeClr val="tx1">
                    <a:tint val="75000"/>
                  </a:schemeClr>
                </a:solidFill>
              </a:defRPr>
            </a:lvl5pPr>
            <a:lvl6pPr marL="2277251" indent="0">
              <a:buNone/>
              <a:defRPr sz="1400">
                <a:solidFill>
                  <a:schemeClr val="tx1">
                    <a:tint val="75000"/>
                  </a:schemeClr>
                </a:solidFill>
              </a:defRPr>
            </a:lvl6pPr>
            <a:lvl7pPr marL="2732700" indent="0">
              <a:buNone/>
              <a:defRPr sz="1400">
                <a:solidFill>
                  <a:schemeClr val="tx1">
                    <a:tint val="75000"/>
                  </a:schemeClr>
                </a:solidFill>
              </a:defRPr>
            </a:lvl7pPr>
            <a:lvl8pPr marL="3188138" indent="0">
              <a:buNone/>
              <a:defRPr sz="1400">
                <a:solidFill>
                  <a:schemeClr val="tx1">
                    <a:tint val="75000"/>
                  </a:schemeClr>
                </a:solidFill>
              </a:defRPr>
            </a:lvl8pPr>
            <a:lvl9pPr marL="3643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206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066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446" indent="0">
              <a:buNone/>
              <a:defRPr sz="2000" b="1"/>
            </a:lvl2pPr>
            <a:lvl3pPr marL="910900" indent="0">
              <a:buNone/>
              <a:defRPr sz="1800" b="1"/>
            </a:lvl3pPr>
            <a:lvl4pPr marL="1366352" indent="0">
              <a:buNone/>
              <a:defRPr sz="1600" b="1"/>
            </a:lvl4pPr>
            <a:lvl5pPr marL="1821798" indent="0">
              <a:buNone/>
              <a:defRPr sz="1600" b="1"/>
            </a:lvl5pPr>
            <a:lvl6pPr marL="2277251" indent="0">
              <a:buNone/>
              <a:defRPr sz="1600" b="1"/>
            </a:lvl6pPr>
            <a:lvl7pPr marL="2732700" indent="0">
              <a:buNone/>
              <a:defRPr sz="1600" b="1"/>
            </a:lvl7pPr>
            <a:lvl8pPr marL="3188138" indent="0">
              <a:buNone/>
              <a:defRPr sz="1600" b="1"/>
            </a:lvl8pPr>
            <a:lvl9pPr marL="3643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446" indent="0">
              <a:buNone/>
              <a:defRPr sz="2000" b="1"/>
            </a:lvl2pPr>
            <a:lvl3pPr marL="910900" indent="0">
              <a:buNone/>
              <a:defRPr sz="1800" b="1"/>
            </a:lvl3pPr>
            <a:lvl4pPr marL="1366352" indent="0">
              <a:buNone/>
              <a:defRPr sz="1600" b="1"/>
            </a:lvl4pPr>
            <a:lvl5pPr marL="1821798" indent="0">
              <a:buNone/>
              <a:defRPr sz="1600" b="1"/>
            </a:lvl5pPr>
            <a:lvl6pPr marL="2277251" indent="0">
              <a:buNone/>
              <a:defRPr sz="1600" b="1"/>
            </a:lvl6pPr>
            <a:lvl7pPr marL="2732700" indent="0">
              <a:buNone/>
              <a:defRPr sz="1600" b="1"/>
            </a:lvl7pPr>
            <a:lvl8pPr marL="3188138" indent="0">
              <a:buNone/>
              <a:defRPr sz="1600" b="1"/>
            </a:lvl8pPr>
            <a:lvl9pPr marL="3643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367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09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11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446" indent="0">
              <a:buNone/>
              <a:defRPr sz="1800">
                <a:solidFill>
                  <a:schemeClr val="tx1">
                    <a:tint val="75000"/>
                  </a:schemeClr>
                </a:solidFill>
              </a:defRPr>
            </a:lvl2pPr>
            <a:lvl3pPr marL="910900" indent="0">
              <a:buNone/>
              <a:defRPr sz="1600">
                <a:solidFill>
                  <a:schemeClr val="tx1">
                    <a:tint val="75000"/>
                  </a:schemeClr>
                </a:solidFill>
              </a:defRPr>
            </a:lvl3pPr>
            <a:lvl4pPr marL="1366352" indent="0">
              <a:buNone/>
              <a:defRPr sz="1400">
                <a:solidFill>
                  <a:schemeClr val="tx1">
                    <a:tint val="75000"/>
                  </a:schemeClr>
                </a:solidFill>
              </a:defRPr>
            </a:lvl4pPr>
            <a:lvl5pPr marL="1821798" indent="0">
              <a:buNone/>
              <a:defRPr sz="1400">
                <a:solidFill>
                  <a:schemeClr val="tx1">
                    <a:tint val="75000"/>
                  </a:schemeClr>
                </a:solidFill>
              </a:defRPr>
            </a:lvl5pPr>
            <a:lvl6pPr marL="2277251" indent="0">
              <a:buNone/>
              <a:defRPr sz="1400">
                <a:solidFill>
                  <a:schemeClr val="tx1">
                    <a:tint val="75000"/>
                  </a:schemeClr>
                </a:solidFill>
              </a:defRPr>
            </a:lvl6pPr>
            <a:lvl7pPr marL="2732700" indent="0">
              <a:buNone/>
              <a:defRPr sz="1400">
                <a:solidFill>
                  <a:schemeClr val="tx1">
                    <a:tint val="75000"/>
                  </a:schemeClr>
                </a:solidFill>
              </a:defRPr>
            </a:lvl7pPr>
            <a:lvl8pPr marL="3188138" indent="0">
              <a:buNone/>
              <a:defRPr sz="1400">
                <a:solidFill>
                  <a:schemeClr val="tx1">
                    <a:tint val="75000"/>
                  </a:schemeClr>
                </a:solidFill>
              </a:defRPr>
            </a:lvl8pPr>
            <a:lvl9pPr marL="3643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5036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446" indent="0">
              <a:buNone/>
              <a:defRPr sz="1200"/>
            </a:lvl2pPr>
            <a:lvl3pPr marL="910900" indent="0">
              <a:buNone/>
              <a:defRPr sz="1000"/>
            </a:lvl3pPr>
            <a:lvl4pPr marL="1366352" indent="0">
              <a:buNone/>
              <a:defRPr sz="900"/>
            </a:lvl4pPr>
            <a:lvl5pPr marL="1821798" indent="0">
              <a:buNone/>
              <a:defRPr sz="900"/>
            </a:lvl5pPr>
            <a:lvl6pPr marL="2277251" indent="0">
              <a:buNone/>
              <a:defRPr sz="900"/>
            </a:lvl6pPr>
            <a:lvl7pPr marL="2732700" indent="0">
              <a:buNone/>
              <a:defRPr sz="900"/>
            </a:lvl7pPr>
            <a:lvl8pPr marL="3188138" indent="0">
              <a:buNone/>
              <a:defRPr sz="900"/>
            </a:lvl8pPr>
            <a:lvl9pPr marL="3643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648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446" indent="0">
              <a:buNone/>
              <a:defRPr sz="2800"/>
            </a:lvl2pPr>
            <a:lvl3pPr marL="910900" indent="0">
              <a:buNone/>
              <a:defRPr sz="2400"/>
            </a:lvl3pPr>
            <a:lvl4pPr marL="1366352" indent="0">
              <a:buNone/>
              <a:defRPr sz="2000"/>
            </a:lvl4pPr>
            <a:lvl5pPr marL="1821798" indent="0">
              <a:buNone/>
              <a:defRPr sz="2000"/>
            </a:lvl5pPr>
            <a:lvl6pPr marL="2277251" indent="0">
              <a:buNone/>
              <a:defRPr sz="2000"/>
            </a:lvl6pPr>
            <a:lvl7pPr marL="2732700" indent="0">
              <a:buNone/>
              <a:defRPr sz="2000"/>
            </a:lvl7pPr>
            <a:lvl8pPr marL="3188138" indent="0">
              <a:buNone/>
              <a:defRPr sz="2000"/>
            </a:lvl8pPr>
            <a:lvl9pPr marL="364359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446" indent="0">
              <a:buNone/>
              <a:defRPr sz="1200"/>
            </a:lvl2pPr>
            <a:lvl3pPr marL="910900" indent="0">
              <a:buNone/>
              <a:defRPr sz="1000"/>
            </a:lvl3pPr>
            <a:lvl4pPr marL="1366352" indent="0">
              <a:buNone/>
              <a:defRPr sz="900"/>
            </a:lvl4pPr>
            <a:lvl5pPr marL="1821798" indent="0">
              <a:buNone/>
              <a:defRPr sz="900"/>
            </a:lvl5pPr>
            <a:lvl6pPr marL="2277251" indent="0">
              <a:buNone/>
              <a:defRPr sz="900"/>
            </a:lvl6pPr>
            <a:lvl7pPr marL="2732700" indent="0">
              <a:buNone/>
              <a:defRPr sz="900"/>
            </a:lvl7pPr>
            <a:lvl8pPr marL="3188138" indent="0">
              <a:buNone/>
              <a:defRPr sz="900"/>
            </a:lvl8pPr>
            <a:lvl9pPr marL="3643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874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0287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311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Date Placeholder 2"/>
          <p:cNvSpPr>
            <a:spLocks noGrp="1"/>
          </p:cNvSpPr>
          <p:nvPr>
            <p:ph type="dt" idx="10"/>
          </p:nvPr>
        </p:nvSpPr>
        <p:spPr>
          <a:xfrm>
            <a:off x="456485" y="6247376"/>
            <a:ext cx="2128320" cy="47093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idx="11"/>
          </p:nvPr>
        </p:nvSpPr>
        <p:spPr>
          <a:xfrm>
            <a:off x="3127680" y="6247376"/>
            <a:ext cx="2897280" cy="47093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idx="12"/>
          </p:nvPr>
        </p:nvSpPr>
        <p:spPr>
          <a:xfrm>
            <a:off x="6556325" y="6247376"/>
            <a:ext cx="2128320" cy="470930"/>
          </a:xfrm>
        </p:spPr>
        <p:txBody>
          <a:bodyPr/>
          <a:lstStyle>
            <a:lvl1pPr>
              <a:defRPr/>
            </a:lvl1pPr>
          </a:lstStyle>
          <a:p>
            <a:fld id="{F50444F5-81E2-4600-BB18-0557FEBBD0B9}"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56920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3180" indent="0" algn="ctr">
              <a:buNone/>
              <a:defRPr/>
            </a:lvl2pPr>
            <a:lvl3pPr marL="826359" indent="0" algn="ctr">
              <a:buNone/>
              <a:defRPr/>
            </a:lvl3pPr>
            <a:lvl4pPr marL="1239545" indent="0" algn="ctr">
              <a:buNone/>
              <a:defRPr/>
            </a:lvl4pPr>
            <a:lvl5pPr marL="1652723" indent="0" algn="ctr">
              <a:buNone/>
              <a:defRPr/>
            </a:lvl5pPr>
            <a:lvl6pPr marL="2065898" indent="0" algn="ctr">
              <a:buNone/>
              <a:defRPr/>
            </a:lvl6pPr>
            <a:lvl7pPr marL="2479086" indent="0" algn="ctr">
              <a:buNone/>
              <a:defRPr/>
            </a:lvl7pPr>
            <a:lvl8pPr marL="2892268" indent="0" algn="ctr">
              <a:buNone/>
              <a:defRPr/>
            </a:lvl8pPr>
            <a:lvl9pPr marL="3305452"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621A638-5E90-4A6F-AE7E-CB13B653D14B}" type="slidenum">
              <a:rPr lang="en-US"/>
              <a:pPr/>
              <a:t>‹#›</a:t>
            </a:fld>
            <a:endParaRPr lang="en-US"/>
          </a:p>
        </p:txBody>
      </p:sp>
    </p:spTree>
    <p:extLst>
      <p:ext uri="{BB962C8B-B14F-4D97-AF65-F5344CB8AC3E}">
        <p14:creationId xmlns:p14="http://schemas.microsoft.com/office/powerpoint/2010/main" val="2540412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50571F-7647-40B4-9D8A-B79B4E5A3D9B}" type="slidenum">
              <a:rPr lang="en-US"/>
              <a:pPr/>
              <a:t>‹#›</a:t>
            </a:fld>
            <a:endParaRPr lang="en-US"/>
          </a:p>
        </p:txBody>
      </p:sp>
    </p:spTree>
    <p:extLst>
      <p:ext uri="{BB962C8B-B14F-4D97-AF65-F5344CB8AC3E}">
        <p14:creationId xmlns:p14="http://schemas.microsoft.com/office/powerpoint/2010/main" val="198027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99"/>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3180" indent="0">
              <a:buNone/>
              <a:defRPr sz="1600"/>
            </a:lvl2pPr>
            <a:lvl3pPr marL="826359" indent="0">
              <a:buNone/>
              <a:defRPr sz="1500"/>
            </a:lvl3pPr>
            <a:lvl4pPr marL="1239545" indent="0">
              <a:buNone/>
              <a:defRPr sz="1300"/>
            </a:lvl4pPr>
            <a:lvl5pPr marL="1652723" indent="0">
              <a:buNone/>
              <a:defRPr sz="1300"/>
            </a:lvl5pPr>
            <a:lvl6pPr marL="2065898" indent="0">
              <a:buNone/>
              <a:defRPr sz="1300"/>
            </a:lvl6pPr>
            <a:lvl7pPr marL="2479086" indent="0">
              <a:buNone/>
              <a:defRPr sz="1300"/>
            </a:lvl7pPr>
            <a:lvl8pPr marL="2892268" indent="0">
              <a:buNone/>
              <a:defRPr sz="1300"/>
            </a:lvl8pPr>
            <a:lvl9pPr marL="3305452"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A7A411-94D2-4408-B287-CD6BD000D0E3}" type="slidenum">
              <a:rPr lang="en-US"/>
              <a:pPr/>
              <a:t>‹#›</a:t>
            </a:fld>
            <a:endParaRPr lang="en-US"/>
          </a:p>
        </p:txBody>
      </p:sp>
    </p:spTree>
    <p:extLst>
      <p:ext uri="{BB962C8B-B14F-4D97-AF65-F5344CB8AC3E}">
        <p14:creationId xmlns:p14="http://schemas.microsoft.com/office/powerpoint/2010/main" val="3070325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28"/>
            <a:ext cx="4043520" cy="397625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41" y="1604328"/>
            <a:ext cx="4044960" cy="397625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B4DB1B2-1A06-4F7C-856D-D67984BB632D}" type="slidenum">
              <a:rPr lang="en-US"/>
              <a:pPr/>
              <a:t>‹#›</a:t>
            </a:fld>
            <a:endParaRPr lang="en-US"/>
          </a:p>
        </p:txBody>
      </p:sp>
    </p:spTree>
    <p:extLst>
      <p:ext uri="{BB962C8B-B14F-4D97-AF65-F5344CB8AC3E}">
        <p14:creationId xmlns:p14="http://schemas.microsoft.com/office/powerpoint/2010/main" val="3341254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106"/>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3180" indent="0">
              <a:buNone/>
              <a:defRPr sz="1800" b="1"/>
            </a:lvl2pPr>
            <a:lvl3pPr marL="826359" indent="0">
              <a:buNone/>
              <a:defRPr sz="1600" b="1"/>
            </a:lvl3pPr>
            <a:lvl4pPr marL="1239545" indent="0">
              <a:buNone/>
              <a:defRPr sz="1500" b="1"/>
            </a:lvl4pPr>
            <a:lvl5pPr marL="1652723" indent="0">
              <a:buNone/>
              <a:defRPr sz="1500" b="1"/>
            </a:lvl5pPr>
            <a:lvl6pPr marL="2065898" indent="0">
              <a:buNone/>
              <a:defRPr sz="1500" b="1"/>
            </a:lvl6pPr>
            <a:lvl7pPr marL="2479086" indent="0">
              <a:buNone/>
              <a:defRPr sz="1500" b="1"/>
            </a:lvl7pPr>
            <a:lvl8pPr marL="2892268" indent="0">
              <a:buNone/>
              <a:defRPr sz="1500" b="1"/>
            </a:lvl8pPr>
            <a:lvl9pPr marL="330545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3180" indent="0">
              <a:buNone/>
              <a:defRPr sz="1800" b="1"/>
            </a:lvl2pPr>
            <a:lvl3pPr marL="826359" indent="0">
              <a:buNone/>
              <a:defRPr sz="1600" b="1"/>
            </a:lvl3pPr>
            <a:lvl4pPr marL="1239545" indent="0">
              <a:buNone/>
              <a:defRPr sz="1500" b="1"/>
            </a:lvl4pPr>
            <a:lvl5pPr marL="1652723" indent="0">
              <a:buNone/>
              <a:defRPr sz="1500" b="1"/>
            </a:lvl5pPr>
            <a:lvl6pPr marL="2065898" indent="0">
              <a:buNone/>
              <a:defRPr sz="1500" b="1"/>
            </a:lvl6pPr>
            <a:lvl7pPr marL="2479086" indent="0">
              <a:buNone/>
              <a:defRPr sz="1500" b="1"/>
            </a:lvl7pPr>
            <a:lvl8pPr marL="2892268" indent="0">
              <a:buNone/>
              <a:defRPr sz="1500" b="1"/>
            </a:lvl8pPr>
            <a:lvl9pPr marL="330545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AB53CB-BEA4-4D30-80EE-7FC51D9D13FC}" type="slidenum">
              <a:rPr lang="en-US"/>
              <a:pPr/>
              <a:t>‹#›</a:t>
            </a:fld>
            <a:endParaRPr lang="en-US"/>
          </a:p>
        </p:txBody>
      </p:sp>
    </p:spTree>
    <p:extLst>
      <p:ext uri="{BB962C8B-B14F-4D97-AF65-F5344CB8AC3E}">
        <p14:creationId xmlns:p14="http://schemas.microsoft.com/office/powerpoint/2010/main" val="490420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2851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DCAA004-905D-4CE3-9658-0C1E04DD8C7E}" type="slidenum">
              <a:rPr lang="en-US"/>
              <a:pPr/>
              <a:t>‹#›</a:t>
            </a:fld>
            <a:endParaRPr lang="en-US"/>
          </a:p>
        </p:txBody>
      </p:sp>
    </p:spTree>
    <p:extLst>
      <p:ext uri="{BB962C8B-B14F-4D97-AF65-F5344CB8AC3E}">
        <p14:creationId xmlns:p14="http://schemas.microsoft.com/office/powerpoint/2010/main" val="1897844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B8258DCD-F8F6-4577-AA98-E51B8004988F}" type="slidenum">
              <a:rPr lang="en-US"/>
              <a:pPr/>
              <a:t>‹#›</a:t>
            </a:fld>
            <a:endParaRPr lang="en-US"/>
          </a:p>
        </p:txBody>
      </p:sp>
    </p:spTree>
    <p:extLst>
      <p:ext uri="{BB962C8B-B14F-4D97-AF65-F5344CB8AC3E}">
        <p14:creationId xmlns:p14="http://schemas.microsoft.com/office/powerpoint/2010/main" val="2965030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27"/>
            <a:ext cx="3008160" cy="4692013"/>
          </a:xfrm>
        </p:spPr>
        <p:txBody>
          <a:bodyPr/>
          <a:lstStyle>
            <a:lvl1pPr marL="0" indent="0">
              <a:buNone/>
              <a:defRPr sz="1300"/>
            </a:lvl1pPr>
            <a:lvl2pPr marL="413180" indent="0">
              <a:buNone/>
              <a:defRPr sz="1100"/>
            </a:lvl2pPr>
            <a:lvl3pPr marL="826359" indent="0">
              <a:buNone/>
              <a:defRPr sz="900"/>
            </a:lvl3pPr>
            <a:lvl4pPr marL="1239545" indent="0">
              <a:buNone/>
              <a:defRPr sz="800"/>
            </a:lvl4pPr>
            <a:lvl5pPr marL="1652723" indent="0">
              <a:buNone/>
              <a:defRPr sz="800"/>
            </a:lvl5pPr>
            <a:lvl6pPr marL="2065898" indent="0">
              <a:buNone/>
              <a:defRPr sz="800"/>
            </a:lvl6pPr>
            <a:lvl7pPr marL="2479086" indent="0">
              <a:buNone/>
              <a:defRPr sz="800"/>
            </a:lvl7pPr>
            <a:lvl8pPr marL="2892268" indent="0">
              <a:buNone/>
              <a:defRPr sz="800"/>
            </a:lvl8pPr>
            <a:lvl9pPr marL="3305452"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61FEFA1-33C9-4F58-8E2D-77B484F5BAD5}" type="slidenum">
              <a:rPr lang="en-US"/>
              <a:pPr/>
              <a:t>‹#›</a:t>
            </a:fld>
            <a:endParaRPr lang="en-US"/>
          </a:p>
        </p:txBody>
      </p:sp>
    </p:spTree>
    <p:extLst>
      <p:ext uri="{BB962C8B-B14F-4D97-AF65-F5344CB8AC3E}">
        <p14:creationId xmlns:p14="http://schemas.microsoft.com/office/powerpoint/2010/main" val="4240726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3180" indent="0">
              <a:buNone/>
              <a:defRPr sz="2500"/>
            </a:lvl2pPr>
            <a:lvl3pPr marL="826359" indent="0">
              <a:buNone/>
              <a:defRPr sz="2200"/>
            </a:lvl3pPr>
            <a:lvl4pPr marL="1239545" indent="0">
              <a:buNone/>
              <a:defRPr sz="1800"/>
            </a:lvl4pPr>
            <a:lvl5pPr marL="1652723" indent="0">
              <a:buNone/>
              <a:defRPr sz="1800"/>
            </a:lvl5pPr>
            <a:lvl6pPr marL="2065898" indent="0">
              <a:buNone/>
              <a:defRPr sz="1800"/>
            </a:lvl6pPr>
            <a:lvl7pPr marL="2479086" indent="0">
              <a:buNone/>
              <a:defRPr sz="1800"/>
            </a:lvl7pPr>
            <a:lvl8pPr marL="2892268" indent="0">
              <a:buNone/>
              <a:defRPr sz="1800"/>
            </a:lvl8pPr>
            <a:lvl9pPr marL="3305452" indent="0">
              <a:buNone/>
              <a:defRPr sz="1800"/>
            </a:lvl9pPr>
          </a:lstStyle>
          <a:p>
            <a:endParaRPr lang="en-US"/>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3180" indent="0">
              <a:buNone/>
              <a:defRPr sz="1100"/>
            </a:lvl2pPr>
            <a:lvl3pPr marL="826359" indent="0">
              <a:buNone/>
              <a:defRPr sz="900"/>
            </a:lvl3pPr>
            <a:lvl4pPr marL="1239545" indent="0">
              <a:buNone/>
              <a:defRPr sz="800"/>
            </a:lvl4pPr>
            <a:lvl5pPr marL="1652723" indent="0">
              <a:buNone/>
              <a:defRPr sz="800"/>
            </a:lvl5pPr>
            <a:lvl6pPr marL="2065898" indent="0">
              <a:buNone/>
              <a:defRPr sz="800"/>
            </a:lvl6pPr>
            <a:lvl7pPr marL="2479086" indent="0">
              <a:buNone/>
              <a:defRPr sz="800"/>
            </a:lvl7pPr>
            <a:lvl8pPr marL="2892268" indent="0">
              <a:buNone/>
              <a:defRPr sz="800"/>
            </a:lvl8pPr>
            <a:lvl9pPr marL="3305452"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0B9B1DF-78B4-4A8E-9573-60F8A70B165C}" type="slidenum">
              <a:rPr lang="en-US"/>
              <a:pPr/>
              <a:t>‹#›</a:t>
            </a:fld>
            <a:endParaRPr lang="en-US"/>
          </a:p>
        </p:txBody>
      </p:sp>
    </p:spTree>
    <p:extLst>
      <p:ext uri="{BB962C8B-B14F-4D97-AF65-F5344CB8AC3E}">
        <p14:creationId xmlns:p14="http://schemas.microsoft.com/office/powerpoint/2010/main" val="18592119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13FA633-6DA8-4BC2-A1A5-572BAB10E04E}" type="slidenum">
              <a:rPr lang="en-US"/>
              <a:pPr/>
              <a:t>‹#›</a:t>
            </a:fld>
            <a:endParaRPr lang="en-US"/>
          </a:p>
        </p:txBody>
      </p:sp>
    </p:spTree>
    <p:extLst>
      <p:ext uri="{BB962C8B-B14F-4D97-AF65-F5344CB8AC3E}">
        <p14:creationId xmlns:p14="http://schemas.microsoft.com/office/powerpoint/2010/main" val="15110248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30695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73629"/>
            <a:ext cx="6032160" cy="530695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24452F9-5066-42A8-8557-53091FD7BE62}" type="slidenum">
              <a:rPr lang="en-US"/>
              <a:pPr/>
              <a:t>‹#›</a:t>
            </a:fld>
            <a:endParaRPr lang="en-US"/>
          </a:p>
        </p:txBody>
      </p:sp>
    </p:spTree>
    <p:extLst>
      <p:ext uri="{BB962C8B-B14F-4D97-AF65-F5344CB8AC3E}">
        <p14:creationId xmlns:p14="http://schemas.microsoft.com/office/powerpoint/2010/main" val="40081625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485" y="6247376"/>
            <a:ext cx="2128320" cy="470930"/>
          </a:xfrm>
        </p:spPr>
        <p:txBody>
          <a:bodyPr/>
          <a:lstStyle>
            <a:lvl1pPr>
              <a:defRPr/>
            </a:lvl1pPr>
          </a:lstStyle>
          <a:p>
            <a:endParaRPr lang="en-US"/>
          </a:p>
        </p:txBody>
      </p:sp>
      <p:sp>
        <p:nvSpPr>
          <p:cNvPr id="4" name="Footer Placeholder 3"/>
          <p:cNvSpPr>
            <a:spLocks noGrp="1"/>
          </p:cNvSpPr>
          <p:nvPr>
            <p:ph type="ftr" idx="11"/>
          </p:nvPr>
        </p:nvSpPr>
        <p:spPr>
          <a:xfrm>
            <a:off x="3127680" y="6247376"/>
            <a:ext cx="2897280" cy="470930"/>
          </a:xfrm>
        </p:spPr>
        <p:txBody>
          <a:bodyPr/>
          <a:lstStyle>
            <a:lvl1pPr>
              <a:defRPr/>
            </a:lvl1pPr>
          </a:lstStyle>
          <a:p>
            <a:endParaRPr lang="en-US"/>
          </a:p>
        </p:txBody>
      </p:sp>
      <p:sp>
        <p:nvSpPr>
          <p:cNvPr id="5" name="Slide Number Placeholder 4"/>
          <p:cNvSpPr>
            <a:spLocks noGrp="1"/>
          </p:cNvSpPr>
          <p:nvPr>
            <p:ph type="sldNum" idx="12"/>
          </p:nvPr>
        </p:nvSpPr>
        <p:spPr>
          <a:xfrm>
            <a:off x="6556325" y="6247376"/>
            <a:ext cx="2128320" cy="470930"/>
          </a:xfrm>
        </p:spPr>
        <p:txBody>
          <a:bodyPr/>
          <a:lstStyle>
            <a:lvl1pPr>
              <a:defRPr/>
            </a:lvl1pPr>
          </a:lstStyle>
          <a:p>
            <a:fld id="{8EA4E425-33B2-4B36-B891-4023321D081C}" type="slidenum">
              <a:rPr lang="en-US"/>
              <a:pPr/>
              <a:t>‹#›</a:t>
            </a:fld>
            <a:endParaRPr lang="en-US"/>
          </a:p>
        </p:txBody>
      </p:sp>
    </p:spTree>
    <p:extLst>
      <p:ext uri="{BB962C8B-B14F-4D97-AF65-F5344CB8AC3E}">
        <p14:creationId xmlns:p14="http://schemas.microsoft.com/office/powerpoint/2010/main" val="134820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446" indent="0">
              <a:buNone/>
              <a:defRPr sz="2000" b="1"/>
            </a:lvl2pPr>
            <a:lvl3pPr marL="910900" indent="0">
              <a:buNone/>
              <a:defRPr sz="1800" b="1"/>
            </a:lvl3pPr>
            <a:lvl4pPr marL="1366352" indent="0">
              <a:buNone/>
              <a:defRPr sz="1600" b="1"/>
            </a:lvl4pPr>
            <a:lvl5pPr marL="1821798" indent="0">
              <a:buNone/>
              <a:defRPr sz="1600" b="1"/>
            </a:lvl5pPr>
            <a:lvl6pPr marL="2277251" indent="0">
              <a:buNone/>
              <a:defRPr sz="1600" b="1"/>
            </a:lvl6pPr>
            <a:lvl7pPr marL="2732700" indent="0">
              <a:buNone/>
              <a:defRPr sz="1600" b="1"/>
            </a:lvl7pPr>
            <a:lvl8pPr marL="3188138" indent="0">
              <a:buNone/>
              <a:defRPr sz="1600" b="1"/>
            </a:lvl8pPr>
            <a:lvl9pPr marL="3643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446" indent="0">
              <a:buNone/>
              <a:defRPr sz="2000" b="1"/>
            </a:lvl2pPr>
            <a:lvl3pPr marL="910900" indent="0">
              <a:buNone/>
              <a:defRPr sz="1800" b="1"/>
            </a:lvl3pPr>
            <a:lvl4pPr marL="1366352" indent="0">
              <a:buNone/>
              <a:defRPr sz="1600" b="1"/>
            </a:lvl4pPr>
            <a:lvl5pPr marL="1821798" indent="0">
              <a:buNone/>
              <a:defRPr sz="1600" b="1"/>
            </a:lvl5pPr>
            <a:lvl6pPr marL="2277251" indent="0">
              <a:buNone/>
              <a:defRPr sz="1600" b="1"/>
            </a:lvl6pPr>
            <a:lvl7pPr marL="2732700" indent="0">
              <a:buNone/>
              <a:defRPr sz="1600" b="1"/>
            </a:lvl7pPr>
            <a:lvl8pPr marL="3188138" indent="0">
              <a:buNone/>
              <a:defRPr sz="1600" b="1"/>
            </a:lvl8pPr>
            <a:lvl9pPr marL="3643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175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4987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5469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446" indent="0">
              <a:buNone/>
              <a:defRPr sz="1200"/>
            </a:lvl2pPr>
            <a:lvl3pPr marL="910900" indent="0">
              <a:buNone/>
              <a:defRPr sz="1000"/>
            </a:lvl3pPr>
            <a:lvl4pPr marL="1366352" indent="0">
              <a:buNone/>
              <a:defRPr sz="900"/>
            </a:lvl4pPr>
            <a:lvl5pPr marL="1821798" indent="0">
              <a:buNone/>
              <a:defRPr sz="900"/>
            </a:lvl5pPr>
            <a:lvl6pPr marL="2277251" indent="0">
              <a:buNone/>
              <a:defRPr sz="900"/>
            </a:lvl6pPr>
            <a:lvl7pPr marL="2732700" indent="0">
              <a:buNone/>
              <a:defRPr sz="900"/>
            </a:lvl7pPr>
            <a:lvl8pPr marL="3188138" indent="0">
              <a:buNone/>
              <a:defRPr sz="900"/>
            </a:lvl8pPr>
            <a:lvl9pPr marL="3643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756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446" indent="0">
              <a:buNone/>
              <a:defRPr sz="2800"/>
            </a:lvl2pPr>
            <a:lvl3pPr marL="910900" indent="0">
              <a:buNone/>
              <a:defRPr sz="2400"/>
            </a:lvl3pPr>
            <a:lvl4pPr marL="1366352" indent="0">
              <a:buNone/>
              <a:defRPr sz="2000"/>
            </a:lvl4pPr>
            <a:lvl5pPr marL="1821798" indent="0">
              <a:buNone/>
              <a:defRPr sz="2000"/>
            </a:lvl5pPr>
            <a:lvl6pPr marL="2277251" indent="0">
              <a:buNone/>
              <a:defRPr sz="2000"/>
            </a:lvl6pPr>
            <a:lvl7pPr marL="2732700" indent="0">
              <a:buNone/>
              <a:defRPr sz="2000"/>
            </a:lvl7pPr>
            <a:lvl8pPr marL="3188138" indent="0">
              <a:buNone/>
              <a:defRPr sz="2000"/>
            </a:lvl8pPr>
            <a:lvl9pPr marL="3643594"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446" indent="0">
              <a:buNone/>
              <a:defRPr sz="1200"/>
            </a:lvl2pPr>
            <a:lvl3pPr marL="910900" indent="0">
              <a:buNone/>
              <a:defRPr sz="1000"/>
            </a:lvl3pPr>
            <a:lvl4pPr marL="1366352" indent="0">
              <a:buNone/>
              <a:defRPr sz="900"/>
            </a:lvl4pPr>
            <a:lvl5pPr marL="1821798" indent="0">
              <a:buNone/>
              <a:defRPr sz="900"/>
            </a:lvl5pPr>
            <a:lvl6pPr marL="2277251" indent="0">
              <a:buNone/>
              <a:defRPr sz="900"/>
            </a:lvl6pPr>
            <a:lvl7pPr marL="2732700" indent="0">
              <a:buNone/>
              <a:defRPr sz="900"/>
            </a:lvl7pPr>
            <a:lvl8pPr marL="3188138" indent="0">
              <a:buNone/>
              <a:defRPr sz="900"/>
            </a:lvl8pPr>
            <a:lvl9pPr marL="3643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709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76" tIns="45540" rIns="91076" bIns="4554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76" tIns="45540" rIns="91076" bIns="4554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7"/>
            <a:ext cx="2133600" cy="365125"/>
          </a:xfrm>
          <a:prstGeom prst="rect">
            <a:avLst/>
          </a:prstGeom>
        </p:spPr>
        <p:txBody>
          <a:bodyPr vert="horz" lIns="91076" tIns="45540" rIns="91076" bIns="4554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87"/>
            <a:ext cx="2895600" cy="365125"/>
          </a:xfrm>
          <a:prstGeom prst="rect">
            <a:avLst/>
          </a:prstGeom>
        </p:spPr>
        <p:txBody>
          <a:bodyPr vert="horz" lIns="91076" tIns="45540" rIns="91076" bIns="4554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87"/>
            <a:ext cx="2133600" cy="365125"/>
          </a:xfrm>
          <a:prstGeom prst="rect">
            <a:avLst/>
          </a:prstGeom>
        </p:spPr>
        <p:txBody>
          <a:bodyPr vert="horz" lIns="91076" tIns="45540" rIns="91076" bIns="4554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4421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0900" rtl="0" eaLnBrk="1" latinLnBrk="0" hangingPunct="1">
        <a:spcBef>
          <a:spcPct val="0"/>
        </a:spcBef>
        <a:buNone/>
        <a:defRPr sz="4400" kern="1200">
          <a:solidFill>
            <a:schemeClr val="tx1"/>
          </a:solidFill>
          <a:latin typeface="+mj-lt"/>
          <a:ea typeface="+mj-ea"/>
          <a:cs typeface="+mj-cs"/>
        </a:defRPr>
      </a:lvl1pPr>
    </p:titleStyle>
    <p:bodyStyle>
      <a:lvl1pPr marL="341585" indent="-341585" algn="l" defTabSz="9109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105" indent="-284662" algn="l" defTabSz="9109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8628" indent="-227724" algn="l" defTabSz="9109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060"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9523"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4972"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0423"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5872"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1325"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900" rtl="0" eaLnBrk="1" latinLnBrk="0" hangingPunct="1">
        <a:defRPr sz="1800" kern="1200">
          <a:solidFill>
            <a:schemeClr val="tx1"/>
          </a:solidFill>
          <a:latin typeface="+mn-lt"/>
          <a:ea typeface="+mn-ea"/>
          <a:cs typeface="+mn-cs"/>
        </a:defRPr>
      </a:lvl1pPr>
      <a:lvl2pPr marL="455446" algn="l" defTabSz="910900" rtl="0" eaLnBrk="1" latinLnBrk="0" hangingPunct="1">
        <a:defRPr sz="1800" kern="1200">
          <a:solidFill>
            <a:schemeClr val="tx1"/>
          </a:solidFill>
          <a:latin typeface="+mn-lt"/>
          <a:ea typeface="+mn-ea"/>
          <a:cs typeface="+mn-cs"/>
        </a:defRPr>
      </a:lvl2pPr>
      <a:lvl3pPr marL="910900" algn="l" defTabSz="910900" rtl="0" eaLnBrk="1" latinLnBrk="0" hangingPunct="1">
        <a:defRPr sz="1800" kern="1200">
          <a:solidFill>
            <a:schemeClr val="tx1"/>
          </a:solidFill>
          <a:latin typeface="+mn-lt"/>
          <a:ea typeface="+mn-ea"/>
          <a:cs typeface="+mn-cs"/>
        </a:defRPr>
      </a:lvl3pPr>
      <a:lvl4pPr marL="1366352" algn="l" defTabSz="910900" rtl="0" eaLnBrk="1" latinLnBrk="0" hangingPunct="1">
        <a:defRPr sz="1800" kern="1200">
          <a:solidFill>
            <a:schemeClr val="tx1"/>
          </a:solidFill>
          <a:latin typeface="+mn-lt"/>
          <a:ea typeface="+mn-ea"/>
          <a:cs typeface="+mn-cs"/>
        </a:defRPr>
      </a:lvl4pPr>
      <a:lvl5pPr marL="1821798" algn="l" defTabSz="910900" rtl="0" eaLnBrk="1" latinLnBrk="0" hangingPunct="1">
        <a:defRPr sz="1800" kern="1200">
          <a:solidFill>
            <a:schemeClr val="tx1"/>
          </a:solidFill>
          <a:latin typeface="+mn-lt"/>
          <a:ea typeface="+mn-ea"/>
          <a:cs typeface="+mn-cs"/>
        </a:defRPr>
      </a:lvl5pPr>
      <a:lvl6pPr marL="2277251" algn="l" defTabSz="910900" rtl="0" eaLnBrk="1" latinLnBrk="0" hangingPunct="1">
        <a:defRPr sz="1800" kern="1200">
          <a:solidFill>
            <a:schemeClr val="tx1"/>
          </a:solidFill>
          <a:latin typeface="+mn-lt"/>
          <a:ea typeface="+mn-ea"/>
          <a:cs typeface="+mn-cs"/>
        </a:defRPr>
      </a:lvl6pPr>
      <a:lvl7pPr marL="2732700" algn="l" defTabSz="910900" rtl="0" eaLnBrk="1" latinLnBrk="0" hangingPunct="1">
        <a:defRPr sz="1800" kern="1200">
          <a:solidFill>
            <a:schemeClr val="tx1"/>
          </a:solidFill>
          <a:latin typeface="+mn-lt"/>
          <a:ea typeface="+mn-ea"/>
          <a:cs typeface="+mn-cs"/>
        </a:defRPr>
      </a:lvl7pPr>
      <a:lvl8pPr marL="3188138" algn="l" defTabSz="910900" rtl="0" eaLnBrk="1" latinLnBrk="0" hangingPunct="1">
        <a:defRPr sz="1800" kern="1200">
          <a:solidFill>
            <a:schemeClr val="tx1"/>
          </a:solidFill>
          <a:latin typeface="+mn-lt"/>
          <a:ea typeface="+mn-ea"/>
          <a:cs typeface="+mn-cs"/>
        </a:defRPr>
      </a:lvl8pPr>
      <a:lvl9pPr marL="3643594" algn="l" defTabSz="9109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76" tIns="45540" rIns="91076" bIns="4554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76" tIns="45540" rIns="91076" bIns="4554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7"/>
            <a:ext cx="2133600" cy="365125"/>
          </a:xfrm>
          <a:prstGeom prst="rect">
            <a:avLst/>
          </a:prstGeom>
        </p:spPr>
        <p:txBody>
          <a:bodyPr vert="horz" lIns="91076" tIns="45540" rIns="91076" bIns="45540" rtlCol="0" anchor="ctr"/>
          <a:lstStyle>
            <a:lvl1pPr algn="l">
              <a:defRPr sz="1200">
                <a:solidFill>
                  <a:schemeClr val="tx1">
                    <a:tint val="75000"/>
                  </a:schemeClr>
                </a:solidFill>
              </a:defRPr>
            </a:lvl1pPr>
          </a:lstStyle>
          <a:p>
            <a:fld id="{AB582BC0-8D36-4764-98F5-39B5C34EA878}" type="datetime1">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7"/>
            <a:ext cx="2895600" cy="365125"/>
          </a:xfrm>
          <a:prstGeom prst="rect">
            <a:avLst/>
          </a:prstGeom>
        </p:spPr>
        <p:txBody>
          <a:bodyPr vert="horz" lIns="91076" tIns="45540" rIns="91076" bIns="4554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7"/>
            <a:ext cx="2133600" cy="365125"/>
          </a:xfrm>
          <a:prstGeom prst="rect">
            <a:avLst/>
          </a:prstGeom>
        </p:spPr>
        <p:txBody>
          <a:bodyPr vert="horz" lIns="91076" tIns="45540" rIns="91076" bIns="45540" rtlCol="0" anchor="ctr"/>
          <a:lstStyle>
            <a:lvl1pPr algn="r">
              <a:defRPr sz="1200">
                <a:solidFill>
                  <a:schemeClr val="tx1">
                    <a:tint val="75000"/>
                  </a:schemeClr>
                </a:solidFill>
              </a:defRPr>
            </a:lvl1pPr>
          </a:lstStyle>
          <a:p>
            <a:fld id="{F6C20618-1625-4C1B-B027-7DF2EBB9C4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3114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0900" rtl="0" eaLnBrk="1" latinLnBrk="0" hangingPunct="1">
        <a:spcBef>
          <a:spcPct val="0"/>
        </a:spcBef>
        <a:buNone/>
        <a:defRPr sz="4400" kern="1200">
          <a:solidFill>
            <a:schemeClr val="tx1"/>
          </a:solidFill>
          <a:latin typeface="+mj-lt"/>
          <a:ea typeface="+mj-ea"/>
          <a:cs typeface="+mj-cs"/>
        </a:defRPr>
      </a:lvl1pPr>
    </p:titleStyle>
    <p:bodyStyle>
      <a:lvl1pPr marL="341585" indent="-341585" algn="l" defTabSz="9109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105" indent="-284662" algn="l" defTabSz="9109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8628" indent="-227724" algn="l" defTabSz="9109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060"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9523"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4972"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0423"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5872"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1325" indent="-227724" algn="l" defTabSz="9109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900" rtl="0" eaLnBrk="1" latinLnBrk="0" hangingPunct="1">
        <a:defRPr sz="1800" kern="1200">
          <a:solidFill>
            <a:schemeClr val="tx1"/>
          </a:solidFill>
          <a:latin typeface="+mn-lt"/>
          <a:ea typeface="+mn-ea"/>
          <a:cs typeface="+mn-cs"/>
        </a:defRPr>
      </a:lvl1pPr>
      <a:lvl2pPr marL="455446" algn="l" defTabSz="910900" rtl="0" eaLnBrk="1" latinLnBrk="0" hangingPunct="1">
        <a:defRPr sz="1800" kern="1200">
          <a:solidFill>
            <a:schemeClr val="tx1"/>
          </a:solidFill>
          <a:latin typeface="+mn-lt"/>
          <a:ea typeface="+mn-ea"/>
          <a:cs typeface="+mn-cs"/>
        </a:defRPr>
      </a:lvl2pPr>
      <a:lvl3pPr marL="910900" algn="l" defTabSz="910900" rtl="0" eaLnBrk="1" latinLnBrk="0" hangingPunct="1">
        <a:defRPr sz="1800" kern="1200">
          <a:solidFill>
            <a:schemeClr val="tx1"/>
          </a:solidFill>
          <a:latin typeface="+mn-lt"/>
          <a:ea typeface="+mn-ea"/>
          <a:cs typeface="+mn-cs"/>
        </a:defRPr>
      </a:lvl3pPr>
      <a:lvl4pPr marL="1366352" algn="l" defTabSz="910900" rtl="0" eaLnBrk="1" latinLnBrk="0" hangingPunct="1">
        <a:defRPr sz="1800" kern="1200">
          <a:solidFill>
            <a:schemeClr val="tx1"/>
          </a:solidFill>
          <a:latin typeface="+mn-lt"/>
          <a:ea typeface="+mn-ea"/>
          <a:cs typeface="+mn-cs"/>
        </a:defRPr>
      </a:lvl4pPr>
      <a:lvl5pPr marL="1821798" algn="l" defTabSz="910900" rtl="0" eaLnBrk="1" latinLnBrk="0" hangingPunct="1">
        <a:defRPr sz="1800" kern="1200">
          <a:solidFill>
            <a:schemeClr val="tx1"/>
          </a:solidFill>
          <a:latin typeface="+mn-lt"/>
          <a:ea typeface="+mn-ea"/>
          <a:cs typeface="+mn-cs"/>
        </a:defRPr>
      </a:lvl5pPr>
      <a:lvl6pPr marL="2277251" algn="l" defTabSz="910900" rtl="0" eaLnBrk="1" latinLnBrk="0" hangingPunct="1">
        <a:defRPr sz="1800" kern="1200">
          <a:solidFill>
            <a:schemeClr val="tx1"/>
          </a:solidFill>
          <a:latin typeface="+mn-lt"/>
          <a:ea typeface="+mn-ea"/>
          <a:cs typeface="+mn-cs"/>
        </a:defRPr>
      </a:lvl6pPr>
      <a:lvl7pPr marL="2732700" algn="l" defTabSz="910900" rtl="0" eaLnBrk="1" latinLnBrk="0" hangingPunct="1">
        <a:defRPr sz="1800" kern="1200">
          <a:solidFill>
            <a:schemeClr val="tx1"/>
          </a:solidFill>
          <a:latin typeface="+mn-lt"/>
          <a:ea typeface="+mn-ea"/>
          <a:cs typeface="+mn-cs"/>
        </a:defRPr>
      </a:lvl7pPr>
      <a:lvl8pPr marL="3188138" algn="l" defTabSz="910900" rtl="0" eaLnBrk="1" latinLnBrk="0" hangingPunct="1">
        <a:defRPr sz="1800" kern="1200">
          <a:solidFill>
            <a:schemeClr val="tx1"/>
          </a:solidFill>
          <a:latin typeface="+mn-lt"/>
          <a:ea typeface="+mn-ea"/>
          <a:cs typeface="+mn-cs"/>
        </a:defRPr>
      </a:lvl8pPr>
      <a:lvl9pPr marL="3643594" algn="l" defTabSz="9109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76" tIns="45540" rIns="91076" bIns="4554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76" tIns="45540" rIns="91076" bIns="4554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7"/>
            <a:ext cx="2133600" cy="365125"/>
          </a:xfrm>
          <a:prstGeom prst="rect">
            <a:avLst/>
          </a:prstGeom>
        </p:spPr>
        <p:txBody>
          <a:bodyPr vert="horz" lIns="91076" tIns="45540" rIns="91076" bIns="45540" rtlCol="0" anchor="ctr"/>
          <a:lstStyle>
            <a:lvl1pPr algn="l">
              <a:defRPr sz="1200">
                <a:solidFill>
                  <a:schemeClr val="tx1">
                    <a:tint val="75000"/>
                  </a:schemeClr>
                </a:solidFill>
              </a:defRPr>
            </a:lvl1pPr>
          </a:lstStyle>
          <a:p>
            <a:fld id="{CBD46D98-E04D-4DEE-9FC3-F0338FA23F97}" type="datetimeFigureOut">
              <a:rPr lang="en-US" smtClean="0">
                <a:solidFill>
                  <a:prstClr val="black">
                    <a:tint val="75000"/>
                  </a:prstClr>
                </a:solidFill>
              </a:rPr>
              <a:pPr/>
              <a:t>5/1/2014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7"/>
            <a:ext cx="2895600" cy="365125"/>
          </a:xfrm>
          <a:prstGeom prst="rect">
            <a:avLst/>
          </a:prstGeom>
        </p:spPr>
        <p:txBody>
          <a:bodyPr vert="horz" lIns="91076" tIns="45540" rIns="91076" bIns="4554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7"/>
            <a:ext cx="2133600" cy="365125"/>
          </a:xfrm>
          <a:prstGeom prst="rect">
            <a:avLst/>
          </a:prstGeom>
        </p:spPr>
        <p:txBody>
          <a:bodyPr vert="horz" lIns="91076" tIns="45540" rIns="91076" bIns="45540" rtlCol="0" anchor="ctr"/>
          <a:lstStyle>
            <a:lvl1pPr algn="r">
              <a:defRPr sz="1200">
                <a:solidFill>
                  <a:schemeClr val="tx1">
                    <a:tint val="75000"/>
                  </a:schemeClr>
                </a:solidFill>
              </a:defRPr>
            </a:lvl1pPr>
          </a:lstStyle>
          <a:p>
            <a:fld id="{4CAE2587-C775-4AC2-A85E-C687090E0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504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0900" rtl="0" eaLnBrk="1" latinLnBrk="0" hangingPunct="1">
        <a:spcBef>
          <a:spcPct val="0"/>
        </a:spcBef>
        <a:buNone/>
        <a:defRPr sz="4400" kern="1200">
          <a:solidFill>
            <a:schemeClr val="tx1"/>
          </a:solidFill>
          <a:latin typeface="+mj-lt"/>
          <a:ea typeface="+mj-ea"/>
          <a:cs typeface="+mj-cs"/>
        </a:defRPr>
      </a:lvl1pPr>
    </p:titleStyle>
    <p:bodyStyle>
      <a:lvl1pPr marL="341585" indent="-341585" algn="l" defTabSz="9109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0105" indent="-284662" algn="l" defTabSz="9109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8628" indent="-227724" algn="l" defTabSz="9109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4060" indent="-227724" algn="l" defTabSz="9109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9523" indent="-227724" algn="l" defTabSz="9109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4972" indent="-227724" algn="l" defTabSz="9109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0423" indent="-227724" algn="l" defTabSz="9109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5872" indent="-227724" algn="l" defTabSz="9109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1325" indent="-227724" algn="l" defTabSz="9109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0900" rtl="0" eaLnBrk="1" latinLnBrk="0" hangingPunct="1">
        <a:defRPr sz="1800" kern="1200">
          <a:solidFill>
            <a:schemeClr val="tx1"/>
          </a:solidFill>
          <a:latin typeface="+mn-lt"/>
          <a:ea typeface="+mn-ea"/>
          <a:cs typeface="+mn-cs"/>
        </a:defRPr>
      </a:lvl1pPr>
      <a:lvl2pPr marL="455446" algn="l" defTabSz="910900" rtl="0" eaLnBrk="1" latinLnBrk="0" hangingPunct="1">
        <a:defRPr sz="1800" kern="1200">
          <a:solidFill>
            <a:schemeClr val="tx1"/>
          </a:solidFill>
          <a:latin typeface="+mn-lt"/>
          <a:ea typeface="+mn-ea"/>
          <a:cs typeface="+mn-cs"/>
        </a:defRPr>
      </a:lvl2pPr>
      <a:lvl3pPr marL="910900" algn="l" defTabSz="910900" rtl="0" eaLnBrk="1" latinLnBrk="0" hangingPunct="1">
        <a:defRPr sz="1800" kern="1200">
          <a:solidFill>
            <a:schemeClr val="tx1"/>
          </a:solidFill>
          <a:latin typeface="+mn-lt"/>
          <a:ea typeface="+mn-ea"/>
          <a:cs typeface="+mn-cs"/>
        </a:defRPr>
      </a:lvl3pPr>
      <a:lvl4pPr marL="1366352" algn="l" defTabSz="910900" rtl="0" eaLnBrk="1" latinLnBrk="0" hangingPunct="1">
        <a:defRPr sz="1800" kern="1200">
          <a:solidFill>
            <a:schemeClr val="tx1"/>
          </a:solidFill>
          <a:latin typeface="+mn-lt"/>
          <a:ea typeface="+mn-ea"/>
          <a:cs typeface="+mn-cs"/>
        </a:defRPr>
      </a:lvl4pPr>
      <a:lvl5pPr marL="1821798" algn="l" defTabSz="910900" rtl="0" eaLnBrk="1" latinLnBrk="0" hangingPunct="1">
        <a:defRPr sz="1800" kern="1200">
          <a:solidFill>
            <a:schemeClr val="tx1"/>
          </a:solidFill>
          <a:latin typeface="+mn-lt"/>
          <a:ea typeface="+mn-ea"/>
          <a:cs typeface="+mn-cs"/>
        </a:defRPr>
      </a:lvl5pPr>
      <a:lvl6pPr marL="2277251" algn="l" defTabSz="910900" rtl="0" eaLnBrk="1" latinLnBrk="0" hangingPunct="1">
        <a:defRPr sz="1800" kern="1200">
          <a:solidFill>
            <a:schemeClr val="tx1"/>
          </a:solidFill>
          <a:latin typeface="+mn-lt"/>
          <a:ea typeface="+mn-ea"/>
          <a:cs typeface="+mn-cs"/>
        </a:defRPr>
      </a:lvl6pPr>
      <a:lvl7pPr marL="2732700" algn="l" defTabSz="910900" rtl="0" eaLnBrk="1" latinLnBrk="0" hangingPunct="1">
        <a:defRPr sz="1800" kern="1200">
          <a:solidFill>
            <a:schemeClr val="tx1"/>
          </a:solidFill>
          <a:latin typeface="+mn-lt"/>
          <a:ea typeface="+mn-ea"/>
          <a:cs typeface="+mn-cs"/>
        </a:defRPr>
      </a:lvl7pPr>
      <a:lvl8pPr marL="3188138" algn="l" defTabSz="910900" rtl="0" eaLnBrk="1" latinLnBrk="0" hangingPunct="1">
        <a:defRPr sz="1800" kern="1200">
          <a:solidFill>
            <a:schemeClr val="tx1"/>
          </a:solidFill>
          <a:latin typeface="+mn-lt"/>
          <a:ea typeface="+mn-ea"/>
          <a:cs typeface="+mn-cs"/>
        </a:defRPr>
      </a:lvl8pPr>
      <a:lvl9pPr marL="3643594" algn="l" defTabSz="9109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456481" y="1604328"/>
            <a:ext cx="822672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509"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027" name="Rectangle 3"/>
          <p:cNvSpPr>
            <a:spLocks noGrp="1" noChangeArrowheads="1"/>
          </p:cNvSpPr>
          <p:nvPr>
            <p:ph type="dt"/>
          </p:nvPr>
        </p:nvSpPr>
        <p:spPr bwMode="auto">
          <a:xfrm>
            <a:off x="456485"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413180" algn="l"/>
                <a:tab pos="826359" algn="l"/>
                <a:tab pos="1239545" algn="l"/>
                <a:tab pos="1652723" algn="l"/>
                <a:tab pos="2065898" algn="l"/>
              </a:tabLst>
              <a:defRPr sz="1300">
                <a:solidFill>
                  <a:srgbClr val="000000"/>
                </a:solidFill>
                <a:latin typeface="Times New Roman" pitchFamily="16" charset="0"/>
                <a:ea typeface="+mn-ea"/>
                <a:cs typeface="+mn-cs"/>
              </a:defRPr>
            </a:lvl1pPr>
          </a:lstStyle>
          <a:p>
            <a:pPr defTabSz="413180" fontAlgn="base" hangingPunct="0">
              <a:lnSpc>
                <a:spcPct val="93000"/>
              </a:lnSpc>
              <a:spcBef>
                <a:spcPct val="0"/>
              </a:spcBef>
              <a:spcAft>
                <a:spcPct val="0"/>
              </a:spcAft>
              <a:buClr>
                <a:srgbClr val="000000"/>
              </a:buClr>
              <a:buSzPct val="100000"/>
            </a:pPr>
            <a:endParaRPr lang="en-US" smtClean="0"/>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tabLst>
                <a:tab pos="413180" algn="l"/>
                <a:tab pos="826359" algn="l"/>
                <a:tab pos="1239545" algn="l"/>
                <a:tab pos="1652723" algn="l"/>
                <a:tab pos="2065898" algn="l"/>
                <a:tab pos="2479086" algn="l"/>
              </a:tabLst>
              <a:defRPr sz="1300">
                <a:solidFill>
                  <a:srgbClr val="000000"/>
                </a:solidFill>
                <a:latin typeface="Times New Roman" pitchFamily="16" charset="0"/>
                <a:ea typeface="+mn-ea"/>
                <a:cs typeface="+mn-cs"/>
              </a:defRPr>
            </a:lvl1pPr>
          </a:lstStyle>
          <a:p>
            <a:pPr defTabSz="413180" fontAlgn="base" hangingPunct="0">
              <a:lnSpc>
                <a:spcPct val="93000"/>
              </a:lnSpc>
              <a:spcBef>
                <a:spcPct val="0"/>
              </a:spcBef>
              <a:spcAft>
                <a:spcPct val="0"/>
              </a:spcAft>
              <a:buClr>
                <a:srgbClr val="000000"/>
              </a:buClr>
              <a:buSzPct val="100000"/>
            </a:pPr>
            <a:endParaRPr lang="en-US" smtClean="0"/>
          </a:p>
        </p:txBody>
      </p:sp>
      <p:sp>
        <p:nvSpPr>
          <p:cNvPr id="1029" name="Rectangle 5"/>
          <p:cNvSpPr>
            <a:spLocks noGrp="1" noChangeArrowheads="1"/>
          </p:cNvSpPr>
          <p:nvPr>
            <p:ph type="sldNum"/>
          </p:nvPr>
        </p:nvSpPr>
        <p:spPr bwMode="auto">
          <a:xfrm>
            <a:off x="6556325"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413180" algn="l"/>
                <a:tab pos="826359" algn="l"/>
                <a:tab pos="1239545" algn="l"/>
                <a:tab pos="1652723" algn="l"/>
                <a:tab pos="2065898" algn="l"/>
              </a:tabLst>
              <a:defRPr sz="1300">
                <a:solidFill>
                  <a:srgbClr val="000000"/>
                </a:solidFill>
                <a:latin typeface="Times New Roman" pitchFamily="16" charset="0"/>
                <a:ea typeface="+mn-ea"/>
                <a:cs typeface="+mn-cs"/>
              </a:defRPr>
            </a:lvl1pPr>
          </a:lstStyle>
          <a:p>
            <a:pPr defTabSz="413180" fontAlgn="base" hangingPunct="0">
              <a:lnSpc>
                <a:spcPct val="93000"/>
              </a:lnSpc>
              <a:spcBef>
                <a:spcPct val="0"/>
              </a:spcBef>
              <a:spcAft>
                <a:spcPct val="0"/>
              </a:spcAft>
              <a:buClr>
                <a:srgbClr val="000000"/>
              </a:buClr>
              <a:buSzPct val="100000"/>
            </a:pPr>
            <a:fld id="{421EC1C7-7A9A-4018-B8D5-35AB57E9E9BC}" type="slidenum">
              <a:rPr lang="en-US" smtClean="0"/>
              <a:pPr defTabSz="413180" fontAlgn="base" hangingPunct="0">
                <a:lnSpc>
                  <a:spcPct val="93000"/>
                </a:lnSpc>
                <a:spcBef>
                  <a:spcPct val="0"/>
                </a:spcBef>
                <a:spcAft>
                  <a:spcPct val="0"/>
                </a:spcAft>
                <a:buClr>
                  <a:srgbClr val="000000"/>
                </a:buClr>
                <a:buSzPct val="100000"/>
              </a:pPr>
              <a:t>‹#›</a:t>
            </a:fld>
            <a:endParaRPr lang="en-US" smtClean="0"/>
          </a:p>
        </p:txBody>
      </p:sp>
    </p:spTree>
    <p:extLst>
      <p:ext uri="{BB962C8B-B14F-4D97-AF65-F5344CB8AC3E}">
        <p14:creationId xmlns:p14="http://schemas.microsoft.com/office/powerpoint/2010/main" val="18154142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4131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marL="671423" indent="-258237" algn="ctr" defTabSz="4131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2pPr>
      <a:lvl3pPr marL="1032947" indent="-206594" algn="ctr" defTabSz="4131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3pPr>
      <a:lvl4pPr marL="1446134" indent="-206594" algn="ctr" defTabSz="4131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4pPr>
      <a:lvl5pPr marL="1859316" indent="-206594" algn="ctr" defTabSz="4131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5pPr>
      <a:lvl6pPr marL="2272499" indent="-206594" algn="ctr" defTabSz="4131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85677" indent="-206594" algn="ctr" defTabSz="4131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098858" indent="-206594" algn="ctr" defTabSz="4131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12041" indent="-206594" algn="ctr" defTabSz="41318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p:titleStyle>
    <p:bodyStyle>
      <a:lvl1pPr marL="309887" indent="-309887" algn="l" defTabSz="413180" rtl="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1423" indent="-258237" algn="l" defTabSz="413180" rtl="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32947" indent="-206594" algn="l" defTabSz="413180" rtl="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46134" indent="-206594" algn="l" defTabSz="413180" rtl="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59316" indent="-206594" algn="l" defTabSz="41318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72499" indent="-206594" algn="l" defTabSz="41318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85677" indent="-206594" algn="l" defTabSz="41318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098858" indent="-206594" algn="l" defTabSz="41318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12041" indent="-206594" algn="l" defTabSz="41318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26359" rtl="0" eaLnBrk="1" latinLnBrk="0" hangingPunct="1">
        <a:defRPr sz="1600" kern="1200">
          <a:solidFill>
            <a:schemeClr val="tx1"/>
          </a:solidFill>
          <a:latin typeface="+mn-lt"/>
          <a:ea typeface="+mn-ea"/>
          <a:cs typeface="+mn-cs"/>
        </a:defRPr>
      </a:lvl1pPr>
      <a:lvl2pPr marL="413180" algn="l" defTabSz="826359" rtl="0" eaLnBrk="1" latinLnBrk="0" hangingPunct="1">
        <a:defRPr sz="1600" kern="1200">
          <a:solidFill>
            <a:schemeClr val="tx1"/>
          </a:solidFill>
          <a:latin typeface="+mn-lt"/>
          <a:ea typeface="+mn-ea"/>
          <a:cs typeface="+mn-cs"/>
        </a:defRPr>
      </a:lvl2pPr>
      <a:lvl3pPr marL="826359" algn="l" defTabSz="826359" rtl="0" eaLnBrk="1" latinLnBrk="0" hangingPunct="1">
        <a:defRPr sz="1600" kern="1200">
          <a:solidFill>
            <a:schemeClr val="tx1"/>
          </a:solidFill>
          <a:latin typeface="+mn-lt"/>
          <a:ea typeface="+mn-ea"/>
          <a:cs typeface="+mn-cs"/>
        </a:defRPr>
      </a:lvl3pPr>
      <a:lvl4pPr marL="1239545" algn="l" defTabSz="826359" rtl="0" eaLnBrk="1" latinLnBrk="0" hangingPunct="1">
        <a:defRPr sz="1600" kern="1200">
          <a:solidFill>
            <a:schemeClr val="tx1"/>
          </a:solidFill>
          <a:latin typeface="+mn-lt"/>
          <a:ea typeface="+mn-ea"/>
          <a:cs typeface="+mn-cs"/>
        </a:defRPr>
      </a:lvl4pPr>
      <a:lvl5pPr marL="1652723" algn="l" defTabSz="826359" rtl="0" eaLnBrk="1" latinLnBrk="0" hangingPunct="1">
        <a:defRPr sz="1600" kern="1200">
          <a:solidFill>
            <a:schemeClr val="tx1"/>
          </a:solidFill>
          <a:latin typeface="+mn-lt"/>
          <a:ea typeface="+mn-ea"/>
          <a:cs typeface="+mn-cs"/>
        </a:defRPr>
      </a:lvl5pPr>
      <a:lvl6pPr marL="2065898" algn="l" defTabSz="826359" rtl="0" eaLnBrk="1" latinLnBrk="0" hangingPunct="1">
        <a:defRPr sz="1600" kern="1200">
          <a:solidFill>
            <a:schemeClr val="tx1"/>
          </a:solidFill>
          <a:latin typeface="+mn-lt"/>
          <a:ea typeface="+mn-ea"/>
          <a:cs typeface="+mn-cs"/>
        </a:defRPr>
      </a:lvl6pPr>
      <a:lvl7pPr marL="2479086" algn="l" defTabSz="826359" rtl="0" eaLnBrk="1" latinLnBrk="0" hangingPunct="1">
        <a:defRPr sz="1600" kern="1200">
          <a:solidFill>
            <a:schemeClr val="tx1"/>
          </a:solidFill>
          <a:latin typeface="+mn-lt"/>
          <a:ea typeface="+mn-ea"/>
          <a:cs typeface="+mn-cs"/>
        </a:defRPr>
      </a:lvl7pPr>
      <a:lvl8pPr marL="2892268" algn="l" defTabSz="826359" rtl="0" eaLnBrk="1" latinLnBrk="0" hangingPunct="1">
        <a:defRPr sz="1600" kern="1200">
          <a:solidFill>
            <a:schemeClr val="tx1"/>
          </a:solidFill>
          <a:latin typeface="+mn-lt"/>
          <a:ea typeface="+mn-ea"/>
          <a:cs typeface="+mn-cs"/>
        </a:defRPr>
      </a:lvl8pPr>
      <a:lvl9pPr marL="3305452" algn="l" defTabSz="82635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5.png"/><Relationship Id="rId12"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16.png"/><Relationship Id="rId14" Type="http://schemas.microsoft.com/office/2007/relationships/hdphoto" Target="../media/hdphoto6.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gif"/><Relationship Id="rId1" Type="http://schemas.microsoft.com/office/2007/relationships/media" Target="../media/media2.gif"/><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37.wmf"/></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oleObject" Target="../embeddings/oleObject2.bin"/><Relationship Id="rId7" Type="http://schemas.openxmlformats.org/officeDocument/2006/relationships/image" Target="../media/image80.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39.wmf"/><Relationship Id="rId5" Type="http://schemas.openxmlformats.org/officeDocument/2006/relationships/oleObject" Target="../embeddings/oleObject3.bin"/><Relationship Id="rId4" Type="http://schemas.openxmlformats.org/officeDocument/2006/relationships/image" Target="../media/image38.wmf"/><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42.gif"/><Relationship Id="rId4" Type="http://schemas.openxmlformats.org/officeDocument/2006/relationships/image" Target="../media/image41.wmf"/></Relationships>
</file>

<file path=ppt/slides/_rels/slide2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43.wmf"/><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53.gi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gif"/><Relationship Id="rId1" Type="http://schemas.microsoft.com/office/2007/relationships/media" Target="../media/media3.gif"/><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gif"/><Relationship Id="rId1" Type="http://schemas.microsoft.com/office/2007/relationships/media" Target="../media/media3.gif"/><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gif"/><Relationship Id="rId1" Type="http://schemas.microsoft.com/office/2007/relationships/media" Target="../media/media4.gif"/><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gif"/><Relationship Id="rId1" Type="http://schemas.microsoft.com/office/2007/relationships/media" Target="../media/media5.gif"/><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6.gif"/><Relationship Id="rId1" Type="http://schemas.microsoft.com/office/2007/relationships/media" Target="../media/media6.gif"/><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7.gif"/><Relationship Id="rId1" Type="http://schemas.microsoft.com/office/2007/relationships/media" Target="../media/media7.gif"/><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microsoft.com/office/2007/relationships/media" Target="../media/media4.gif"/><Relationship Id="rId7" Type="http://schemas.openxmlformats.org/officeDocument/2006/relationships/image" Target="../media/image58.png"/><Relationship Id="rId2" Type="http://schemas.openxmlformats.org/officeDocument/2006/relationships/video" Target="../media/media5.gif"/><Relationship Id="rId1" Type="http://schemas.microsoft.com/office/2007/relationships/media" Target="../media/media5.gif"/><Relationship Id="rId6" Type="http://schemas.openxmlformats.org/officeDocument/2006/relationships/image" Target="../media/image59.png"/><Relationship Id="rId5" Type="http://schemas.openxmlformats.org/officeDocument/2006/relationships/slideLayout" Target="../slideLayouts/slideLayout23.xml"/><Relationship Id="rId4" Type="http://schemas.openxmlformats.org/officeDocument/2006/relationships/video" Target="../media/media4.gif"/></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4.xml"/><Relationship Id="rId1" Type="http://schemas.openxmlformats.org/officeDocument/2006/relationships/vmlDrawing" Target="../drawings/vmlDrawing5.v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41.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4.xml"/><Relationship Id="rId1" Type="http://schemas.openxmlformats.org/officeDocument/2006/relationships/vmlDrawing" Target="../drawings/vmlDrawing6.v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41.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69.gif"/><Relationship Id="rId2" Type="http://schemas.openxmlformats.org/officeDocument/2006/relationships/slideLayout" Target="../slideLayouts/slideLayout24.xml"/><Relationship Id="rId1" Type="http://schemas.openxmlformats.org/officeDocument/2006/relationships/vmlDrawing" Target="../drawings/vmlDrawing7.vml"/><Relationship Id="rId6" Type="http://schemas.openxmlformats.org/officeDocument/2006/relationships/image" Target="../media/image68.gif"/><Relationship Id="rId5" Type="http://schemas.openxmlformats.org/officeDocument/2006/relationships/image" Target="../media/image67.gif"/><Relationship Id="rId4" Type="http://schemas.openxmlformats.org/officeDocument/2006/relationships/image" Target="../media/image66.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4.xml"/><Relationship Id="rId1" Type="http://schemas.openxmlformats.org/officeDocument/2006/relationships/vmlDrawing" Target="../drawings/vmlDrawing8.vml"/><Relationship Id="rId6" Type="http://schemas.openxmlformats.org/officeDocument/2006/relationships/image" Target="../media/image67.gif"/><Relationship Id="rId5" Type="http://schemas.openxmlformats.org/officeDocument/2006/relationships/image" Target="../media/image70.gif"/><Relationship Id="rId4" Type="http://schemas.openxmlformats.org/officeDocument/2006/relationships/image" Target="../media/image66.wmf"/></Relationships>
</file>

<file path=ppt/slides/_rels/slide5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686800" cy="5410200"/>
          </a:xfrm>
        </p:spPr>
        <p:txBody>
          <a:bodyPr>
            <a:normAutofit fontScale="90000"/>
          </a:bodyPr>
          <a:lstStyle/>
          <a:p>
            <a:pPr>
              <a:spcBef>
                <a:spcPts val="0"/>
              </a:spcBef>
              <a:tabLst>
                <a:tab pos="2391105" algn="l"/>
              </a:tabLst>
            </a:pPr>
            <a:r>
              <a:rPr lang="en-US" sz="3600" b="1" dirty="0">
                <a:solidFill>
                  <a:srgbClr val="FF0000"/>
                </a:solidFill>
              </a:rPr>
              <a:t/>
            </a:r>
            <a:br>
              <a:rPr lang="en-US" sz="3600" b="1" dirty="0">
                <a:solidFill>
                  <a:srgbClr val="FF0000"/>
                </a:solidFill>
              </a:rPr>
            </a:br>
            <a:r>
              <a:rPr lang="en-US" sz="3600" b="1" dirty="0">
                <a:solidFill>
                  <a:srgbClr val="FF0000"/>
                </a:solidFill>
              </a:rPr>
              <a:t>Sensitivity to Humidity Data Assimilation for Hurricane Intensification and Heavy Rains </a:t>
            </a:r>
            <a:r>
              <a:rPr lang="en-US" sz="3100" dirty="0"/>
              <a:t/>
            </a:r>
            <a:br>
              <a:rPr lang="en-US" sz="3100" dirty="0"/>
            </a:br>
            <a:r>
              <a:rPr lang="en-US" sz="3100" dirty="0"/>
              <a:t/>
            </a:r>
            <a:br>
              <a:rPr lang="en-US" sz="3100" dirty="0"/>
            </a:br>
            <a:r>
              <a:rPr lang="en-US" sz="3100" dirty="0"/>
              <a:t/>
            </a:r>
            <a:br>
              <a:rPr lang="en-US" sz="3100" dirty="0"/>
            </a:br>
            <a:r>
              <a:rPr lang="en-US" sz="3100" b="1" dirty="0">
                <a:solidFill>
                  <a:srgbClr val="00B050"/>
                </a:solidFill>
              </a:rPr>
              <a:t>T.N. </a:t>
            </a:r>
            <a:r>
              <a:rPr lang="en-US" sz="3100" b="1" dirty="0" err="1">
                <a:solidFill>
                  <a:srgbClr val="00B050"/>
                </a:solidFill>
              </a:rPr>
              <a:t>Krishnamurti</a:t>
            </a:r>
            <a:r>
              <a:rPr lang="en-US" sz="3100" b="1" dirty="0">
                <a:solidFill>
                  <a:srgbClr val="00B050"/>
                </a:solidFill>
              </a:rPr>
              <a:t> </a:t>
            </a:r>
            <a:br>
              <a:rPr lang="en-US" sz="3100" b="1" dirty="0">
                <a:solidFill>
                  <a:srgbClr val="00B050"/>
                </a:solidFill>
              </a:rPr>
            </a:br>
            <a:r>
              <a:rPr lang="en-US" sz="3100" dirty="0">
                <a:solidFill>
                  <a:srgbClr val="0070C0"/>
                </a:solidFill>
              </a:rPr>
              <a:t/>
            </a:r>
            <a:br>
              <a:rPr lang="en-US" sz="3100" dirty="0">
                <a:solidFill>
                  <a:srgbClr val="0070C0"/>
                </a:solidFill>
              </a:rPr>
            </a:br>
            <a:r>
              <a:rPr lang="en-US" sz="3100" dirty="0"/>
              <a:t/>
            </a:r>
            <a:br>
              <a:rPr lang="en-US" sz="3100" dirty="0"/>
            </a:br>
            <a:r>
              <a:rPr lang="en-US" sz="3100" dirty="0"/>
              <a:t/>
            </a:r>
            <a:br>
              <a:rPr lang="en-US" sz="3100" dirty="0"/>
            </a:br>
            <a:r>
              <a:rPr lang="en-US" sz="3100" dirty="0"/>
              <a:t/>
            </a:r>
            <a:br>
              <a:rPr lang="en-US" sz="3100" dirty="0"/>
            </a:br>
            <a:r>
              <a:rPr lang="en-US" sz="2400" b="1" dirty="0">
                <a:solidFill>
                  <a:srgbClr val="0070C0"/>
                </a:solidFill>
                <a:latin typeface="Cambria"/>
                <a:ea typeface="Cambria"/>
                <a:cs typeface="Times New Roman"/>
              </a:rPr>
              <a:t>HS3 Science &amp; Deployment Preparation Meeting</a:t>
            </a:r>
            <a:br>
              <a:rPr lang="en-US" sz="2400" b="1" dirty="0">
                <a:solidFill>
                  <a:srgbClr val="0070C0"/>
                </a:solidFill>
                <a:latin typeface="Cambria"/>
                <a:ea typeface="Cambria"/>
                <a:cs typeface="Times New Roman"/>
              </a:rPr>
            </a:br>
            <a:r>
              <a:rPr lang="en-US" sz="2400" b="1" dirty="0">
                <a:solidFill>
                  <a:srgbClr val="0070C0"/>
                </a:solidFill>
                <a:latin typeface="Cambria"/>
                <a:ea typeface="Cambria"/>
                <a:cs typeface="Times New Roman"/>
              </a:rPr>
              <a:t>April 29 – May 1, 2014</a:t>
            </a:r>
            <a:br>
              <a:rPr lang="en-US" sz="2400" b="1" dirty="0">
                <a:solidFill>
                  <a:srgbClr val="0070C0"/>
                </a:solidFill>
                <a:latin typeface="Cambria"/>
                <a:ea typeface="Cambria"/>
                <a:cs typeface="Times New Roman"/>
              </a:rPr>
            </a:br>
            <a:r>
              <a:rPr lang="en-US" sz="2400" b="1" dirty="0">
                <a:solidFill>
                  <a:srgbClr val="0070C0"/>
                </a:solidFill>
                <a:latin typeface="Cambria"/>
                <a:ea typeface="Cambria"/>
                <a:cs typeface="Times New Roman"/>
              </a:rPr>
              <a:t>NASA Research Park, Moffett Field, CA</a:t>
            </a:r>
            <a:br>
              <a:rPr lang="en-US" sz="2400" b="1" dirty="0">
                <a:solidFill>
                  <a:srgbClr val="0070C0"/>
                </a:solidFill>
                <a:latin typeface="Cambria"/>
                <a:ea typeface="Cambria"/>
                <a:cs typeface="Times New Roman"/>
              </a:rPr>
            </a:br>
            <a:r>
              <a:rPr lang="en-US" sz="2400" dirty="0">
                <a:latin typeface="Cambria"/>
                <a:ea typeface="Cambria"/>
                <a:cs typeface="Times New Roman"/>
              </a:rPr>
              <a:t/>
            </a:r>
            <a:br>
              <a:rPr lang="en-US" sz="2400" dirty="0">
                <a:latin typeface="Cambria"/>
                <a:ea typeface="Cambria"/>
                <a:cs typeface="Times New Roman"/>
              </a:rPr>
            </a:br>
            <a:r>
              <a:rPr lang="en-US" sz="2400" dirty="0">
                <a:latin typeface="Cambria"/>
                <a:ea typeface="Cambria"/>
                <a:cs typeface="Times New Roman"/>
              </a:rPr>
              <a:t>+</a:t>
            </a:r>
            <a:endParaRPr lang="en-US" sz="2400" b="1" i="1" dirty="0">
              <a:solidFill>
                <a:srgbClr val="002060"/>
              </a:solidFill>
            </a:endParaRPr>
          </a:p>
        </p:txBody>
      </p:sp>
      <p:sp>
        <p:nvSpPr>
          <p:cNvPr id="3" name="TextBox 2"/>
          <p:cNvSpPr txBox="1"/>
          <p:nvPr/>
        </p:nvSpPr>
        <p:spPr>
          <a:xfrm>
            <a:off x="0" y="5410202"/>
            <a:ext cx="9144000" cy="1261884"/>
          </a:xfrm>
          <a:prstGeom prst="rect">
            <a:avLst/>
          </a:prstGeom>
          <a:noFill/>
        </p:spPr>
        <p:txBody>
          <a:bodyPr wrap="square" lIns="91076" tIns="45540" rIns="91076" bIns="45540" rtlCol="0">
            <a:spAutoFit/>
          </a:bodyPr>
          <a:lstStyle/>
          <a:p>
            <a:endParaRPr lang="en-US" b="1" dirty="0" smtClean="0">
              <a:solidFill>
                <a:srgbClr val="008000"/>
              </a:solidFill>
            </a:endParaRPr>
          </a:p>
          <a:p>
            <a:endParaRPr lang="en-US" b="1" dirty="0">
              <a:solidFill>
                <a:srgbClr val="008000"/>
              </a:solidFill>
            </a:endParaRPr>
          </a:p>
          <a:p>
            <a:r>
              <a:rPr lang="en-US" sz="2000" b="1" dirty="0">
                <a:solidFill>
                  <a:srgbClr val="008000"/>
                </a:solidFill>
              </a:rPr>
              <a:t>Collaborators: </a:t>
            </a:r>
            <a:r>
              <a:rPr lang="en-US" sz="2000" b="1" dirty="0">
                <a:solidFill>
                  <a:srgbClr val="002060"/>
                </a:solidFill>
              </a:rPr>
              <a:t>J. </a:t>
            </a:r>
            <a:r>
              <a:rPr lang="en-US" sz="2000" b="1" dirty="0" err="1">
                <a:solidFill>
                  <a:srgbClr val="002060"/>
                </a:solidFill>
              </a:rPr>
              <a:t>Bielli</a:t>
            </a:r>
            <a:r>
              <a:rPr lang="en-US" sz="2000" b="1" dirty="0">
                <a:solidFill>
                  <a:srgbClr val="002060"/>
                </a:solidFill>
              </a:rPr>
              <a:t>, V. Kumar, A. </a:t>
            </a:r>
            <a:r>
              <a:rPr lang="en-US" sz="2000" b="1" dirty="0" err="1">
                <a:solidFill>
                  <a:srgbClr val="002060"/>
                </a:solidFill>
              </a:rPr>
              <a:t>Bhardwaj</a:t>
            </a:r>
            <a:r>
              <a:rPr lang="en-US" sz="2000" b="1" dirty="0">
                <a:solidFill>
                  <a:srgbClr val="002060"/>
                </a:solidFill>
              </a:rPr>
              <a:t>, A. Simon, A. Thomas, S. Das, R. Ross.</a:t>
            </a:r>
            <a:br>
              <a:rPr lang="en-US" sz="2000" b="1" dirty="0">
                <a:solidFill>
                  <a:srgbClr val="002060"/>
                </a:solidFill>
              </a:rPr>
            </a:br>
            <a:endParaRPr lang="en-US" sz="2000" b="1" dirty="0">
              <a:solidFill>
                <a:srgbClr val="002060"/>
              </a:solidFill>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9642"/>
          <a:stretch/>
        </p:blipFill>
        <p:spPr bwMode="auto">
          <a:xfrm>
            <a:off x="3948299" y="2667000"/>
            <a:ext cx="124741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867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37"/>
            <a:ext cx="9150928" cy="683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7063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995486"/>
            <a:ext cx="9096026" cy="5862551"/>
            <a:chOff x="0" y="995449"/>
            <a:chExt cx="9096026" cy="5862551"/>
          </a:xfrm>
        </p:grpSpPr>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5000" contrast="100000"/>
                      </a14:imgEffect>
                    </a14:imgLayer>
                  </a14:imgProps>
                </a:ext>
                <a:ext uri="{28A0092B-C50C-407E-A947-70E740481C1C}">
                  <a14:useLocalDpi xmlns:a14="http://schemas.microsoft.com/office/drawing/2010/main" val="0"/>
                </a:ext>
              </a:extLst>
            </a:blip>
            <a:srcRect/>
            <a:stretch>
              <a:fillRect/>
            </a:stretch>
          </p:blipFill>
          <p:spPr bwMode="auto">
            <a:xfrm>
              <a:off x="0" y="995449"/>
              <a:ext cx="3033370" cy="2698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8000" contrast="100000"/>
                      </a14:imgEffect>
                    </a14:imgLayer>
                  </a14:imgProps>
                </a:ext>
                <a:ext uri="{28A0092B-C50C-407E-A947-70E740481C1C}">
                  <a14:useLocalDpi xmlns:a14="http://schemas.microsoft.com/office/drawing/2010/main" val="0"/>
                </a:ext>
              </a:extLst>
            </a:blip>
            <a:srcRect/>
            <a:stretch>
              <a:fillRect/>
            </a:stretch>
          </p:blipFill>
          <p:spPr bwMode="auto">
            <a:xfrm>
              <a:off x="0" y="3812519"/>
              <a:ext cx="3033370" cy="269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5710" y="6534418"/>
              <a:ext cx="1023431" cy="32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7000" contrast="100000"/>
                      </a14:imgEffect>
                    </a14:imgLayer>
                  </a14:imgProps>
                </a:ext>
                <a:ext uri="{28A0092B-C50C-407E-A947-70E740481C1C}">
                  <a14:useLocalDpi xmlns:a14="http://schemas.microsoft.com/office/drawing/2010/main" val="0"/>
                </a:ext>
              </a:extLst>
            </a:blip>
            <a:srcRect/>
            <a:stretch>
              <a:fillRect/>
            </a:stretch>
          </p:blipFill>
          <p:spPr bwMode="auto">
            <a:xfrm>
              <a:off x="3066326" y="3812098"/>
              <a:ext cx="3038632" cy="2711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8000" contrast="100000"/>
                      </a14:imgEffect>
                    </a14:imgLayer>
                  </a14:imgProps>
                </a:ext>
                <a:ext uri="{28A0092B-C50C-407E-A947-70E740481C1C}">
                  <a14:useLocalDpi xmlns:a14="http://schemas.microsoft.com/office/drawing/2010/main" val="0"/>
                </a:ext>
              </a:extLst>
            </a:blip>
            <a:srcRect/>
            <a:stretch>
              <a:fillRect/>
            </a:stretch>
          </p:blipFill>
          <p:spPr bwMode="auto">
            <a:xfrm>
              <a:off x="3087787" y="995449"/>
              <a:ext cx="3019594" cy="2698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48000" contrast="100000"/>
                      </a14:imgEffect>
                    </a14:imgLayer>
                  </a14:imgProps>
                </a:ext>
                <a:ext uri="{28A0092B-C50C-407E-A947-70E740481C1C}">
                  <a14:useLocalDpi xmlns:a14="http://schemas.microsoft.com/office/drawing/2010/main" val="0"/>
                </a:ext>
              </a:extLst>
            </a:blip>
            <a:srcRect/>
            <a:stretch>
              <a:fillRect/>
            </a:stretch>
          </p:blipFill>
          <p:spPr bwMode="auto">
            <a:xfrm>
              <a:off x="6135280" y="1000294"/>
              <a:ext cx="2960745" cy="269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bright="-49000" contrast="100000"/>
                      </a14:imgEffect>
                    </a14:imgLayer>
                  </a14:imgProps>
                </a:ext>
                <a:ext uri="{28A0092B-C50C-407E-A947-70E740481C1C}">
                  <a14:useLocalDpi xmlns:a14="http://schemas.microsoft.com/office/drawing/2010/main" val="0"/>
                </a:ext>
              </a:extLst>
            </a:blip>
            <a:srcRect/>
            <a:stretch>
              <a:fillRect/>
            </a:stretch>
          </p:blipFill>
          <p:spPr bwMode="auto">
            <a:xfrm>
              <a:off x="6126696" y="3810000"/>
              <a:ext cx="2969330" cy="2678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p:nvPr/>
        </p:nvSpPr>
        <p:spPr>
          <a:xfrm>
            <a:off x="8166" y="0"/>
            <a:ext cx="9144000" cy="6858000"/>
          </a:xfrm>
          <a:prstGeom prst="rect">
            <a:avLst/>
          </a:prstGeom>
          <a:solidFill>
            <a:schemeClr val="accent1">
              <a:alpha val="23000"/>
            </a:schemeClr>
          </a:solidFill>
          <a:ln w="47625"/>
        </p:spPr>
        <p:style>
          <a:lnRef idx="2">
            <a:schemeClr val="accent1">
              <a:shade val="50000"/>
            </a:schemeClr>
          </a:lnRef>
          <a:fillRef idx="1">
            <a:schemeClr val="accent1"/>
          </a:fillRef>
          <a:effectRef idx="0">
            <a:schemeClr val="accent1"/>
          </a:effectRef>
          <a:fontRef idx="minor">
            <a:schemeClr val="lt1"/>
          </a:fontRef>
        </p:style>
        <p:txBody>
          <a:bodyPr lIns="91076" tIns="45540" rIns="91076" bIns="45540" rtlCol="0" anchor="ctr"/>
          <a:lstStyle/>
          <a:p>
            <a:pPr algn="ctr"/>
            <a:endParaRPr lang="en-US" dirty="0">
              <a:solidFill>
                <a:prstClr val="white"/>
              </a:solidFill>
            </a:endParaRPr>
          </a:p>
        </p:txBody>
      </p:sp>
      <p:sp>
        <p:nvSpPr>
          <p:cNvPr id="2" name="Slide Number Placeholder 1"/>
          <p:cNvSpPr>
            <a:spLocks noGrp="1"/>
          </p:cNvSpPr>
          <p:nvPr>
            <p:ph type="sldNum" sz="quarter" idx="12"/>
          </p:nvPr>
        </p:nvSpPr>
        <p:spPr/>
        <p:txBody>
          <a:bodyPr/>
          <a:lstStyle/>
          <a:p>
            <a:fld id="{F6C20618-1625-4C1B-B027-7DF2EBB9C431}"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2477891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C20618-1625-4C1B-B027-7DF2EBB9C431}" type="slidenum">
              <a:rPr lang="en-US" smtClean="0">
                <a:solidFill>
                  <a:prstClr val="black">
                    <a:tint val="75000"/>
                  </a:prstClr>
                </a:solidFill>
              </a:rPr>
              <a:pPr/>
              <a:t>12</a:t>
            </a:fld>
            <a:endParaRPr lang="en-US">
              <a:solidFill>
                <a:prstClr val="black">
                  <a:tint val="75000"/>
                </a:prstClr>
              </a:solidFill>
            </a:endParaRPr>
          </a:p>
        </p:txBody>
      </p:sp>
      <p:sp>
        <p:nvSpPr>
          <p:cNvPr id="3" name="TextBox 4"/>
          <p:cNvSpPr txBox="1">
            <a:spLocks noChangeArrowheads="1"/>
          </p:cNvSpPr>
          <p:nvPr/>
        </p:nvSpPr>
        <p:spPr bwMode="auto">
          <a:xfrm>
            <a:off x="76200" y="1219202"/>
            <a:ext cx="89154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7000" b="1" dirty="0">
                <a:solidFill>
                  <a:srgbClr val="0070C0"/>
                </a:solidFill>
                <a:latin typeface="Aharoni" panose="02010803020104030203" pitchFamily="2" charset="-79"/>
                <a:cs typeface="Aharoni" panose="02010803020104030203" pitchFamily="2" charset="-79"/>
              </a:rPr>
              <a:t>Physical Initialization for </a:t>
            </a:r>
            <a:r>
              <a:rPr lang="en-US" altLang="en-US" sz="7000" b="1" dirty="0" err="1">
                <a:solidFill>
                  <a:srgbClr val="0070C0"/>
                </a:solidFill>
                <a:latin typeface="Aharoni" panose="02010803020104030203" pitchFamily="2" charset="-79"/>
                <a:cs typeface="Aharoni" panose="02010803020104030203" pitchFamily="2" charset="-79"/>
              </a:rPr>
              <a:t>Uttarakhand</a:t>
            </a:r>
            <a:r>
              <a:rPr lang="en-US" altLang="en-US" sz="7000" b="1" dirty="0">
                <a:solidFill>
                  <a:srgbClr val="0070C0"/>
                </a:solidFill>
                <a:latin typeface="Aharoni" panose="02010803020104030203" pitchFamily="2" charset="-79"/>
                <a:cs typeface="Aharoni" panose="02010803020104030203" pitchFamily="2" charset="-79"/>
              </a:rPr>
              <a:t> rains</a:t>
            </a:r>
          </a:p>
        </p:txBody>
      </p:sp>
    </p:spTree>
    <p:extLst>
      <p:ext uri="{BB962C8B-B14F-4D97-AF65-F5344CB8AC3E}">
        <p14:creationId xmlns:p14="http://schemas.microsoft.com/office/powerpoint/2010/main" val="261153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1000" y="76237"/>
            <a:ext cx="8428836" cy="6632331"/>
            <a:chOff x="381000" y="76200"/>
            <a:chExt cx="8305800" cy="6498194"/>
          </a:xfrm>
        </p:grpSpPr>
        <p:pic>
          <p:nvPicPr>
            <p:cNvPr id="4098" name="Picture 2" descr="C:\Users\default user.colby\Desktop\phynew16JUN13_R.gif"/>
            <p:cNvPicPr>
              <a:picLocks noChangeAspect="1" noChangeArrowheads="1"/>
            </p:cNvPicPr>
            <p:nvPr/>
          </p:nvPicPr>
          <p:blipFill rotWithShape="1">
            <a:blip r:embed="rId2">
              <a:extLst>
                <a:ext uri="{28A0092B-C50C-407E-A947-70E740481C1C}">
                  <a14:useLocalDpi xmlns:a14="http://schemas.microsoft.com/office/drawing/2010/main" val="0"/>
                </a:ext>
              </a:extLst>
            </a:blip>
            <a:srcRect b="2204"/>
            <a:stretch/>
          </p:blipFill>
          <p:spPr bwMode="auto">
            <a:xfrm>
              <a:off x="381000" y="76200"/>
              <a:ext cx="8305800" cy="6498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43200" y="3682425"/>
              <a:ext cx="1239442" cy="584775"/>
            </a:xfrm>
            <a:prstGeom prst="rect">
              <a:avLst/>
            </a:prstGeom>
            <a:noFill/>
          </p:spPr>
          <p:txBody>
            <a:bodyPr wrap="none" rtlCol="0">
              <a:spAutoFit/>
            </a:bodyPr>
            <a:lstStyle/>
            <a:p>
              <a:r>
                <a:rPr lang="en-US" sz="1600" b="1" dirty="0">
                  <a:solidFill>
                    <a:srgbClr val="C00000"/>
                  </a:solidFill>
                </a:rPr>
                <a:t>CC = 0.77</a:t>
              </a:r>
            </a:p>
            <a:p>
              <a:r>
                <a:rPr lang="en-US" sz="1600" b="1" dirty="0">
                  <a:solidFill>
                    <a:srgbClr val="C00000"/>
                  </a:solidFill>
                </a:rPr>
                <a:t>RMSE =9.24</a:t>
              </a:r>
              <a:r>
                <a:rPr lang="en-US" sz="1600" dirty="0">
                  <a:solidFill>
                    <a:srgbClr val="C00000"/>
                  </a:solidFill>
                </a:rPr>
                <a:t> </a:t>
              </a:r>
            </a:p>
          </p:txBody>
        </p:sp>
        <p:sp>
          <p:nvSpPr>
            <p:cNvPr id="4" name="TextBox 3"/>
            <p:cNvSpPr txBox="1"/>
            <p:nvPr/>
          </p:nvSpPr>
          <p:spPr>
            <a:xfrm>
              <a:off x="6733562" y="438411"/>
              <a:ext cx="1343638" cy="584775"/>
            </a:xfrm>
            <a:prstGeom prst="rect">
              <a:avLst/>
            </a:prstGeom>
            <a:noFill/>
          </p:spPr>
          <p:txBody>
            <a:bodyPr wrap="none" rtlCol="0">
              <a:spAutoFit/>
            </a:bodyPr>
            <a:lstStyle/>
            <a:p>
              <a:r>
                <a:rPr lang="en-US" sz="1600" b="1" dirty="0">
                  <a:solidFill>
                    <a:srgbClr val="C00000"/>
                  </a:solidFill>
                </a:rPr>
                <a:t>CC = 0.06</a:t>
              </a:r>
            </a:p>
            <a:p>
              <a:r>
                <a:rPr lang="en-US" sz="1600" b="1" dirty="0">
                  <a:solidFill>
                    <a:srgbClr val="C00000"/>
                  </a:solidFill>
                </a:rPr>
                <a:t>RMSE =17.82</a:t>
              </a:r>
              <a:r>
                <a:rPr lang="en-US" sz="1600" dirty="0">
                  <a:solidFill>
                    <a:srgbClr val="C00000"/>
                  </a:solidFill>
                </a:rPr>
                <a:t> </a:t>
              </a:r>
            </a:p>
          </p:txBody>
        </p:sp>
      </p:grpSp>
      <p:sp>
        <p:nvSpPr>
          <p:cNvPr id="9" name="TextBox 8"/>
          <p:cNvSpPr txBox="1"/>
          <p:nvPr/>
        </p:nvSpPr>
        <p:spPr>
          <a:xfrm rot="16200000">
            <a:off x="8459936" y="2909006"/>
            <a:ext cx="975460" cy="369332"/>
          </a:xfrm>
          <a:prstGeom prst="rect">
            <a:avLst/>
          </a:prstGeom>
          <a:noFill/>
        </p:spPr>
        <p:txBody>
          <a:bodyPr wrap="none" lIns="91076" tIns="45540" rIns="91076" bIns="45540" rtlCol="0">
            <a:spAutoFit/>
          </a:bodyPr>
          <a:lstStyle/>
          <a:p>
            <a:r>
              <a:rPr lang="en-US" dirty="0">
                <a:solidFill>
                  <a:prstClr val="black"/>
                </a:solidFill>
              </a:rPr>
              <a:t>m</a:t>
            </a:r>
            <a:r>
              <a:rPr lang="en-US" dirty="0" smtClean="0">
                <a:solidFill>
                  <a:prstClr val="black"/>
                </a:solidFill>
              </a:rPr>
              <a:t>m/day</a:t>
            </a:r>
            <a:endParaRPr lang="en-US" dirty="0">
              <a:solidFill>
                <a:prstClr val="black"/>
              </a:solidFill>
            </a:endParaRPr>
          </a:p>
        </p:txBody>
      </p:sp>
      <p:sp>
        <p:nvSpPr>
          <p:cNvPr id="10" name="TextBox 9"/>
          <p:cNvSpPr txBox="1"/>
          <p:nvPr/>
        </p:nvSpPr>
        <p:spPr>
          <a:xfrm>
            <a:off x="1524000" y="6336268"/>
            <a:ext cx="719108" cy="369332"/>
          </a:xfrm>
          <a:prstGeom prst="rect">
            <a:avLst/>
          </a:prstGeom>
          <a:noFill/>
        </p:spPr>
        <p:txBody>
          <a:bodyPr wrap="none" lIns="91076" tIns="45540" rIns="91076" bIns="45540" rtlCol="0">
            <a:spAutoFit/>
          </a:bodyPr>
          <a:lstStyle/>
          <a:p>
            <a:r>
              <a:rPr lang="en-US" b="1" dirty="0" smtClean="0">
                <a:solidFill>
                  <a:srgbClr val="C00000"/>
                </a:solidFill>
              </a:rPr>
              <a:t>Day 0</a:t>
            </a:r>
            <a:endParaRPr lang="en-US" b="1" dirty="0">
              <a:solidFill>
                <a:srgbClr val="C00000"/>
              </a:solidFill>
            </a:endParaRP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377" y="3886200"/>
            <a:ext cx="2667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07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0" y="137160"/>
            <a:ext cx="8686800" cy="6720840"/>
            <a:chOff x="228600" y="137160"/>
            <a:chExt cx="8686800" cy="6720840"/>
          </a:xfrm>
        </p:grpSpPr>
        <p:pic>
          <p:nvPicPr>
            <p:cNvPr id="5122" name="Picture 2" descr="C:\Users\default user.colby\Desktop\phynew117JUN13_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
              <a:ext cx="8305800" cy="6644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30925" y="3289010"/>
              <a:ext cx="1390124" cy="584775"/>
            </a:xfrm>
            <a:prstGeom prst="rect">
              <a:avLst/>
            </a:prstGeom>
            <a:noFill/>
          </p:spPr>
          <p:txBody>
            <a:bodyPr wrap="none" rtlCol="0">
              <a:spAutoFit/>
            </a:bodyPr>
            <a:lstStyle/>
            <a:p>
              <a:r>
                <a:rPr lang="en-US" sz="1600" b="1" dirty="0">
                  <a:solidFill>
                    <a:srgbClr val="C00000"/>
                  </a:solidFill>
                </a:rPr>
                <a:t>CC = 0.25</a:t>
              </a:r>
            </a:p>
            <a:p>
              <a:r>
                <a:rPr lang="en-US" sz="1600" b="1" dirty="0">
                  <a:solidFill>
                    <a:srgbClr val="C00000"/>
                  </a:solidFill>
                </a:rPr>
                <a:t>RMSE = 40.66</a:t>
              </a:r>
              <a:r>
                <a:rPr lang="en-US" sz="1600" dirty="0">
                  <a:solidFill>
                    <a:srgbClr val="C00000"/>
                  </a:solidFill>
                </a:rPr>
                <a:t> </a:t>
              </a:r>
            </a:p>
          </p:txBody>
        </p:sp>
        <p:sp>
          <p:nvSpPr>
            <p:cNvPr id="4" name="TextBox 3"/>
            <p:cNvSpPr txBox="1"/>
            <p:nvPr/>
          </p:nvSpPr>
          <p:spPr>
            <a:xfrm>
              <a:off x="1981200" y="6273225"/>
              <a:ext cx="1390124" cy="584775"/>
            </a:xfrm>
            <a:prstGeom prst="rect">
              <a:avLst/>
            </a:prstGeom>
            <a:noFill/>
          </p:spPr>
          <p:txBody>
            <a:bodyPr wrap="none" rtlCol="0">
              <a:spAutoFit/>
            </a:bodyPr>
            <a:lstStyle/>
            <a:p>
              <a:r>
                <a:rPr lang="en-US" sz="1600" b="1" dirty="0">
                  <a:solidFill>
                    <a:srgbClr val="C00000"/>
                  </a:solidFill>
                </a:rPr>
                <a:t>CC = 0.79</a:t>
              </a:r>
            </a:p>
            <a:p>
              <a:r>
                <a:rPr lang="en-US" sz="1600" b="1" dirty="0">
                  <a:solidFill>
                    <a:srgbClr val="C00000"/>
                  </a:solidFill>
                </a:rPr>
                <a:t>RMSE = 10.13</a:t>
              </a:r>
              <a:r>
                <a:rPr lang="en-US" sz="1600" dirty="0">
                  <a:solidFill>
                    <a:srgbClr val="C00000"/>
                  </a:solidFill>
                </a:rPr>
                <a:t> </a:t>
              </a:r>
            </a:p>
          </p:txBody>
        </p:sp>
        <p:sp>
          <p:nvSpPr>
            <p:cNvPr id="2" name="TextBox 1"/>
            <p:cNvSpPr txBox="1"/>
            <p:nvPr/>
          </p:nvSpPr>
          <p:spPr>
            <a:xfrm rot="16200000">
              <a:off x="8243004" y="2909004"/>
              <a:ext cx="975460" cy="369332"/>
            </a:xfrm>
            <a:prstGeom prst="rect">
              <a:avLst/>
            </a:prstGeom>
            <a:noFill/>
          </p:spPr>
          <p:txBody>
            <a:bodyPr wrap="none" rtlCol="0">
              <a:spAutoFit/>
            </a:bodyPr>
            <a:lstStyle/>
            <a:p>
              <a:r>
                <a:rPr lang="en-US" dirty="0">
                  <a:solidFill>
                    <a:prstClr val="black"/>
                  </a:solidFill>
                </a:rPr>
                <a:t>m</a:t>
              </a:r>
              <a:r>
                <a:rPr lang="en-US" dirty="0" smtClean="0">
                  <a:solidFill>
                    <a:prstClr val="black"/>
                  </a:solidFill>
                </a:rPr>
                <a:t>m/day</a:t>
              </a:r>
              <a:endParaRPr lang="en-US" dirty="0">
                <a:solidFill>
                  <a:prstClr val="black"/>
                </a:solidFill>
              </a:endParaRPr>
            </a:p>
          </p:txBody>
        </p:sp>
        <p:sp>
          <p:nvSpPr>
            <p:cNvPr id="6" name="TextBox 5"/>
            <p:cNvSpPr txBox="1"/>
            <p:nvPr/>
          </p:nvSpPr>
          <p:spPr>
            <a:xfrm>
              <a:off x="1371600" y="6277250"/>
              <a:ext cx="719108" cy="369332"/>
            </a:xfrm>
            <a:prstGeom prst="rect">
              <a:avLst/>
            </a:prstGeom>
            <a:noFill/>
          </p:spPr>
          <p:txBody>
            <a:bodyPr wrap="none" rtlCol="0">
              <a:spAutoFit/>
            </a:bodyPr>
            <a:lstStyle/>
            <a:p>
              <a:r>
                <a:rPr lang="en-US" b="1" dirty="0" smtClean="0">
                  <a:solidFill>
                    <a:srgbClr val="C00000"/>
                  </a:solidFill>
                </a:rPr>
                <a:t>Day 1</a:t>
              </a:r>
              <a:endParaRPr lang="en-US" b="1" dirty="0">
                <a:solidFill>
                  <a:srgbClr val="C00000"/>
                </a:solidFill>
              </a:endParaRPr>
            </a:p>
          </p:txBody>
        </p:sp>
      </p:gr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37" y="4038600"/>
            <a:ext cx="2649797" cy="226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226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37" y="55602"/>
            <a:ext cx="4288353" cy="553998"/>
          </a:xfrm>
          <a:prstGeom prst="rect">
            <a:avLst/>
          </a:prstGeom>
          <a:noFill/>
        </p:spPr>
        <p:txBody>
          <a:bodyPr wrap="none" lIns="91076" tIns="45540" rIns="91076" bIns="45540" rtlCol="0">
            <a:spAutoFit/>
          </a:bodyPr>
          <a:lstStyle/>
          <a:p>
            <a:r>
              <a:rPr lang="en-US" sz="3000" b="1" u="sng" dirty="0">
                <a:solidFill>
                  <a:srgbClr val="C00000"/>
                </a:solidFill>
                <a:effectLst>
                  <a:outerShdw blurRad="38100" dist="38100" dir="2700000" algn="tl">
                    <a:srgbClr val="000000">
                      <a:alpha val="43137"/>
                    </a:srgbClr>
                  </a:outerShdw>
                </a:effectLst>
                <a:latin typeface="Arial Black" pitchFamily="34" charset="0"/>
                <a:cs typeface="Aharoni" pitchFamily="2" charset="-79"/>
              </a:rPr>
              <a:t>WRF-ARW OUTLINE</a:t>
            </a:r>
          </a:p>
        </p:txBody>
      </p:sp>
      <p:sp>
        <p:nvSpPr>
          <p:cNvPr id="8" name="Oval 7"/>
          <p:cNvSpPr/>
          <p:nvPr/>
        </p:nvSpPr>
        <p:spPr>
          <a:xfrm flipH="1">
            <a:off x="6858001" y="2733675"/>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076" tIns="45540" rIns="91076" bIns="45540" rtlCol="0" anchor="ctr"/>
          <a:lstStyle/>
          <a:p>
            <a:pPr algn="ctr"/>
            <a:endParaRPr lang="en-US">
              <a:solidFill>
                <a:prstClr val="white"/>
              </a:solidFill>
            </a:endParaRPr>
          </a:p>
        </p:txBody>
      </p:sp>
      <p:grpSp>
        <p:nvGrpSpPr>
          <p:cNvPr id="6" name="Group 5"/>
          <p:cNvGrpSpPr/>
          <p:nvPr/>
        </p:nvGrpSpPr>
        <p:grpSpPr>
          <a:xfrm>
            <a:off x="4895887" y="1219200"/>
            <a:ext cx="4135229" cy="3508138"/>
            <a:chOff x="3581400" y="1295400"/>
            <a:chExt cx="5181600" cy="4354074"/>
          </a:xfrm>
        </p:grpSpPr>
        <p:sp>
          <p:nvSpPr>
            <p:cNvPr id="3" name="Rectangle 2"/>
            <p:cNvSpPr/>
            <p:nvPr/>
          </p:nvSpPr>
          <p:spPr>
            <a:xfrm>
              <a:off x="5334000" y="2362200"/>
              <a:ext cx="1692656" cy="157941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568825" y="1839191"/>
              <a:ext cx="3346450" cy="296141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3581400" y="1295400"/>
              <a:ext cx="5181600" cy="43434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5345935" y="2653741"/>
              <a:ext cx="1600199" cy="458391"/>
            </a:xfrm>
            <a:prstGeom prst="rect">
              <a:avLst/>
            </a:prstGeom>
            <a:noFill/>
          </p:spPr>
          <p:txBody>
            <a:bodyPr wrap="square" rtlCol="0">
              <a:spAutoFit/>
            </a:bodyPr>
            <a:lstStyle/>
            <a:p>
              <a:r>
                <a:rPr lang="en-US" sz="1700" dirty="0">
                  <a:solidFill>
                    <a:prstClr val="black"/>
                  </a:solidFill>
                </a:rPr>
                <a:t>29.9N,80E</a:t>
              </a:r>
              <a:r>
                <a:rPr lang="en-US" dirty="0" smtClean="0">
                  <a:solidFill>
                    <a:prstClr val="black"/>
                  </a:solidFill>
                </a:rPr>
                <a:t> </a:t>
              </a:r>
              <a:endParaRPr lang="en-US" dirty="0">
                <a:solidFill>
                  <a:prstClr val="black"/>
                </a:solidFill>
              </a:endParaRPr>
            </a:p>
          </p:txBody>
        </p:sp>
        <p:sp>
          <p:nvSpPr>
            <p:cNvPr id="9" name="TextBox 8"/>
            <p:cNvSpPr txBox="1"/>
            <p:nvPr/>
          </p:nvSpPr>
          <p:spPr>
            <a:xfrm>
              <a:off x="5264262" y="3584178"/>
              <a:ext cx="2354032" cy="420191"/>
            </a:xfrm>
            <a:prstGeom prst="rect">
              <a:avLst/>
            </a:prstGeom>
            <a:noFill/>
          </p:spPr>
          <p:txBody>
            <a:bodyPr wrap="square" rtlCol="0">
              <a:spAutoFit/>
            </a:bodyPr>
            <a:lstStyle/>
            <a:p>
              <a:r>
                <a:rPr lang="en-US" sz="1200" b="1" dirty="0">
                  <a:solidFill>
                    <a:prstClr val="black"/>
                  </a:solidFill>
                </a:rPr>
                <a:t>1km</a:t>
              </a:r>
              <a:r>
                <a:rPr lang="en-US" sz="1600" b="1" dirty="0">
                  <a:solidFill>
                    <a:prstClr val="black"/>
                  </a:solidFill>
                </a:rPr>
                <a:t> </a:t>
              </a:r>
              <a:r>
                <a:rPr lang="en-US" sz="1200" b="1" dirty="0">
                  <a:solidFill>
                    <a:prstClr val="black"/>
                  </a:solidFill>
                </a:rPr>
                <a:t>x 333 ~ 333km</a:t>
              </a:r>
              <a:endParaRPr lang="en-US" sz="1600" b="1" dirty="0">
                <a:solidFill>
                  <a:srgbClr val="FF0000"/>
                </a:solidFill>
              </a:endParaRPr>
            </a:p>
          </p:txBody>
        </p:sp>
        <p:sp>
          <p:nvSpPr>
            <p:cNvPr id="10" name="TextBox 9"/>
            <p:cNvSpPr txBox="1"/>
            <p:nvPr/>
          </p:nvSpPr>
          <p:spPr>
            <a:xfrm>
              <a:off x="5153265" y="4396753"/>
              <a:ext cx="3464785" cy="802184"/>
            </a:xfrm>
            <a:prstGeom prst="rect">
              <a:avLst/>
            </a:prstGeom>
            <a:noFill/>
          </p:spPr>
          <p:txBody>
            <a:bodyPr wrap="square" rtlCol="0">
              <a:spAutoFit/>
            </a:bodyPr>
            <a:lstStyle/>
            <a:p>
              <a:r>
                <a:rPr lang="en-US" b="1" dirty="0">
                  <a:solidFill>
                    <a:prstClr val="black"/>
                  </a:solidFill>
                </a:rPr>
                <a:t>3</a:t>
              </a:r>
              <a:r>
                <a:rPr lang="en-US" b="1" dirty="0" smtClean="0">
                  <a:solidFill>
                    <a:prstClr val="black"/>
                  </a:solidFill>
                </a:rPr>
                <a:t>km x 333 ~ 999 km</a:t>
              </a:r>
              <a:endParaRPr lang="en-US" b="1" dirty="0" smtClean="0">
                <a:solidFill>
                  <a:srgbClr val="FF0000"/>
                </a:solidFill>
              </a:endParaRPr>
            </a:p>
            <a:p>
              <a:r>
                <a:rPr lang="en-US" dirty="0" smtClean="0">
                  <a:solidFill>
                    <a:prstClr val="black"/>
                  </a:solidFill>
                </a:rPr>
                <a:t>                 </a:t>
              </a:r>
              <a:endParaRPr lang="en-US" dirty="0">
                <a:solidFill>
                  <a:prstClr val="black"/>
                </a:solidFill>
              </a:endParaRPr>
            </a:p>
          </p:txBody>
        </p:sp>
        <p:sp>
          <p:nvSpPr>
            <p:cNvPr id="11" name="TextBox 10"/>
            <p:cNvSpPr txBox="1"/>
            <p:nvPr/>
          </p:nvSpPr>
          <p:spPr>
            <a:xfrm>
              <a:off x="4894272" y="5191083"/>
              <a:ext cx="2959927" cy="458391"/>
            </a:xfrm>
            <a:prstGeom prst="rect">
              <a:avLst/>
            </a:prstGeom>
            <a:noFill/>
          </p:spPr>
          <p:txBody>
            <a:bodyPr wrap="square" rtlCol="0">
              <a:spAutoFit/>
            </a:bodyPr>
            <a:lstStyle/>
            <a:p>
              <a:r>
                <a:rPr lang="en-US" b="1" dirty="0">
                  <a:solidFill>
                    <a:prstClr val="black"/>
                  </a:solidFill>
                </a:rPr>
                <a:t>9</a:t>
              </a:r>
              <a:r>
                <a:rPr lang="en-US" b="1" dirty="0" smtClean="0">
                  <a:solidFill>
                    <a:prstClr val="black"/>
                  </a:solidFill>
                </a:rPr>
                <a:t>km x 333 ~ 2997 km </a:t>
              </a:r>
              <a:endParaRPr lang="en-US" b="1" dirty="0">
                <a:solidFill>
                  <a:prstClr val="black"/>
                </a:solidFill>
              </a:endParaRPr>
            </a:p>
          </p:txBody>
        </p:sp>
      </p:grpSp>
      <p:sp>
        <p:nvSpPr>
          <p:cNvPr id="12" name="TextBox 11"/>
          <p:cNvSpPr txBox="1"/>
          <p:nvPr/>
        </p:nvSpPr>
        <p:spPr>
          <a:xfrm>
            <a:off x="2" y="914400"/>
            <a:ext cx="4895850" cy="5173941"/>
          </a:xfrm>
          <a:prstGeom prst="rect">
            <a:avLst/>
          </a:prstGeom>
          <a:noFill/>
        </p:spPr>
        <p:txBody>
          <a:bodyPr wrap="square" lIns="91076" tIns="45540" rIns="91076" bIns="45540" rtlCol="0">
            <a:spAutoFit/>
          </a:bodyPr>
          <a:lstStyle/>
          <a:p>
            <a:pPr>
              <a:buFont typeface="Arial" pitchFamily="34" charset="0"/>
              <a:buChar char="•"/>
            </a:pPr>
            <a:r>
              <a:rPr lang="en-US" sz="2500" b="1" dirty="0">
                <a:solidFill>
                  <a:srgbClr val="FF0000"/>
                </a:solidFill>
              </a:rPr>
              <a:t> 46 Vertical levels</a:t>
            </a:r>
          </a:p>
          <a:p>
            <a:pPr>
              <a:buFont typeface="Arial" pitchFamily="34" charset="0"/>
              <a:buChar char="•"/>
            </a:pPr>
            <a:r>
              <a:rPr lang="en-US" sz="2500" b="1" dirty="0">
                <a:solidFill>
                  <a:srgbClr val="9BBB59">
                    <a:lumMod val="50000"/>
                  </a:srgbClr>
                </a:solidFill>
              </a:rPr>
              <a:t> Microphysics : Goddard</a:t>
            </a:r>
          </a:p>
          <a:p>
            <a:pPr>
              <a:buFont typeface="Arial" pitchFamily="34" charset="0"/>
              <a:buChar char="•"/>
            </a:pPr>
            <a:r>
              <a:rPr lang="en-US" sz="2500" b="1" dirty="0">
                <a:solidFill>
                  <a:srgbClr val="0070C0"/>
                </a:solidFill>
              </a:rPr>
              <a:t> </a:t>
            </a:r>
            <a:r>
              <a:rPr lang="en-US" sz="2500" b="1" dirty="0" err="1">
                <a:solidFill>
                  <a:srgbClr val="0070C0"/>
                </a:solidFill>
              </a:rPr>
              <a:t>Longwave</a:t>
            </a:r>
            <a:r>
              <a:rPr lang="en-US" sz="2500" b="1" dirty="0">
                <a:solidFill>
                  <a:srgbClr val="0070C0"/>
                </a:solidFill>
              </a:rPr>
              <a:t> Radiation : rapid radiative transfer model</a:t>
            </a:r>
          </a:p>
          <a:p>
            <a:pPr>
              <a:buFont typeface="Arial" pitchFamily="34" charset="0"/>
              <a:buChar char="•"/>
            </a:pPr>
            <a:r>
              <a:rPr lang="en-US" sz="2500" b="1" dirty="0">
                <a:solidFill>
                  <a:srgbClr val="002060"/>
                </a:solidFill>
              </a:rPr>
              <a:t> Shortwave Radiation : Goddard</a:t>
            </a:r>
          </a:p>
          <a:p>
            <a:pPr>
              <a:buFont typeface="Arial" pitchFamily="34" charset="0"/>
              <a:buChar char="•"/>
            </a:pPr>
            <a:r>
              <a:rPr lang="en-US" sz="2500" b="1" dirty="0">
                <a:solidFill>
                  <a:srgbClr val="9BBB59">
                    <a:lumMod val="50000"/>
                  </a:srgbClr>
                </a:solidFill>
              </a:rPr>
              <a:t> </a:t>
            </a:r>
            <a:r>
              <a:rPr lang="en-US" sz="2500" b="1" dirty="0">
                <a:solidFill>
                  <a:srgbClr val="00B0F0"/>
                </a:solidFill>
              </a:rPr>
              <a:t>Planetary boundary Physics : </a:t>
            </a:r>
            <a:r>
              <a:rPr lang="en-US" sz="2500" b="1" dirty="0" err="1">
                <a:solidFill>
                  <a:srgbClr val="00B0F0"/>
                </a:solidFill>
              </a:rPr>
              <a:t>Yonsei</a:t>
            </a:r>
            <a:r>
              <a:rPr lang="en-US" sz="2500" b="1" dirty="0">
                <a:solidFill>
                  <a:srgbClr val="00B0F0"/>
                </a:solidFill>
              </a:rPr>
              <a:t> </a:t>
            </a:r>
            <a:r>
              <a:rPr lang="en-US" sz="2500" b="1" dirty="0" err="1">
                <a:solidFill>
                  <a:srgbClr val="00B0F0"/>
                </a:solidFill>
              </a:rPr>
              <a:t>Univerity</a:t>
            </a:r>
            <a:r>
              <a:rPr lang="en-US" sz="2500" b="1" dirty="0">
                <a:solidFill>
                  <a:srgbClr val="00B0F0"/>
                </a:solidFill>
              </a:rPr>
              <a:t> Scheme</a:t>
            </a:r>
          </a:p>
          <a:p>
            <a:pPr>
              <a:buFont typeface="Arial" pitchFamily="34" charset="0"/>
              <a:buChar char="•"/>
            </a:pPr>
            <a:r>
              <a:rPr lang="en-US" sz="2500" b="1" dirty="0">
                <a:solidFill>
                  <a:srgbClr val="7030A0"/>
                </a:solidFill>
              </a:rPr>
              <a:t> </a:t>
            </a:r>
            <a:r>
              <a:rPr lang="en-US" sz="2500" b="1" dirty="0" err="1">
                <a:solidFill>
                  <a:srgbClr val="7030A0"/>
                </a:solidFill>
              </a:rPr>
              <a:t>Cumulus_parametrization</a:t>
            </a:r>
            <a:r>
              <a:rPr lang="en-US" sz="2500" b="1" dirty="0">
                <a:solidFill>
                  <a:srgbClr val="7030A0"/>
                </a:solidFill>
              </a:rPr>
              <a:t> : </a:t>
            </a:r>
          </a:p>
          <a:p>
            <a:r>
              <a:rPr lang="en-US" sz="2500" b="1" dirty="0">
                <a:solidFill>
                  <a:srgbClr val="7030A0"/>
                </a:solidFill>
              </a:rPr>
              <a:t>  Explicit clouds (resolved)</a:t>
            </a:r>
          </a:p>
          <a:p>
            <a:pPr>
              <a:buFont typeface="Arial" pitchFamily="34" charset="0"/>
              <a:buChar char="•"/>
            </a:pPr>
            <a:r>
              <a:rPr lang="en-US" sz="2500" b="1" dirty="0">
                <a:solidFill>
                  <a:srgbClr val="006600"/>
                </a:solidFill>
              </a:rPr>
              <a:t>Initial Conditions : GFS (1</a:t>
            </a:r>
            <a:r>
              <a:rPr lang="en-US" sz="2500" b="1" baseline="30000" dirty="0">
                <a:solidFill>
                  <a:srgbClr val="006600"/>
                </a:solidFill>
              </a:rPr>
              <a:t>0</a:t>
            </a:r>
            <a:r>
              <a:rPr lang="en-US" sz="2500" b="1" dirty="0">
                <a:solidFill>
                  <a:srgbClr val="006600"/>
                </a:solidFill>
              </a:rPr>
              <a:t>x1</a:t>
            </a:r>
            <a:r>
              <a:rPr lang="en-US" sz="2500" b="1" baseline="30000" dirty="0">
                <a:solidFill>
                  <a:srgbClr val="006600"/>
                </a:solidFill>
              </a:rPr>
              <a:t>0</a:t>
            </a:r>
            <a:r>
              <a:rPr lang="en-US" sz="2500" b="1" dirty="0">
                <a:solidFill>
                  <a:srgbClr val="006600"/>
                </a:solidFill>
              </a:rPr>
              <a:t>)</a:t>
            </a:r>
          </a:p>
          <a:p>
            <a:pPr>
              <a:buFont typeface="Arial" pitchFamily="34" charset="0"/>
              <a:buChar char="•"/>
            </a:pPr>
            <a:r>
              <a:rPr lang="en-US" sz="2500" b="1" dirty="0">
                <a:solidFill>
                  <a:srgbClr val="006666"/>
                </a:solidFill>
              </a:rPr>
              <a:t>Lateral Boundary Conditions:  GFS (1</a:t>
            </a:r>
            <a:r>
              <a:rPr lang="en-US" sz="2500" b="1" baseline="30000" dirty="0">
                <a:solidFill>
                  <a:srgbClr val="006666"/>
                </a:solidFill>
              </a:rPr>
              <a:t>0</a:t>
            </a:r>
            <a:r>
              <a:rPr lang="en-US" sz="2500" b="1" dirty="0">
                <a:solidFill>
                  <a:srgbClr val="006666"/>
                </a:solidFill>
              </a:rPr>
              <a:t>x1</a:t>
            </a:r>
            <a:r>
              <a:rPr lang="en-US" sz="2500" b="1" baseline="30000" dirty="0">
                <a:solidFill>
                  <a:srgbClr val="006666"/>
                </a:solidFill>
              </a:rPr>
              <a:t>0</a:t>
            </a:r>
            <a:r>
              <a:rPr lang="en-US" sz="2500" b="1" dirty="0">
                <a:solidFill>
                  <a:srgbClr val="9BBB59">
                    <a:lumMod val="50000"/>
                  </a:srgbClr>
                </a:solidFill>
              </a:rPr>
              <a:t>)</a:t>
            </a:r>
          </a:p>
          <a:p>
            <a:pPr>
              <a:buFont typeface="Arial" pitchFamily="34" charset="0"/>
              <a:buChar char="•"/>
            </a:pPr>
            <a:r>
              <a:rPr lang="en-US" sz="2500" b="1" dirty="0">
                <a:solidFill>
                  <a:srgbClr val="9BBB59">
                    <a:lumMod val="50000"/>
                  </a:srgbClr>
                </a:solidFill>
              </a:rPr>
              <a:t>Domain1/2/3: </a:t>
            </a:r>
            <a:r>
              <a:rPr lang="en-US" sz="2500" b="1">
                <a:solidFill>
                  <a:srgbClr val="9BBB59">
                    <a:lumMod val="50000"/>
                  </a:srgbClr>
                </a:solidFill>
              </a:rPr>
              <a:t>NIL/NIL/KF Scheme</a:t>
            </a:r>
            <a:endParaRPr lang="en-US" dirty="0">
              <a:solidFill>
                <a:prstClr val="black"/>
              </a:solidFill>
            </a:endParaRPr>
          </a:p>
        </p:txBody>
      </p:sp>
      <p:sp>
        <p:nvSpPr>
          <p:cNvPr id="13" name="TextBox 12"/>
          <p:cNvSpPr txBox="1"/>
          <p:nvPr/>
        </p:nvSpPr>
        <p:spPr>
          <a:xfrm>
            <a:off x="6810379" y="2019300"/>
            <a:ext cx="820802" cy="369332"/>
          </a:xfrm>
          <a:prstGeom prst="rect">
            <a:avLst/>
          </a:prstGeom>
          <a:noFill/>
        </p:spPr>
        <p:txBody>
          <a:bodyPr wrap="none" lIns="91076" tIns="45540" rIns="91076" bIns="45540" rtlCol="0">
            <a:spAutoFit/>
          </a:bodyPr>
          <a:lstStyle/>
          <a:p>
            <a:r>
              <a:rPr lang="en-US" dirty="0" smtClean="0">
                <a:solidFill>
                  <a:srgbClr val="FF0000"/>
                </a:solidFill>
              </a:rPr>
              <a:t>nested</a:t>
            </a:r>
            <a:endParaRPr lang="en-US" dirty="0">
              <a:solidFill>
                <a:prstClr val="black"/>
              </a:solidFill>
            </a:endParaRPr>
          </a:p>
        </p:txBody>
      </p:sp>
      <p:sp>
        <p:nvSpPr>
          <p:cNvPr id="14" name="TextBox 13"/>
          <p:cNvSpPr txBox="1"/>
          <p:nvPr/>
        </p:nvSpPr>
        <p:spPr>
          <a:xfrm>
            <a:off x="7391400" y="1676400"/>
            <a:ext cx="820802" cy="369332"/>
          </a:xfrm>
          <a:prstGeom prst="rect">
            <a:avLst/>
          </a:prstGeom>
          <a:noFill/>
        </p:spPr>
        <p:txBody>
          <a:bodyPr wrap="none" lIns="91076" tIns="45540" rIns="91076" bIns="45540" rtlCol="0">
            <a:spAutoFit/>
          </a:bodyPr>
          <a:lstStyle/>
          <a:p>
            <a:r>
              <a:rPr lang="en-US" dirty="0" smtClean="0">
                <a:solidFill>
                  <a:srgbClr val="FF0000"/>
                </a:solidFill>
              </a:rPr>
              <a:t>nested</a:t>
            </a:r>
            <a:endParaRPr lang="en-US" dirty="0">
              <a:solidFill>
                <a:prstClr val="black"/>
              </a:solidFill>
            </a:endParaRPr>
          </a:p>
        </p:txBody>
      </p:sp>
      <p:sp>
        <p:nvSpPr>
          <p:cNvPr id="15" name="Slide Number Placeholder 14"/>
          <p:cNvSpPr>
            <a:spLocks noGrp="1"/>
          </p:cNvSpPr>
          <p:nvPr>
            <p:ph type="sldNum" sz="quarter" idx="12"/>
          </p:nvPr>
        </p:nvSpPr>
        <p:spPr/>
        <p:txBody>
          <a:bodyPr/>
          <a:lstStyle/>
          <a:p>
            <a:fld id="{F6C20618-1625-4C1B-B027-7DF2EBB9C431}"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25534368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8600" y="119746"/>
            <a:ext cx="8670290" cy="6553200"/>
            <a:chOff x="0" y="34636"/>
            <a:chExt cx="9144000" cy="6823364"/>
          </a:xfrm>
        </p:grpSpPr>
        <p:pic>
          <p:nvPicPr>
            <p:cNvPr id="4" name="Picture 3"/>
            <p:cNvPicPr/>
            <p:nvPr/>
          </p:nvPicPr>
          <p:blipFill rotWithShape="1">
            <a:blip r:embed="rId2"/>
            <a:srcRect l="14156" t="23196" r="54961" b="18295"/>
            <a:stretch/>
          </p:blipFill>
          <p:spPr bwMode="auto">
            <a:xfrm>
              <a:off x="0" y="34636"/>
              <a:ext cx="4648200" cy="3241964"/>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14493" t="22727" r="55383" b="17601"/>
            <a:stretch/>
          </p:blipFill>
          <p:spPr bwMode="auto">
            <a:xfrm>
              <a:off x="4648200" y="34636"/>
              <a:ext cx="4495800" cy="3241964"/>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16589" t="22810" r="53539" b="18543"/>
            <a:stretch/>
          </p:blipFill>
          <p:spPr bwMode="auto">
            <a:xfrm>
              <a:off x="0" y="3276600"/>
              <a:ext cx="4648200" cy="3581400"/>
            </a:xfrm>
            <a:prstGeom prst="rect">
              <a:avLst/>
            </a:prstGeom>
            <a:ln>
              <a:noFill/>
            </a:ln>
            <a:extLst>
              <a:ext uri="{53640926-AAD7-44D8-BBD7-CCE9431645EC}">
                <a14:shadowObscured xmlns:a14="http://schemas.microsoft.com/office/drawing/2010/main"/>
              </a:ext>
            </a:extLst>
          </p:spPr>
        </p:pic>
      </p:grpSp>
      <p:sp>
        <p:nvSpPr>
          <p:cNvPr id="2" name="Slide Number Placeholder 1"/>
          <p:cNvSpPr>
            <a:spLocks noGrp="1"/>
          </p:cNvSpPr>
          <p:nvPr>
            <p:ph type="sldNum" sz="quarter" idx="12"/>
          </p:nvPr>
        </p:nvSpPr>
        <p:spPr/>
        <p:txBody>
          <a:bodyPr/>
          <a:lstStyle/>
          <a:p>
            <a:fld id="{F6C20618-1625-4C1B-B027-7DF2EBB9C431}"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3616721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37" y="4622"/>
            <a:ext cx="5900911" cy="523220"/>
          </a:xfrm>
          <a:prstGeom prst="rect">
            <a:avLst/>
          </a:prstGeom>
          <a:noFill/>
        </p:spPr>
        <p:txBody>
          <a:bodyPr wrap="none" lIns="91076" tIns="45540" rIns="91076" bIns="45540" rtlCol="0">
            <a:spAutoFit/>
          </a:bodyPr>
          <a:lstStyle/>
          <a:p>
            <a:r>
              <a:rPr lang="en-US" sz="2800" b="1" u="sng" dirty="0">
                <a:solidFill>
                  <a:srgbClr val="C00000"/>
                </a:solidFill>
              </a:rPr>
              <a:t>ADAPTIVE OBSERVATIONAL STRATOGY</a:t>
            </a:r>
          </a:p>
        </p:txBody>
      </p:sp>
      <p:sp>
        <p:nvSpPr>
          <p:cNvPr id="5" name="TextBox 4"/>
          <p:cNvSpPr txBox="1"/>
          <p:nvPr/>
        </p:nvSpPr>
        <p:spPr>
          <a:xfrm>
            <a:off x="-29064" y="515269"/>
            <a:ext cx="9144000" cy="1938992"/>
          </a:xfrm>
          <a:prstGeom prst="rect">
            <a:avLst/>
          </a:prstGeom>
          <a:noFill/>
        </p:spPr>
        <p:txBody>
          <a:bodyPr wrap="square" lIns="91076" tIns="45540" rIns="91076" bIns="45540" rtlCol="0">
            <a:spAutoFit/>
          </a:bodyPr>
          <a:lstStyle/>
          <a:p>
            <a:pPr marL="341585" indent="-341585">
              <a:buFont typeface="+mj-lt"/>
              <a:buAutoNum type="arabicPeriod"/>
            </a:pPr>
            <a:r>
              <a:rPr lang="en-US" sz="2000" b="1" dirty="0">
                <a:solidFill>
                  <a:srgbClr val="7030A0"/>
                </a:solidFill>
              </a:rPr>
              <a:t> Run 20 forecast experiments using initial Monte Carlo type perturbations for </a:t>
            </a:r>
          </a:p>
          <a:p>
            <a:r>
              <a:rPr lang="en-US" sz="2000" b="1" dirty="0">
                <a:solidFill>
                  <a:srgbClr val="7030A0"/>
                </a:solidFill>
              </a:rPr>
              <a:t>       specific humidity. Range of experiments from hours 0 to 48.</a:t>
            </a:r>
          </a:p>
          <a:p>
            <a:r>
              <a:rPr lang="en-US" sz="2000" b="1" dirty="0">
                <a:solidFill>
                  <a:srgbClr val="00B050"/>
                </a:solidFill>
              </a:rPr>
              <a:t>2.   Take the specific humidity fields at hour 48, 850 </a:t>
            </a:r>
            <a:r>
              <a:rPr lang="en-US" sz="2000" b="1" dirty="0" err="1">
                <a:solidFill>
                  <a:srgbClr val="00B050"/>
                </a:solidFill>
              </a:rPr>
              <a:t>hPa</a:t>
            </a:r>
            <a:r>
              <a:rPr lang="en-US" sz="2000" b="1" dirty="0">
                <a:solidFill>
                  <a:srgbClr val="00B050"/>
                </a:solidFill>
              </a:rPr>
              <a:t> level and compute a field of </a:t>
            </a:r>
          </a:p>
          <a:p>
            <a:r>
              <a:rPr lang="en-US" sz="2000" b="1" dirty="0">
                <a:solidFill>
                  <a:srgbClr val="00B050"/>
                </a:solidFill>
              </a:rPr>
              <a:t>       standard deviation with respect to the forecast mean field of hour 48.</a:t>
            </a:r>
            <a:endParaRPr lang="en-US" sz="2000" b="1" dirty="0">
              <a:solidFill>
                <a:srgbClr val="7030A0"/>
              </a:solidFill>
            </a:endParaRPr>
          </a:p>
          <a:p>
            <a:pPr marL="455446" indent="-455446">
              <a:buFontTx/>
              <a:buAutoNum type="arabicPeriod" startAt="3"/>
            </a:pPr>
            <a:r>
              <a:rPr lang="en-US" sz="2000" b="1" dirty="0">
                <a:solidFill>
                  <a:srgbClr val="7030A0"/>
                </a:solidFill>
              </a:rPr>
              <a:t>Find the 20 forecasted  strings of specific humidity at the location of </a:t>
            </a:r>
          </a:p>
          <a:p>
            <a:r>
              <a:rPr lang="en-US" sz="2000" b="1" dirty="0">
                <a:solidFill>
                  <a:srgbClr val="7030A0"/>
                </a:solidFill>
              </a:rPr>
              <a:t>        maximum standard deviation</a:t>
            </a:r>
            <a:endParaRPr lang="en-US" sz="2000" dirty="0">
              <a:solidFill>
                <a:prstClr val="black"/>
              </a:solidFill>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454264"/>
            <a:ext cx="4495800" cy="4251339"/>
          </a:xfrm>
          <a:prstGeom prst="rect">
            <a:avLst/>
          </a:prstGeom>
          <a:noFill/>
          <a:ln>
            <a:noFill/>
          </a:ln>
        </p:spPr>
      </p:pic>
      <p:cxnSp>
        <p:nvCxnSpPr>
          <p:cNvPr id="9" name="Straight Arrow Connector 8"/>
          <p:cNvCxnSpPr/>
          <p:nvPr/>
        </p:nvCxnSpPr>
        <p:spPr>
          <a:xfrm>
            <a:off x="3514436" y="2590800"/>
            <a:ext cx="83124" cy="247072"/>
          </a:xfrm>
          <a:prstGeom prst="straightConnector1">
            <a:avLst/>
          </a:prstGeom>
          <a:ln w="4762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276601" y="2590800"/>
            <a:ext cx="6858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076" tIns="45540" rIns="91076" bIns="45540" rtlCol="0" anchor="ctr"/>
          <a:lstStyle/>
          <a:p>
            <a:pPr algn="ctr"/>
            <a:endParaRPr lang="en-US">
              <a:solidFill>
                <a:prstClr val="white"/>
              </a:solidFill>
            </a:endParaRPr>
          </a:p>
        </p:txBody>
      </p:sp>
      <p:sp>
        <p:nvSpPr>
          <p:cNvPr id="10" name="TextBox 9"/>
          <p:cNvSpPr txBox="1"/>
          <p:nvPr/>
        </p:nvSpPr>
        <p:spPr>
          <a:xfrm>
            <a:off x="7239037" y="2454262"/>
            <a:ext cx="1371599" cy="646331"/>
          </a:xfrm>
          <a:prstGeom prst="rect">
            <a:avLst/>
          </a:prstGeom>
          <a:noFill/>
        </p:spPr>
        <p:txBody>
          <a:bodyPr wrap="square" lIns="91076" tIns="45540" rIns="91076" bIns="45540" rtlCol="0">
            <a:spAutoFit/>
          </a:bodyPr>
          <a:lstStyle/>
          <a:p>
            <a:pPr algn="ctr"/>
            <a:r>
              <a:rPr lang="en-US" dirty="0" smtClean="0">
                <a:solidFill>
                  <a:prstClr val="black"/>
                </a:solidFill>
              </a:rPr>
              <a:t>Uttaranchal region</a:t>
            </a:r>
            <a:endParaRPr lang="en-US" dirty="0">
              <a:solidFill>
                <a:prstClr val="black"/>
              </a:solidFill>
            </a:endParaRPr>
          </a:p>
        </p:txBody>
      </p:sp>
      <p:cxnSp>
        <p:nvCxnSpPr>
          <p:cNvPr id="18" name="Straight Arrow Connector 17"/>
          <p:cNvCxnSpPr>
            <a:stCxn id="2" idx="3"/>
            <a:endCxn id="10" idx="1"/>
          </p:cNvCxnSpPr>
          <p:nvPr/>
        </p:nvCxnSpPr>
        <p:spPr>
          <a:xfrm flipV="1">
            <a:off x="3962400" y="2777429"/>
            <a:ext cx="3276600" cy="1181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143000" y="3352800"/>
            <a:ext cx="121920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8600" y="4114800"/>
            <a:ext cx="1905000" cy="2031325"/>
          </a:xfrm>
          <a:prstGeom prst="rect">
            <a:avLst/>
          </a:prstGeom>
          <a:noFill/>
        </p:spPr>
        <p:txBody>
          <a:bodyPr wrap="square" lIns="91076" tIns="45540" rIns="91076" bIns="45540" rtlCol="0">
            <a:spAutoFit/>
          </a:bodyPr>
          <a:lstStyle/>
          <a:p>
            <a:r>
              <a:rPr lang="en-US" dirty="0">
                <a:solidFill>
                  <a:prstClr val="black"/>
                </a:solidFill>
              </a:rPr>
              <a:t>H</a:t>
            </a:r>
            <a:r>
              <a:rPr lang="en-US" dirty="0" smtClean="0">
                <a:solidFill>
                  <a:prstClr val="black"/>
                </a:solidFill>
              </a:rPr>
              <a:t>igh contrast in color scheme is due to the large standard deviation among the forecast to the north of 22N</a:t>
            </a:r>
            <a:endParaRPr lang="en-US" dirty="0">
              <a:solidFill>
                <a:prstClr val="black"/>
              </a:solidFill>
            </a:endParaRPr>
          </a:p>
        </p:txBody>
      </p:sp>
    </p:spTree>
    <p:extLst>
      <p:ext uri="{BB962C8B-B14F-4D97-AF65-F5344CB8AC3E}">
        <p14:creationId xmlns:p14="http://schemas.microsoft.com/office/powerpoint/2010/main" val="17991782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067"/>
            <a:ext cx="9144000" cy="1200329"/>
          </a:xfrm>
          <a:prstGeom prst="rect">
            <a:avLst/>
          </a:prstGeom>
        </p:spPr>
        <p:txBody>
          <a:bodyPr wrap="square" lIns="91076" tIns="45540" rIns="91076" bIns="45540">
            <a:spAutoFit/>
          </a:bodyPr>
          <a:lstStyle/>
          <a:p>
            <a:pPr marL="455446" indent="-455446">
              <a:buFontTx/>
              <a:buAutoNum type="arabicPeriod" startAt="4"/>
            </a:pPr>
            <a:r>
              <a:rPr lang="en-US" b="1" dirty="0" smtClean="0">
                <a:solidFill>
                  <a:srgbClr val="00B050"/>
                </a:solidFill>
              </a:rPr>
              <a:t>Back correlate the above string of 20 with all strings of  20 forecast value for the hour 12 forecast values.</a:t>
            </a:r>
            <a:endParaRPr lang="en-US" b="1" dirty="0" smtClean="0">
              <a:solidFill>
                <a:srgbClr val="7030A0"/>
              </a:solidFill>
            </a:endParaRPr>
          </a:p>
          <a:p>
            <a:pPr marL="341585" indent="-341585">
              <a:buFontTx/>
              <a:buAutoNum type="arabicPeriod" startAt="5"/>
            </a:pPr>
            <a:r>
              <a:rPr lang="en-US" b="1" dirty="0" smtClean="0">
                <a:solidFill>
                  <a:srgbClr val="7030A0"/>
                </a:solidFill>
              </a:rPr>
              <a:t>  Find the region of maximum back correlation.</a:t>
            </a:r>
          </a:p>
          <a:p>
            <a:r>
              <a:rPr lang="en-US" b="1" dirty="0" smtClean="0">
                <a:solidFill>
                  <a:srgbClr val="00B050"/>
                </a:solidFill>
              </a:rPr>
              <a:t>6.     This region is boxed below.</a:t>
            </a:r>
            <a:endParaRPr lang="en-US" dirty="0">
              <a:solidFill>
                <a:prstClr val="black"/>
              </a:solidFill>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64796"/>
            <a:ext cx="6400800" cy="5493204"/>
          </a:xfrm>
          <a:prstGeom prst="rect">
            <a:avLst/>
          </a:prstGeom>
          <a:noFill/>
          <a:ln>
            <a:noFill/>
          </a:ln>
        </p:spPr>
      </p:pic>
      <p:sp>
        <p:nvSpPr>
          <p:cNvPr id="6" name="Rectangle 5"/>
          <p:cNvSpPr/>
          <p:nvPr/>
        </p:nvSpPr>
        <p:spPr>
          <a:xfrm>
            <a:off x="4800600" y="2133600"/>
            <a:ext cx="762000" cy="6858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076" tIns="45540" rIns="91076" bIns="45540" rtlCol="0" anchor="ctr"/>
          <a:lstStyle/>
          <a:p>
            <a:pPr algn="ctr"/>
            <a:endParaRPr lang="en-US">
              <a:solidFill>
                <a:prstClr val="white"/>
              </a:solidFill>
            </a:endParaRPr>
          </a:p>
        </p:txBody>
      </p:sp>
    </p:spTree>
    <p:extLst>
      <p:ext uri="{BB962C8B-B14F-4D97-AF65-F5344CB8AC3E}">
        <p14:creationId xmlns:p14="http://schemas.microsoft.com/office/powerpoint/2010/main" val="1998322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52400" y="503489"/>
            <a:ext cx="4572000" cy="3657600"/>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61831"/>
            <a:ext cx="4572000" cy="3657600"/>
          </a:xfrm>
          <a:prstGeom prst="rect">
            <a:avLst/>
          </a:prstGeom>
          <a:noFill/>
          <a:ln>
            <a:noFill/>
          </a:ln>
        </p:spPr>
      </p:pic>
      <p:sp>
        <p:nvSpPr>
          <p:cNvPr id="8" name="TextBox 7"/>
          <p:cNvSpPr txBox="1"/>
          <p:nvPr/>
        </p:nvSpPr>
        <p:spPr>
          <a:xfrm>
            <a:off x="5486402" y="1295437"/>
            <a:ext cx="2057400" cy="615553"/>
          </a:xfrm>
          <a:prstGeom prst="rect">
            <a:avLst/>
          </a:prstGeom>
          <a:noFill/>
        </p:spPr>
        <p:txBody>
          <a:bodyPr wrap="square" lIns="91076" tIns="45540" rIns="91076" bIns="45540" rtlCol="0">
            <a:spAutoFit/>
          </a:bodyPr>
          <a:lstStyle/>
          <a:p>
            <a:r>
              <a:rPr lang="en-US" sz="3400" dirty="0">
                <a:solidFill>
                  <a:srgbClr val="FF0000"/>
                </a:solidFill>
              </a:rPr>
              <a:t>RAINFALL</a:t>
            </a:r>
          </a:p>
        </p:txBody>
      </p:sp>
      <p:sp>
        <p:nvSpPr>
          <p:cNvPr id="2" name="Slide Number Placeholder 1"/>
          <p:cNvSpPr>
            <a:spLocks noGrp="1"/>
          </p:cNvSpPr>
          <p:nvPr>
            <p:ph type="sldNum" sz="quarter" idx="12"/>
          </p:nvPr>
        </p:nvSpPr>
        <p:spPr/>
        <p:txBody>
          <a:bodyPr/>
          <a:lstStyle/>
          <a:p>
            <a:fld id="{F6C20618-1625-4C1B-B027-7DF2EBB9C431}"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15625237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0" y="1"/>
            <a:ext cx="9144000" cy="533400"/>
          </a:xfrm>
        </p:spPr>
        <p:txBody>
          <a:bodyPr/>
          <a:lstStyle/>
          <a:p>
            <a:pPr eaLnBrk="1" hangingPunct="1"/>
            <a:r>
              <a:rPr lang="en-US" altLang="en-US" sz="2800" b="1" dirty="0">
                <a:solidFill>
                  <a:srgbClr val="FF0000"/>
                </a:solidFill>
              </a:rPr>
              <a:t>Track and Intensity of Hurricane KARL 14</a:t>
            </a:r>
            <a:r>
              <a:rPr lang="en-US" altLang="en-US" sz="2800" b="1" baseline="30000" dirty="0">
                <a:solidFill>
                  <a:srgbClr val="FF0000"/>
                </a:solidFill>
              </a:rPr>
              <a:t>th</a:t>
            </a:r>
            <a:r>
              <a:rPr lang="en-US" altLang="en-US" sz="2800" b="1" dirty="0">
                <a:solidFill>
                  <a:srgbClr val="FF0000"/>
                </a:solidFill>
              </a:rPr>
              <a:t>-18</a:t>
            </a:r>
            <a:r>
              <a:rPr lang="en-US" altLang="en-US" sz="2800" b="1" baseline="30000" dirty="0">
                <a:solidFill>
                  <a:srgbClr val="FF0000"/>
                </a:solidFill>
              </a:rPr>
              <a:t>th</a:t>
            </a:r>
            <a:r>
              <a:rPr lang="en-US" altLang="en-US" sz="2800" b="1" dirty="0">
                <a:solidFill>
                  <a:srgbClr val="FF0000"/>
                </a:solidFill>
              </a:rPr>
              <a:t> Sep 2010</a:t>
            </a:r>
          </a:p>
        </p:txBody>
      </p:sp>
      <p:pic>
        <p:nvPicPr>
          <p:cNvPr id="6147" name="Picture 1"/>
          <p:cNvPicPr>
            <a:picLocks noChangeAspect="1" noChangeArrowheads="1"/>
          </p:cNvPicPr>
          <p:nvPr/>
        </p:nvPicPr>
        <p:blipFill>
          <a:blip r:embed="rId3">
            <a:extLst>
              <a:ext uri="{28A0092B-C50C-407E-A947-70E740481C1C}">
                <a14:useLocalDpi xmlns:a14="http://schemas.microsoft.com/office/drawing/2010/main" val="0"/>
              </a:ext>
            </a:extLst>
          </a:blip>
          <a:srcRect l="2275" t="4646" r="2695" b="5353"/>
          <a:stretch>
            <a:fillRect/>
          </a:stretch>
        </p:blipFill>
        <p:spPr bwMode="auto">
          <a:xfrm>
            <a:off x="0" y="609600"/>
            <a:ext cx="4724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609600"/>
            <a:ext cx="434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4"/>
          <p:cNvSpPr>
            <a:spLocks noChangeArrowheads="1"/>
          </p:cNvSpPr>
          <p:nvPr/>
        </p:nvSpPr>
        <p:spPr bwMode="auto">
          <a:xfrm>
            <a:off x="0" y="457200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2000" b="1" dirty="0">
                <a:solidFill>
                  <a:srgbClr val="B83E18"/>
                </a:solidFill>
                <a:latin typeface="Times New Roman" pitchFamily="18" charset="0"/>
                <a:cs typeface="Times New Roman" pitchFamily="18" charset="0"/>
              </a:rPr>
              <a:t>The observed track of </a:t>
            </a:r>
            <a:r>
              <a:rPr lang="en-US" altLang="en-US" sz="2000" b="1" dirty="0">
                <a:solidFill>
                  <a:srgbClr val="FF3300"/>
                </a:solidFill>
                <a:latin typeface="Times New Roman" pitchFamily="18" charset="0"/>
                <a:cs typeface="Times New Roman" pitchFamily="18" charset="0"/>
              </a:rPr>
              <a:t>HURRICANE KARL</a:t>
            </a:r>
            <a:r>
              <a:rPr lang="en-US" altLang="en-US" sz="2000" b="1" dirty="0">
                <a:solidFill>
                  <a:srgbClr val="B83E18"/>
                </a:solidFill>
                <a:latin typeface="Times New Roman" pitchFamily="18" charset="0"/>
                <a:cs typeface="Times New Roman" pitchFamily="18" charset="0"/>
              </a:rPr>
              <a:t> during September </a:t>
            </a:r>
            <a:r>
              <a:rPr lang="en-US" altLang="en-US" sz="2000" b="1" dirty="0">
                <a:solidFill>
                  <a:srgbClr val="FF3300"/>
                </a:solidFill>
                <a:latin typeface="Times New Roman" pitchFamily="18" charset="0"/>
                <a:cs typeface="Times New Roman" pitchFamily="18" charset="0"/>
              </a:rPr>
              <a:t>14 to 18 2010 </a:t>
            </a:r>
            <a:r>
              <a:rPr lang="en-US" altLang="en-US" sz="2000" b="1" dirty="0">
                <a:solidFill>
                  <a:srgbClr val="B83E18"/>
                </a:solidFill>
                <a:latin typeface="Times New Roman" pitchFamily="18" charset="0"/>
                <a:cs typeface="Times New Roman" pitchFamily="18" charset="0"/>
              </a:rPr>
              <a:t>is shown here. </a:t>
            </a:r>
          </a:p>
          <a:p>
            <a:pPr algn="just" eaLnBrk="1" hangingPunct="1"/>
            <a:r>
              <a:rPr lang="en-US" altLang="en-US" sz="2000" b="1" dirty="0">
                <a:solidFill>
                  <a:srgbClr val="B83E18"/>
                </a:solidFill>
                <a:latin typeface="Times New Roman" pitchFamily="18" charset="0"/>
                <a:cs typeface="Times New Roman" pitchFamily="18" charset="0"/>
              </a:rPr>
              <a:t>The red portion of the  track, as the hurricane makes a landfall over Mexico is of interest here. Physical initialization at radar resolution was carried out starting on august 16</a:t>
            </a:r>
            <a:r>
              <a:rPr lang="en-US" altLang="en-US" sz="2000" b="1" baseline="30000" dirty="0">
                <a:solidFill>
                  <a:srgbClr val="B83E18"/>
                </a:solidFill>
                <a:latin typeface="Times New Roman" pitchFamily="18" charset="0"/>
                <a:cs typeface="Times New Roman" pitchFamily="18" charset="0"/>
              </a:rPr>
              <a:t>th</a:t>
            </a:r>
            <a:r>
              <a:rPr lang="en-US" altLang="en-US" sz="2000" b="1" dirty="0">
                <a:solidFill>
                  <a:srgbClr val="B83E18"/>
                </a:solidFill>
                <a:latin typeface="Times New Roman" pitchFamily="18" charset="0"/>
                <a:cs typeface="Times New Roman" pitchFamily="18" charset="0"/>
              </a:rPr>
              <a:t> at 12 UTC and continued for a 24 hour period, thereafter a free forecast was continued.</a:t>
            </a:r>
          </a:p>
        </p:txBody>
      </p:sp>
      <p:sp>
        <p:nvSpPr>
          <p:cNvPr id="2" name="Slide Number Placeholder 1"/>
          <p:cNvSpPr>
            <a:spLocks noGrp="1"/>
          </p:cNvSpPr>
          <p:nvPr>
            <p:ph type="sldNum" sz="quarter" idx="12"/>
          </p:nvPr>
        </p:nvSpPr>
        <p:spPr/>
        <p:txBody>
          <a:bodyPr/>
          <a:lstStyle/>
          <a:p>
            <a:fld id="{F6C20618-1625-4C1B-B027-7DF2EBB9C431}"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69253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1847"/>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30723" y="2598008"/>
            <a:ext cx="3047999" cy="2031325"/>
          </a:xfrm>
          <a:prstGeom prst="rect">
            <a:avLst/>
          </a:prstGeom>
          <a:noFill/>
        </p:spPr>
        <p:txBody>
          <a:bodyPr wrap="square" lIns="91076" tIns="45540" rIns="91076" bIns="45540" rtlCol="0">
            <a:spAutoFit/>
          </a:bodyPr>
          <a:lstStyle/>
          <a:p>
            <a:r>
              <a:rPr lang="en-US" b="1" dirty="0" smtClean="0">
                <a:solidFill>
                  <a:prstClr val="black"/>
                </a:solidFill>
              </a:rPr>
              <a:t>Black solid line </a:t>
            </a:r>
            <a:r>
              <a:rPr lang="en-US" dirty="0" smtClean="0">
                <a:solidFill>
                  <a:prstClr val="black"/>
                </a:solidFill>
              </a:rPr>
              <a:t>– </a:t>
            </a:r>
            <a:r>
              <a:rPr lang="en-US" b="1" dirty="0" smtClean="0">
                <a:solidFill>
                  <a:prstClr val="black"/>
                </a:solidFill>
              </a:rPr>
              <a:t>Moisture enhanced by 1%,2%, 3% and 4% </a:t>
            </a:r>
            <a:r>
              <a:rPr lang="en-US" b="1" dirty="0" smtClean="0">
                <a:solidFill>
                  <a:srgbClr val="008080"/>
                </a:solidFill>
              </a:rPr>
              <a:t>below</a:t>
            </a:r>
            <a:r>
              <a:rPr lang="en-US" b="1" dirty="0" smtClean="0">
                <a:solidFill>
                  <a:prstClr val="black"/>
                </a:solidFill>
              </a:rPr>
              <a:t> 825hPa</a:t>
            </a:r>
          </a:p>
          <a:p>
            <a:endParaRPr lang="en-US" dirty="0" smtClean="0">
              <a:solidFill>
                <a:prstClr val="black"/>
              </a:solidFill>
            </a:endParaRPr>
          </a:p>
          <a:p>
            <a:r>
              <a:rPr lang="en-US" b="1" dirty="0" smtClean="0">
                <a:solidFill>
                  <a:srgbClr val="FF0000"/>
                </a:solidFill>
              </a:rPr>
              <a:t>Red solid line </a:t>
            </a:r>
            <a:r>
              <a:rPr lang="en-US" dirty="0" smtClean="0">
                <a:solidFill>
                  <a:prstClr val="black"/>
                </a:solidFill>
              </a:rPr>
              <a:t>– </a:t>
            </a:r>
            <a:r>
              <a:rPr lang="en-US" b="1" dirty="0" smtClean="0">
                <a:solidFill>
                  <a:prstClr val="black"/>
                </a:solidFill>
              </a:rPr>
              <a:t>Moisture  enhanced by 1%,2%, 3% and 4% % </a:t>
            </a:r>
            <a:r>
              <a:rPr lang="en-US" b="1" dirty="0" smtClean="0">
                <a:solidFill>
                  <a:srgbClr val="CC00CC"/>
                </a:solidFill>
              </a:rPr>
              <a:t>above</a:t>
            </a:r>
            <a:r>
              <a:rPr lang="en-US" b="1" dirty="0" smtClean="0">
                <a:solidFill>
                  <a:prstClr val="black"/>
                </a:solidFill>
              </a:rPr>
              <a:t> 825hPa</a:t>
            </a:r>
            <a:endParaRPr lang="en-US" b="1" dirty="0">
              <a:solidFill>
                <a:prstClr val="black"/>
              </a:solidFill>
            </a:endParaRPr>
          </a:p>
        </p:txBody>
      </p:sp>
      <p:sp>
        <p:nvSpPr>
          <p:cNvPr id="5" name="TextBox 4"/>
          <p:cNvSpPr txBox="1"/>
          <p:nvPr/>
        </p:nvSpPr>
        <p:spPr>
          <a:xfrm>
            <a:off x="6019801" y="597932"/>
            <a:ext cx="2541593" cy="1015663"/>
          </a:xfrm>
          <a:prstGeom prst="rect">
            <a:avLst/>
          </a:prstGeom>
          <a:noFill/>
        </p:spPr>
        <p:txBody>
          <a:bodyPr wrap="none" lIns="91076" tIns="45540" rIns="91076" bIns="45540" rtlCol="0">
            <a:spAutoFit/>
          </a:bodyPr>
          <a:lstStyle/>
          <a:p>
            <a:r>
              <a:rPr lang="en-US" sz="3000" b="1" dirty="0">
                <a:solidFill>
                  <a:prstClr val="black"/>
                </a:solidFill>
              </a:rPr>
              <a:t>Area occupied </a:t>
            </a:r>
          </a:p>
          <a:p>
            <a:r>
              <a:rPr lang="en-US" sz="3000" b="1" dirty="0">
                <a:solidFill>
                  <a:prstClr val="black"/>
                </a:solidFill>
              </a:rPr>
              <a:t>by </a:t>
            </a:r>
            <a:r>
              <a:rPr lang="en-US" sz="3000" b="1" dirty="0">
                <a:solidFill>
                  <a:srgbClr val="990099"/>
                </a:solidFill>
              </a:rPr>
              <a:t>Buoyancy</a:t>
            </a:r>
            <a:r>
              <a:rPr lang="en-US" sz="3000" b="1" dirty="0">
                <a:solidFill>
                  <a:prstClr val="black"/>
                </a:solidFill>
              </a:rPr>
              <a:t> </a:t>
            </a:r>
          </a:p>
        </p:txBody>
      </p:sp>
      <p:pic>
        <p:nvPicPr>
          <p:cNvPr id="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847"/>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290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1" y="34290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312666" y="217918"/>
            <a:ext cx="607859" cy="369332"/>
          </a:xfrm>
          <a:prstGeom prst="rect">
            <a:avLst/>
          </a:prstGeom>
          <a:noFill/>
        </p:spPr>
        <p:txBody>
          <a:bodyPr wrap="none" lIns="91076" tIns="45540" rIns="91076" bIns="45540" rtlCol="0">
            <a:spAutoFit/>
          </a:bodyPr>
          <a:lstStyle/>
          <a:p>
            <a:r>
              <a:rPr lang="en-US" dirty="0" smtClean="0">
                <a:solidFill>
                  <a:prstClr val="black"/>
                </a:solidFill>
              </a:rPr>
              <a:t>(1%)</a:t>
            </a:r>
            <a:endParaRPr lang="en-US" dirty="0">
              <a:solidFill>
                <a:prstClr val="black"/>
              </a:solidFill>
            </a:endParaRPr>
          </a:p>
        </p:txBody>
      </p:sp>
      <p:sp>
        <p:nvSpPr>
          <p:cNvPr id="14" name="TextBox 13"/>
          <p:cNvSpPr txBox="1"/>
          <p:nvPr/>
        </p:nvSpPr>
        <p:spPr>
          <a:xfrm>
            <a:off x="5107141" y="228600"/>
            <a:ext cx="607859" cy="369332"/>
          </a:xfrm>
          <a:prstGeom prst="rect">
            <a:avLst/>
          </a:prstGeom>
          <a:noFill/>
        </p:spPr>
        <p:txBody>
          <a:bodyPr wrap="none" lIns="91076" tIns="45540" rIns="91076" bIns="45540" rtlCol="0">
            <a:spAutoFit/>
          </a:bodyPr>
          <a:lstStyle/>
          <a:p>
            <a:r>
              <a:rPr lang="en-US" dirty="0" smtClean="0">
                <a:solidFill>
                  <a:prstClr val="black"/>
                </a:solidFill>
              </a:rPr>
              <a:t>(2%)</a:t>
            </a:r>
            <a:endParaRPr lang="en-US" dirty="0">
              <a:solidFill>
                <a:prstClr val="black"/>
              </a:solidFill>
            </a:endParaRPr>
          </a:p>
        </p:txBody>
      </p:sp>
      <p:sp>
        <p:nvSpPr>
          <p:cNvPr id="15" name="TextBox 14"/>
          <p:cNvSpPr txBox="1"/>
          <p:nvPr/>
        </p:nvSpPr>
        <p:spPr>
          <a:xfrm>
            <a:off x="2287741" y="3429000"/>
            <a:ext cx="607859" cy="369332"/>
          </a:xfrm>
          <a:prstGeom prst="rect">
            <a:avLst/>
          </a:prstGeom>
          <a:noFill/>
        </p:spPr>
        <p:txBody>
          <a:bodyPr wrap="none" lIns="91076" tIns="45540" rIns="91076" bIns="45540" rtlCol="0">
            <a:spAutoFit/>
          </a:bodyPr>
          <a:lstStyle/>
          <a:p>
            <a:r>
              <a:rPr lang="en-US" dirty="0" smtClean="0">
                <a:solidFill>
                  <a:prstClr val="black"/>
                </a:solidFill>
              </a:rPr>
              <a:t>(3%)</a:t>
            </a:r>
            <a:endParaRPr lang="en-US" dirty="0">
              <a:solidFill>
                <a:prstClr val="black"/>
              </a:solidFill>
            </a:endParaRPr>
          </a:p>
        </p:txBody>
      </p:sp>
      <p:sp>
        <p:nvSpPr>
          <p:cNvPr id="16" name="TextBox 15"/>
          <p:cNvSpPr txBox="1"/>
          <p:nvPr/>
        </p:nvSpPr>
        <p:spPr>
          <a:xfrm>
            <a:off x="5259547" y="3431849"/>
            <a:ext cx="607859" cy="369332"/>
          </a:xfrm>
          <a:prstGeom prst="rect">
            <a:avLst/>
          </a:prstGeom>
          <a:noFill/>
        </p:spPr>
        <p:txBody>
          <a:bodyPr wrap="none" lIns="91076" tIns="45540" rIns="91076" bIns="45540" rtlCol="0">
            <a:spAutoFit/>
          </a:bodyPr>
          <a:lstStyle/>
          <a:p>
            <a:r>
              <a:rPr lang="en-US" dirty="0" smtClean="0">
                <a:solidFill>
                  <a:prstClr val="black"/>
                </a:solidFill>
              </a:rPr>
              <a:t>(4%)</a:t>
            </a:r>
            <a:endParaRPr lang="en-US" dirty="0">
              <a:solidFill>
                <a:prstClr val="black"/>
              </a:solidFill>
            </a:endParaRPr>
          </a:p>
        </p:txBody>
      </p:sp>
      <p:sp>
        <p:nvSpPr>
          <p:cNvPr id="2" name="Slide Number Placeholder 1"/>
          <p:cNvSpPr>
            <a:spLocks noGrp="1"/>
          </p:cNvSpPr>
          <p:nvPr>
            <p:ph type="sldNum" sz="quarter" idx="12"/>
          </p:nvPr>
        </p:nvSpPr>
        <p:spPr/>
        <p:txBody>
          <a:bodyPr/>
          <a:lstStyle/>
          <a:p>
            <a:fld id="{F6C20618-1625-4C1B-B027-7DF2EBB9C431}"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3277764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solidFill>
                  <a:prstClr val="black">
                    <a:tint val="75000"/>
                  </a:prstClr>
                </a:solidFill>
              </a:rPr>
              <a:pPr/>
              <a:t>21</a:t>
            </a:fld>
            <a:endParaRPr lang="en-US">
              <a:solidFill>
                <a:prstClr val="black">
                  <a:tint val="75000"/>
                </a:prstClr>
              </a:solidFill>
            </a:endParaRPr>
          </a:p>
        </p:txBody>
      </p:sp>
      <p:sp>
        <p:nvSpPr>
          <p:cNvPr id="7" name="TextBox 6"/>
          <p:cNvSpPr txBox="1"/>
          <p:nvPr/>
        </p:nvSpPr>
        <p:spPr>
          <a:xfrm>
            <a:off x="944754" y="228600"/>
            <a:ext cx="7375911" cy="861774"/>
          </a:xfrm>
          <a:prstGeom prst="rect">
            <a:avLst/>
          </a:prstGeom>
          <a:noFill/>
        </p:spPr>
        <p:txBody>
          <a:bodyPr wrap="square" lIns="91076" tIns="45540" rIns="91076" bIns="45540" rtlCol="0">
            <a:spAutoFit/>
          </a:bodyPr>
          <a:lstStyle/>
          <a:p>
            <a:pPr algn="ctr"/>
            <a:r>
              <a:rPr lang="en-US" sz="3000" b="1" dirty="0">
                <a:solidFill>
                  <a:srgbClr val="008080"/>
                </a:solidFill>
                <a:latin typeface="Times New Roman" panose="02020603050405020304" pitchFamily="18" charset="0"/>
                <a:cs typeface="Times New Roman" panose="02020603050405020304" pitchFamily="18" charset="0"/>
              </a:rPr>
              <a:t>Maximum Amplitude </a:t>
            </a:r>
            <a:r>
              <a:rPr lang="en-US" sz="3000" b="1">
                <a:solidFill>
                  <a:srgbClr val="008080"/>
                </a:solidFill>
                <a:latin typeface="Times New Roman" panose="02020603050405020304" pitchFamily="18" charset="0"/>
                <a:cs typeface="Times New Roman" panose="02020603050405020304" pitchFamily="18" charset="0"/>
              </a:rPr>
              <a:t>of Buoyancy </a:t>
            </a:r>
            <a:r>
              <a:rPr lang="en-US" sz="3000" b="1" dirty="0">
                <a:solidFill>
                  <a:srgbClr val="008080"/>
                </a:solidFill>
                <a:latin typeface="Times New Roman" panose="02020603050405020304" pitchFamily="18" charset="0"/>
                <a:cs typeface="Times New Roman" panose="02020603050405020304" pitchFamily="18" charset="0"/>
              </a:rPr>
              <a:t>(</a:t>
            </a:r>
            <a:r>
              <a:rPr lang="en-US" sz="2500" b="1" dirty="0">
                <a:solidFill>
                  <a:srgbClr val="F79646">
                    <a:lumMod val="75000"/>
                  </a:srgbClr>
                </a:solidFill>
                <a:latin typeface="Times New Roman" panose="02020603050405020304" pitchFamily="18" charset="0"/>
                <a:cs typeface="Times New Roman" panose="02020603050405020304" pitchFamily="18" charset="0"/>
              </a:rPr>
              <a:t>m sec</a:t>
            </a:r>
            <a:r>
              <a:rPr lang="en-US" sz="2500" b="1" baseline="30000" dirty="0">
                <a:solidFill>
                  <a:srgbClr val="F79646">
                    <a:lumMod val="75000"/>
                  </a:srgbClr>
                </a:solidFill>
                <a:latin typeface="Times New Roman" panose="02020603050405020304" pitchFamily="18" charset="0"/>
                <a:cs typeface="Times New Roman" panose="02020603050405020304" pitchFamily="18" charset="0"/>
              </a:rPr>
              <a:t>-2</a:t>
            </a:r>
            <a:r>
              <a:rPr lang="en-US" sz="3000" b="1" dirty="0">
                <a:solidFill>
                  <a:srgbClr val="008080"/>
                </a:solidFill>
                <a:latin typeface="Times New Roman" panose="02020603050405020304" pitchFamily="18" charset="0"/>
                <a:cs typeface="Times New Roman" panose="02020603050405020304" pitchFamily="18" charset="0"/>
              </a:rPr>
              <a:t>)</a:t>
            </a:r>
          </a:p>
          <a:p>
            <a:pPr algn="ctr"/>
            <a:r>
              <a:rPr lang="en-US" sz="2000" b="1" dirty="0">
                <a:solidFill>
                  <a:srgbClr val="7030A0"/>
                </a:solidFill>
              </a:rPr>
              <a:t>(00Z16-00Z17 June 2013)</a:t>
            </a: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14" y="1219200"/>
            <a:ext cx="8229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228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P2below_33frm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609600"/>
            <a:ext cx="7391400" cy="6096000"/>
          </a:xfrm>
          <a:prstGeom prst="rect">
            <a:avLst/>
          </a:prstGeom>
        </p:spPr>
      </p:pic>
      <p:sp>
        <p:nvSpPr>
          <p:cNvPr id="4" name="TextBox 3"/>
          <p:cNvSpPr txBox="1"/>
          <p:nvPr/>
        </p:nvSpPr>
        <p:spPr>
          <a:xfrm>
            <a:off x="76200" y="152437"/>
            <a:ext cx="2514600" cy="1384995"/>
          </a:xfrm>
          <a:prstGeom prst="rect">
            <a:avLst/>
          </a:prstGeom>
          <a:solidFill>
            <a:schemeClr val="accent3">
              <a:lumMod val="20000"/>
              <a:lumOff val="80000"/>
            </a:schemeClr>
          </a:solidFill>
        </p:spPr>
        <p:txBody>
          <a:bodyPr wrap="square" lIns="91076" tIns="45540" rIns="91076" bIns="45540" rtlCol="0">
            <a:spAutoFit/>
          </a:bodyPr>
          <a:lstStyle/>
          <a:p>
            <a:r>
              <a:rPr lang="en-US" sz="3000" b="1" dirty="0">
                <a:solidFill>
                  <a:srgbClr val="FF0000"/>
                </a:solidFill>
              </a:rPr>
              <a:t>Buoyancy</a:t>
            </a:r>
          </a:p>
          <a:p>
            <a:endParaRPr lang="en-US" b="1" dirty="0" smtClean="0">
              <a:solidFill>
                <a:srgbClr val="FF0000"/>
              </a:solidFill>
            </a:endParaRPr>
          </a:p>
          <a:p>
            <a:r>
              <a:rPr lang="en-US" b="1" dirty="0" smtClean="0">
                <a:solidFill>
                  <a:prstClr val="black"/>
                </a:solidFill>
              </a:rPr>
              <a:t>Experiment: </a:t>
            </a:r>
            <a:r>
              <a:rPr lang="en-US" b="1" dirty="0" smtClean="0">
                <a:solidFill>
                  <a:srgbClr val="008080"/>
                </a:solidFill>
              </a:rPr>
              <a:t>SP2%below825</a:t>
            </a:r>
            <a:endParaRPr lang="en-US" b="1" dirty="0">
              <a:solidFill>
                <a:srgbClr val="008080"/>
              </a:solidFill>
            </a:endParaRPr>
          </a:p>
        </p:txBody>
      </p:sp>
      <p:sp>
        <p:nvSpPr>
          <p:cNvPr id="6" name="Slide Number Placeholder 5"/>
          <p:cNvSpPr>
            <a:spLocks noGrp="1"/>
          </p:cNvSpPr>
          <p:nvPr>
            <p:ph type="sldNum" sz="quarter" idx="12"/>
          </p:nvPr>
        </p:nvSpPr>
        <p:spPr/>
        <p:txBody>
          <a:bodyPr/>
          <a:lstStyle/>
          <a:p>
            <a:fld id="{F6C20618-1625-4C1B-B027-7DF2EBB9C431}" type="slidenum">
              <a:rPr lang="en-US" smtClean="0">
                <a:solidFill>
                  <a:prstClr val="black">
                    <a:tint val="75000"/>
                  </a:prstClr>
                </a:solidFill>
              </a:rPr>
              <a:pPr/>
              <a:t>22</a:t>
            </a:fld>
            <a:endParaRPr lang="en-US">
              <a:solidFill>
                <a:prstClr val="black">
                  <a:tint val="75000"/>
                </a:prstClr>
              </a:solidFill>
            </a:endParaRPr>
          </a:p>
        </p:txBody>
      </p:sp>
      <p:sp>
        <p:nvSpPr>
          <p:cNvPr id="2" name="TextBox 1"/>
          <p:cNvSpPr txBox="1"/>
          <p:nvPr/>
        </p:nvSpPr>
        <p:spPr>
          <a:xfrm>
            <a:off x="152400" y="2743202"/>
            <a:ext cx="1181100" cy="1477328"/>
          </a:xfrm>
          <a:prstGeom prst="rect">
            <a:avLst/>
          </a:prstGeom>
          <a:noFill/>
        </p:spPr>
        <p:txBody>
          <a:bodyPr wrap="square" lIns="91076" tIns="45540" rIns="91076" bIns="45540" rtlCol="0">
            <a:spAutoFit/>
          </a:bodyPr>
          <a:lstStyle/>
          <a:p>
            <a:r>
              <a:rPr lang="en-US" b="1" dirty="0" smtClean="0">
                <a:solidFill>
                  <a:srgbClr val="0070C0"/>
                </a:solidFill>
              </a:rPr>
              <a:t>Click once on the image to start the animation</a:t>
            </a:r>
            <a:endParaRPr lang="en-US" b="1" dirty="0">
              <a:solidFill>
                <a:srgbClr val="0070C0"/>
              </a:solidFill>
            </a:endParaRPr>
          </a:p>
        </p:txBody>
      </p:sp>
      <p:sp>
        <p:nvSpPr>
          <p:cNvPr id="3" name="Rectangle 2"/>
          <p:cNvSpPr/>
          <p:nvPr/>
        </p:nvSpPr>
        <p:spPr>
          <a:xfrm>
            <a:off x="2819420" y="304800"/>
            <a:ext cx="2997487" cy="369332"/>
          </a:xfrm>
          <a:prstGeom prst="rect">
            <a:avLst/>
          </a:prstGeom>
        </p:spPr>
        <p:txBody>
          <a:bodyPr wrap="none" lIns="91242" tIns="45624" rIns="91242" bIns="45624">
            <a:spAutoFit/>
          </a:bodyPr>
          <a:lstStyle/>
          <a:p>
            <a:pPr lvl="0"/>
            <a:r>
              <a:rPr lang="en-US" dirty="0">
                <a:solidFill>
                  <a:prstClr val="black"/>
                </a:solidFill>
              </a:rPr>
              <a:t>BUOYANCY UNITS (x10</a:t>
            </a:r>
            <a:r>
              <a:rPr lang="en-US" baseline="30000" dirty="0">
                <a:solidFill>
                  <a:prstClr val="black"/>
                </a:solidFill>
              </a:rPr>
              <a:t>-3</a:t>
            </a:r>
            <a:r>
              <a:rPr lang="en-US" dirty="0">
                <a:solidFill>
                  <a:prstClr val="black"/>
                </a:solidFill>
              </a:rPr>
              <a:t>  ms</a:t>
            </a:r>
            <a:r>
              <a:rPr lang="en-US" baseline="30000" dirty="0">
                <a:solidFill>
                  <a:prstClr val="black"/>
                </a:solidFill>
              </a:rPr>
              <a:t>-2</a:t>
            </a:r>
            <a:r>
              <a:rPr lang="en-US" dirty="0">
                <a:solidFill>
                  <a:prstClr val="black"/>
                </a:solidFill>
              </a:rPr>
              <a:t>)</a:t>
            </a:r>
          </a:p>
        </p:txBody>
      </p:sp>
    </p:spTree>
    <p:extLst>
      <p:ext uri="{BB962C8B-B14F-4D97-AF65-F5344CB8AC3E}">
        <p14:creationId xmlns:p14="http://schemas.microsoft.com/office/powerpoint/2010/main" val="2202296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P2above_33frm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28600"/>
            <a:ext cx="7497710" cy="6172200"/>
          </a:xfrm>
          <a:prstGeom prst="rect">
            <a:avLst/>
          </a:prstGeom>
        </p:spPr>
      </p:pic>
      <p:sp>
        <p:nvSpPr>
          <p:cNvPr id="7" name="Slide Number Placeholder 6"/>
          <p:cNvSpPr>
            <a:spLocks noGrp="1"/>
          </p:cNvSpPr>
          <p:nvPr>
            <p:ph type="sldNum" sz="quarter" idx="12"/>
          </p:nvPr>
        </p:nvSpPr>
        <p:spPr/>
        <p:txBody>
          <a:bodyPr/>
          <a:lstStyle/>
          <a:p>
            <a:fld id="{F6C20618-1625-4C1B-B027-7DF2EBB9C431}" type="slidenum">
              <a:rPr lang="en-US" smtClean="0">
                <a:solidFill>
                  <a:prstClr val="black">
                    <a:tint val="75000"/>
                  </a:prstClr>
                </a:solidFill>
              </a:rPr>
              <a:pPr/>
              <a:t>23</a:t>
            </a:fld>
            <a:endParaRPr lang="en-US">
              <a:solidFill>
                <a:prstClr val="black">
                  <a:tint val="75000"/>
                </a:prstClr>
              </a:solidFill>
            </a:endParaRPr>
          </a:p>
        </p:txBody>
      </p:sp>
      <p:sp>
        <p:nvSpPr>
          <p:cNvPr id="5" name="TextBox 4"/>
          <p:cNvSpPr txBox="1"/>
          <p:nvPr/>
        </p:nvSpPr>
        <p:spPr>
          <a:xfrm>
            <a:off x="10886" y="152437"/>
            <a:ext cx="2514600" cy="1384995"/>
          </a:xfrm>
          <a:prstGeom prst="rect">
            <a:avLst/>
          </a:prstGeom>
          <a:solidFill>
            <a:schemeClr val="accent3">
              <a:lumMod val="20000"/>
              <a:lumOff val="80000"/>
            </a:schemeClr>
          </a:solidFill>
        </p:spPr>
        <p:txBody>
          <a:bodyPr wrap="square" lIns="91076" tIns="45540" rIns="91076" bIns="45540" rtlCol="0">
            <a:spAutoFit/>
          </a:bodyPr>
          <a:lstStyle/>
          <a:p>
            <a:r>
              <a:rPr lang="en-US" sz="3000" b="1" dirty="0">
                <a:solidFill>
                  <a:srgbClr val="FF0000"/>
                </a:solidFill>
              </a:rPr>
              <a:t>Buoyancy</a:t>
            </a:r>
          </a:p>
          <a:p>
            <a:endParaRPr lang="en-US" b="1" dirty="0" smtClean="0">
              <a:solidFill>
                <a:srgbClr val="FF0000"/>
              </a:solidFill>
            </a:endParaRPr>
          </a:p>
          <a:p>
            <a:r>
              <a:rPr lang="en-US" b="1" dirty="0" smtClean="0">
                <a:solidFill>
                  <a:prstClr val="black"/>
                </a:solidFill>
              </a:rPr>
              <a:t>Experiment: </a:t>
            </a:r>
            <a:r>
              <a:rPr lang="en-US" b="1" dirty="0" smtClean="0">
                <a:solidFill>
                  <a:srgbClr val="CC00CC"/>
                </a:solidFill>
              </a:rPr>
              <a:t>SP2%above825</a:t>
            </a:r>
            <a:endParaRPr lang="en-US" b="1" dirty="0">
              <a:solidFill>
                <a:srgbClr val="CC00CC"/>
              </a:solidFill>
            </a:endParaRPr>
          </a:p>
        </p:txBody>
      </p:sp>
      <p:sp>
        <p:nvSpPr>
          <p:cNvPr id="2" name="TextBox 1"/>
          <p:cNvSpPr txBox="1"/>
          <p:nvPr/>
        </p:nvSpPr>
        <p:spPr>
          <a:xfrm>
            <a:off x="152404" y="2590800"/>
            <a:ext cx="1219200" cy="1754326"/>
          </a:xfrm>
          <a:prstGeom prst="rect">
            <a:avLst/>
          </a:prstGeom>
          <a:noFill/>
        </p:spPr>
        <p:txBody>
          <a:bodyPr wrap="square" lIns="91076" tIns="45540" rIns="91076" bIns="45540" rtlCol="0">
            <a:spAutoFit/>
          </a:bodyPr>
          <a:lstStyle/>
          <a:p>
            <a:r>
              <a:rPr lang="en-US" b="1" dirty="0">
                <a:solidFill>
                  <a:srgbClr val="0070C0"/>
                </a:solidFill>
              </a:rPr>
              <a:t>Click once on </a:t>
            </a:r>
            <a:r>
              <a:rPr lang="en-US" b="1" dirty="0" smtClean="0">
                <a:solidFill>
                  <a:srgbClr val="0070C0"/>
                </a:solidFill>
              </a:rPr>
              <a:t>the  image </a:t>
            </a:r>
            <a:r>
              <a:rPr lang="en-US" b="1" dirty="0">
                <a:solidFill>
                  <a:srgbClr val="0070C0"/>
                </a:solidFill>
              </a:rPr>
              <a:t>to start the animation</a:t>
            </a:r>
          </a:p>
          <a:p>
            <a:endParaRPr lang="en-US" dirty="0">
              <a:solidFill>
                <a:prstClr val="black"/>
              </a:solidFill>
            </a:endParaRPr>
          </a:p>
        </p:txBody>
      </p:sp>
      <p:sp>
        <p:nvSpPr>
          <p:cNvPr id="3" name="Rectangle 2"/>
          <p:cNvSpPr/>
          <p:nvPr/>
        </p:nvSpPr>
        <p:spPr>
          <a:xfrm>
            <a:off x="2971820" y="228600"/>
            <a:ext cx="2997487" cy="369332"/>
          </a:xfrm>
          <a:prstGeom prst="rect">
            <a:avLst/>
          </a:prstGeom>
        </p:spPr>
        <p:txBody>
          <a:bodyPr wrap="none" lIns="91242" tIns="45624" rIns="91242" bIns="45624">
            <a:spAutoFit/>
          </a:bodyPr>
          <a:lstStyle/>
          <a:p>
            <a:pPr lvl="0"/>
            <a:r>
              <a:rPr lang="en-US" dirty="0">
                <a:solidFill>
                  <a:prstClr val="black"/>
                </a:solidFill>
              </a:rPr>
              <a:t>BUOYANCY UNITS (x10</a:t>
            </a:r>
            <a:r>
              <a:rPr lang="en-US" baseline="30000" dirty="0">
                <a:solidFill>
                  <a:prstClr val="black"/>
                </a:solidFill>
              </a:rPr>
              <a:t>-3</a:t>
            </a:r>
            <a:r>
              <a:rPr lang="en-US" dirty="0">
                <a:solidFill>
                  <a:prstClr val="black"/>
                </a:solidFill>
              </a:rPr>
              <a:t>  ms</a:t>
            </a:r>
            <a:r>
              <a:rPr lang="en-US" baseline="30000" dirty="0">
                <a:solidFill>
                  <a:prstClr val="black"/>
                </a:solidFill>
              </a:rPr>
              <a:t>-2</a:t>
            </a:r>
            <a:r>
              <a:rPr lang="en-US" dirty="0">
                <a:solidFill>
                  <a:prstClr val="black"/>
                </a:solidFill>
              </a:rPr>
              <a:t>)</a:t>
            </a:r>
          </a:p>
        </p:txBody>
      </p:sp>
    </p:spTree>
    <p:extLst>
      <p:ext uri="{BB962C8B-B14F-4D97-AF65-F5344CB8AC3E}">
        <p14:creationId xmlns:p14="http://schemas.microsoft.com/office/powerpoint/2010/main" val="3200586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28600" y="2254769"/>
            <a:ext cx="8837997" cy="4028344"/>
            <a:chOff x="228600" y="1676400"/>
            <a:chExt cx="8837997" cy="4446246"/>
          </a:xfrm>
          <a:solidFill>
            <a:schemeClr val="accent5">
              <a:lumMod val="20000"/>
              <a:lumOff val="80000"/>
            </a:schemeClr>
          </a:solidFill>
        </p:grpSpPr>
        <p:sp>
          <p:nvSpPr>
            <p:cNvPr id="4" name="TextBox 3"/>
            <p:cNvSpPr txBox="1"/>
            <p:nvPr/>
          </p:nvSpPr>
          <p:spPr>
            <a:xfrm>
              <a:off x="228600" y="2297668"/>
              <a:ext cx="4676088" cy="407647"/>
            </a:xfrm>
            <a:prstGeom prst="rect">
              <a:avLst/>
            </a:prstGeom>
            <a:grpFill/>
          </p:spPr>
          <p:txBody>
            <a:bodyPr wrap="none" rtlCol="0">
              <a:spAutoFit/>
            </a:bodyPr>
            <a:lstStyle/>
            <a:p>
              <a:r>
                <a:rPr lang="en-US" b="1" dirty="0" smtClean="0">
                  <a:solidFill>
                    <a:srgbClr val="C00000"/>
                  </a:solidFill>
                </a:rPr>
                <a:t>1. Horizontal Convergence of Flux of Buoyancy</a:t>
              </a:r>
              <a:endParaRPr lang="en-US" b="1" dirty="0">
                <a:solidFill>
                  <a:srgbClr val="C00000"/>
                </a:solidFill>
              </a:endParaRPr>
            </a:p>
          </p:txBody>
        </p:sp>
        <p:sp>
          <p:nvSpPr>
            <p:cNvPr id="5" name="TextBox 4"/>
            <p:cNvSpPr txBox="1"/>
            <p:nvPr/>
          </p:nvSpPr>
          <p:spPr>
            <a:xfrm>
              <a:off x="294468" y="1676400"/>
              <a:ext cx="4827347" cy="509558"/>
            </a:xfrm>
            <a:prstGeom prst="rect">
              <a:avLst/>
            </a:prstGeom>
            <a:grpFill/>
          </p:spPr>
          <p:txBody>
            <a:bodyPr wrap="none" rtlCol="0">
              <a:spAutoFit/>
            </a:bodyPr>
            <a:lstStyle/>
            <a:p>
              <a:r>
                <a:rPr lang="en-US" sz="2400" b="1" dirty="0">
                  <a:solidFill>
                    <a:srgbClr val="C00000"/>
                  </a:solidFill>
                </a:rPr>
                <a:t>Term on the right hand side denote: </a:t>
              </a:r>
            </a:p>
          </p:txBody>
        </p:sp>
        <p:sp>
          <p:nvSpPr>
            <p:cNvPr id="6" name="TextBox 5"/>
            <p:cNvSpPr txBox="1"/>
            <p:nvPr/>
          </p:nvSpPr>
          <p:spPr>
            <a:xfrm>
              <a:off x="239678" y="4648200"/>
              <a:ext cx="4443204" cy="407647"/>
            </a:xfrm>
            <a:prstGeom prst="rect">
              <a:avLst/>
            </a:prstGeom>
            <a:grpFill/>
          </p:spPr>
          <p:txBody>
            <a:bodyPr wrap="none" rtlCol="0">
              <a:spAutoFit/>
            </a:bodyPr>
            <a:lstStyle/>
            <a:p>
              <a:r>
                <a:rPr lang="en-US" b="1" dirty="0" smtClean="0">
                  <a:solidFill>
                    <a:srgbClr val="C00000"/>
                  </a:solidFill>
                </a:rPr>
                <a:t>5. Vertical Advection of virtual temperature  </a:t>
              </a:r>
              <a:endParaRPr lang="en-US" b="1" dirty="0">
                <a:solidFill>
                  <a:srgbClr val="C00000"/>
                </a:solidFill>
              </a:endParaRPr>
            </a:p>
          </p:txBody>
        </p:sp>
        <p:sp>
          <p:nvSpPr>
            <p:cNvPr id="7" name="TextBox 6"/>
            <p:cNvSpPr txBox="1"/>
            <p:nvPr/>
          </p:nvSpPr>
          <p:spPr>
            <a:xfrm>
              <a:off x="228600" y="3429000"/>
              <a:ext cx="4693529" cy="407647"/>
            </a:xfrm>
            <a:prstGeom prst="rect">
              <a:avLst/>
            </a:prstGeom>
            <a:grpFill/>
          </p:spPr>
          <p:txBody>
            <a:bodyPr wrap="none" rtlCol="0">
              <a:spAutoFit/>
            </a:bodyPr>
            <a:lstStyle/>
            <a:p>
              <a:r>
                <a:rPr lang="en-US" b="1" dirty="0" smtClean="0">
                  <a:solidFill>
                    <a:srgbClr val="C00000"/>
                  </a:solidFill>
                </a:rPr>
                <a:t>3. Local change of virtual temperature of cloud </a:t>
              </a:r>
              <a:endParaRPr lang="en-US" b="1" dirty="0">
                <a:solidFill>
                  <a:srgbClr val="C00000"/>
                </a:solidFill>
              </a:endParaRPr>
            </a:p>
          </p:txBody>
        </p:sp>
        <p:sp>
          <p:nvSpPr>
            <p:cNvPr id="8" name="TextBox 7"/>
            <p:cNvSpPr txBox="1"/>
            <p:nvPr/>
          </p:nvSpPr>
          <p:spPr>
            <a:xfrm>
              <a:off x="228600" y="2819400"/>
              <a:ext cx="4363310" cy="407647"/>
            </a:xfrm>
            <a:prstGeom prst="rect">
              <a:avLst/>
            </a:prstGeom>
            <a:grpFill/>
          </p:spPr>
          <p:txBody>
            <a:bodyPr wrap="none" rtlCol="0">
              <a:spAutoFit/>
            </a:bodyPr>
            <a:lstStyle/>
            <a:p>
              <a:r>
                <a:rPr lang="en-US" b="1" dirty="0" smtClean="0">
                  <a:solidFill>
                    <a:srgbClr val="C00000"/>
                  </a:solidFill>
                </a:rPr>
                <a:t>2. Vertical Convergence of Flux of Buoyancy</a:t>
              </a:r>
              <a:endParaRPr lang="en-US" b="1" dirty="0">
                <a:solidFill>
                  <a:srgbClr val="C00000"/>
                </a:solidFill>
              </a:endParaRPr>
            </a:p>
          </p:txBody>
        </p:sp>
        <p:sp>
          <p:nvSpPr>
            <p:cNvPr id="9" name="TextBox 8"/>
            <p:cNvSpPr txBox="1"/>
            <p:nvPr/>
          </p:nvSpPr>
          <p:spPr>
            <a:xfrm>
              <a:off x="228600" y="5181600"/>
              <a:ext cx="6629400" cy="407647"/>
            </a:xfrm>
            <a:prstGeom prst="rect">
              <a:avLst/>
            </a:prstGeom>
            <a:grpFill/>
          </p:spPr>
          <p:txBody>
            <a:bodyPr wrap="square" rtlCol="0">
              <a:spAutoFit/>
            </a:bodyPr>
            <a:lstStyle/>
            <a:p>
              <a:r>
                <a:rPr lang="en-US" b="1" dirty="0" smtClean="0">
                  <a:solidFill>
                    <a:srgbClr val="C00000"/>
                  </a:solidFill>
                </a:rPr>
                <a:t>6. Change of virtual temperature of parcel of  air in the environment </a:t>
              </a:r>
              <a:endParaRPr lang="en-US" b="1" dirty="0">
                <a:solidFill>
                  <a:srgbClr val="C00000"/>
                </a:solidFill>
              </a:endParaRPr>
            </a:p>
          </p:txBody>
        </p:sp>
        <p:sp>
          <p:nvSpPr>
            <p:cNvPr id="10" name="TextBox 9"/>
            <p:cNvSpPr txBox="1"/>
            <p:nvPr/>
          </p:nvSpPr>
          <p:spPr>
            <a:xfrm>
              <a:off x="228600" y="4038600"/>
              <a:ext cx="4601965" cy="407647"/>
            </a:xfrm>
            <a:prstGeom prst="rect">
              <a:avLst/>
            </a:prstGeom>
            <a:grpFill/>
          </p:spPr>
          <p:txBody>
            <a:bodyPr wrap="none" rtlCol="0">
              <a:spAutoFit/>
            </a:bodyPr>
            <a:lstStyle/>
            <a:p>
              <a:r>
                <a:rPr lang="en-US" b="1" dirty="0" smtClean="0">
                  <a:solidFill>
                    <a:srgbClr val="C00000"/>
                  </a:solidFill>
                </a:rPr>
                <a:t>4. Horizontal Advection of virtual temperature</a:t>
              </a:r>
              <a:endParaRPr lang="en-US" b="1" dirty="0">
                <a:solidFill>
                  <a:srgbClr val="C00000"/>
                </a:solidFill>
              </a:endParaRPr>
            </a:p>
          </p:txBody>
        </p:sp>
        <p:sp>
          <p:nvSpPr>
            <p:cNvPr id="11" name="TextBox 10"/>
            <p:cNvSpPr txBox="1"/>
            <p:nvPr/>
          </p:nvSpPr>
          <p:spPr>
            <a:xfrm>
              <a:off x="228600" y="5714999"/>
              <a:ext cx="8837997" cy="407647"/>
            </a:xfrm>
            <a:prstGeom prst="rect">
              <a:avLst/>
            </a:prstGeom>
            <a:grpFill/>
          </p:spPr>
          <p:txBody>
            <a:bodyPr wrap="none" rtlCol="0">
              <a:spAutoFit/>
            </a:bodyPr>
            <a:lstStyle/>
            <a:p>
              <a:r>
                <a:rPr lang="en-US" b="1" dirty="0" smtClean="0">
                  <a:solidFill>
                    <a:srgbClr val="C00000"/>
                  </a:solidFill>
                </a:rPr>
                <a:t>7. Change in Buoyancy from accumulation or depletion of parcels  liquid water mixing ratio</a:t>
              </a:r>
              <a:endParaRPr lang="en-US" b="1" dirty="0">
                <a:solidFill>
                  <a:srgbClr val="C00000"/>
                </a:solidFill>
              </a:endParaRPr>
            </a:p>
          </p:txBody>
        </p:sp>
      </p:grpSp>
      <p:sp>
        <p:nvSpPr>
          <p:cNvPr id="15" name="TextBox 14"/>
          <p:cNvSpPr txBox="1"/>
          <p:nvPr/>
        </p:nvSpPr>
        <p:spPr>
          <a:xfrm>
            <a:off x="2968405" y="611832"/>
            <a:ext cx="4306820" cy="461665"/>
          </a:xfrm>
          <a:prstGeom prst="rect">
            <a:avLst/>
          </a:prstGeom>
          <a:noFill/>
        </p:spPr>
        <p:txBody>
          <a:bodyPr wrap="none" lIns="91076" tIns="45540" rIns="91076" bIns="45540" rtlCol="0">
            <a:spAutoFit/>
          </a:bodyPr>
          <a:lstStyle/>
          <a:p>
            <a:r>
              <a:rPr lang="en-US" sz="2400" b="1" dirty="0">
                <a:solidFill>
                  <a:srgbClr val="C00000"/>
                </a:solidFill>
              </a:rPr>
              <a:t>RATE OF CHANGE OF BUOYANCY</a:t>
            </a:r>
          </a:p>
        </p:txBody>
      </p:sp>
      <p:sp>
        <p:nvSpPr>
          <p:cNvPr id="2" name="Slide Number Placeholder 1"/>
          <p:cNvSpPr>
            <a:spLocks noGrp="1"/>
          </p:cNvSpPr>
          <p:nvPr>
            <p:ph type="sldNum" sz="quarter" idx="12"/>
          </p:nvPr>
        </p:nvSpPr>
        <p:spPr/>
        <p:txBody>
          <a:bodyPr/>
          <a:lstStyle/>
          <a:p>
            <a:fld id="{F6C20618-1625-4C1B-B027-7DF2EBB9C431}" type="slidenum">
              <a:rPr lang="en-US" smtClean="0">
                <a:solidFill>
                  <a:prstClr val="black">
                    <a:tint val="75000"/>
                  </a:prstClr>
                </a:solidFill>
              </a:rPr>
              <a:pPr/>
              <a:t>24</a:t>
            </a:fld>
            <a:endParaRPr lang="en-US">
              <a:solidFill>
                <a:prstClr val="black">
                  <a:tint val="75000"/>
                </a:prstClr>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826818064"/>
              </p:ext>
            </p:extLst>
          </p:nvPr>
        </p:nvGraphicFramePr>
        <p:xfrm>
          <a:off x="98425" y="1219200"/>
          <a:ext cx="8948738" cy="808038"/>
        </p:xfrm>
        <a:graphic>
          <a:graphicData uri="http://schemas.openxmlformats.org/presentationml/2006/ole">
            <mc:AlternateContent xmlns:mc="http://schemas.openxmlformats.org/markup-compatibility/2006">
              <mc:Choice xmlns:v="urn:schemas-microsoft-com:vml" Requires="v">
                <p:oleObj spid="_x0000_s1043" name="Equation" r:id="rId3" imgW="4330440" imgH="431640" progId="Equation.3">
                  <p:embed/>
                </p:oleObj>
              </mc:Choice>
              <mc:Fallback>
                <p:oleObj name="Equation" r:id="rId3" imgW="433044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1219200"/>
                        <a:ext cx="8948738" cy="808038"/>
                      </a:xfrm>
                      <a:prstGeom prst="rect">
                        <a:avLst/>
                      </a:prstGeom>
                      <a:solidFill>
                        <a:schemeClr val="accent4">
                          <a:lumMod val="20000"/>
                          <a:lumOff val="80000"/>
                        </a:schemeClr>
                      </a:solidFill>
                      <a:ln>
                        <a:noFill/>
                      </a:ln>
                    </p:spPr>
                  </p:pic>
                </p:oleObj>
              </mc:Fallback>
            </mc:AlternateContent>
          </a:graphicData>
        </a:graphic>
      </p:graphicFrame>
    </p:spTree>
    <p:extLst>
      <p:ext uri="{BB962C8B-B14F-4D97-AF65-F5344CB8AC3E}">
        <p14:creationId xmlns:p14="http://schemas.microsoft.com/office/powerpoint/2010/main" val="1254934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1000" y="304800"/>
            <a:ext cx="8458200" cy="1015663"/>
            <a:chOff x="381000" y="304800"/>
            <a:chExt cx="8458200" cy="1015663"/>
          </a:xfrm>
        </p:grpSpPr>
        <p:sp>
          <p:nvSpPr>
            <p:cNvPr id="3" name="TextBox 2"/>
            <p:cNvSpPr txBox="1"/>
            <p:nvPr/>
          </p:nvSpPr>
          <p:spPr>
            <a:xfrm>
              <a:off x="381000" y="304800"/>
              <a:ext cx="8458200" cy="1015663"/>
            </a:xfrm>
            <a:prstGeom prst="rect">
              <a:avLst/>
            </a:prstGeom>
            <a:noFill/>
          </p:spPr>
          <p:txBody>
            <a:bodyPr wrap="square" rtlCol="0">
              <a:spAutoFit/>
            </a:bodyPr>
            <a:lstStyle/>
            <a:p>
              <a:r>
                <a:rPr lang="en-US" sz="2000" dirty="0">
                  <a:solidFill>
                    <a:prstClr val="black"/>
                  </a:solidFill>
                </a:rPr>
                <a:t>Noting that                                 </a:t>
              </a:r>
            </a:p>
            <a:p>
              <a:endParaRPr lang="en-US" sz="2000" dirty="0">
                <a:solidFill>
                  <a:prstClr val="black"/>
                </a:solidFill>
              </a:endParaRPr>
            </a:p>
            <a:p>
              <a:r>
                <a:rPr lang="en-US" sz="2000" dirty="0">
                  <a:solidFill>
                    <a:prstClr val="black"/>
                  </a:solidFill>
                </a:rPr>
                <a:t>        is obtained from the WRF’s use of the first law which is </a:t>
              </a:r>
            </a:p>
          </p:txBody>
        </p:sp>
        <p:graphicFrame>
          <p:nvGraphicFramePr>
            <p:cNvPr id="4" name="Object 3"/>
            <p:cNvGraphicFramePr>
              <a:graphicFrameLocks noChangeAspect="1"/>
            </p:cNvGraphicFramePr>
            <p:nvPr>
              <p:extLst>
                <p:ext uri="{D42A27DB-BD31-4B8C-83A1-F6EECF244321}">
                  <p14:modId xmlns:p14="http://schemas.microsoft.com/office/powerpoint/2010/main" val="2501199922"/>
                </p:ext>
              </p:extLst>
            </p:nvPr>
          </p:nvGraphicFramePr>
          <p:xfrm>
            <a:off x="1728159" y="386443"/>
            <a:ext cx="1752600" cy="375557"/>
          </p:xfrm>
          <a:graphic>
            <a:graphicData uri="http://schemas.openxmlformats.org/presentationml/2006/ole">
              <mc:AlternateContent xmlns:mc="http://schemas.openxmlformats.org/markup-compatibility/2006">
                <mc:Choice xmlns:v="urn:schemas-microsoft-com:vml" Requires="v">
                  <p:oleObj spid="_x0000_s2084" name="Equation" r:id="rId3" imgW="1066680" imgH="228600" progId="Equation.3">
                    <p:embed/>
                  </p:oleObj>
                </mc:Choice>
                <mc:Fallback>
                  <p:oleObj name="Equation" r:id="rId3" imgW="1066680" imgH="228600" progId="Equation.3">
                    <p:embed/>
                    <p:pic>
                      <p:nvPicPr>
                        <p:cNvPr id="0" name=""/>
                        <p:cNvPicPr/>
                        <p:nvPr/>
                      </p:nvPicPr>
                      <p:blipFill>
                        <a:blip r:embed="rId4"/>
                        <a:stretch>
                          <a:fillRect/>
                        </a:stretch>
                      </p:blipFill>
                      <p:spPr>
                        <a:xfrm>
                          <a:off x="1728159" y="386443"/>
                          <a:ext cx="1752600" cy="375557"/>
                        </a:xfrm>
                        <a:prstGeom prst="rect">
                          <a:avLst/>
                        </a:prstGeom>
                      </p:spPr>
                    </p:pic>
                  </p:oleObj>
                </mc:Fallback>
              </mc:AlternateContent>
            </a:graphicData>
          </a:graphic>
        </p:graphicFrame>
      </p:grpSp>
      <p:graphicFrame>
        <p:nvGraphicFramePr>
          <p:cNvPr id="6" name="Object 5"/>
          <p:cNvGraphicFramePr>
            <a:graphicFrameLocks noChangeAspect="1"/>
          </p:cNvGraphicFramePr>
          <p:nvPr>
            <p:extLst>
              <p:ext uri="{D42A27DB-BD31-4B8C-83A1-F6EECF244321}">
                <p14:modId xmlns:p14="http://schemas.microsoft.com/office/powerpoint/2010/main" val="1054433891"/>
              </p:ext>
            </p:extLst>
          </p:nvPr>
        </p:nvGraphicFramePr>
        <p:xfrm>
          <a:off x="496924" y="838200"/>
          <a:ext cx="417513" cy="647700"/>
        </p:xfrm>
        <a:graphic>
          <a:graphicData uri="http://schemas.openxmlformats.org/presentationml/2006/ole">
            <mc:AlternateContent xmlns:mc="http://schemas.openxmlformats.org/markup-compatibility/2006">
              <mc:Choice xmlns:v="urn:schemas-microsoft-com:vml" Requires="v">
                <p:oleObj spid="_x0000_s2085" name="Equation" r:id="rId5" imgW="253800" imgH="393480" progId="Equation.3">
                  <p:embed/>
                </p:oleObj>
              </mc:Choice>
              <mc:Fallback>
                <p:oleObj name="Equation" r:id="rId5" imgW="253800" imgH="393480" progId="Equation.3">
                  <p:embed/>
                  <p:pic>
                    <p:nvPicPr>
                      <p:cNvPr id="0" name=""/>
                      <p:cNvPicPr/>
                      <p:nvPr/>
                    </p:nvPicPr>
                    <p:blipFill>
                      <a:blip r:embed="rId6"/>
                      <a:stretch>
                        <a:fillRect/>
                      </a:stretch>
                    </p:blipFill>
                    <p:spPr>
                      <a:xfrm>
                        <a:off x="496924" y="838200"/>
                        <a:ext cx="417513" cy="6477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9" name="Rectangle 8"/>
              <p:cNvSpPr/>
              <p:nvPr/>
            </p:nvSpPr>
            <p:spPr>
              <a:xfrm>
                <a:off x="381002" y="2606146"/>
                <a:ext cx="8610600" cy="518091"/>
              </a:xfrm>
              <a:prstGeom prst="rect">
                <a:avLst/>
              </a:prstGeom>
            </p:spPr>
            <p:txBody>
              <a:bodyPr wrap="square" lIns="91076" tIns="45540" rIns="91076" bIns="45540">
                <a:spAutoFit/>
              </a:bodyPr>
              <a:lstStyle/>
              <a:p>
                <a14:m>
                  <m:oMath xmlns:m="http://schemas.openxmlformats.org/officeDocument/2006/math">
                    <m:f>
                      <m:fPr>
                        <m:ctrlPr>
                          <a:rPr lang="en-US" sz="1600" i="1">
                            <a:solidFill>
                              <a:prstClr val="black"/>
                            </a:solidFill>
                            <a:latin typeface="Cambria Math"/>
                          </a:rPr>
                        </m:ctrlPr>
                      </m:fPr>
                      <m:num>
                        <m:r>
                          <a:rPr lang="en-US" sz="1600" i="1">
                            <a:solidFill>
                              <a:prstClr val="black"/>
                            </a:solidFill>
                            <a:latin typeface="Cambria Math"/>
                          </a:rPr>
                          <m:t>𝜕𝜃</m:t>
                        </m:r>
                      </m:num>
                      <m:den>
                        <m:r>
                          <a:rPr lang="en-US" sz="1600" i="1">
                            <a:solidFill>
                              <a:prstClr val="black"/>
                            </a:solidFill>
                            <a:latin typeface="Cambria Math"/>
                          </a:rPr>
                          <m:t>𝜕</m:t>
                        </m:r>
                        <m:r>
                          <a:rPr lang="en-US" sz="1600" i="1">
                            <a:solidFill>
                              <a:prstClr val="black"/>
                            </a:solidFill>
                            <a:latin typeface="Cambria Math"/>
                          </a:rPr>
                          <m:t>𝑡</m:t>
                        </m:r>
                      </m:den>
                    </m:f>
                    <m:r>
                      <a:rPr lang="en-US" sz="1600" i="1">
                        <a:solidFill>
                          <a:prstClr val="black"/>
                        </a:solidFill>
                        <a:latin typeface="Cambria Math"/>
                      </a:rPr>
                      <m:t> = −</m:t>
                    </m:r>
                    <m:acc>
                      <m:accPr>
                        <m:chr m:val="⃑"/>
                        <m:ctrlPr>
                          <a:rPr lang="en-US" sz="1600" i="1">
                            <a:solidFill>
                              <a:prstClr val="black"/>
                            </a:solidFill>
                            <a:latin typeface="Cambria Math"/>
                          </a:rPr>
                        </m:ctrlPr>
                      </m:accPr>
                      <m:e>
                        <m:r>
                          <a:rPr lang="en-US" sz="1600" i="1">
                            <a:solidFill>
                              <a:prstClr val="black"/>
                            </a:solidFill>
                            <a:latin typeface="Cambria Math"/>
                          </a:rPr>
                          <m:t>𝑉</m:t>
                        </m:r>
                      </m:e>
                    </m:acc>
                    <m:r>
                      <a:rPr lang="en-US" sz="1600" i="1">
                        <a:solidFill>
                          <a:prstClr val="black"/>
                        </a:solidFill>
                        <a:latin typeface="Cambria Math"/>
                      </a:rPr>
                      <m:t> . </m:t>
                    </m:r>
                    <m:r>
                      <a:rPr lang="en-US" sz="1600">
                        <a:solidFill>
                          <a:prstClr val="black"/>
                        </a:solidFill>
                        <a:latin typeface="Cambria Math"/>
                      </a:rPr>
                      <m:t>𝛻</m:t>
                    </m:r>
                    <m:r>
                      <a:rPr lang="en-US" sz="1600" i="1">
                        <a:solidFill>
                          <a:prstClr val="black"/>
                        </a:solidFill>
                        <a:latin typeface="Cambria Math"/>
                      </a:rPr>
                      <m:t>𝜃</m:t>
                    </m:r>
                    <m:r>
                      <a:rPr lang="en-US" sz="1600" i="1">
                        <a:solidFill>
                          <a:prstClr val="black"/>
                        </a:solidFill>
                        <a:latin typeface="Cambria Math"/>
                      </a:rPr>
                      <m:t> −</m:t>
                    </m:r>
                    <m:r>
                      <a:rPr lang="en-US" sz="1600" i="1">
                        <a:solidFill>
                          <a:prstClr val="black"/>
                        </a:solidFill>
                        <a:latin typeface="Cambria Math"/>
                      </a:rPr>
                      <m:t>𝑤</m:t>
                    </m:r>
                    <m:f>
                      <m:fPr>
                        <m:ctrlPr>
                          <a:rPr lang="en-US" sz="1600" i="1">
                            <a:solidFill>
                              <a:prstClr val="black"/>
                            </a:solidFill>
                            <a:latin typeface="Cambria Math"/>
                          </a:rPr>
                        </m:ctrlPr>
                      </m:fPr>
                      <m:num>
                        <m:r>
                          <a:rPr lang="en-US" sz="1600" i="1">
                            <a:solidFill>
                              <a:prstClr val="black"/>
                            </a:solidFill>
                            <a:latin typeface="Cambria Math"/>
                          </a:rPr>
                          <m:t>𝜕𝜃</m:t>
                        </m:r>
                      </m:num>
                      <m:den>
                        <m:r>
                          <a:rPr lang="en-US" sz="1600" i="1">
                            <a:solidFill>
                              <a:prstClr val="black"/>
                            </a:solidFill>
                            <a:latin typeface="Cambria Math"/>
                          </a:rPr>
                          <m:t>𝜕</m:t>
                        </m:r>
                        <m:r>
                          <a:rPr lang="en-US" sz="1600" i="1">
                            <a:solidFill>
                              <a:prstClr val="black"/>
                            </a:solidFill>
                            <a:latin typeface="Cambria Math"/>
                          </a:rPr>
                          <m:t>𝑧</m:t>
                        </m:r>
                      </m:den>
                    </m:f>
                    <m:r>
                      <a:rPr lang="en-US" sz="1600" i="1">
                        <a:solidFill>
                          <a:prstClr val="black"/>
                        </a:solidFill>
                        <a:latin typeface="Cambria Math"/>
                      </a:rPr>
                      <m:t> − </m:t>
                    </m:r>
                    <m:f>
                      <m:fPr>
                        <m:ctrlPr>
                          <a:rPr lang="en-US" sz="1600" i="1">
                            <a:solidFill>
                              <a:prstClr val="black"/>
                            </a:solidFill>
                            <a:latin typeface="Cambria Math"/>
                          </a:rPr>
                        </m:ctrlPr>
                      </m:fPr>
                      <m:num>
                        <m:r>
                          <a:rPr lang="en-US" sz="1600" i="1">
                            <a:solidFill>
                              <a:prstClr val="black"/>
                            </a:solidFill>
                            <a:latin typeface="Cambria Math"/>
                          </a:rPr>
                          <m:t>1</m:t>
                        </m:r>
                      </m:num>
                      <m:den>
                        <m:r>
                          <a:rPr lang="en-US" sz="1600" i="1">
                            <a:solidFill>
                              <a:prstClr val="black"/>
                            </a:solidFill>
                            <a:latin typeface="Cambria Math"/>
                          </a:rPr>
                          <m:t>𝜌</m:t>
                        </m:r>
                      </m:den>
                    </m:f>
                    <m:f>
                      <m:fPr>
                        <m:ctrlPr>
                          <a:rPr lang="en-US" sz="1600" i="1">
                            <a:solidFill>
                              <a:prstClr val="black"/>
                            </a:solidFill>
                            <a:latin typeface="Cambria Math"/>
                          </a:rPr>
                        </m:ctrlPr>
                      </m:fPr>
                      <m:num>
                        <m:r>
                          <a:rPr lang="en-US" sz="1600" i="1">
                            <a:solidFill>
                              <a:prstClr val="black"/>
                            </a:solidFill>
                            <a:latin typeface="Cambria Math"/>
                          </a:rPr>
                          <m:t>𝜕</m:t>
                        </m:r>
                      </m:num>
                      <m:den>
                        <m:r>
                          <a:rPr lang="en-US" sz="1600" i="1">
                            <a:solidFill>
                              <a:prstClr val="black"/>
                            </a:solidFill>
                            <a:latin typeface="Cambria Math"/>
                          </a:rPr>
                          <m:t>𝜕</m:t>
                        </m:r>
                        <m:r>
                          <a:rPr lang="en-US" sz="1600" i="1">
                            <a:solidFill>
                              <a:prstClr val="black"/>
                            </a:solidFill>
                            <a:latin typeface="Cambria Math"/>
                          </a:rPr>
                          <m:t>𝑧</m:t>
                        </m:r>
                      </m:den>
                    </m:f>
                    <m:acc>
                      <m:accPr>
                        <m:chr m:val="̅"/>
                        <m:ctrlPr>
                          <a:rPr lang="en-US" sz="1600" i="1">
                            <a:solidFill>
                              <a:prstClr val="black"/>
                            </a:solidFill>
                            <a:latin typeface="Cambria Math"/>
                          </a:rPr>
                        </m:ctrlPr>
                      </m:accPr>
                      <m:e>
                        <m:r>
                          <a:rPr lang="en-US" sz="1600" i="1">
                            <a:solidFill>
                              <a:prstClr val="black"/>
                            </a:solidFill>
                            <a:latin typeface="Cambria Math"/>
                          </a:rPr>
                          <m:t>𝜌</m:t>
                        </m:r>
                        <m:r>
                          <a:rPr lang="en-US" sz="1600" i="1">
                            <a:solidFill>
                              <a:prstClr val="black"/>
                            </a:solidFill>
                            <a:latin typeface="Cambria Math"/>
                          </a:rPr>
                          <m:t>𝑤</m:t>
                        </m:r>
                        <m:r>
                          <a:rPr lang="en-US" sz="1600" i="1">
                            <a:solidFill>
                              <a:prstClr val="black"/>
                            </a:solidFill>
                            <a:latin typeface="Cambria Math"/>
                          </a:rPr>
                          <m:t>′</m:t>
                        </m:r>
                        <m:r>
                          <a:rPr lang="en-US" sz="1600" i="1">
                            <a:solidFill>
                              <a:prstClr val="black"/>
                            </a:solidFill>
                            <a:latin typeface="Cambria Math"/>
                          </a:rPr>
                          <m:t>𝜃</m:t>
                        </m:r>
                        <m:r>
                          <a:rPr lang="en-US" sz="1600" i="1">
                            <a:solidFill>
                              <a:prstClr val="black"/>
                            </a:solidFill>
                            <a:latin typeface="Cambria Math"/>
                          </a:rPr>
                          <m:t>′</m:t>
                        </m:r>
                      </m:e>
                    </m:acc>
                    <m:r>
                      <a:rPr lang="en-US" sz="1600" i="1">
                        <a:solidFill>
                          <a:prstClr val="black"/>
                        </a:solidFill>
                        <a:latin typeface="Cambria Math"/>
                      </a:rPr>
                      <m:t> +</m:t>
                    </m:r>
                    <m:sSub>
                      <m:sSubPr>
                        <m:ctrlPr>
                          <a:rPr lang="en-US" sz="1600" i="1">
                            <a:solidFill>
                              <a:prstClr val="black"/>
                            </a:solidFill>
                            <a:latin typeface="Cambria Math"/>
                          </a:rPr>
                        </m:ctrlPr>
                      </m:sSubPr>
                      <m:e>
                        <m:r>
                          <a:rPr lang="en-US" sz="1600" i="1">
                            <a:solidFill>
                              <a:prstClr val="black"/>
                            </a:solidFill>
                            <a:latin typeface="Cambria Math"/>
                          </a:rPr>
                          <m:t>𝐷</m:t>
                        </m:r>
                      </m:e>
                      <m:sub>
                        <m:r>
                          <a:rPr lang="en-US" sz="1600" i="1">
                            <a:solidFill>
                              <a:prstClr val="black"/>
                            </a:solidFill>
                            <a:latin typeface="Cambria Math"/>
                          </a:rPr>
                          <m:t>𝜃</m:t>
                        </m:r>
                      </m:sub>
                    </m:sSub>
                    <m:r>
                      <a:rPr lang="en-US" sz="1600" i="1">
                        <a:solidFill>
                          <a:prstClr val="black"/>
                        </a:solidFill>
                        <a:latin typeface="Cambria Math"/>
                      </a:rPr>
                      <m:t>+</m:t>
                    </m:r>
                    <m:f>
                      <m:fPr>
                        <m:ctrlPr>
                          <a:rPr lang="en-US" sz="1600" i="1">
                            <a:solidFill>
                              <a:prstClr val="black"/>
                            </a:solidFill>
                            <a:latin typeface="Cambria Math"/>
                          </a:rPr>
                        </m:ctrlPr>
                      </m:fPr>
                      <m:num>
                        <m:sSub>
                          <m:sSubPr>
                            <m:ctrlPr>
                              <a:rPr lang="en-US" sz="1600" i="1">
                                <a:solidFill>
                                  <a:prstClr val="black"/>
                                </a:solidFill>
                                <a:latin typeface="Cambria Math"/>
                              </a:rPr>
                            </m:ctrlPr>
                          </m:sSubPr>
                          <m:e>
                            <m:r>
                              <a:rPr lang="en-US" sz="1600" i="1">
                                <a:solidFill>
                                  <a:prstClr val="black"/>
                                </a:solidFill>
                                <a:latin typeface="Cambria Math"/>
                              </a:rPr>
                              <m:t>𝐿</m:t>
                            </m:r>
                          </m:e>
                          <m:sub>
                            <m:r>
                              <a:rPr lang="en-US" sz="1600" i="1">
                                <a:solidFill>
                                  <a:prstClr val="black"/>
                                </a:solidFill>
                                <a:latin typeface="Cambria Math"/>
                              </a:rPr>
                              <m:t>𝑣</m:t>
                            </m:r>
                          </m:sub>
                        </m:sSub>
                      </m:num>
                      <m:den>
                        <m:sSub>
                          <m:sSubPr>
                            <m:ctrlPr>
                              <a:rPr lang="en-US" sz="1600" i="1">
                                <a:solidFill>
                                  <a:prstClr val="black"/>
                                </a:solidFill>
                                <a:latin typeface="Cambria Math"/>
                              </a:rPr>
                            </m:ctrlPr>
                          </m:sSubPr>
                          <m:e>
                            <m:r>
                              <a:rPr lang="en-US" sz="1600" i="1">
                                <a:solidFill>
                                  <a:prstClr val="black"/>
                                </a:solidFill>
                                <a:latin typeface="Cambria Math"/>
                              </a:rPr>
                              <m:t>𝐶</m:t>
                            </m:r>
                          </m:e>
                          <m:sub>
                            <m:r>
                              <a:rPr lang="en-US" sz="1600" i="1">
                                <a:solidFill>
                                  <a:prstClr val="black"/>
                                </a:solidFill>
                                <a:latin typeface="Cambria Math"/>
                              </a:rPr>
                              <m:t>𝑃</m:t>
                            </m:r>
                          </m:sub>
                        </m:sSub>
                      </m:den>
                    </m:f>
                    <m:d>
                      <m:dPr>
                        <m:ctrlPr>
                          <a:rPr lang="en-US" sz="1600" i="1">
                            <a:solidFill>
                              <a:prstClr val="black"/>
                            </a:solidFill>
                            <a:latin typeface="Cambria Math"/>
                          </a:rPr>
                        </m:ctrlPr>
                      </m:dPr>
                      <m:e>
                        <m:r>
                          <a:rPr lang="en-US" sz="1600" i="1">
                            <a:solidFill>
                              <a:prstClr val="black"/>
                            </a:solidFill>
                            <a:latin typeface="Cambria Math"/>
                          </a:rPr>
                          <m:t>𝑐</m:t>
                        </m:r>
                        <m:r>
                          <a:rPr lang="en-US" sz="1600" i="1">
                            <a:solidFill>
                              <a:prstClr val="black"/>
                            </a:solidFill>
                            <a:latin typeface="Cambria Math"/>
                          </a:rPr>
                          <m:t>−</m:t>
                        </m:r>
                        <m:sSub>
                          <m:sSubPr>
                            <m:ctrlPr>
                              <a:rPr lang="en-US" sz="1600" i="1">
                                <a:solidFill>
                                  <a:prstClr val="black"/>
                                </a:solidFill>
                                <a:latin typeface="Cambria Math"/>
                              </a:rPr>
                            </m:ctrlPr>
                          </m:sSubPr>
                          <m:e>
                            <m:r>
                              <a:rPr lang="en-US" sz="1600" i="1">
                                <a:solidFill>
                                  <a:prstClr val="black"/>
                                </a:solidFill>
                                <a:latin typeface="Cambria Math"/>
                              </a:rPr>
                              <m:t>𝑒</m:t>
                            </m:r>
                          </m:e>
                          <m:sub>
                            <m:r>
                              <a:rPr lang="en-US" sz="1600" i="1">
                                <a:solidFill>
                                  <a:prstClr val="black"/>
                                </a:solidFill>
                                <a:latin typeface="Cambria Math"/>
                              </a:rPr>
                              <m:t>𝑐</m:t>
                            </m:r>
                          </m:sub>
                        </m:sSub>
                        <m:r>
                          <a:rPr lang="en-US" sz="1600" i="1">
                            <a:solidFill>
                              <a:prstClr val="black"/>
                            </a:solidFill>
                            <a:latin typeface="Cambria Math"/>
                          </a:rPr>
                          <m:t>−</m:t>
                        </m:r>
                        <m:sSub>
                          <m:sSubPr>
                            <m:ctrlPr>
                              <a:rPr lang="en-US" sz="1600" i="1">
                                <a:solidFill>
                                  <a:prstClr val="black"/>
                                </a:solidFill>
                                <a:latin typeface="Cambria Math"/>
                              </a:rPr>
                            </m:ctrlPr>
                          </m:sSubPr>
                          <m:e>
                            <m:r>
                              <a:rPr lang="en-US" sz="1600" i="1">
                                <a:solidFill>
                                  <a:prstClr val="black"/>
                                </a:solidFill>
                                <a:latin typeface="Cambria Math"/>
                              </a:rPr>
                              <m:t>𝑒</m:t>
                            </m:r>
                          </m:e>
                          <m:sub>
                            <m:r>
                              <a:rPr lang="en-US" sz="1600" i="1">
                                <a:solidFill>
                                  <a:prstClr val="black"/>
                                </a:solidFill>
                                <a:latin typeface="Cambria Math"/>
                              </a:rPr>
                              <m:t>𝑟</m:t>
                            </m:r>
                          </m:sub>
                        </m:sSub>
                      </m:e>
                    </m:d>
                    <m:r>
                      <a:rPr lang="en-US" sz="1600" i="1">
                        <a:solidFill>
                          <a:prstClr val="black"/>
                        </a:solidFill>
                        <a:latin typeface="Cambria Math"/>
                      </a:rPr>
                      <m:t>+</m:t>
                    </m:r>
                    <m:f>
                      <m:fPr>
                        <m:ctrlPr>
                          <a:rPr lang="en-US" sz="1600" i="1">
                            <a:solidFill>
                              <a:prstClr val="black"/>
                            </a:solidFill>
                            <a:latin typeface="Cambria Math"/>
                          </a:rPr>
                        </m:ctrlPr>
                      </m:fPr>
                      <m:num>
                        <m:sSub>
                          <m:sSubPr>
                            <m:ctrlPr>
                              <a:rPr lang="en-US" sz="1600" i="1">
                                <a:solidFill>
                                  <a:prstClr val="black"/>
                                </a:solidFill>
                                <a:latin typeface="Cambria Math"/>
                              </a:rPr>
                            </m:ctrlPr>
                          </m:sSubPr>
                          <m:e>
                            <m:r>
                              <a:rPr lang="en-US" sz="1600" i="1">
                                <a:solidFill>
                                  <a:prstClr val="black"/>
                                </a:solidFill>
                                <a:latin typeface="Cambria Math"/>
                              </a:rPr>
                              <m:t>𝐿</m:t>
                            </m:r>
                          </m:e>
                          <m:sub>
                            <m:r>
                              <a:rPr lang="en-US" sz="1600" i="1">
                                <a:solidFill>
                                  <a:prstClr val="black"/>
                                </a:solidFill>
                                <a:latin typeface="Cambria Math"/>
                              </a:rPr>
                              <m:t>𝑓</m:t>
                            </m:r>
                          </m:sub>
                        </m:sSub>
                      </m:num>
                      <m:den>
                        <m:sSub>
                          <m:sSubPr>
                            <m:ctrlPr>
                              <a:rPr lang="en-US" sz="1600" i="1">
                                <a:solidFill>
                                  <a:prstClr val="black"/>
                                </a:solidFill>
                                <a:latin typeface="Cambria Math"/>
                              </a:rPr>
                            </m:ctrlPr>
                          </m:sSubPr>
                          <m:e>
                            <m:r>
                              <a:rPr lang="en-US" sz="1600" i="1">
                                <a:solidFill>
                                  <a:prstClr val="black"/>
                                </a:solidFill>
                                <a:latin typeface="Cambria Math"/>
                              </a:rPr>
                              <m:t>𝐶</m:t>
                            </m:r>
                          </m:e>
                          <m:sub>
                            <m:r>
                              <a:rPr lang="en-US" sz="1600" i="1">
                                <a:solidFill>
                                  <a:prstClr val="black"/>
                                </a:solidFill>
                                <a:latin typeface="Cambria Math"/>
                              </a:rPr>
                              <m:t>𝑝</m:t>
                            </m:r>
                          </m:sub>
                        </m:sSub>
                      </m:den>
                    </m:f>
                    <m:d>
                      <m:dPr>
                        <m:ctrlPr>
                          <a:rPr lang="en-US" sz="1600" i="1">
                            <a:solidFill>
                              <a:prstClr val="black"/>
                            </a:solidFill>
                            <a:latin typeface="Cambria Math"/>
                          </a:rPr>
                        </m:ctrlPr>
                      </m:dPr>
                      <m:e>
                        <m:r>
                          <a:rPr lang="en-US" sz="1600" i="1">
                            <a:solidFill>
                              <a:prstClr val="black"/>
                            </a:solidFill>
                            <a:latin typeface="Cambria Math"/>
                          </a:rPr>
                          <m:t>𝑓</m:t>
                        </m:r>
                        <m:r>
                          <a:rPr lang="en-US" sz="1600" i="1">
                            <a:solidFill>
                              <a:prstClr val="black"/>
                            </a:solidFill>
                            <a:latin typeface="Cambria Math"/>
                          </a:rPr>
                          <m:t>−</m:t>
                        </m:r>
                        <m:r>
                          <a:rPr lang="en-US" sz="1600" i="1">
                            <a:solidFill>
                              <a:prstClr val="black"/>
                            </a:solidFill>
                            <a:latin typeface="Cambria Math"/>
                          </a:rPr>
                          <m:t>𝑚</m:t>
                        </m:r>
                      </m:e>
                    </m:d>
                    <m:r>
                      <a:rPr lang="en-US" sz="1600" i="1">
                        <a:solidFill>
                          <a:prstClr val="black"/>
                        </a:solidFill>
                        <a:latin typeface="Cambria Math"/>
                      </a:rPr>
                      <m:t> +</m:t>
                    </m:r>
                    <m:f>
                      <m:fPr>
                        <m:ctrlPr>
                          <a:rPr lang="en-US" sz="1600" i="1">
                            <a:solidFill>
                              <a:prstClr val="black"/>
                            </a:solidFill>
                            <a:latin typeface="Cambria Math"/>
                          </a:rPr>
                        </m:ctrlPr>
                      </m:fPr>
                      <m:num>
                        <m:sSub>
                          <m:sSubPr>
                            <m:ctrlPr>
                              <a:rPr lang="en-US" sz="1600" i="1">
                                <a:solidFill>
                                  <a:prstClr val="black"/>
                                </a:solidFill>
                                <a:latin typeface="Cambria Math"/>
                              </a:rPr>
                            </m:ctrlPr>
                          </m:sSubPr>
                          <m:e>
                            <m:r>
                              <a:rPr lang="en-US" sz="1600" i="1">
                                <a:solidFill>
                                  <a:prstClr val="black"/>
                                </a:solidFill>
                                <a:latin typeface="Cambria Math"/>
                              </a:rPr>
                              <m:t>𝐿</m:t>
                            </m:r>
                          </m:e>
                          <m:sub>
                            <m:r>
                              <a:rPr lang="en-US" sz="1600" i="1">
                                <a:solidFill>
                                  <a:prstClr val="black"/>
                                </a:solidFill>
                                <a:latin typeface="Cambria Math"/>
                              </a:rPr>
                              <m:t>𝑠</m:t>
                            </m:r>
                          </m:sub>
                        </m:sSub>
                      </m:num>
                      <m:den>
                        <m:sSub>
                          <m:sSubPr>
                            <m:ctrlPr>
                              <a:rPr lang="en-US" sz="1600" i="1">
                                <a:solidFill>
                                  <a:prstClr val="black"/>
                                </a:solidFill>
                                <a:latin typeface="Cambria Math"/>
                              </a:rPr>
                            </m:ctrlPr>
                          </m:sSubPr>
                          <m:e>
                            <m:r>
                              <a:rPr lang="en-US" sz="1600" i="1">
                                <a:solidFill>
                                  <a:prstClr val="black"/>
                                </a:solidFill>
                                <a:latin typeface="Cambria Math"/>
                              </a:rPr>
                              <m:t>𝐶</m:t>
                            </m:r>
                          </m:e>
                          <m:sub>
                            <m:r>
                              <a:rPr lang="en-US" sz="1600" i="1">
                                <a:solidFill>
                                  <a:prstClr val="black"/>
                                </a:solidFill>
                                <a:latin typeface="Cambria Math"/>
                              </a:rPr>
                              <m:t>𝑝</m:t>
                            </m:r>
                          </m:sub>
                        </m:sSub>
                      </m:den>
                    </m:f>
                    <m:d>
                      <m:dPr>
                        <m:ctrlPr>
                          <a:rPr lang="en-US" sz="1600" i="1">
                            <a:solidFill>
                              <a:prstClr val="black"/>
                            </a:solidFill>
                            <a:latin typeface="Cambria Math"/>
                          </a:rPr>
                        </m:ctrlPr>
                      </m:dPr>
                      <m:e>
                        <m:r>
                          <a:rPr lang="en-US" sz="1600" i="1">
                            <a:solidFill>
                              <a:prstClr val="black"/>
                            </a:solidFill>
                            <a:latin typeface="Cambria Math"/>
                          </a:rPr>
                          <m:t>𝑑</m:t>
                        </m:r>
                        <m:r>
                          <a:rPr lang="en-US" sz="1600" i="1">
                            <a:solidFill>
                              <a:prstClr val="black"/>
                            </a:solidFill>
                            <a:latin typeface="Cambria Math"/>
                          </a:rPr>
                          <m:t>−</m:t>
                        </m:r>
                        <m:r>
                          <a:rPr lang="en-US" sz="1600" i="1">
                            <a:solidFill>
                              <a:prstClr val="black"/>
                            </a:solidFill>
                            <a:latin typeface="Cambria Math"/>
                          </a:rPr>
                          <m:t>𝑠</m:t>
                        </m:r>
                      </m:e>
                    </m:d>
                    <m:r>
                      <a:rPr lang="en-US" sz="1600" i="1">
                        <a:solidFill>
                          <a:prstClr val="black"/>
                        </a:solidFill>
                        <a:latin typeface="Cambria Math"/>
                      </a:rPr>
                      <m:t>+</m:t>
                    </m:r>
                    <m:sSub>
                      <m:sSubPr>
                        <m:ctrlPr>
                          <a:rPr lang="en-US" sz="1600" i="1">
                            <a:solidFill>
                              <a:prstClr val="black"/>
                            </a:solidFill>
                            <a:latin typeface="Cambria Math"/>
                          </a:rPr>
                        </m:ctrlPr>
                      </m:sSubPr>
                      <m:e>
                        <m:r>
                          <a:rPr lang="en-US" sz="1600" i="1">
                            <a:solidFill>
                              <a:prstClr val="black"/>
                            </a:solidFill>
                            <a:latin typeface="Cambria Math"/>
                          </a:rPr>
                          <m:t>𝑄</m:t>
                        </m:r>
                      </m:e>
                      <m:sub>
                        <m:r>
                          <a:rPr lang="en-US" sz="1600" i="1">
                            <a:solidFill>
                              <a:prstClr val="black"/>
                            </a:solidFill>
                            <a:latin typeface="Cambria Math"/>
                          </a:rPr>
                          <m:t>𝑅</m:t>
                        </m:r>
                      </m:sub>
                    </m:sSub>
                  </m:oMath>
                </a14:m>
                <a:r>
                  <a:rPr lang="en-US" sz="1600" dirty="0">
                    <a:solidFill>
                      <a:prstClr val="black"/>
                    </a:solidFill>
                  </a:rPr>
                  <a:t> </a:t>
                </a:r>
              </a:p>
            </p:txBody>
          </p:sp>
        </mc:Choice>
        <mc:Fallback xmlns="">
          <p:sp>
            <p:nvSpPr>
              <p:cNvPr id="9" name="Rectangle 8"/>
              <p:cNvSpPr>
                <a:spLocks noRot="1" noChangeAspect="1" noMove="1" noResize="1" noEditPoints="1" noAdjustHandles="1" noChangeArrowheads="1" noChangeShapeType="1" noTextEdit="1"/>
              </p:cNvSpPr>
              <p:nvPr/>
            </p:nvSpPr>
            <p:spPr>
              <a:xfrm>
                <a:off x="381000" y="2606109"/>
                <a:ext cx="8610600" cy="518091"/>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04800" y="3872399"/>
                <a:ext cx="8077200" cy="547201"/>
              </a:xfrm>
              <a:prstGeom prst="rect">
                <a:avLst/>
              </a:prstGeom>
            </p:spPr>
            <p:txBody>
              <a:bodyPr wrap="square" lIns="91076" tIns="45540" rIns="91076" bIns="45540">
                <a:spAutoFit/>
              </a:bodyPr>
              <a:lstStyle/>
              <a:p>
                <a14:m>
                  <m:oMath xmlns:m="http://schemas.openxmlformats.org/officeDocument/2006/math">
                    <m:f>
                      <m:fPr>
                        <m:ctrlPr>
                          <a:rPr lang="en-US" i="1" smtClean="0">
                            <a:solidFill>
                              <a:prstClr val="black"/>
                            </a:solidFill>
                            <a:latin typeface="Cambria Math"/>
                          </a:rPr>
                        </m:ctrlPr>
                      </m:fPr>
                      <m:num>
                        <m:r>
                          <a:rPr lang="en-US" i="1">
                            <a:solidFill>
                              <a:prstClr val="black"/>
                            </a:solidFill>
                            <a:latin typeface="Cambria Math"/>
                          </a:rPr>
                          <m:t>𝜕</m:t>
                        </m:r>
                        <m:sSub>
                          <m:sSubPr>
                            <m:ctrlPr>
                              <a:rPr lang="en-US" i="1">
                                <a:solidFill>
                                  <a:prstClr val="black"/>
                                </a:solidFill>
                                <a:latin typeface="Cambria Math"/>
                              </a:rPr>
                            </m:ctrlPr>
                          </m:sSubPr>
                          <m:e>
                            <m:r>
                              <a:rPr lang="en-US" i="1">
                                <a:solidFill>
                                  <a:prstClr val="black"/>
                                </a:solidFill>
                                <a:latin typeface="Cambria Math"/>
                              </a:rPr>
                              <m:t>𝑞</m:t>
                            </m:r>
                          </m:e>
                          <m:sub>
                            <m:r>
                              <a:rPr lang="en-US" i="1">
                                <a:solidFill>
                                  <a:prstClr val="black"/>
                                </a:solidFill>
                                <a:latin typeface="Cambria Math"/>
                              </a:rPr>
                              <m:t>𝑣</m:t>
                            </m:r>
                          </m:sub>
                        </m:sSub>
                      </m:num>
                      <m:den>
                        <m:r>
                          <a:rPr lang="en-US" i="1">
                            <a:solidFill>
                              <a:prstClr val="black"/>
                            </a:solidFill>
                            <a:latin typeface="Cambria Math"/>
                          </a:rPr>
                          <m:t>𝜕</m:t>
                        </m:r>
                        <m:r>
                          <a:rPr lang="en-US" i="1">
                            <a:solidFill>
                              <a:prstClr val="black"/>
                            </a:solidFill>
                            <a:latin typeface="Cambria Math"/>
                          </a:rPr>
                          <m:t>𝑡</m:t>
                        </m:r>
                      </m:den>
                    </m:f>
                    <m:r>
                      <a:rPr lang="en-US" i="1">
                        <a:solidFill>
                          <a:prstClr val="black"/>
                        </a:solidFill>
                        <a:latin typeface="Cambria Math"/>
                      </a:rPr>
                      <m:t> = −</m:t>
                    </m:r>
                    <m:acc>
                      <m:accPr>
                        <m:chr m:val="⃑"/>
                        <m:ctrlPr>
                          <a:rPr lang="en-US" i="1">
                            <a:solidFill>
                              <a:prstClr val="black"/>
                            </a:solidFill>
                            <a:latin typeface="Cambria Math"/>
                          </a:rPr>
                        </m:ctrlPr>
                      </m:accPr>
                      <m:e>
                        <m:r>
                          <a:rPr lang="en-US" i="1">
                            <a:solidFill>
                              <a:prstClr val="black"/>
                            </a:solidFill>
                            <a:latin typeface="Cambria Math"/>
                          </a:rPr>
                          <m:t>𝑉</m:t>
                        </m:r>
                      </m:e>
                    </m:acc>
                    <m:r>
                      <a:rPr lang="en-US" i="1">
                        <a:solidFill>
                          <a:prstClr val="black"/>
                        </a:solidFill>
                        <a:latin typeface="Cambria Math"/>
                      </a:rPr>
                      <m:t> . </m:t>
                    </m:r>
                    <m:r>
                      <a:rPr lang="en-US">
                        <a:solidFill>
                          <a:prstClr val="black"/>
                        </a:solidFill>
                        <a:latin typeface="Cambria Math"/>
                      </a:rPr>
                      <m:t>𝛻</m:t>
                    </m:r>
                    <m:sSub>
                      <m:sSubPr>
                        <m:ctrlPr>
                          <a:rPr lang="en-US" i="1">
                            <a:solidFill>
                              <a:prstClr val="black"/>
                            </a:solidFill>
                            <a:latin typeface="Cambria Math"/>
                          </a:rPr>
                        </m:ctrlPr>
                      </m:sSubPr>
                      <m:e>
                        <m:r>
                          <a:rPr lang="en-US" i="1">
                            <a:solidFill>
                              <a:prstClr val="black"/>
                            </a:solidFill>
                            <a:latin typeface="Cambria Math"/>
                          </a:rPr>
                          <m:t>𝑞</m:t>
                        </m:r>
                      </m:e>
                      <m:sub>
                        <m:r>
                          <a:rPr lang="en-US" i="1">
                            <a:solidFill>
                              <a:prstClr val="black"/>
                            </a:solidFill>
                            <a:latin typeface="Cambria Math"/>
                          </a:rPr>
                          <m:t>𝑣</m:t>
                        </m:r>
                      </m:sub>
                    </m:sSub>
                    <m:r>
                      <a:rPr lang="en-US" i="1">
                        <a:solidFill>
                          <a:prstClr val="black"/>
                        </a:solidFill>
                        <a:latin typeface="Cambria Math"/>
                      </a:rPr>
                      <m:t> –</m:t>
                    </m:r>
                    <m:acc>
                      <m:accPr>
                        <m:chr m:val="̅"/>
                        <m:ctrlPr>
                          <a:rPr lang="en-US" i="1">
                            <a:solidFill>
                              <a:prstClr val="black"/>
                            </a:solidFill>
                            <a:latin typeface="Cambria Math"/>
                          </a:rPr>
                        </m:ctrlPr>
                      </m:accPr>
                      <m:e>
                        <m:r>
                          <a:rPr lang="en-US" i="1">
                            <a:solidFill>
                              <a:prstClr val="black"/>
                            </a:solidFill>
                            <a:latin typeface="Cambria Math"/>
                          </a:rPr>
                          <m:t>𝑊</m:t>
                        </m:r>
                        <m:r>
                          <a:rPr lang="en-US" i="1">
                            <a:solidFill>
                              <a:prstClr val="black"/>
                            </a:solidFill>
                            <a:latin typeface="Cambria Math"/>
                          </a:rPr>
                          <m:t> </m:t>
                        </m:r>
                      </m:e>
                    </m:acc>
                    <m:r>
                      <a:rPr lang="en-US" i="1">
                        <a:solidFill>
                          <a:prstClr val="black"/>
                        </a:solidFill>
                        <a:latin typeface="Cambria Math"/>
                      </a:rPr>
                      <m:t> </m:t>
                    </m:r>
                    <m:f>
                      <m:fPr>
                        <m:ctrlPr>
                          <a:rPr lang="en-US" i="1">
                            <a:solidFill>
                              <a:prstClr val="black"/>
                            </a:solidFill>
                            <a:latin typeface="Cambria Math"/>
                          </a:rPr>
                        </m:ctrlPr>
                      </m:fPr>
                      <m:num>
                        <m:r>
                          <a:rPr lang="en-US" i="1">
                            <a:solidFill>
                              <a:prstClr val="black"/>
                            </a:solidFill>
                            <a:latin typeface="Cambria Math"/>
                          </a:rPr>
                          <m:t>𝜕</m:t>
                        </m:r>
                        <m:acc>
                          <m:accPr>
                            <m:chr m:val="̅"/>
                            <m:ctrlPr>
                              <a:rPr lang="en-US" i="1">
                                <a:solidFill>
                                  <a:prstClr val="black"/>
                                </a:solidFill>
                                <a:latin typeface="Cambria Math"/>
                              </a:rPr>
                            </m:ctrlPr>
                          </m:accPr>
                          <m:e>
                            <m:r>
                              <a:rPr lang="en-US" i="1">
                                <a:solidFill>
                                  <a:prstClr val="black"/>
                                </a:solidFill>
                                <a:latin typeface="Cambria Math"/>
                              </a:rPr>
                              <m:t>𝑞</m:t>
                            </m:r>
                          </m:e>
                        </m:acc>
                      </m:num>
                      <m:den>
                        <m:r>
                          <a:rPr lang="en-US" i="1">
                            <a:solidFill>
                              <a:prstClr val="black"/>
                            </a:solidFill>
                            <a:latin typeface="Cambria Math"/>
                          </a:rPr>
                          <m:t>𝜕</m:t>
                        </m:r>
                        <m:r>
                          <a:rPr lang="en-US" i="1">
                            <a:solidFill>
                              <a:prstClr val="black"/>
                            </a:solidFill>
                            <a:latin typeface="Cambria Math"/>
                          </a:rPr>
                          <m:t>𝑧</m:t>
                        </m:r>
                      </m:den>
                    </m:f>
                    <m:r>
                      <a:rPr lang="en-US" i="1">
                        <a:solidFill>
                          <a:prstClr val="black"/>
                        </a:solidFill>
                        <a:latin typeface="Cambria Math"/>
                      </a:rPr>
                      <m:t> −</m:t>
                    </m:r>
                    <m:f>
                      <m:fPr>
                        <m:ctrlPr>
                          <a:rPr lang="en-US" i="1">
                            <a:solidFill>
                              <a:prstClr val="black"/>
                            </a:solidFill>
                            <a:latin typeface="Cambria Math"/>
                          </a:rPr>
                        </m:ctrlPr>
                      </m:fPr>
                      <m:num>
                        <m:r>
                          <a:rPr lang="en-US" i="1">
                            <a:solidFill>
                              <a:prstClr val="black"/>
                            </a:solidFill>
                            <a:latin typeface="Cambria Math"/>
                          </a:rPr>
                          <m:t>1</m:t>
                        </m:r>
                      </m:num>
                      <m:den>
                        <m:r>
                          <a:rPr lang="en-US" i="1">
                            <a:solidFill>
                              <a:prstClr val="black"/>
                            </a:solidFill>
                            <a:latin typeface="Cambria Math"/>
                          </a:rPr>
                          <m:t>𝜌</m:t>
                        </m:r>
                      </m:den>
                    </m:f>
                    <m:r>
                      <a:rPr lang="en-US" i="1">
                        <a:solidFill>
                          <a:prstClr val="black"/>
                        </a:solidFill>
                        <a:latin typeface="Cambria Math"/>
                      </a:rPr>
                      <m:t> </m:t>
                    </m:r>
                    <m:f>
                      <m:fPr>
                        <m:ctrlPr>
                          <a:rPr lang="en-US" i="1">
                            <a:solidFill>
                              <a:prstClr val="black"/>
                            </a:solidFill>
                            <a:latin typeface="Cambria Math"/>
                          </a:rPr>
                        </m:ctrlPr>
                      </m:fPr>
                      <m:num>
                        <m:r>
                          <a:rPr lang="en-US" i="1">
                            <a:solidFill>
                              <a:prstClr val="black"/>
                            </a:solidFill>
                            <a:latin typeface="Cambria Math"/>
                          </a:rPr>
                          <m:t>𝜕</m:t>
                        </m:r>
                      </m:num>
                      <m:den>
                        <m:r>
                          <a:rPr lang="en-US" i="1">
                            <a:solidFill>
                              <a:prstClr val="black"/>
                            </a:solidFill>
                            <a:latin typeface="Cambria Math"/>
                          </a:rPr>
                          <m:t>𝜕</m:t>
                        </m:r>
                        <m:r>
                          <a:rPr lang="en-US" i="1">
                            <a:solidFill>
                              <a:prstClr val="black"/>
                            </a:solidFill>
                            <a:latin typeface="Cambria Math"/>
                          </a:rPr>
                          <m:t>𝑧</m:t>
                        </m:r>
                      </m:den>
                    </m:f>
                    <m:r>
                      <a:rPr lang="en-US" i="1">
                        <a:solidFill>
                          <a:prstClr val="black"/>
                        </a:solidFill>
                        <a:latin typeface="Cambria Math"/>
                      </a:rPr>
                      <m:t>𝜌</m:t>
                    </m:r>
                    <m:acc>
                      <m:accPr>
                        <m:chr m:val="̅"/>
                        <m:ctrlPr>
                          <a:rPr lang="en-US" i="1">
                            <a:solidFill>
                              <a:prstClr val="black"/>
                            </a:solidFill>
                            <a:latin typeface="Cambria Math"/>
                          </a:rPr>
                        </m:ctrlPr>
                      </m:accPr>
                      <m:e>
                        <m:sSup>
                          <m:sSupPr>
                            <m:ctrlPr>
                              <a:rPr lang="en-US" i="1">
                                <a:solidFill>
                                  <a:prstClr val="black"/>
                                </a:solidFill>
                                <a:latin typeface="Cambria Math"/>
                              </a:rPr>
                            </m:ctrlPr>
                          </m:sSupPr>
                          <m:e>
                            <m:r>
                              <a:rPr lang="en-US" i="1">
                                <a:solidFill>
                                  <a:prstClr val="black"/>
                                </a:solidFill>
                                <a:latin typeface="Cambria Math"/>
                              </a:rPr>
                              <m:t>𝑤</m:t>
                            </m:r>
                          </m:e>
                          <m:sup>
                            <m:r>
                              <a:rPr lang="en-US" i="1">
                                <a:solidFill>
                                  <a:prstClr val="black"/>
                                </a:solidFill>
                                <a:latin typeface="Cambria Math"/>
                              </a:rPr>
                              <m:t>′</m:t>
                            </m:r>
                            <m:sSub>
                              <m:sSubPr>
                                <m:ctrlPr>
                                  <a:rPr lang="en-US" i="1">
                                    <a:solidFill>
                                      <a:prstClr val="black"/>
                                    </a:solidFill>
                                    <a:latin typeface="Cambria Math"/>
                                  </a:rPr>
                                </m:ctrlPr>
                              </m:sSubPr>
                              <m:e>
                                <m:r>
                                  <a:rPr lang="en-US" i="1">
                                    <a:solidFill>
                                      <a:prstClr val="black"/>
                                    </a:solidFill>
                                    <a:latin typeface="Cambria Math"/>
                                  </a:rPr>
                                  <m:t>𝑞</m:t>
                                </m:r>
                              </m:e>
                              <m:sub>
                                <m:r>
                                  <a:rPr lang="en-US" i="1">
                                    <a:solidFill>
                                      <a:prstClr val="black"/>
                                    </a:solidFill>
                                    <a:latin typeface="Cambria Math"/>
                                  </a:rPr>
                                  <m:t>𝑣</m:t>
                                </m:r>
                              </m:sub>
                            </m:sSub>
                            <m:r>
                              <a:rPr lang="en-US" i="1">
                                <a:solidFill>
                                  <a:prstClr val="black"/>
                                </a:solidFill>
                                <a:latin typeface="Cambria Math"/>
                              </a:rPr>
                              <m:t>′</m:t>
                            </m:r>
                          </m:sup>
                        </m:sSup>
                      </m:e>
                    </m:acc>
                    <m:r>
                      <a:rPr lang="en-US" i="1">
                        <a:solidFill>
                          <a:prstClr val="black"/>
                        </a:solidFill>
                        <a:latin typeface="Cambria Math"/>
                      </a:rPr>
                      <m:t> +</m:t>
                    </m:r>
                    <m:acc>
                      <m:accPr>
                        <m:chr m:val="̅"/>
                        <m:ctrlPr>
                          <a:rPr lang="en-US" i="1">
                            <a:solidFill>
                              <a:prstClr val="black"/>
                            </a:solidFill>
                            <a:latin typeface="Cambria Math"/>
                          </a:rPr>
                        </m:ctrlPr>
                      </m:accPr>
                      <m:e>
                        <m:r>
                          <a:rPr lang="en-US" i="1">
                            <a:solidFill>
                              <a:prstClr val="black"/>
                            </a:solidFill>
                            <a:latin typeface="Cambria Math"/>
                          </a:rPr>
                          <m:t>𝐷</m:t>
                        </m:r>
                        <m:sSub>
                          <m:sSubPr>
                            <m:ctrlPr>
                              <a:rPr lang="en-US" i="1">
                                <a:solidFill>
                                  <a:prstClr val="black"/>
                                </a:solidFill>
                                <a:latin typeface="Cambria Math"/>
                              </a:rPr>
                            </m:ctrlPr>
                          </m:sSubPr>
                          <m:e>
                            <m:r>
                              <a:rPr lang="en-US" i="1">
                                <a:solidFill>
                                  <a:prstClr val="black"/>
                                </a:solidFill>
                                <a:latin typeface="Cambria Math"/>
                              </a:rPr>
                              <m:t>𝑞</m:t>
                            </m:r>
                          </m:e>
                          <m:sub>
                            <m:r>
                              <a:rPr lang="en-US" i="1">
                                <a:solidFill>
                                  <a:prstClr val="black"/>
                                </a:solidFill>
                                <a:latin typeface="Cambria Math"/>
                              </a:rPr>
                              <m:t>𝑣</m:t>
                            </m:r>
                          </m:sub>
                        </m:sSub>
                      </m:e>
                    </m:acc>
                    <m:r>
                      <a:rPr lang="en-US" i="1">
                        <a:solidFill>
                          <a:prstClr val="black"/>
                        </a:solidFill>
                        <a:latin typeface="Cambria Math"/>
                      </a:rPr>
                      <m:t> –</m:t>
                    </m:r>
                    <m:d>
                      <m:dPr>
                        <m:ctrlPr>
                          <a:rPr lang="en-US" i="1">
                            <a:solidFill>
                              <a:prstClr val="black"/>
                            </a:solidFill>
                            <a:latin typeface="Cambria Math"/>
                          </a:rPr>
                        </m:ctrlPr>
                      </m:dPr>
                      <m:e>
                        <m:r>
                          <a:rPr lang="en-US" i="1">
                            <a:solidFill>
                              <a:prstClr val="black"/>
                            </a:solidFill>
                            <a:latin typeface="Cambria Math"/>
                          </a:rPr>
                          <m:t>𝑐</m:t>
                        </m:r>
                        <m:r>
                          <a:rPr lang="en-US" i="1">
                            <a:solidFill>
                              <a:prstClr val="black"/>
                            </a:solidFill>
                            <a:latin typeface="Cambria Math"/>
                          </a:rPr>
                          <m:t>−</m:t>
                        </m:r>
                        <m:sSub>
                          <m:sSubPr>
                            <m:ctrlPr>
                              <a:rPr lang="en-US" i="1">
                                <a:solidFill>
                                  <a:prstClr val="black"/>
                                </a:solidFill>
                                <a:latin typeface="Cambria Math"/>
                              </a:rPr>
                            </m:ctrlPr>
                          </m:sSubPr>
                          <m:e>
                            <m:r>
                              <a:rPr lang="en-US" i="1">
                                <a:solidFill>
                                  <a:prstClr val="black"/>
                                </a:solidFill>
                                <a:latin typeface="Cambria Math"/>
                              </a:rPr>
                              <m:t>𝑒</m:t>
                            </m:r>
                          </m:e>
                          <m:sub>
                            <m:r>
                              <a:rPr lang="en-US" i="1">
                                <a:solidFill>
                                  <a:prstClr val="black"/>
                                </a:solidFill>
                                <a:latin typeface="Cambria Math"/>
                              </a:rPr>
                              <m:t>𝑐</m:t>
                            </m:r>
                          </m:sub>
                        </m:sSub>
                        <m:r>
                          <a:rPr lang="en-US" i="1">
                            <a:solidFill>
                              <a:prstClr val="black"/>
                            </a:solidFill>
                            <a:latin typeface="Cambria Math"/>
                          </a:rPr>
                          <m:t>−</m:t>
                        </m:r>
                        <m:sSub>
                          <m:sSubPr>
                            <m:ctrlPr>
                              <a:rPr lang="en-US" i="1">
                                <a:solidFill>
                                  <a:prstClr val="black"/>
                                </a:solidFill>
                                <a:latin typeface="Cambria Math"/>
                              </a:rPr>
                            </m:ctrlPr>
                          </m:sSubPr>
                          <m:e>
                            <m:r>
                              <a:rPr lang="en-US" i="1">
                                <a:solidFill>
                                  <a:prstClr val="black"/>
                                </a:solidFill>
                                <a:latin typeface="Cambria Math"/>
                              </a:rPr>
                              <m:t>𝑒</m:t>
                            </m:r>
                          </m:e>
                          <m:sub>
                            <m:r>
                              <a:rPr lang="en-US" i="1">
                                <a:solidFill>
                                  <a:prstClr val="black"/>
                                </a:solidFill>
                                <a:latin typeface="Cambria Math"/>
                              </a:rPr>
                              <m:t>𝑟</m:t>
                            </m:r>
                          </m:sub>
                        </m:sSub>
                      </m:e>
                    </m:d>
                    <m:r>
                      <a:rPr lang="en-US" i="1">
                        <a:solidFill>
                          <a:prstClr val="black"/>
                        </a:solidFill>
                        <a:latin typeface="Cambria Math"/>
                      </a:rPr>
                      <m:t> –</m:t>
                    </m:r>
                    <m:d>
                      <m:dPr>
                        <m:ctrlPr>
                          <a:rPr lang="en-US" i="1">
                            <a:solidFill>
                              <a:prstClr val="black"/>
                            </a:solidFill>
                            <a:latin typeface="Cambria Math"/>
                          </a:rPr>
                        </m:ctrlPr>
                      </m:dPr>
                      <m:e>
                        <m:r>
                          <a:rPr lang="en-US" i="1">
                            <a:solidFill>
                              <a:prstClr val="black"/>
                            </a:solidFill>
                            <a:latin typeface="Cambria Math"/>
                          </a:rPr>
                          <m:t>𝑑</m:t>
                        </m:r>
                        <m:r>
                          <a:rPr lang="en-US" i="1">
                            <a:solidFill>
                              <a:prstClr val="black"/>
                            </a:solidFill>
                            <a:latin typeface="Cambria Math"/>
                          </a:rPr>
                          <m:t>−</m:t>
                        </m:r>
                        <m:r>
                          <a:rPr lang="en-US" i="1">
                            <a:solidFill>
                              <a:prstClr val="black"/>
                            </a:solidFill>
                            <a:latin typeface="Cambria Math"/>
                          </a:rPr>
                          <m:t>𝑠</m:t>
                        </m:r>
                      </m:e>
                    </m:d>
                  </m:oMath>
                </a14:m>
                <a:r>
                  <a:rPr lang="en-US" dirty="0">
                    <a:solidFill>
                      <a:prstClr val="black"/>
                    </a:solidFill>
                  </a:rPr>
                  <a:t> </a:t>
                </a:r>
              </a:p>
            </p:txBody>
          </p:sp>
        </mc:Choice>
        <mc:Fallback xmlns="">
          <p:sp>
            <p:nvSpPr>
              <p:cNvPr id="10" name="Rectangle 9"/>
              <p:cNvSpPr>
                <a:spLocks noRot="1" noChangeAspect="1" noMove="1" noResize="1" noEditPoints="1" noAdjustHandles="1" noChangeArrowheads="1" noChangeShapeType="1" noTextEdit="1"/>
              </p:cNvSpPr>
              <p:nvPr/>
            </p:nvSpPr>
            <p:spPr>
              <a:xfrm>
                <a:off x="304800" y="3872399"/>
                <a:ext cx="8077200" cy="547201"/>
              </a:xfrm>
              <a:prstGeom prst="rect">
                <a:avLst/>
              </a:prstGeom>
              <a:blipFill rotWithShape="1">
                <a:blip r:embed="rId8"/>
                <a:stretch>
                  <a:fillRect b="-1111"/>
                </a:stretch>
              </a:blipFill>
            </p:spPr>
            <p:txBody>
              <a:bodyPr/>
              <a:lstStyle/>
              <a:p>
                <a:r>
                  <a:rPr lang="en-US">
                    <a:noFill/>
                  </a:rPr>
                  <a:t> </a:t>
                </a:r>
              </a:p>
            </p:txBody>
          </p:sp>
        </mc:Fallback>
      </mc:AlternateContent>
      <p:sp>
        <p:nvSpPr>
          <p:cNvPr id="11" name="TextBox 10"/>
          <p:cNvSpPr txBox="1"/>
          <p:nvPr/>
        </p:nvSpPr>
        <p:spPr>
          <a:xfrm>
            <a:off x="304800" y="3276637"/>
            <a:ext cx="4008479" cy="371541"/>
          </a:xfrm>
          <a:prstGeom prst="rect">
            <a:avLst/>
          </a:prstGeom>
          <a:noFill/>
        </p:spPr>
        <p:txBody>
          <a:bodyPr wrap="none" lIns="91076" tIns="45540" rIns="91076" bIns="45540" rtlCol="0">
            <a:spAutoFit/>
          </a:bodyPr>
          <a:lstStyle/>
          <a:p>
            <a:r>
              <a:rPr lang="en-US" b="1" dirty="0">
                <a:solidFill>
                  <a:prstClr val="black"/>
                </a:solidFill>
              </a:rPr>
              <a:t>The moisture equation is expressed by </a:t>
            </a:r>
            <a:r>
              <a:rPr lang="en-US" dirty="0">
                <a:solidFill>
                  <a:prstClr val="black"/>
                </a:solidFill>
              </a:rPr>
              <a:t>:</a:t>
            </a:r>
          </a:p>
        </p:txBody>
      </p:sp>
      <p:sp>
        <p:nvSpPr>
          <p:cNvPr id="12" name="TextBox 11"/>
          <p:cNvSpPr txBox="1"/>
          <p:nvPr/>
        </p:nvSpPr>
        <p:spPr>
          <a:xfrm>
            <a:off x="304800" y="1981203"/>
            <a:ext cx="4038600" cy="646331"/>
          </a:xfrm>
          <a:prstGeom prst="rect">
            <a:avLst/>
          </a:prstGeom>
          <a:noFill/>
        </p:spPr>
        <p:txBody>
          <a:bodyPr wrap="square" lIns="91076" tIns="45540" rIns="91076" bIns="45540" rtlCol="0">
            <a:spAutoFit/>
          </a:bodyPr>
          <a:lstStyle/>
          <a:p>
            <a:r>
              <a:rPr lang="en-US" b="1" dirty="0">
                <a:solidFill>
                  <a:srgbClr val="FF0000"/>
                </a:solidFill>
              </a:rPr>
              <a:t>The thermal equation can be written as:</a:t>
            </a:r>
          </a:p>
          <a:p>
            <a:endParaRPr lang="en-US" b="1" dirty="0">
              <a:solidFill>
                <a:srgbClr val="FF0000"/>
              </a:solidFill>
            </a:endParaRPr>
          </a:p>
        </p:txBody>
      </p:sp>
      <p:sp>
        <p:nvSpPr>
          <p:cNvPr id="2" name="Slide Number Placeholder 1"/>
          <p:cNvSpPr>
            <a:spLocks noGrp="1"/>
          </p:cNvSpPr>
          <p:nvPr>
            <p:ph type="sldNum" sz="quarter" idx="12"/>
          </p:nvPr>
        </p:nvSpPr>
        <p:spPr/>
        <p:txBody>
          <a:bodyPr/>
          <a:lstStyle/>
          <a:p>
            <a:fld id="{F6C20618-1625-4C1B-B027-7DF2EBB9C431}" type="slidenum">
              <a:rPr lang="en-US" smtClean="0">
                <a:solidFill>
                  <a:prstClr val="black">
                    <a:tint val="75000"/>
                  </a:prstClr>
                </a:solidFill>
              </a:rPr>
              <a:pPr/>
              <a:t>25</a:t>
            </a:fld>
            <a:endParaRPr lang="en-US">
              <a:solidFill>
                <a:prstClr val="black">
                  <a:tint val="75000"/>
                </a:prstClr>
              </a:solidFill>
            </a:endParaRPr>
          </a:p>
        </p:txBody>
      </p:sp>
      <p:sp>
        <p:nvSpPr>
          <p:cNvPr id="13" name="TextBox 12"/>
          <p:cNvSpPr txBox="1"/>
          <p:nvPr/>
        </p:nvSpPr>
        <p:spPr>
          <a:xfrm>
            <a:off x="370114" y="4572036"/>
            <a:ext cx="4587080" cy="371541"/>
          </a:xfrm>
          <a:prstGeom prst="rect">
            <a:avLst/>
          </a:prstGeom>
          <a:noFill/>
        </p:spPr>
        <p:txBody>
          <a:bodyPr wrap="none" lIns="91076" tIns="45540" rIns="91076" bIns="45540" rtlCol="0">
            <a:spAutoFit/>
          </a:bodyPr>
          <a:lstStyle/>
          <a:p>
            <a:r>
              <a:rPr lang="en-US" b="1" dirty="0">
                <a:solidFill>
                  <a:srgbClr val="0000FF"/>
                </a:solidFill>
              </a:rPr>
              <a:t>The </a:t>
            </a:r>
            <a:r>
              <a:rPr lang="en-US" b="1" dirty="0" smtClean="0">
                <a:solidFill>
                  <a:srgbClr val="0000FF"/>
                </a:solidFill>
              </a:rPr>
              <a:t>liquid water mixing ratio is </a:t>
            </a:r>
            <a:r>
              <a:rPr lang="en-US" b="1" dirty="0">
                <a:solidFill>
                  <a:srgbClr val="0000FF"/>
                </a:solidFill>
              </a:rPr>
              <a:t>expressed by :</a:t>
            </a:r>
          </a:p>
        </p:txBody>
      </p:sp>
      <p:pic>
        <p:nvPicPr>
          <p:cNvPr id="17614" name="Picture 2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803" y="5181637"/>
            <a:ext cx="7891463" cy="71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913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solidFill>
                  <a:prstClr val="black">
                    <a:tint val="75000"/>
                  </a:prstClr>
                </a:solidFill>
              </a:rPr>
              <a:pPr/>
              <a:t>26</a:t>
            </a:fld>
            <a:endParaRPr lang="en-US">
              <a:solidFill>
                <a:prstClr val="black">
                  <a:tint val="75000"/>
                </a:prstClr>
              </a:solidFill>
            </a:endParaRPr>
          </a:p>
        </p:txBody>
      </p:sp>
      <p:sp>
        <p:nvSpPr>
          <p:cNvPr id="5" name="TextBox 4"/>
          <p:cNvSpPr txBox="1"/>
          <p:nvPr/>
        </p:nvSpPr>
        <p:spPr>
          <a:xfrm>
            <a:off x="228603" y="1224677"/>
            <a:ext cx="2971800" cy="3139321"/>
          </a:xfrm>
          <a:prstGeom prst="rect">
            <a:avLst/>
          </a:prstGeom>
          <a:solidFill>
            <a:schemeClr val="accent2">
              <a:lumMod val="20000"/>
              <a:lumOff val="80000"/>
            </a:schemeClr>
          </a:solidFill>
        </p:spPr>
        <p:txBody>
          <a:bodyPr wrap="square" lIns="91076" tIns="45540" rIns="91076" bIns="45540" rtlCol="0">
            <a:spAutoFit/>
          </a:bodyPr>
          <a:lstStyle/>
          <a:p>
            <a:r>
              <a:rPr lang="en-US" b="1" dirty="0" smtClean="0">
                <a:solidFill>
                  <a:srgbClr val="FF0000"/>
                </a:solidFill>
                <a:latin typeface="Arial" panose="020B0604020202020204" pitchFamily="34" charset="0"/>
                <a:cs typeface="Arial" panose="020B0604020202020204" pitchFamily="34" charset="0"/>
              </a:rPr>
              <a:t>HORIZONTAL CONVERFENCE OF FLUX OF BUOYANCY (*1E-6)</a:t>
            </a:r>
          </a:p>
          <a:p>
            <a:endParaRPr lang="en-US" dirty="0" smtClean="0">
              <a:solidFill>
                <a:srgbClr val="FF0000"/>
              </a:solidFill>
            </a:endParaRPr>
          </a:p>
          <a:p>
            <a:r>
              <a:rPr lang="en-US" dirty="0" smtClean="0">
                <a:solidFill>
                  <a:srgbClr val="FF0000"/>
                </a:solidFill>
              </a:rPr>
              <a:t>  </a:t>
            </a:r>
          </a:p>
          <a:p>
            <a:endParaRPr lang="en-US" dirty="0">
              <a:solidFill>
                <a:srgbClr val="FF0000"/>
              </a:solidFill>
            </a:endParaRPr>
          </a:p>
          <a:p>
            <a:r>
              <a:rPr lang="en-US" b="1" dirty="0" smtClean="0">
                <a:solidFill>
                  <a:prstClr val="black"/>
                </a:solidFill>
              </a:rPr>
              <a:t>averaged for 01Z16-22Z16 June  at 2013 750mb</a:t>
            </a:r>
          </a:p>
          <a:p>
            <a:endParaRPr lang="en-US" b="1" dirty="0">
              <a:solidFill>
                <a:prstClr val="black"/>
              </a:solidFill>
            </a:endParaRPr>
          </a:p>
          <a:p>
            <a:r>
              <a:rPr lang="en-US" b="1" dirty="0">
                <a:solidFill>
                  <a:prstClr val="black"/>
                </a:solidFill>
              </a:rPr>
              <a:t>Unit: m </a:t>
            </a:r>
            <a:r>
              <a:rPr lang="en-US" b="1" dirty="0" smtClean="0">
                <a:solidFill>
                  <a:prstClr val="black"/>
                </a:solidFill>
              </a:rPr>
              <a:t>sec</a:t>
            </a:r>
            <a:r>
              <a:rPr lang="en-US" b="1" baseline="30000" dirty="0" smtClean="0">
                <a:solidFill>
                  <a:prstClr val="black"/>
                </a:solidFill>
              </a:rPr>
              <a:t>-3</a:t>
            </a:r>
            <a:endParaRPr lang="en-US" b="1" baseline="30000" dirty="0">
              <a:solidFill>
                <a:prstClr val="black"/>
              </a:solidFill>
            </a:endParaRPr>
          </a:p>
        </p:txBody>
      </p:sp>
      <p:sp>
        <p:nvSpPr>
          <p:cNvPr id="17" name="TextBox 16"/>
          <p:cNvSpPr txBox="1"/>
          <p:nvPr/>
        </p:nvSpPr>
        <p:spPr>
          <a:xfrm>
            <a:off x="4114800" y="304800"/>
            <a:ext cx="3048000" cy="369332"/>
          </a:xfrm>
          <a:prstGeom prst="rect">
            <a:avLst/>
          </a:prstGeom>
          <a:noFill/>
        </p:spPr>
        <p:txBody>
          <a:bodyPr wrap="square" lIns="91076" tIns="45540" rIns="91076" bIns="45540" rtlCol="0">
            <a:spAutoFit/>
          </a:bodyPr>
          <a:lstStyle/>
          <a:p>
            <a:r>
              <a:rPr lang="en-US" b="1" dirty="0" smtClean="0">
                <a:solidFill>
                  <a:prstClr val="black"/>
                </a:solidFill>
              </a:rPr>
              <a:t>Experiment</a:t>
            </a:r>
            <a:r>
              <a:rPr lang="en-US" b="1" dirty="0" smtClean="0">
                <a:solidFill>
                  <a:srgbClr val="FF0000"/>
                </a:solidFill>
              </a:rPr>
              <a:t>: </a:t>
            </a:r>
            <a:r>
              <a:rPr lang="en-US" b="1" dirty="0" smtClean="0">
                <a:solidFill>
                  <a:srgbClr val="008080"/>
                </a:solidFill>
              </a:rPr>
              <a:t>SP2%below825</a:t>
            </a:r>
            <a:endParaRPr lang="en-US" b="1" dirty="0">
              <a:solidFill>
                <a:srgbClr val="00808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333825116"/>
              </p:ext>
            </p:extLst>
          </p:nvPr>
        </p:nvGraphicFramePr>
        <p:xfrm>
          <a:off x="457200" y="2588065"/>
          <a:ext cx="1074738" cy="333375"/>
        </p:xfrm>
        <a:graphic>
          <a:graphicData uri="http://schemas.openxmlformats.org/presentationml/2006/ole">
            <mc:AlternateContent xmlns:mc="http://schemas.openxmlformats.org/markup-compatibility/2006">
              <mc:Choice xmlns:v="urn:schemas-microsoft-com:vml" Requires="v">
                <p:oleObj spid="_x0000_s3091" name="Equation" r:id="rId3" imgW="520560" imgH="177480" progId="Equation.3">
                  <p:embed/>
                </p:oleObj>
              </mc:Choice>
              <mc:Fallback>
                <p:oleObj name="Equation" r:id="rId3" imgW="520560" imgH="177480" progId="Equation.3">
                  <p:embed/>
                  <p:pic>
                    <p:nvPicPr>
                      <p:cNvPr id="0" name=""/>
                      <p:cNvPicPr>
                        <a:picLocks noChangeAspect="1" noChangeArrowheads="1"/>
                      </p:cNvPicPr>
                      <p:nvPr/>
                    </p:nvPicPr>
                    <p:blipFill>
                      <a:blip r:embed="rId4"/>
                      <a:srcRect/>
                      <a:stretch>
                        <a:fillRect/>
                      </a:stretch>
                    </p:blipFill>
                    <p:spPr bwMode="auto">
                      <a:xfrm>
                        <a:off x="457200" y="2588065"/>
                        <a:ext cx="10747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556" name="Picture 4" descr="D:\vkumar\paper-write\Uttranchal-Flood\SPHum_ABBL\BTERM1_SPBL.gif"/>
          <p:cNvPicPr>
            <a:picLocks noChangeAspect="1" noChangeArrowheads="1"/>
          </p:cNvPicPr>
          <p:nvPr/>
        </p:nvPicPr>
        <p:blipFill rotWithShape="1">
          <a:blip r:embed="rId5">
            <a:extLst>
              <a:ext uri="{28A0092B-C50C-407E-A947-70E740481C1C}">
                <a14:useLocalDpi xmlns:a14="http://schemas.microsoft.com/office/drawing/2010/main" val="0"/>
              </a:ext>
            </a:extLst>
          </a:blip>
          <a:srcRect l="10861" t="8188" r="5931" b="4761"/>
          <a:stretch/>
        </p:blipFill>
        <p:spPr bwMode="auto">
          <a:xfrm>
            <a:off x="3352803" y="674169"/>
            <a:ext cx="5421087" cy="567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074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D:\vkumar\paper-write\Uttranchal-Flood\SPHum_ABBL\BTERM1_SPAB.gif"/>
          <p:cNvPicPr>
            <a:picLocks noChangeAspect="1" noChangeArrowheads="1"/>
          </p:cNvPicPr>
          <p:nvPr/>
        </p:nvPicPr>
        <p:blipFill rotWithShape="1">
          <a:blip r:embed="rId3">
            <a:extLst>
              <a:ext uri="{28A0092B-C50C-407E-A947-70E740481C1C}">
                <a14:useLocalDpi xmlns:a14="http://schemas.microsoft.com/office/drawing/2010/main" val="0"/>
              </a:ext>
            </a:extLst>
          </a:blip>
          <a:srcRect l="10359" t="8188" b="4761"/>
          <a:stretch/>
        </p:blipFill>
        <p:spPr bwMode="auto">
          <a:xfrm>
            <a:off x="3200400" y="609637"/>
            <a:ext cx="5840186" cy="567145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F6C20618-1625-4C1B-B027-7DF2EBB9C431}" type="slidenum">
              <a:rPr lang="en-US" smtClean="0">
                <a:solidFill>
                  <a:prstClr val="black">
                    <a:tint val="75000"/>
                  </a:prstClr>
                </a:solidFill>
              </a:rPr>
              <a:pPr/>
              <a:t>27</a:t>
            </a:fld>
            <a:endParaRPr lang="en-US">
              <a:solidFill>
                <a:prstClr val="black">
                  <a:tint val="75000"/>
                </a:prstClr>
              </a:solidFill>
            </a:endParaRPr>
          </a:p>
        </p:txBody>
      </p:sp>
      <p:sp>
        <p:nvSpPr>
          <p:cNvPr id="3" name="TextBox 2"/>
          <p:cNvSpPr txBox="1"/>
          <p:nvPr/>
        </p:nvSpPr>
        <p:spPr>
          <a:xfrm>
            <a:off x="3733800" y="240268"/>
            <a:ext cx="3352800" cy="369332"/>
          </a:xfrm>
          <a:prstGeom prst="rect">
            <a:avLst/>
          </a:prstGeom>
          <a:noFill/>
        </p:spPr>
        <p:txBody>
          <a:bodyPr wrap="square" lIns="91076" tIns="45540" rIns="91076" bIns="45540" rtlCol="0">
            <a:spAutoFit/>
          </a:bodyPr>
          <a:lstStyle/>
          <a:p>
            <a:r>
              <a:rPr lang="en-US" b="1" dirty="0" smtClean="0">
                <a:solidFill>
                  <a:prstClr val="black"/>
                </a:solidFill>
              </a:rPr>
              <a:t>Experiment</a:t>
            </a:r>
            <a:r>
              <a:rPr lang="en-US" dirty="0" smtClean="0">
                <a:solidFill>
                  <a:srgbClr val="FF0000"/>
                </a:solidFill>
              </a:rPr>
              <a:t>: </a:t>
            </a:r>
            <a:r>
              <a:rPr lang="en-US" b="1" dirty="0" smtClean="0">
                <a:solidFill>
                  <a:srgbClr val="CC00CC"/>
                </a:solidFill>
              </a:rPr>
              <a:t>SP2%above825</a:t>
            </a:r>
            <a:endParaRPr lang="en-US" b="1" dirty="0">
              <a:solidFill>
                <a:srgbClr val="CC00CC"/>
              </a:solidFill>
            </a:endParaRPr>
          </a:p>
        </p:txBody>
      </p:sp>
      <p:sp>
        <p:nvSpPr>
          <p:cNvPr id="7" name="TextBox 6"/>
          <p:cNvSpPr txBox="1"/>
          <p:nvPr/>
        </p:nvSpPr>
        <p:spPr>
          <a:xfrm>
            <a:off x="228603" y="1219200"/>
            <a:ext cx="2971800" cy="3416320"/>
          </a:xfrm>
          <a:prstGeom prst="rect">
            <a:avLst/>
          </a:prstGeom>
          <a:solidFill>
            <a:schemeClr val="accent2">
              <a:lumMod val="20000"/>
              <a:lumOff val="80000"/>
            </a:schemeClr>
          </a:solidFill>
        </p:spPr>
        <p:txBody>
          <a:bodyPr wrap="square" lIns="91076" tIns="45540" rIns="91076" bIns="45540" rtlCol="0">
            <a:spAutoFit/>
          </a:bodyPr>
          <a:lstStyle/>
          <a:p>
            <a:r>
              <a:rPr lang="en-US" b="1" dirty="0" smtClean="0">
                <a:solidFill>
                  <a:srgbClr val="FF0000"/>
                </a:solidFill>
                <a:latin typeface="Arial" panose="020B0604020202020204" pitchFamily="34" charset="0"/>
                <a:cs typeface="Arial" panose="020B0604020202020204" pitchFamily="34" charset="0"/>
              </a:rPr>
              <a:t>HORIZONTAL CONVERFENCE OF FLUX OF BUOYANCY (*1E-6)</a:t>
            </a:r>
          </a:p>
          <a:p>
            <a:endParaRPr lang="en-US" dirty="0">
              <a:solidFill>
                <a:srgbClr val="FF0000"/>
              </a:solidFill>
            </a:endParaRPr>
          </a:p>
          <a:p>
            <a:endParaRPr lang="en-US" dirty="0" smtClean="0">
              <a:solidFill>
                <a:srgbClr val="FF0000"/>
              </a:solidFill>
            </a:endParaRPr>
          </a:p>
          <a:p>
            <a:r>
              <a:rPr lang="en-US" dirty="0" smtClean="0">
                <a:solidFill>
                  <a:srgbClr val="FF0000"/>
                </a:solidFill>
              </a:rPr>
              <a:t>  </a:t>
            </a:r>
          </a:p>
          <a:p>
            <a:endParaRPr lang="en-US" dirty="0">
              <a:solidFill>
                <a:srgbClr val="FF0000"/>
              </a:solidFill>
            </a:endParaRPr>
          </a:p>
          <a:p>
            <a:r>
              <a:rPr lang="en-US" b="1" dirty="0" smtClean="0">
                <a:solidFill>
                  <a:prstClr val="black"/>
                </a:solidFill>
              </a:rPr>
              <a:t>averaged for 01Z16-22Z16 June  at 2013 750mb</a:t>
            </a:r>
          </a:p>
          <a:p>
            <a:endParaRPr lang="en-US" b="1" dirty="0">
              <a:solidFill>
                <a:prstClr val="black"/>
              </a:solidFill>
            </a:endParaRPr>
          </a:p>
          <a:p>
            <a:r>
              <a:rPr lang="en-US" b="1" dirty="0">
                <a:solidFill>
                  <a:prstClr val="black"/>
                </a:solidFill>
              </a:rPr>
              <a:t>Unit: m </a:t>
            </a:r>
            <a:r>
              <a:rPr lang="en-US" b="1" dirty="0" smtClean="0">
                <a:solidFill>
                  <a:prstClr val="black"/>
                </a:solidFill>
              </a:rPr>
              <a:t>sec</a:t>
            </a:r>
            <a:r>
              <a:rPr lang="en-US" b="1" baseline="30000" dirty="0" smtClean="0">
                <a:solidFill>
                  <a:prstClr val="black"/>
                </a:solidFill>
              </a:rPr>
              <a:t>-3</a:t>
            </a:r>
            <a:endParaRPr lang="en-US" b="1" baseline="30000" dirty="0">
              <a:solidFill>
                <a:prstClr val="black"/>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030638183"/>
              </p:ext>
            </p:extLst>
          </p:nvPr>
        </p:nvGraphicFramePr>
        <p:xfrm>
          <a:off x="533400" y="2788860"/>
          <a:ext cx="1074738" cy="333375"/>
        </p:xfrm>
        <a:graphic>
          <a:graphicData uri="http://schemas.openxmlformats.org/presentationml/2006/ole">
            <mc:AlternateContent xmlns:mc="http://schemas.openxmlformats.org/markup-compatibility/2006">
              <mc:Choice xmlns:v="urn:schemas-microsoft-com:vml" Requires="v">
                <p:oleObj spid="_x0000_s4115" name="Equation" r:id="rId4" imgW="520560" imgH="177480" progId="Equation.3">
                  <p:embed/>
                </p:oleObj>
              </mc:Choice>
              <mc:Fallback>
                <p:oleObj name="Equation" r:id="rId4" imgW="520560" imgH="177480" progId="Equation.3">
                  <p:embed/>
                  <p:pic>
                    <p:nvPicPr>
                      <p:cNvPr id="0" name=""/>
                      <p:cNvPicPr>
                        <a:picLocks noChangeAspect="1" noChangeArrowheads="1"/>
                      </p:cNvPicPr>
                      <p:nvPr/>
                    </p:nvPicPr>
                    <p:blipFill>
                      <a:blip r:embed="rId5"/>
                      <a:srcRect/>
                      <a:stretch>
                        <a:fillRect/>
                      </a:stretch>
                    </p:blipFill>
                    <p:spPr bwMode="auto">
                      <a:xfrm>
                        <a:off x="533400" y="2788860"/>
                        <a:ext cx="10747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7715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912" y="1676400"/>
            <a:ext cx="7391400" cy="1754326"/>
          </a:xfrm>
          <a:prstGeom prst="rect">
            <a:avLst/>
          </a:prstGeom>
          <a:noFill/>
        </p:spPr>
        <p:txBody>
          <a:bodyPr wrap="square" lIns="91076" tIns="45540" rIns="91076" bIns="455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HURRICANE </a:t>
            </a:r>
          </a:p>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INGRID AND GABRIELLE</a:t>
            </a:r>
          </a:p>
        </p:txBody>
      </p:sp>
    </p:spTree>
    <p:extLst>
      <p:ext uri="{BB962C8B-B14F-4D97-AF65-F5344CB8AC3E}">
        <p14:creationId xmlns:p14="http://schemas.microsoft.com/office/powerpoint/2010/main" val="23513333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
            <a:ext cx="9144000" cy="6863417"/>
          </a:xfrm>
          <a:prstGeom prst="rect">
            <a:avLst/>
          </a:prstGeom>
        </p:spPr>
        <p:txBody>
          <a:bodyPr wrap="square" lIns="91076" tIns="45540" rIns="91076" bIns="45540">
            <a:spAutoFit/>
          </a:bodyPr>
          <a:lstStyle/>
          <a:p>
            <a:pPr algn="ctr"/>
            <a:r>
              <a:rPr lang="en-US" sz="2000" b="1" dirty="0">
                <a:solidFill>
                  <a:srgbClr val="C00000"/>
                </a:solidFill>
              </a:rPr>
              <a:t>SYNOPTIC HISTORY </a:t>
            </a:r>
          </a:p>
          <a:p>
            <a:pPr algn="just"/>
            <a:r>
              <a:rPr lang="en-US" sz="2000" dirty="0">
                <a:solidFill>
                  <a:prstClr val="black"/>
                </a:solidFill>
              </a:rPr>
              <a:t> </a:t>
            </a:r>
            <a:r>
              <a:rPr lang="en-US" sz="2000" b="1" dirty="0">
                <a:solidFill>
                  <a:prstClr val="black"/>
                </a:solidFill>
                <a:latin typeface="Times New Roman" panose="02020603050405020304" pitchFamily="18" charset="0"/>
                <a:cs typeface="Times New Roman" panose="02020603050405020304" pitchFamily="18" charset="0"/>
              </a:rPr>
              <a:t>The origin of Ingrid was complicated. One contributor was a tropical wave that moved  westward from the coast of Africa on 28 August and showed little distinction through </a:t>
            </a:r>
            <a:r>
              <a:rPr lang="en-US" sz="2000" b="1" dirty="0">
                <a:solidFill>
                  <a:srgbClr val="FF0000"/>
                </a:solidFill>
                <a:latin typeface="Times New Roman" panose="02020603050405020304" pitchFamily="18" charset="0"/>
                <a:cs typeface="Times New Roman" panose="02020603050405020304" pitchFamily="18" charset="0"/>
              </a:rPr>
              <a:t>1</a:t>
            </a:r>
            <a:r>
              <a:rPr lang="en-US" sz="2000" b="1" baseline="30000" dirty="0">
                <a:solidFill>
                  <a:srgbClr val="FF0000"/>
                </a:solidFill>
                <a:latin typeface="Times New Roman" panose="02020603050405020304" pitchFamily="18" charset="0"/>
                <a:cs typeface="Times New Roman" panose="02020603050405020304" pitchFamily="18" charset="0"/>
              </a:rPr>
              <a:t>st</a:t>
            </a:r>
            <a:r>
              <a:rPr lang="en-US" sz="2000" b="1" dirty="0">
                <a:solidFill>
                  <a:srgbClr val="FF0000"/>
                </a:solidFill>
                <a:latin typeface="Times New Roman" panose="02020603050405020304" pitchFamily="18" charset="0"/>
                <a:cs typeface="Times New Roman" panose="02020603050405020304" pitchFamily="18" charset="0"/>
              </a:rPr>
              <a:t> 0f  September. </a:t>
            </a:r>
            <a:r>
              <a:rPr lang="en-US" sz="2000" b="1" dirty="0">
                <a:solidFill>
                  <a:prstClr val="black"/>
                </a:solidFill>
                <a:latin typeface="Times New Roman" panose="02020603050405020304" pitchFamily="18" charset="0"/>
                <a:cs typeface="Times New Roman" panose="02020603050405020304" pitchFamily="18" charset="0"/>
              </a:rPr>
              <a:t>On 2</a:t>
            </a:r>
            <a:r>
              <a:rPr lang="en-US" sz="2000" b="1" baseline="30000" dirty="0">
                <a:solidFill>
                  <a:prstClr val="black"/>
                </a:solidFill>
                <a:latin typeface="Times New Roman" panose="02020603050405020304" pitchFamily="18" charset="0"/>
                <a:cs typeface="Times New Roman" panose="02020603050405020304" pitchFamily="18" charset="0"/>
              </a:rPr>
              <a:t>nd</a:t>
            </a:r>
            <a:r>
              <a:rPr lang="en-US" sz="2000" b="1" dirty="0">
                <a:solidFill>
                  <a:prstClr val="black"/>
                </a:solidFill>
                <a:latin typeface="Times New Roman" panose="02020603050405020304" pitchFamily="18" charset="0"/>
                <a:cs typeface="Times New Roman" panose="02020603050405020304" pitchFamily="18" charset="0"/>
              </a:rPr>
              <a:t>  September, shower activity increased near the northern end of the wave axis.  This area of weather would eventually be absorbed into </a:t>
            </a:r>
            <a:r>
              <a:rPr lang="en-US" sz="2000" b="1" dirty="0">
                <a:solidFill>
                  <a:srgbClr val="FF0000"/>
                </a:solidFill>
                <a:latin typeface="Times New Roman" panose="02020603050405020304" pitchFamily="18" charset="0"/>
                <a:cs typeface="Times New Roman" panose="02020603050405020304" pitchFamily="18" charset="0"/>
              </a:rPr>
              <a:t>Tropical Storm Gabrielle, which was  developing near and north of Puerto Rico</a:t>
            </a:r>
            <a:r>
              <a:rPr lang="en-US" sz="2000" b="1" dirty="0">
                <a:solidFill>
                  <a:prstClr val="black"/>
                </a:solidFill>
                <a:latin typeface="Times New Roman" panose="02020603050405020304" pitchFamily="18" charset="0"/>
                <a:cs typeface="Times New Roman" panose="02020603050405020304" pitchFamily="18" charset="0"/>
              </a:rPr>
              <a:t> during the 3</a:t>
            </a:r>
            <a:r>
              <a:rPr lang="en-US" sz="2000" b="1" baseline="30000" dirty="0">
                <a:solidFill>
                  <a:prstClr val="black"/>
                </a:solidFill>
                <a:latin typeface="Times New Roman" panose="02020603050405020304" pitchFamily="18" charset="0"/>
                <a:cs typeface="Times New Roman" panose="02020603050405020304" pitchFamily="18" charset="0"/>
              </a:rPr>
              <a:t>rd</a:t>
            </a:r>
            <a:r>
              <a:rPr lang="en-US" sz="2000" b="1" dirty="0">
                <a:solidFill>
                  <a:prstClr val="black"/>
                </a:solidFill>
                <a:latin typeface="Times New Roman" panose="02020603050405020304" pitchFamily="18" charset="0"/>
                <a:cs typeface="Times New Roman" panose="02020603050405020304" pitchFamily="18" charset="0"/>
              </a:rPr>
              <a:t> – 7</a:t>
            </a:r>
            <a:r>
              <a:rPr lang="en-US" sz="2000" b="1" baseline="30000" dirty="0">
                <a:solidFill>
                  <a:prstClr val="black"/>
                </a:solidFill>
                <a:latin typeface="Times New Roman" panose="02020603050405020304" pitchFamily="18" charset="0"/>
                <a:cs typeface="Times New Roman" panose="02020603050405020304" pitchFamily="18" charset="0"/>
              </a:rPr>
              <a:t>th</a:t>
            </a:r>
            <a:r>
              <a:rPr lang="en-US" sz="2000" b="1" dirty="0">
                <a:solidFill>
                  <a:prstClr val="black"/>
                </a:solidFill>
                <a:latin typeface="Times New Roman" panose="02020603050405020304" pitchFamily="18" charset="0"/>
                <a:cs typeface="Times New Roman" panose="02020603050405020304" pitchFamily="18" charset="0"/>
              </a:rPr>
              <a:t>  September period. The southern part of the wave continued westward and eventually moved into a large area of low-level cyclonic  flow extending from the western Caribbean Sea across Central America into the eastern north  Pacific. The combination of this flow and the wave produced two areas of disturbed weather  between 8-10 September. One, over the Pacific, moved westward and eventually helped  spawn Hurricane Manuel. The second, which appeared over the northwestern Caribbean Sea  on 9 September, became Ingrid.  Slow development of the Caribbean disturbance led to formation of a low pressure area  on 11 September. While the system showed signs of organization before moving over the  Yucatan Peninsula later that day, surface observations indicate that it had not developed into a tropical cyclone. The low moved west-northwestward, with the center apparently reforming over  the Bay of Campeche early on 12 September. Subsequent development led to the formation of  a tropical depression around 1800 UTC that day about 150 n mi east-northeast of Veracruz,  Mexico. The “best track” chart of the tropical cyclone’s path is given in Fig. 1, with the wind and  pressure histories shown in Figs. 2 and 3, respectively</a:t>
            </a:r>
            <a:r>
              <a:rPr lang="en-US" b="1" dirty="0" smtClean="0">
                <a:solidFill>
                  <a:prstClr val="black"/>
                </a:solidFill>
                <a:latin typeface="Times New Roman" panose="02020603050405020304" pitchFamily="18" charset="0"/>
                <a:cs typeface="Times New Roman" panose="02020603050405020304" pitchFamily="18" charset="0"/>
              </a:rPr>
              <a:t>. </a:t>
            </a:r>
            <a:endParaRPr lang="en-US"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3577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Karl_16-17Sep10.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524000"/>
            <a:ext cx="7467600" cy="5105400"/>
          </a:xfrm>
        </p:spPr>
      </p:pic>
      <p:sp>
        <p:nvSpPr>
          <p:cNvPr id="5" name="TextBox 4"/>
          <p:cNvSpPr txBox="1"/>
          <p:nvPr/>
        </p:nvSpPr>
        <p:spPr>
          <a:xfrm>
            <a:off x="152400" y="457200"/>
            <a:ext cx="8839200" cy="1016000"/>
          </a:xfrm>
          <a:prstGeom prst="rect">
            <a:avLst/>
          </a:prstGeom>
          <a:noFill/>
        </p:spPr>
        <p:txBody>
          <a:bodyPr lIns="91076" tIns="45540" rIns="91076" bIns="45540">
            <a:spAutoFit/>
          </a:bodyPr>
          <a:lstStyle/>
          <a:p>
            <a:pPr algn="ctr">
              <a:defRPr/>
            </a:pPr>
            <a:r>
              <a:rPr lang="en-US" sz="2000" b="1" dirty="0">
                <a:solidFill>
                  <a:srgbClr val="8064A2">
                    <a:lumMod val="50000"/>
                  </a:srgbClr>
                </a:solidFill>
                <a:latin typeface="Times New Roman" pitchFamily="18" charset="0"/>
                <a:cs typeface="Times New Roman" pitchFamily="18" charset="0"/>
              </a:rPr>
              <a:t>Alvarado radar loop as received from Mexico. This is the radar reflectivity animation covering the period September 16 , 2010 16Z to September 17, 2010 17Z. This is Hurricane KARL that made landfall in Mexico.</a:t>
            </a:r>
          </a:p>
        </p:txBody>
      </p:sp>
      <p:sp>
        <p:nvSpPr>
          <p:cNvPr id="2" name="Slide Number Placeholder 1"/>
          <p:cNvSpPr>
            <a:spLocks noGrp="1"/>
          </p:cNvSpPr>
          <p:nvPr>
            <p:ph type="sldNum" sz="quarter" idx="12"/>
          </p:nvPr>
        </p:nvSpPr>
        <p:spPr/>
        <p:txBody>
          <a:bodyPr/>
          <a:lstStyle/>
          <a:p>
            <a:fld id="{F6C20618-1625-4C1B-B027-7DF2EBB9C431}"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23599283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8686800" cy="6247864"/>
          </a:xfrm>
          <a:prstGeom prst="rect">
            <a:avLst/>
          </a:prstGeom>
        </p:spPr>
        <p:txBody>
          <a:bodyPr wrap="square" lIns="91076" tIns="45540" rIns="91076" bIns="45540">
            <a:spAutoFit/>
          </a:bodyPr>
          <a:lstStyle/>
          <a:p>
            <a:pPr algn="just"/>
            <a:r>
              <a:rPr lang="en-US" sz="2000" b="1" dirty="0">
                <a:solidFill>
                  <a:prstClr val="black"/>
                </a:solidFill>
                <a:latin typeface="Times New Roman" panose="02020603050405020304" pitchFamily="18" charset="0"/>
                <a:cs typeface="Times New Roman" panose="02020603050405020304" pitchFamily="18" charset="0"/>
              </a:rPr>
              <a:t>The best track positions and intensities  are listed in Table 11 The depression initially moved westward, but turned toward the west-southwest on 13  September while the cyclone intensified into a tropical storm. Later that day, </a:t>
            </a:r>
            <a:r>
              <a:rPr lang="en-US" sz="2000" b="1" dirty="0">
                <a:solidFill>
                  <a:srgbClr val="FF0000"/>
                </a:solidFill>
                <a:latin typeface="Times New Roman" panose="02020603050405020304" pitchFamily="18" charset="0"/>
                <a:cs typeface="Times New Roman" panose="02020603050405020304" pitchFamily="18" charset="0"/>
              </a:rPr>
              <a:t>Ingrid made a  hairpin turn when it was centered about 50 n mi east of Veracruz. </a:t>
            </a:r>
            <a:r>
              <a:rPr lang="en-US" sz="2000" b="1" dirty="0">
                <a:solidFill>
                  <a:prstClr val="black"/>
                </a:solidFill>
                <a:latin typeface="Times New Roman" panose="02020603050405020304" pitchFamily="18" charset="0"/>
                <a:cs typeface="Times New Roman" panose="02020603050405020304" pitchFamily="18" charset="0"/>
              </a:rPr>
              <a:t>On 14 September a  combination of a mid/upper-level trough over northeastern Mexico and low/mid-level ridging  over the southeastern United States steered Ingrid north-northeastward and then northward.  Although the trough and upper-level outflow from Manuel caused moderate westerly vertical  wind shear over Ingrid, the cyclone managed to intensify into a hurricane later on 14  September. Thereafter, it reached a peak intensity of 75 </a:t>
            </a:r>
            <a:r>
              <a:rPr lang="en-US" sz="2000" b="1" dirty="0" err="1">
                <a:solidFill>
                  <a:prstClr val="black"/>
                </a:solidFill>
                <a:latin typeface="Times New Roman" panose="02020603050405020304" pitchFamily="18" charset="0"/>
                <a:cs typeface="Times New Roman" panose="02020603050405020304" pitchFamily="18" charset="0"/>
              </a:rPr>
              <a:t>kt</a:t>
            </a:r>
            <a:r>
              <a:rPr lang="en-US" sz="2000" b="1" dirty="0">
                <a:solidFill>
                  <a:prstClr val="black"/>
                </a:solidFill>
                <a:latin typeface="Times New Roman" panose="02020603050405020304" pitchFamily="18" charset="0"/>
                <a:cs typeface="Times New Roman" panose="02020603050405020304" pitchFamily="18" charset="0"/>
              </a:rPr>
              <a:t> early on 15 September while  centered about 215 n mi southeast of La </a:t>
            </a:r>
            <a:r>
              <a:rPr lang="en-US" sz="2000" b="1" dirty="0" err="1">
                <a:solidFill>
                  <a:prstClr val="black"/>
                </a:solidFill>
                <a:latin typeface="Times New Roman" panose="02020603050405020304" pitchFamily="18" charset="0"/>
                <a:cs typeface="Times New Roman" panose="02020603050405020304" pitchFamily="18" charset="0"/>
              </a:rPr>
              <a:t>Pesca</a:t>
            </a:r>
            <a:r>
              <a:rPr lang="en-US" sz="2000" b="1" dirty="0">
                <a:solidFill>
                  <a:prstClr val="black"/>
                </a:solidFill>
                <a:latin typeface="Times New Roman" panose="02020603050405020304" pitchFamily="18" charset="0"/>
                <a:cs typeface="Times New Roman" panose="02020603050405020304" pitchFamily="18" charset="0"/>
              </a:rPr>
              <a:t>, Mexico. The hurricane turned northwestward near the time of peak intensity, and this motion  continued for the rest of the day. On 16 September, a mid-level ridge over Texas caused Ingrid  to turn west-northwestward. Increasing vertical shear caused the cyclone to weaken below hurricane strength, and it is estimated that the maximum winds had decreased to 55 </a:t>
            </a:r>
            <a:r>
              <a:rPr lang="en-US" sz="2000" b="1" dirty="0" err="1">
                <a:solidFill>
                  <a:prstClr val="black"/>
                </a:solidFill>
                <a:latin typeface="Times New Roman" panose="02020603050405020304" pitchFamily="18" charset="0"/>
                <a:cs typeface="Times New Roman" panose="02020603050405020304" pitchFamily="18" charset="0"/>
              </a:rPr>
              <a:t>kt</a:t>
            </a:r>
            <a:r>
              <a:rPr lang="en-US" sz="2000" b="1" dirty="0">
                <a:solidFill>
                  <a:prstClr val="black"/>
                </a:solidFill>
                <a:latin typeface="Times New Roman" panose="02020603050405020304" pitchFamily="18" charset="0"/>
                <a:cs typeface="Times New Roman" panose="02020603050405020304" pitchFamily="18" charset="0"/>
              </a:rPr>
              <a:t> when the center made landfall just south of La </a:t>
            </a:r>
            <a:r>
              <a:rPr lang="en-US" sz="2000" b="1" dirty="0" err="1">
                <a:solidFill>
                  <a:prstClr val="black"/>
                </a:solidFill>
                <a:latin typeface="Times New Roman" panose="02020603050405020304" pitchFamily="18" charset="0"/>
                <a:cs typeface="Times New Roman" panose="02020603050405020304" pitchFamily="18" charset="0"/>
              </a:rPr>
              <a:t>Pesca</a:t>
            </a:r>
            <a:r>
              <a:rPr lang="en-US" sz="2000" b="1" dirty="0">
                <a:solidFill>
                  <a:prstClr val="black"/>
                </a:solidFill>
                <a:latin typeface="Times New Roman" panose="02020603050405020304" pitchFamily="18" charset="0"/>
                <a:cs typeface="Times New Roman" panose="02020603050405020304" pitchFamily="18" charset="0"/>
              </a:rPr>
              <a:t> around 1115 UTC that day. After landfall, Ingrid  moved slowly westward until it dissipated over northeastern Mexico on 17 September. </a:t>
            </a:r>
          </a:p>
          <a:p>
            <a:pPr algn="just"/>
            <a:r>
              <a:rPr lang="en-US" sz="2000" b="1"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744069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6485" y="273666"/>
            <a:ext cx="8228160" cy="1144921"/>
          </a:xfrm>
          <a:ln/>
        </p:spPr>
        <p:txBody>
          <a:bodyPr tIns="35070"/>
          <a:lstStyle/>
          <a:p>
            <a:pPr>
              <a:tabLst>
                <a:tab pos="413137" algn="l"/>
                <a:tab pos="826274" algn="l"/>
                <a:tab pos="1239416" algn="l"/>
                <a:tab pos="1652552" algn="l"/>
                <a:tab pos="2065683" algn="l"/>
                <a:tab pos="2478829" algn="l"/>
                <a:tab pos="2891968" algn="l"/>
                <a:tab pos="3305110" algn="l"/>
                <a:tab pos="3718246" algn="l"/>
                <a:tab pos="4131376" algn="l"/>
                <a:tab pos="4544520" algn="l"/>
                <a:tab pos="4957657" algn="l"/>
                <a:tab pos="5370802" algn="l"/>
                <a:tab pos="5783934" algn="l"/>
                <a:tab pos="6197067" algn="l"/>
                <a:tab pos="6610215" algn="l"/>
                <a:tab pos="7023350" algn="l"/>
                <a:tab pos="7436487" algn="l"/>
                <a:tab pos="7849626" algn="l"/>
              </a:tabLst>
            </a:pPr>
            <a:r>
              <a:rPr lang="en-US"/>
              <a:t>HS3 Dropsonde Coverage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l="38966" t="35680" r="44505" b="24397"/>
          <a:stretch>
            <a:fillRect/>
          </a:stretch>
        </p:blipFill>
        <p:spPr bwMode="auto">
          <a:xfrm>
            <a:off x="1078565" y="1575531"/>
            <a:ext cx="2571840" cy="4231164"/>
          </a:xfrm>
          <a:prstGeom prst="rect">
            <a:avLst/>
          </a:prstGeom>
          <a:noFill/>
          <a:ln>
            <a:noFill/>
          </a:ln>
          <a:effectLst/>
          <a:extLst>
            <a:ext uri="{909E8E84-426E-40DD-AFC4-6F175D3DCCD1}">
              <a14:hiddenFill xmlns:a14="http://schemas.microsoft.com/office/drawing/2010/main">
                <a:blipFill dpi="0" rotWithShape="0">
                  <a:blip/>
                  <a:srcRect l="38966" t="35680" r="44505" b="24397"/>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l="18719" t="52611" r="59018" b="26817"/>
          <a:stretch>
            <a:fillRect/>
          </a:stretch>
        </p:blipFill>
        <p:spPr bwMode="auto">
          <a:xfrm>
            <a:off x="5060160" y="1575531"/>
            <a:ext cx="2571840" cy="4231164"/>
          </a:xfrm>
          <a:prstGeom prst="rect">
            <a:avLst/>
          </a:prstGeom>
          <a:noFill/>
          <a:ln>
            <a:noFill/>
          </a:ln>
          <a:effectLst/>
          <a:extLst>
            <a:ext uri="{909E8E84-426E-40DD-AFC4-6F175D3DCCD1}">
              <a14:hiddenFill xmlns:a14="http://schemas.microsoft.com/office/drawing/2010/main">
                <a:blipFill dpi="0" rotWithShape="0">
                  <a:blip/>
                  <a:srcRect l="18719" t="52611" r="59018" b="26817"/>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4811040" y="5890256"/>
            <a:ext cx="3085920" cy="885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942" rIns="0" bIns="0" anchor="ctr"/>
          <a:lstStyle>
            <a:lvl1pPr>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1pPr>
            <a:lvl2pPr>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2pPr>
            <a:lvl3pPr>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3pPr>
            <a:lvl4pPr>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4pPr>
            <a:lvl5pPr>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9pPr>
          </a:lstStyle>
          <a:p>
            <a:pPr algn="ctr" defTabSz="413137" fontAlgn="base" hangingPunct="0">
              <a:lnSpc>
                <a:spcPct val="93000"/>
              </a:lnSpc>
              <a:spcBef>
                <a:spcPct val="0"/>
              </a:spcBef>
              <a:spcAft>
                <a:spcPct val="0"/>
              </a:spcAft>
              <a:buClr>
                <a:srgbClr val="000000"/>
              </a:buClr>
              <a:buSzPct val="100000"/>
            </a:pPr>
            <a:r>
              <a:rPr lang="en-US" b="1" smtClean="0"/>
              <a:t>Hurricane Ingrid</a:t>
            </a:r>
          </a:p>
        </p:txBody>
      </p:sp>
      <p:sp>
        <p:nvSpPr>
          <p:cNvPr id="3077" name="Text Box 5"/>
          <p:cNvSpPr txBox="1">
            <a:spLocks noChangeArrowheads="1"/>
          </p:cNvSpPr>
          <p:nvPr/>
        </p:nvSpPr>
        <p:spPr bwMode="auto">
          <a:xfrm>
            <a:off x="895682" y="5890256"/>
            <a:ext cx="3085920" cy="885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942" rIns="0" bIns="0" anchor="ctr"/>
          <a:lstStyle>
            <a:lvl1pPr>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1pPr>
            <a:lvl2pPr>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2pPr>
            <a:lvl3pPr>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3pPr>
            <a:lvl4pPr>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4pPr>
            <a:lvl5pPr>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Lst>
              <a:defRPr>
                <a:solidFill>
                  <a:srgbClr val="000000"/>
                </a:solidFill>
                <a:latin typeface="Arial" charset="0"/>
                <a:ea typeface="DejaVu Sans" charset="0"/>
                <a:cs typeface="DejaVu Sans" charset="0"/>
              </a:defRPr>
            </a:lvl9pPr>
          </a:lstStyle>
          <a:p>
            <a:pPr algn="ctr" defTabSz="413137" fontAlgn="base" hangingPunct="0">
              <a:lnSpc>
                <a:spcPct val="93000"/>
              </a:lnSpc>
              <a:spcBef>
                <a:spcPct val="0"/>
              </a:spcBef>
              <a:spcAft>
                <a:spcPct val="0"/>
              </a:spcAft>
              <a:buClr>
                <a:srgbClr val="000000"/>
              </a:buClr>
              <a:buSzPct val="100000"/>
            </a:pPr>
            <a:r>
              <a:rPr lang="en-US" b="1" smtClean="0"/>
              <a:t>Tropical Storm Gabrielle</a:t>
            </a:r>
          </a:p>
        </p:txBody>
      </p:sp>
    </p:spTree>
    <p:extLst>
      <p:ext uri="{BB962C8B-B14F-4D97-AF65-F5344CB8AC3E}">
        <p14:creationId xmlns:p14="http://schemas.microsoft.com/office/powerpoint/2010/main" val="2341880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56480" y="273630"/>
            <a:ext cx="8218080" cy="5298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9pPr>
          </a:lstStyle>
          <a:p>
            <a:pPr algn="ctr">
              <a:spcAft>
                <a:spcPts val="1293"/>
              </a:spcAft>
            </a:pPr>
            <a:r>
              <a:rPr lang="en-US" sz="4000" b="1">
                <a:solidFill>
                  <a:srgbClr val="000000"/>
                </a:solidFill>
              </a:rPr>
              <a:t>Hurricane Ingrid 2013</a:t>
            </a:r>
          </a:p>
          <a:p>
            <a:pPr algn="ctr">
              <a:spcAft>
                <a:spcPts val="1293"/>
              </a:spcAft>
            </a:pPr>
            <a:r>
              <a:rPr lang="en-US" sz="2900">
                <a:solidFill>
                  <a:srgbClr val="000000"/>
                </a:solidFill>
              </a:rPr>
              <a:t>Developing Case</a:t>
            </a:r>
          </a:p>
        </p:txBody>
      </p:sp>
    </p:spTree>
    <p:extLst>
      <p:ext uri="{BB962C8B-B14F-4D97-AF65-F5344CB8AC3E}">
        <p14:creationId xmlns:p14="http://schemas.microsoft.com/office/powerpoint/2010/main" val="16310465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6485" y="273666"/>
            <a:ext cx="8228160" cy="1144921"/>
          </a:xfrm>
          <a:ln/>
        </p:spPr>
        <p:txBody>
          <a:bodyPr tIns="35070">
            <a:normAutofit fontScale="90000"/>
          </a:bodyPr>
          <a:lstStyle/>
          <a:p>
            <a:pPr>
              <a:tabLst>
                <a:tab pos="413137" algn="l"/>
                <a:tab pos="826274" algn="l"/>
                <a:tab pos="1239416" algn="l"/>
                <a:tab pos="1652552" algn="l"/>
                <a:tab pos="2065683" algn="l"/>
                <a:tab pos="2478829" algn="l"/>
                <a:tab pos="2891968" algn="l"/>
                <a:tab pos="3305110" algn="l"/>
                <a:tab pos="3718246" algn="l"/>
                <a:tab pos="4131376" algn="l"/>
                <a:tab pos="4544520" algn="l"/>
                <a:tab pos="4957657" algn="l"/>
                <a:tab pos="5370802" algn="l"/>
                <a:tab pos="5783934" algn="l"/>
                <a:tab pos="6197067" algn="l"/>
                <a:tab pos="6610215" algn="l"/>
                <a:tab pos="7023350" algn="l"/>
                <a:tab pos="7436487" algn="l"/>
                <a:tab pos="7849626" algn="l"/>
              </a:tabLst>
            </a:pPr>
            <a:r>
              <a:rPr lang="en-US" altLang="en-US"/>
              <a:t>Hurricane Ingrid 2013 Sea Level Pressure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l="25490" t="28419" r="13541" b="19203"/>
          <a:stretch>
            <a:fillRect/>
          </a:stretch>
        </p:blipFill>
        <p:spPr bwMode="auto">
          <a:xfrm>
            <a:off x="889462" y="1640697"/>
            <a:ext cx="6182836" cy="4442212"/>
          </a:xfrm>
          <a:prstGeom prst="rect">
            <a:avLst/>
          </a:prstGeom>
          <a:noFill/>
          <a:ln>
            <a:noFill/>
          </a:ln>
          <a:effectLst/>
          <a:extLst>
            <a:ext uri="{909E8E84-426E-40DD-AFC4-6F175D3DCCD1}">
              <a14:hiddenFill xmlns:a14="http://schemas.microsoft.com/office/drawing/2010/main">
                <a:blipFill dpi="0" rotWithShape="0">
                  <a:blip/>
                  <a:srcRect l="25490" t="28419" r="13541" b="19203"/>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3"/>
          <p:cNvSpPr txBox="1">
            <a:spLocks noChangeArrowheads="1"/>
          </p:cNvSpPr>
          <p:nvPr/>
        </p:nvSpPr>
        <p:spPr bwMode="auto">
          <a:xfrm>
            <a:off x="7585920" y="4926758"/>
            <a:ext cx="1327680" cy="124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322" tIns="55010" rIns="81322" bIns="40662"/>
          <a:lstStyle>
            <a:lvl1pPr>
              <a:tabLst>
                <a:tab pos="457200" algn="l"/>
                <a:tab pos="914400" algn="l"/>
                <a:tab pos="1371600" algn="l"/>
              </a:tabLst>
              <a:defRPr>
                <a:solidFill>
                  <a:srgbClr val="000000"/>
                </a:solidFill>
                <a:latin typeface="Arial" charset="0"/>
                <a:ea typeface="DejaVu Sans" charset="0"/>
                <a:cs typeface="DejaVu Sans" charset="0"/>
              </a:defRPr>
            </a:lvl1pPr>
            <a:lvl2pPr>
              <a:tabLst>
                <a:tab pos="457200" algn="l"/>
                <a:tab pos="914400" algn="l"/>
                <a:tab pos="1371600" algn="l"/>
              </a:tabLst>
              <a:defRPr>
                <a:solidFill>
                  <a:srgbClr val="000000"/>
                </a:solidFill>
                <a:latin typeface="Arial" charset="0"/>
                <a:ea typeface="DejaVu Sans" charset="0"/>
                <a:cs typeface="DejaVu Sans" charset="0"/>
              </a:defRPr>
            </a:lvl2pPr>
            <a:lvl3pPr>
              <a:tabLst>
                <a:tab pos="457200" algn="l"/>
                <a:tab pos="914400" algn="l"/>
                <a:tab pos="1371600" algn="l"/>
              </a:tabLst>
              <a:defRPr>
                <a:solidFill>
                  <a:srgbClr val="000000"/>
                </a:solidFill>
                <a:latin typeface="Arial" charset="0"/>
                <a:ea typeface="DejaVu Sans" charset="0"/>
                <a:cs typeface="DejaVu Sans" charset="0"/>
              </a:defRPr>
            </a:lvl3pPr>
            <a:lvl4pPr>
              <a:tabLst>
                <a:tab pos="457200" algn="l"/>
                <a:tab pos="914400" algn="l"/>
                <a:tab pos="1371600" algn="l"/>
              </a:tabLst>
              <a:defRPr>
                <a:solidFill>
                  <a:srgbClr val="000000"/>
                </a:solidFill>
                <a:latin typeface="Arial" charset="0"/>
                <a:ea typeface="DejaVu Sans" charset="0"/>
                <a:cs typeface="DejaVu Sans" charset="0"/>
              </a:defRPr>
            </a:lvl4pPr>
            <a:lvl5pPr>
              <a:tabLst>
                <a:tab pos="457200" algn="l"/>
                <a:tab pos="914400" algn="l"/>
                <a:tab pos="13716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9pPr>
          </a:lstStyle>
          <a:p>
            <a:r>
              <a:rPr lang="en-US" altLang="en-US"/>
              <a:t>Image courtesy of the National Hurricane Center</a:t>
            </a:r>
          </a:p>
        </p:txBody>
      </p:sp>
    </p:spTree>
    <p:extLst>
      <p:ext uri="{BB962C8B-B14F-4D97-AF65-F5344CB8AC3E}">
        <p14:creationId xmlns:p14="http://schemas.microsoft.com/office/powerpoint/2010/main" val="34104973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485" y="273666"/>
            <a:ext cx="8228160" cy="1144921"/>
          </a:xfrm>
          <a:ln/>
        </p:spPr>
        <p:txBody>
          <a:bodyPr tIns="35070"/>
          <a:lstStyle/>
          <a:p>
            <a:pPr>
              <a:tabLst>
                <a:tab pos="413137" algn="l"/>
                <a:tab pos="826274" algn="l"/>
                <a:tab pos="1239416" algn="l"/>
                <a:tab pos="1652552" algn="l"/>
                <a:tab pos="2065683" algn="l"/>
                <a:tab pos="2478829" algn="l"/>
                <a:tab pos="2891968" algn="l"/>
                <a:tab pos="3305110" algn="l"/>
                <a:tab pos="3718246" algn="l"/>
                <a:tab pos="4131376" algn="l"/>
                <a:tab pos="4544520" algn="l"/>
                <a:tab pos="4957657" algn="l"/>
                <a:tab pos="5370802" algn="l"/>
                <a:tab pos="5783934" algn="l"/>
                <a:tab pos="6197067" algn="l"/>
                <a:tab pos="6610215" algn="l"/>
                <a:tab pos="7023350" algn="l"/>
                <a:tab pos="7436487" algn="l"/>
                <a:tab pos="7849626" algn="l"/>
              </a:tabLst>
            </a:pPr>
            <a:r>
              <a:rPr lang="en-US" altLang="en-US"/>
              <a:t>Hurricane Ingrid 2013 Wind Speed</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l="28392" t="24791" r="15477" b="25607"/>
          <a:stretch>
            <a:fillRect/>
          </a:stretch>
        </p:blipFill>
        <p:spPr bwMode="auto">
          <a:xfrm>
            <a:off x="580320" y="1418587"/>
            <a:ext cx="6801120" cy="4886433"/>
          </a:xfrm>
          <a:prstGeom prst="rect">
            <a:avLst/>
          </a:prstGeom>
          <a:noFill/>
          <a:ln>
            <a:noFill/>
          </a:ln>
          <a:effectLst/>
          <a:extLst>
            <a:ext uri="{909E8E84-426E-40DD-AFC4-6F175D3DCCD1}">
              <a14:hiddenFill xmlns:a14="http://schemas.microsoft.com/office/drawing/2010/main">
                <a:blipFill dpi="0" rotWithShape="0">
                  <a:blip/>
                  <a:srcRect l="28392" t="24791" r="15477" b="25607"/>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p:cNvSpPr txBox="1">
            <a:spLocks noChangeArrowheads="1"/>
          </p:cNvSpPr>
          <p:nvPr/>
        </p:nvSpPr>
        <p:spPr bwMode="auto">
          <a:xfrm>
            <a:off x="7585920" y="4926758"/>
            <a:ext cx="1327680" cy="124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322" tIns="55010" rIns="81322" bIns="40662"/>
          <a:lstStyle>
            <a:lvl1pPr>
              <a:tabLst>
                <a:tab pos="457200" algn="l"/>
                <a:tab pos="914400" algn="l"/>
                <a:tab pos="1371600" algn="l"/>
              </a:tabLst>
              <a:defRPr>
                <a:solidFill>
                  <a:srgbClr val="000000"/>
                </a:solidFill>
                <a:latin typeface="Arial" charset="0"/>
                <a:ea typeface="DejaVu Sans" charset="0"/>
                <a:cs typeface="DejaVu Sans" charset="0"/>
              </a:defRPr>
            </a:lvl1pPr>
            <a:lvl2pPr>
              <a:tabLst>
                <a:tab pos="457200" algn="l"/>
                <a:tab pos="914400" algn="l"/>
                <a:tab pos="1371600" algn="l"/>
              </a:tabLst>
              <a:defRPr>
                <a:solidFill>
                  <a:srgbClr val="000000"/>
                </a:solidFill>
                <a:latin typeface="Arial" charset="0"/>
                <a:ea typeface="DejaVu Sans" charset="0"/>
                <a:cs typeface="DejaVu Sans" charset="0"/>
              </a:defRPr>
            </a:lvl2pPr>
            <a:lvl3pPr>
              <a:tabLst>
                <a:tab pos="457200" algn="l"/>
                <a:tab pos="914400" algn="l"/>
                <a:tab pos="1371600" algn="l"/>
              </a:tabLst>
              <a:defRPr>
                <a:solidFill>
                  <a:srgbClr val="000000"/>
                </a:solidFill>
                <a:latin typeface="Arial" charset="0"/>
                <a:ea typeface="DejaVu Sans" charset="0"/>
                <a:cs typeface="DejaVu Sans" charset="0"/>
              </a:defRPr>
            </a:lvl3pPr>
            <a:lvl4pPr>
              <a:tabLst>
                <a:tab pos="457200" algn="l"/>
                <a:tab pos="914400" algn="l"/>
                <a:tab pos="1371600" algn="l"/>
              </a:tabLst>
              <a:defRPr>
                <a:solidFill>
                  <a:srgbClr val="000000"/>
                </a:solidFill>
                <a:latin typeface="Arial" charset="0"/>
                <a:ea typeface="DejaVu Sans" charset="0"/>
                <a:cs typeface="DejaVu Sans" charset="0"/>
              </a:defRPr>
            </a:lvl4pPr>
            <a:lvl5pPr>
              <a:tabLst>
                <a:tab pos="457200" algn="l"/>
                <a:tab pos="914400" algn="l"/>
                <a:tab pos="13716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9pPr>
          </a:lstStyle>
          <a:p>
            <a:r>
              <a:rPr lang="en-US" altLang="en-US"/>
              <a:t>Image courtesy of the National Hurricane Center</a:t>
            </a:r>
          </a:p>
        </p:txBody>
      </p:sp>
      <p:cxnSp>
        <p:nvCxnSpPr>
          <p:cNvPr id="3" name="Straight Connector 2"/>
          <p:cNvCxnSpPr/>
          <p:nvPr/>
        </p:nvCxnSpPr>
        <p:spPr bwMode="auto">
          <a:xfrm>
            <a:off x="5029200" y="5548183"/>
            <a:ext cx="1524000"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92423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0" y="66247"/>
            <a:ext cx="184320" cy="325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endParaRPr lang="en-US"/>
          </a:p>
        </p:txBody>
      </p:sp>
      <p:sp>
        <p:nvSpPr>
          <p:cNvPr id="4098" name="Rectangle 2"/>
          <p:cNvSpPr>
            <a:spLocks noChangeArrowheads="1"/>
          </p:cNvSpPr>
          <p:nvPr/>
        </p:nvSpPr>
        <p:spPr bwMode="auto">
          <a:xfrm>
            <a:off x="414720" y="354027"/>
            <a:ext cx="8294400" cy="902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7" tIns="45713" rIns="91427" bIns="45713" anchor="ctr">
            <a:spAutoFit/>
          </a:bodyPr>
          <a:lstStyle/>
          <a:p>
            <a:pPr algn="just">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sz="2600">
                <a:solidFill>
                  <a:srgbClr val="008080"/>
                </a:solidFill>
                <a:effectLst>
                  <a:outerShdw blurRad="38100" dist="38100" dir="2700000" algn="tl">
                    <a:srgbClr val="C0C0C0"/>
                  </a:outerShdw>
                </a:effectLst>
                <a:ea typeface="Cambria" pitchFamily="16" charset="0"/>
                <a:cs typeface="Cambria" pitchFamily="16" charset="0"/>
              </a:rPr>
              <a:t>Single simulation domain 3 km resolution over Mexico Domain (98.2481W-91.8703W, 18N-24.5N).</a:t>
            </a:r>
          </a:p>
        </p:txBody>
      </p:sp>
      <p:sp>
        <p:nvSpPr>
          <p:cNvPr id="4099" name="AutoShape 3"/>
          <p:cNvSpPr>
            <a:spLocks noChangeArrowheads="1"/>
          </p:cNvSpPr>
          <p:nvPr/>
        </p:nvSpPr>
        <p:spPr bwMode="auto">
          <a:xfrm>
            <a:off x="84962" y="97930"/>
            <a:ext cx="8838720" cy="6706785"/>
          </a:xfrm>
          <a:prstGeom prst="roundRect">
            <a:avLst>
              <a:gd name="adj" fmla="val 16667"/>
            </a:avLst>
          </a:prstGeom>
          <a:noFill/>
          <a:ln w="25560" cap="sq">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36" tIns="41469" rIns="82936" bIns="41469" anchor="ctr"/>
          <a:lstStyle/>
          <a:p>
            <a:endParaRPr lang="en-US"/>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560" y="1251493"/>
            <a:ext cx="6912000" cy="5340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699255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6480" y="273630"/>
            <a:ext cx="8218080" cy="1134839"/>
          </a:xfrm>
          <a:ln/>
        </p:spPr>
        <p:txBody>
          <a:bodyPr/>
          <a:lstStyle/>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t>Intensity Comparison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0" y="1742583"/>
            <a:ext cx="4561920" cy="38984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2800" y="1742583"/>
            <a:ext cx="4561920" cy="38984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56518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6480" y="273630"/>
            <a:ext cx="8218080" cy="1134839"/>
          </a:xfrm>
          <a:ln/>
        </p:spPr>
        <p:txBody>
          <a:bodyPr/>
          <a:lstStyle/>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t>Track Comparison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640" y="1296137"/>
            <a:ext cx="6912000" cy="5340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551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456480" y="273630"/>
            <a:ext cx="8218080" cy="1134839"/>
          </a:xfrm>
          <a:ln/>
        </p:spPr>
        <p:txBody>
          <a:bodyPr/>
          <a:lstStyle/>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a:t>Precipitation Analysis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0" y="1376785"/>
            <a:ext cx="4976640" cy="50102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Text Box 3"/>
          <p:cNvSpPr txBox="1">
            <a:spLocks noChangeArrowheads="1"/>
          </p:cNvSpPr>
          <p:nvPr/>
        </p:nvSpPr>
        <p:spPr bwMode="auto">
          <a:xfrm>
            <a:off x="1226882" y="6446117"/>
            <a:ext cx="2653920" cy="36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9pPr>
          </a:lstStyle>
          <a:p>
            <a:pPr algn="ctr"/>
            <a:r>
              <a:rPr lang="en-US" sz="2500">
                <a:solidFill>
                  <a:srgbClr val="000000"/>
                </a:solidFill>
              </a:rPr>
              <a:t>Physical Init.</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680" y="1376785"/>
            <a:ext cx="4976640" cy="50102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7" name="Text Box 5"/>
          <p:cNvSpPr txBox="1">
            <a:spLocks noChangeArrowheads="1"/>
          </p:cNvSpPr>
          <p:nvPr/>
        </p:nvSpPr>
        <p:spPr bwMode="auto">
          <a:xfrm>
            <a:off x="5225760" y="6441797"/>
            <a:ext cx="2653920" cy="36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DejaVu Sans" charset="0"/>
                <a:cs typeface="DejaVu Sans" charset="0"/>
              </a:defRPr>
            </a:lvl9pPr>
          </a:lstStyle>
          <a:p>
            <a:pPr algn="ctr"/>
            <a:r>
              <a:rPr lang="en-US" sz="2500">
                <a:solidFill>
                  <a:srgbClr val="000000"/>
                </a:solidFill>
              </a:rPr>
              <a:t>Control</a:t>
            </a:r>
          </a:p>
        </p:txBody>
      </p:sp>
    </p:spTree>
    <p:extLst>
      <p:ext uri="{BB962C8B-B14F-4D97-AF65-F5344CB8AC3E}">
        <p14:creationId xmlns:p14="http://schemas.microsoft.com/office/powerpoint/2010/main" val="405688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456480" y="-76200"/>
            <a:ext cx="8218080" cy="5298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FFFFFF"/>
                </a:solidFill>
                <a:latin typeface="Arial" charset="0"/>
                <a:ea typeface="DejaVu Sans" charset="0"/>
                <a:cs typeface="DejaVu Sans" charset="0"/>
              </a:defRPr>
            </a:lvl9pPr>
          </a:lstStyle>
          <a:p>
            <a:pPr algn="ctr">
              <a:spcAft>
                <a:spcPts val="1293"/>
              </a:spcAft>
            </a:pPr>
            <a:r>
              <a:rPr lang="en-US" sz="4000" b="1">
                <a:solidFill>
                  <a:srgbClr val="000000"/>
                </a:solidFill>
              </a:rPr>
              <a:t>Tropical Storm Gabrielle 2013</a:t>
            </a:r>
          </a:p>
          <a:p>
            <a:pPr algn="ctr">
              <a:spcAft>
                <a:spcPts val="1293"/>
              </a:spcAft>
            </a:pPr>
            <a:r>
              <a:rPr lang="en-US" sz="4000">
                <a:solidFill>
                  <a:srgbClr val="000000"/>
                </a:solidFill>
              </a:rPr>
              <a:t>Non-developing Case</a:t>
            </a:r>
          </a:p>
        </p:txBody>
      </p:sp>
    </p:spTree>
    <p:extLst>
      <p:ext uri="{BB962C8B-B14F-4D97-AF65-F5344CB8AC3E}">
        <p14:creationId xmlns:p14="http://schemas.microsoft.com/office/powerpoint/2010/main" val="2808025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1066800"/>
          <a:ext cx="91440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10243" name="TextBox 2"/>
          <p:cNvSpPr txBox="1">
            <a:spLocks noChangeArrowheads="1"/>
          </p:cNvSpPr>
          <p:nvPr/>
        </p:nvSpPr>
        <p:spPr bwMode="auto">
          <a:xfrm>
            <a:off x="457200" y="312738"/>
            <a:ext cx="853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2400" b="1">
                <a:solidFill>
                  <a:srgbClr val="FF0000"/>
                </a:solidFill>
                <a:latin typeface="Times New Roman" pitchFamily="18" charset="0"/>
                <a:cs typeface="Times New Roman" pitchFamily="18" charset="0"/>
              </a:rPr>
              <a:t>Spin-up of correlations </a:t>
            </a:r>
            <a:r>
              <a:rPr lang="en-US" altLang="en-US" sz="2400">
                <a:solidFill>
                  <a:srgbClr val="FF0000"/>
                </a:solidFill>
                <a:latin typeface="Times New Roman" pitchFamily="18" charset="0"/>
                <a:cs typeface="Times New Roman" pitchFamily="18" charset="0"/>
              </a:rPr>
              <a:t>between physically initialized rain and rain based on the Alvarado radar, during 22 hours   </a:t>
            </a:r>
          </a:p>
        </p:txBody>
      </p:sp>
      <p:sp>
        <p:nvSpPr>
          <p:cNvPr id="10244" name="Rectangle 3"/>
          <p:cNvSpPr>
            <a:spLocks noChangeArrowheads="1"/>
          </p:cNvSpPr>
          <p:nvPr/>
        </p:nvSpPr>
        <p:spPr bwMode="auto">
          <a:xfrm>
            <a:off x="0" y="4495802"/>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2400">
                <a:solidFill>
                  <a:srgbClr val="B83E18"/>
                </a:solidFill>
                <a:latin typeface="Times New Roman" pitchFamily="18" charset="0"/>
                <a:cs typeface="Times New Roman" pitchFamily="18" charset="0"/>
              </a:rPr>
              <a:t>This illustration shows the spin up of model rain towards the radar based rainfall estimates. The </a:t>
            </a:r>
            <a:r>
              <a:rPr lang="en-US" altLang="en-US" sz="2400" b="1">
                <a:solidFill>
                  <a:srgbClr val="B83E18"/>
                </a:solidFill>
                <a:latin typeface="Times New Roman" pitchFamily="18" charset="0"/>
                <a:cs typeface="Times New Roman" pitchFamily="18" charset="0"/>
              </a:rPr>
              <a:t>ordinate shows </a:t>
            </a:r>
            <a:r>
              <a:rPr lang="en-US" altLang="en-US" sz="2400">
                <a:solidFill>
                  <a:srgbClr val="B83E18"/>
                </a:solidFill>
                <a:latin typeface="Times New Roman" pitchFamily="18" charset="0"/>
                <a:cs typeface="Times New Roman" pitchFamily="18" charset="0"/>
              </a:rPr>
              <a:t>the </a:t>
            </a:r>
            <a:r>
              <a:rPr lang="en-US" altLang="en-US" sz="2400" b="1">
                <a:solidFill>
                  <a:srgbClr val="B83E18"/>
                </a:solidFill>
                <a:latin typeface="Times New Roman" pitchFamily="18" charset="0"/>
                <a:cs typeface="Times New Roman" pitchFamily="18" charset="0"/>
              </a:rPr>
              <a:t>correlation</a:t>
            </a:r>
            <a:r>
              <a:rPr lang="en-US" altLang="en-US" sz="2400">
                <a:solidFill>
                  <a:srgbClr val="B83E18"/>
                </a:solidFill>
                <a:latin typeface="Times New Roman" pitchFamily="18" charset="0"/>
                <a:cs typeface="Times New Roman" pitchFamily="18" charset="0"/>
              </a:rPr>
              <a:t> among these two rainfall (this is within a 100km square centered at the storms center). The correlation starts out with a value of </a:t>
            </a:r>
            <a:r>
              <a:rPr lang="en-US" altLang="en-US" sz="2400" b="1">
                <a:solidFill>
                  <a:srgbClr val="B83E18"/>
                </a:solidFill>
                <a:latin typeface="Times New Roman" pitchFamily="18" charset="0"/>
                <a:cs typeface="Times New Roman" pitchFamily="18" charset="0"/>
              </a:rPr>
              <a:t>0.1</a:t>
            </a:r>
            <a:r>
              <a:rPr lang="en-US" altLang="en-US" sz="2400">
                <a:solidFill>
                  <a:srgbClr val="B83E18"/>
                </a:solidFill>
                <a:latin typeface="Times New Roman" pitchFamily="18" charset="0"/>
                <a:cs typeface="Times New Roman" pitchFamily="18" charset="0"/>
              </a:rPr>
              <a:t> and spins up to a value close to </a:t>
            </a:r>
            <a:r>
              <a:rPr lang="en-US" altLang="en-US" sz="2400" b="1">
                <a:solidFill>
                  <a:srgbClr val="B83E18"/>
                </a:solidFill>
                <a:latin typeface="Times New Roman" pitchFamily="18" charset="0"/>
                <a:cs typeface="Times New Roman" pitchFamily="18" charset="0"/>
              </a:rPr>
              <a:t>0.8</a:t>
            </a:r>
            <a:r>
              <a:rPr lang="en-US" altLang="en-US" sz="2400">
                <a:solidFill>
                  <a:srgbClr val="B83E18"/>
                </a:solidFill>
                <a:latin typeface="Times New Roman" pitchFamily="18" charset="0"/>
                <a:cs typeface="Times New Roman" pitchFamily="18" charset="0"/>
              </a:rPr>
              <a:t> by around 16 hours (</a:t>
            </a:r>
            <a:r>
              <a:rPr lang="en-US" altLang="en-US" sz="2400" b="1">
                <a:solidFill>
                  <a:srgbClr val="B83E18"/>
                </a:solidFill>
                <a:latin typeface="Times New Roman" pitchFamily="18" charset="0"/>
                <a:cs typeface="Times New Roman" pitchFamily="18" charset="0"/>
              </a:rPr>
              <a:t>abscissa</a:t>
            </a:r>
            <a:r>
              <a:rPr lang="en-US" altLang="en-US" sz="2400">
                <a:solidFill>
                  <a:srgbClr val="B83E18"/>
                </a:solidFill>
                <a:latin typeface="Times New Roman" pitchFamily="18" charset="0"/>
                <a:cs typeface="Times New Roman" pitchFamily="18" charset="0"/>
              </a:rPr>
              <a:t>) of physical initialization.</a:t>
            </a:r>
          </a:p>
        </p:txBody>
      </p:sp>
      <p:sp>
        <p:nvSpPr>
          <p:cNvPr id="3" name="Slide Number Placeholder 2"/>
          <p:cNvSpPr>
            <a:spLocks noGrp="1"/>
          </p:cNvSpPr>
          <p:nvPr>
            <p:ph type="sldNum" sz="quarter" idx="12"/>
          </p:nvPr>
        </p:nvSpPr>
        <p:spPr/>
        <p:txBody>
          <a:bodyPr/>
          <a:lstStyle/>
          <a:p>
            <a:fld id="{F6C20618-1625-4C1B-B027-7DF2EBB9C431}"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21342729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381000" y="152400"/>
            <a:ext cx="8228160" cy="762000"/>
          </a:xfrm>
          <a:ln/>
        </p:spPr>
        <p:txBody>
          <a:bodyPr tIns="35070">
            <a:normAutofit fontScale="90000"/>
          </a:bodyPr>
          <a:lstStyle/>
          <a:p>
            <a:pPr>
              <a:tabLst>
                <a:tab pos="413137" algn="l"/>
                <a:tab pos="826274" algn="l"/>
                <a:tab pos="1239416" algn="l"/>
                <a:tab pos="1652552" algn="l"/>
                <a:tab pos="2065683" algn="l"/>
                <a:tab pos="2478829" algn="l"/>
                <a:tab pos="2891968" algn="l"/>
                <a:tab pos="3305110" algn="l"/>
                <a:tab pos="3718246" algn="l"/>
                <a:tab pos="4131376" algn="l"/>
                <a:tab pos="4544520" algn="l"/>
                <a:tab pos="4957657" algn="l"/>
                <a:tab pos="5370802" algn="l"/>
                <a:tab pos="5783934" algn="l"/>
                <a:tab pos="6197067" algn="l"/>
                <a:tab pos="6610215" algn="l"/>
                <a:tab pos="7023350" algn="l"/>
                <a:tab pos="7436487" algn="l"/>
                <a:tab pos="7849626" algn="l"/>
              </a:tabLst>
            </a:pPr>
            <a:r>
              <a:rPr lang="en-US" altLang="en-US" b="1" cap="all" dirty="0">
                <a:solidFill>
                  <a:srgbClr val="C00000"/>
                </a:solidFill>
              </a:rPr>
              <a:t>Tropical Storm Gabrielle Track</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l="27428" t="24791" r="14510" b="21979"/>
          <a:stretch>
            <a:fillRect/>
          </a:stretch>
        </p:blipFill>
        <p:spPr bwMode="auto">
          <a:xfrm>
            <a:off x="485644" y="815176"/>
            <a:ext cx="7820160" cy="5618588"/>
          </a:xfrm>
          <a:prstGeom prst="rect">
            <a:avLst/>
          </a:prstGeom>
          <a:noFill/>
          <a:ln>
            <a:noFill/>
          </a:ln>
          <a:effectLst/>
          <a:extLst>
            <a:ext uri="{909E8E84-426E-40DD-AFC4-6F175D3DCCD1}">
              <a14:hiddenFill xmlns:a14="http://schemas.microsoft.com/office/drawing/2010/main">
                <a:blipFill dpi="0" rotWithShape="0">
                  <a:blip/>
                  <a:srcRect l="27428" t="24791" r="14510" b="21979"/>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3"/>
          <p:cNvSpPr txBox="1">
            <a:spLocks noChangeArrowheads="1"/>
          </p:cNvSpPr>
          <p:nvPr/>
        </p:nvSpPr>
        <p:spPr bwMode="auto">
          <a:xfrm>
            <a:off x="3733800" y="6378551"/>
            <a:ext cx="5257800" cy="407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322" tIns="54976" rIns="81322" bIns="40662"/>
          <a:lstStyle>
            <a:lvl1pPr>
              <a:tabLst>
                <a:tab pos="457200" algn="l"/>
                <a:tab pos="914400" algn="l"/>
                <a:tab pos="1371600" algn="l"/>
              </a:tabLst>
              <a:defRPr>
                <a:solidFill>
                  <a:srgbClr val="000000"/>
                </a:solidFill>
                <a:latin typeface="Arial" charset="0"/>
                <a:ea typeface="DejaVu Sans" charset="0"/>
                <a:cs typeface="DejaVu Sans" charset="0"/>
              </a:defRPr>
            </a:lvl1pPr>
            <a:lvl2pPr>
              <a:tabLst>
                <a:tab pos="457200" algn="l"/>
                <a:tab pos="914400" algn="l"/>
                <a:tab pos="1371600" algn="l"/>
              </a:tabLst>
              <a:defRPr>
                <a:solidFill>
                  <a:srgbClr val="000000"/>
                </a:solidFill>
                <a:latin typeface="Arial" charset="0"/>
                <a:ea typeface="DejaVu Sans" charset="0"/>
                <a:cs typeface="DejaVu Sans" charset="0"/>
              </a:defRPr>
            </a:lvl2pPr>
            <a:lvl3pPr>
              <a:tabLst>
                <a:tab pos="457200" algn="l"/>
                <a:tab pos="914400" algn="l"/>
                <a:tab pos="1371600" algn="l"/>
              </a:tabLst>
              <a:defRPr>
                <a:solidFill>
                  <a:srgbClr val="000000"/>
                </a:solidFill>
                <a:latin typeface="Arial" charset="0"/>
                <a:ea typeface="DejaVu Sans" charset="0"/>
                <a:cs typeface="DejaVu Sans" charset="0"/>
              </a:defRPr>
            </a:lvl3pPr>
            <a:lvl4pPr>
              <a:tabLst>
                <a:tab pos="457200" algn="l"/>
                <a:tab pos="914400" algn="l"/>
                <a:tab pos="1371600" algn="l"/>
              </a:tabLst>
              <a:defRPr>
                <a:solidFill>
                  <a:srgbClr val="000000"/>
                </a:solidFill>
                <a:latin typeface="Arial" charset="0"/>
                <a:ea typeface="DejaVu Sans" charset="0"/>
                <a:cs typeface="DejaVu Sans" charset="0"/>
              </a:defRPr>
            </a:lvl4pPr>
            <a:lvl5pPr>
              <a:tabLst>
                <a:tab pos="457200" algn="l"/>
                <a:tab pos="914400" algn="l"/>
                <a:tab pos="13716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9pPr>
          </a:lstStyle>
          <a:p>
            <a:r>
              <a:rPr lang="en-US" altLang="en-US"/>
              <a:t>Image courtesy of the National Hurricane Center</a:t>
            </a:r>
          </a:p>
        </p:txBody>
      </p:sp>
    </p:spTree>
    <p:extLst>
      <p:ext uri="{BB962C8B-B14F-4D97-AF65-F5344CB8AC3E}">
        <p14:creationId xmlns:p14="http://schemas.microsoft.com/office/powerpoint/2010/main" val="1537158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485" y="273666"/>
            <a:ext cx="8228160" cy="1144921"/>
          </a:xfrm>
          <a:ln/>
        </p:spPr>
        <p:txBody>
          <a:bodyPr tIns="35070">
            <a:normAutofit fontScale="90000"/>
          </a:bodyPr>
          <a:lstStyle/>
          <a:p>
            <a:pPr>
              <a:tabLst>
                <a:tab pos="413137" algn="l"/>
                <a:tab pos="826274" algn="l"/>
                <a:tab pos="1239416" algn="l"/>
                <a:tab pos="1652552" algn="l"/>
                <a:tab pos="2065683" algn="l"/>
                <a:tab pos="2478829" algn="l"/>
                <a:tab pos="2891968" algn="l"/>
                <a:tab pos="3305110" algn="l"/>
                <a:tab pos="3718246" algn="l"/>
                <a:tab pos="4131376" algn="l"/>
                <a:tab pos="4544520" algn="l"/>
                <a:tab pos="4957657" algn="l"/>
                <a:tab pos="5370802" algn="l"/>
                <a:tab pos="5783934" algn="l"/>
                <a:tab pos="6197067" algn="l"/>
                <a:tab pos="6610215" algn="l"/>
                <a:tab pos="7023350" algn="l"/>
                <a:tab pos="7436487" algn="l"/>
                <a:tab pos="7849626" algn="l"/>
              </a:tabLst>
            </a:pPr>
            <a:r>
              <a:rPr lang="en-US" altLang="en-US"/>
              <a:t>Tropical Storm Gabrielle Wind Speed</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l="29361" t="27213" r="14510" b="25607"/>
          <a:stretch>
            <a:fillRect/>
          </a:stretch>
        </p:blipFill>
        <p:spPr bwMode="auto">
          <a:xfrm>
            <a:off x="580320" y="1418587"/>
            <a:ext cx="6801120" cy="4886433"/>
          </a:xfrm>
          <a:prstGeom prst="rect">
            <a:avLst/>
          </a:prstGeom>
          <a:noFill/>
          <a:ln>
            <a:noFill/>
          </a:ln>
          <a:effectLst/>
          <a:extLst>
            <a:ext uri="{909E8E84-426E-40DD-AFC4-6F175D3DCCD1}">
              <a14:hiddenFill xmlns:a14="http://schemas.microsoft.com/office/drawing/2010/main">
                <a:blipFill dpi="0" rotWithShape="0">
                  <a:blip/>
                  <a:srcRect l="29361" t="27213" r="14510" b="25607"/>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p:cNvSpPr txBox="1">
            <a:spLocks noChangeArrowheads="1"/>
          </p:cNvSpPr>
          <p:nvPr/>
        </p:nvSpPr>
        <p:spPr bwMode="auto">
          <a:xfrm>
            <a:off x="7585920" y="4928235"/>
            <a:ext cx="1327680" cy="1242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322" tIns="54976" rIns="81322" bIns="40662"/>
          <a:lstStyle>
            <a:lvl1pPr>
              <a:tabLst>
                <a:tab pos="457200" algn="l"/>
                <a:tab pos="914400" algn="l"/>
                <a:tab pos="1371600" algn="l"/>
              </a:tabLst>
              <a:defRPr>
                <a:solidFill>
                  <a:srgbClr val="000000"/>
                </a:solidFill>
                <a:latin typeface="Arial" charset="0"/>
                <a:ea typeface="DejaVu Sans" charset="0"/>
                <a:cs typeface="DejaVu Sans" charset="0"/>
              </a:defRPr>
            </a:lvl1pPr>
            <a:lvl2pPr>
              <a:tabLst>
                <a:tab pos="457200" algn="l"/>
                <a:tab pos="914400" algn="l"/>
                <a:tab pos="1371600" algn="l"/>
              </a:tabLst>
              <a:defRPr>
                <a:solidFill>
                  <a:srgbClr val="000000"/>
                </a:solidFill>
                <a:latin typeface="Arial" charset="0"/>
                <a:ea typeface="DejaVu Sans" charset="0"/>
                <a:cs typeface="DejaVu Sans" charset="0"/>
              </a:defRPr>
            </a:lvl2pPr>
            <a:lvl3pPr>
              <a:tabLst>
                <a:tab pos="457200" algn="l"/>
                <a:tab pos="914400" algn="l"/>
                <a:tab pos="1371600" algn="l"/>
              </a:tabLst>
              <a:defRPr>
                <a:solidFill>
                  <a:srgbClr val="000000"/>
                </a:solidFill>
                <a:latin typeface="Arial" charset="0"/>
                <a:ea typeface="DejaVu Sans" charset="0"/>
                <a:cs typeface="DejaVu Sans" charset="0"/>
              </a:defRPr>
            </a:lvl3pPr>
            <a:lvl4pPr>
              <a:tabLst>
                <a:tab pos="457200" algn="l"/>
                <a:tab pos="914400" algn="l"/>
                <a:tab pos="1371600" algn="l"/>
              </a:tabLst>
              <a:defRPr>
                <a:solidFill>
                  <a:srgbClr val="000000"/>
                </a:solidFill>
                <a:latin typeface="Arial" charset="0"/>
                <a:ea typeface="DejaVu Sans" charset="0"/>
                <a:cs typeface="DejaVu Sans" charset="0"/>
              </a:defRPr>
            </a:lvl4pPr>
            <a:lvl5pPr>
              <a:tabLst>
                <a:tab pos="457200" algn="l"/>
                <a:tab pos="914400" algn="l"/>
                <a:tab pos="13716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9pPr>
          </a:lstStyle>
          <a:p>
            <a:r>
              <a:rPr lang="en-US" altLang="en-US"/>
              <a:t>Image courtesy of the National Hurricane Center</a:t>
            </a:r>
          </a:p>
        </p:txBody>
      </p:sp>
      <p:cxnSp>
        <p:nvCxnSpPr>
          <p:cNvPr id="3" name="Straight Connector 2"/>
          <p:cNvCxnSpPr/>
          <p:nvPr/>
        </p:nvCxnSpPr>
        <p:spPr>
          <a:xfrm>
            <a:off x="5486400" y="55626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796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5" y="273666"/>
            <a:ext cx="8228160" cy="1144921"/>
          </a:xfrm>
          <a:ln/>
        </p:spPr>
        <p:txBody>
          <a:bodyPr tIns="35070">
            <a:normAutofit fontScale="90000"/>
          </a:bodyPr>
          <a:lstStyle/>
          <a:p>
            <a:pPr>
              <a:tabLst>
                <a:tab pos="413137" algn="l"/>
                <a:tab pos="826274" algn="l"/>
                <a:tab pos="1239416" algn="l"/>
                <a:tab pos="1652552" algn="l"/>
                <a:tab pos="2065683" algn="l"/>
                <a:tab pos="2478829" algn="l"/>
                <a:tab pos="2891968" algn="l"/>
                <a:tab pos="3305110" algn="l"/>
                <a:tab pos="3718246" algn="l"/>
                <a:tab pos="4131376" algn="l"/>
                <a:tab pos="4544520" algn="l"/>
                <a:tab pos="4957657" algn="l"/>
                <a:tab pos="5370802" algn="l"/>
                <a:tab pos="5783934" algn="l"/>
                <a:tab pos="6197067" algn="l"/>
                <a:tab pos="6610215" algn="l"/>
                <a:tab pos="7023350" algn="l"/>
                <a:tab pos="7436487" algn="l"/>
                <a:tab pos="7849626" algn="l"/>
              </a:tabLst>
            </a:pPr>
            <a:r>
              <a:rPr lang="en-US" altLang="en-US" b="1" cap="all" dirty="0"/>
              <a:t>Tropical Storm Gabrielle Sea Level Pressure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l="31299" t="26003" r="15474" b="28024"/>
          <a:stretch>
            <a:fillRect/>
          </a:stretch>
        </p:blipFill>
        <p:spPr bwMode="auto">
          <a:xfrm>
            <a:off x="580320" y="1418587"/>
            <a:ext cx="7115880" cy="4886433"/>
          </a:xfrm>
          <a:prstGeom prst="rect">
            <a:avLst/>
          </a:prstGeom>
          <a:noFill/>
          <a:ln>
            <a:noFill/>
          </a:ln>
          <a:effectLst/>
          <a:extLst>
            <a:ext uri="{909E8E84-426E-40DD-AFC4-6F175D3DCCD1}">
              <a14:hiddenFill xmlns:a14="http://schemas.microsoft.com/office/drawing/2010/main">
                <a:blipFill dpi="0" rotWithShape="0">
                  <a:blip/>
                  <a:srcRect l="31299" t="26003" r="15474" b="28024"/>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3"/>
          <p:cNvSpPr txBox="1">
            <a:spLocks noChangeArrowheads="1"/>
          </p:cNvSpPr>
          <p:nvPr/>
        </p:nvSpPr>
        <p:spPr bwMode="auto">
          <a:xfrm>
            <a:off x="7848604" y="4928198"/>
            <a:ext cx="1219200" cy="1701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322" tIns="54976" rIns="81322" bIns="40662"/>
          <a:lstStyle>
            <a:lvl1pPr>
              <a:tabLst>
                <a:tab pos="457200" algn="l"/>
                <a:tab pos="914400" algn="l"/>
                <a:tab pos="1371600" algn="l"/>
              </a:tabLst>
              <a:defRPr>
                <a:solidFill>
                  <a:srgbClr val="000000"/>
                </a:solidFill>
                <a:latin typeface="Arial" charset="0"/>
                <a:ea typeface="DejaVu Sans" charset="0"/>
                <a:cs typeface="DejaVu Sans" charset="0"/>
              </a:defRPr>
            </a:lvl1pPr>
            <a:lvl2pPr>
              <a:tabLst>
                <a:tab pos="457200" algn="l"/>
                <a:tab pos="914400" algn="l"/>
                <a:tab pos="1371600" algn="l"/>
              </a:tabLst>
              <a:defRPr>
                <a:solidFill>
                  <a:srgbClr val="000000"/>
                </a:solidFill>
                <a:latin typeface="Arial" charset="0"/>
                <a:ea typeface="DejaVu Sans" charset="0"/>
                <a:cs typeface="DejaVu Sans" charset="0"/>
              </a:defRPr>
            </a:lvl2pPr>
            <a:lvl3pPr>
              <a:tabLst>
                <a:tab pos="457200" algn="l"/>
                <a:tab pos="914400" algn="l"/>
                <a:tab pos="1371600" algn="l"/>
              </a:tabLst>
              <a:defRPr>
                <a:solidFill>
                  <a:srgbClr val="000000"/>
                </a:solidFill>
                <a:latin typeface="Arial" charset="0"/>
                <a:ea typeface="DejaVu Sans" charset="0"/>
                <a:cs typeface="DejaVu Sans" charset="0"/>
              </a:defRPr>
            </a:lvl3pPr>
            <a:lvl4pPr>
              <a:tabLst>
                <a:tab pos="457200" algn="l"/>
                <a:tab pos="914400" algn="l"/>
                <a:tab pos="1371600" algn="l"/>
              </a:tabLst>
              <a:defRPr>
                <a:solidFill>
                  <a:srgbClr val="000000"/>
                </a:solidFill>
                <a:latin typeface="Arial" charset="0"/>
                <a:ea typeface="DejaVu Sans" charset="0"/>
                <a:cs typeface="DejaVu Sans" charset="0"/>
              </a:defRPr>
            </a:lvl4pPr>
            <a:lvl5pPr>
              <a:tabLst>
                <a:tab pos="457200" algn="l"/>
                <a:tab pos="914400" algn="l"/>
                <a:tab pos="13716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9pPr>
          </a:lstStyle>
          <a:p>
            <a:r>
              <a:rPr lang="en-US" altLang="en-US" dirty="0">
                <a:solidFill>
                  <a:srgbClr val="C00000"/>
                </a:solidFill>
              </a:rPr>
              <a:t>Image courtesy of the National Hurricane Center</a:t>
            </a:r>
          </a:p>
        </p:txBody>
      </p:sp>
      <p:sp>
        <p:nvSpPr>
          <p:cNvPr id="2" name="Rectangle 1"/>
          <p:cNvSpPr/>
          <p:nvPr/>
        </p:nvSpPr>
        <p:spPr>
          <a:xfrm>
            <a:off x="3073276" y="3244334"/>
            <a:ext cx="2997487" cy="369332"/>
          </a:xfrm>
          <a:prstGeom prst="rect">
            <a:avLst/>
          </a:prstGeom>
        </p:spPr>
        <p:txBody>
          <a:bodyPr wrap="none" lIns="91242" tIns="45624" rIns="91242" bIns="45624">
            <a:spAutoFit/>
          </a:bodyPr>
          <a:lstStyle/>
          <a:p>
            <a:pPr lvl="0"/>
            <a:r>
              <a:rPr lang="en-US" dirty="0">
                <a:solidFill>
                  <a:prstClr val="black"/>
                </a:solidFill>
              </a:rPr>
              <a:t>BUOYANCY UNITS (x10</a:t>
            </a:r>
            <a:r>
              <a:rPr lang="en-US" baseline="30000" dirty="0">
                <a:solidFill>
                  <a:prstClr val="black"/>
                </a:solidFill>
              </a:rPr>
              <a:t>-3</a:t>
            </a:r>
            <a:r>
              <a:rPr lang="en-US" dirty="0">
                <a:solidFill>
                  <a:prstClr val="black"/>
                </a:solidFill>
              </a:rPr>
              <a:t>  ms</a:t>
            </a:r>
            <a:r>
              <a:rPr lang="en-US" baseline="30000" dirty="0">
                <a:solidFill>
                  <a:prstClr val="black"/>
                </a:solidFill>
              </a:rPr>
              <a:t>-2</a:t>
            </a:r>
            <a:r>
              <a:rPr lang="en-US" dirty="0">
                <a:solidFill>
                  <a:prstClr val="black"/>
                </a:solidFill>
              </a:rPr>
              <a:t>)</a:t>
            </a:r>
          </a:p>
        </p:txBody>
      </p:sp>
    </p:spTree>
    <p:extLst>
      <p:ext uri="{BB962C8B-B14F-4D97-AF65-F5344CB8AC3E}">
        <p14:creationId xmlns:p14="http://schemas.microsoft.com/office/powerpoint/2010/main" val="335771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2" y="40125"/>
            <a:ext cx="8000999" cy="584775"/>
          </a:xfrm>
          <a:prstGeom prst="rect">
            <a:avLst/>
          </a:prstGeom>
          <a:noFill/>
        </p:spPr>
        <p:txBody>
          <a:bodyPr wrap="square" lIns="91076" tIns="45540" rIns="91076" bIns="45540" rtlCol="0">
            <a:spAutoFit/>
          </a:bodyPr>
          <a:lstStyle/>
          <a:p>
            <a:pPr algn="ctr"/>
            <a:r>
              <a:rPr lang="en-US" sz="3200" b="1" dirty="0">
                <a:solidFill>
                  <a:srgbClr val="C00000"/>
                </a:solidFill>
              </a:rPr>
              <a:t>BUOYANCY – GABRIELLE CONTROL </a:t>
            </a:r>
          </a:p>
        </p:txBody>
      </p:sp>
      <p:grpSp>
        <p:nvGrpSpPr>
          <p:cNvPr id="8" name="Group 7"/>
          <p:cNvGrpSpPr/>
          <p:nvPr/>
        </p:nvGrpSpPr>
        <p:grpSpPr>
          <a:xfrm>
            <a:off x="214744" y="780097"/>
            <a:ext cx="8686800" cy="5592128"/>
            <a:chOff x="0" y="780097"/>
            <a:chExt cx="8839200" cy="5592128"/>
          </a:xfrm>
        </p:grpSpPr>
        <p:pic>
          <p:nvPicPr>
            <p:cNvPr id="5" name="Gabriel_ctl1-49.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780097"/>
              <a:ext cx="7543800" cy="5592128"/>
            </a:xfrm>
            <a:prstGeom prst="rect">
              <a:avLst/>
            </a:prstGeom>
          </p:spPr>
        </p:pic>
        <p:sp>
          <p:nvSpPr>
            <p:cNvPr id="7" name="Rectangle 6"/>
            <p:cNvSpPr/>
            <p:nvPr/>
          </p:nvSpPr>
          <p:spPr>
            <a:xfrm flipH="1">
              <a:off x="0" y="2057400"/>
              <a:ext cx="1295400" cy="1477328"/>
            </a:xfrm>
            <a:prstGeom prst="rect">
              <a:avLst/>
            </a:prstGeom>
          </p:spPr>
          <p:txBody>
            <a:bodyPr wrap="square">
              <a:spAutoFit/>
            </a:bodyPr>
            <a:lstStyle/>
            <a:p>
              <a:r>
                <a:rPr lang="en-US" b="1" dirty="0">
                  <a:solidFill>
                    <a:srgbClr val="FF0000"/>
                  </a:solidFill>
                </a:rPr>
                <a:t>Click once on the image to start the animation</a:t>
              </a:r>
            </a:p>
          </p:txBody>
        </p:sp>
      </p:grpSp>
      <p:sp>
        <p:nvSpPr>
          <p:cNvPr id="2" name="TextBox 1"/>
          <p:cNvSpPr txBox="1"/>
          <p:nvPr/>
        </p:nvSpPr>
        <p:spPr>
          <a:xfrm>
            <a:off x="6930151" y="3252995"/>
            <a:ext cx="1957538" cy="646331"/>
          </a:xfrm>
          <a:prstGeom prst="rect">
            <a:avLst/>
          </a:prstGeom>
          <a:noFill/>
        </p:spPr>
        <p:txBody>
          <a:bodyPr wrap="square" lIns="91076" tIns="45540" rIns="91076" bIns="45540" rtlCol="0">
            <a:spAutoFit/>
          </a:bodyPr>
          <a:lstStyle/>
          <a:p>
            <a:r>
              <a:rPr lang="en-US" dirty="0" smtClean="0"/>
              <a:t>BUOYANCY UNITS (x10</a:t>
            </a:r>
            <a:r>
              <a:rPr lang="en-US" baseline="30000" dirty="0" smtClean="0"/>
              <a:t>-3</a:t>
            </a:r>
            <a:r>
              <a:rPr lang="en-US" dirty="0" smtClean="0"/>
              <a:t>  ms</a:t>
            </a:r>
            <a:r>
              <a:rPr lang="en-US" baseline="30000" dirty="0" smtClean="0"/>
              <a:t>-2</a:t>
            </a:r>
            <a:r>
              <a:rPr lang="en-US" dirty="0" smtClean="0"/>
              <a:t>)</a:t>
            </a:r>
            <a:endParaRPr lang="en-US" dirty="0"/>
          </a:p>
        </p:txBody>
      </p:sp>
    </p:spTree>
    <p:extLst>
      <p:ext uri="{BB962C8B-B14F-4D97-AF65-F5344CB8AC3E}">
        <p14:creationId xmlns:p14="http://schemas.microsoft.com/office/powerpoint/2010/main" val="3127104018"/>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91447"/>
            <a:ext cx="8686800" cy="584775"/>
          </a:xfrm>
          <a:prstGeom prst="rect">
            <a:avLst/>
          </a:prstGeom>
          <a:noFill/>
        </p:spPr>
        <p:txBody>
          <a:bodyPr wrap="square" lIns="91076" tIns="45540" rIns="91076" bIns="45540" rtlCol="0">
            <a:spAutoFit/>
          </a:bodyPr>
          <a:lstStyle/>
          <a:p>
            <a:pPr algn="ctr"/>
            <a:r>
              <a:rPr lang="en-US" sz="3200" b="1" dirty="0">
                <a:solidFill>
                  <a:srgbClr val="C00000"/>
                </a:solidFill>
              </a:rPr>
              <a:t>BUOYANCY - GABRIELLE PHYSICAL INITIALIZATION</a:t>
            </a:r>
          </a:p>
        </p:txBody>
      </p:sp>
      <p:grpSp>
        <p:nvGrpSpPr>
          <p:cNvPr id="7" name="Group 6"/>
          <p:cNvGrpSpPr/>
          <p:nvPr/>
        </p:nvGrpSpPr>
        <p:grpSpPr>
          <a:xfrm>
            <a:off x="152400" y="662367"/>
            <a:ext cx="8839200" cy="5709857"/>
            <a:chOff x="13855" y="662367"/>
            <a:chExt cx="8368145" cy="5709857"/>
          </a:xfrm>
        </p:grpSpPr>
        <p:pic>
          <p:nvPicPr>
            <p:cNvPr id="4" name="Gabriel_phy1-49.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662367"/>
              <a:ext cx="7010400" cy="5709857"/>
            </a:xfrm>
            <a:prstGeom prst="rect">
              <a:avLst/>
            </a:prstGeom>
          </p:spPr>
        </p:pic>
        <p:sp>
          <p:nvSpPr>
            <p:cNvPr id="6" name="Rectangle 5"/>
            <p:cNvSpPr/>
            <p:nvPr/>
          </p:nvSpPr>
          <p:spPr>
            <a:xfrm>
              <a:off x="13855" y="2778631"/>
              <a:ext cx="1381036" cy="1200329"/>
            </a:xfrm>
            <a:prstGeom prst="rect">
              <a:avLst/>
            </a:prstGeom>
          </p:spPr>
          <p:txBody>
            <a:bodyPr wrap="square">
              <a:spAutoFit/>
            </a:bodyPr>
            <a:lstStyle/>
            <a:p>
              <a:r>
                <a:rPr lang="en-US" b="1" dirty="0">
                  <a:solidFill>
                    <a:srgbClr val="FF0000"/>
                  </a:solidFill>
                </a:rPr>
                <a:t>Click once on the image to start the animation</a:t>
              </a:r>
            </a:p>
          </p:txBody>
        </p:sp>
      </p:grpSp>
      <p:sp>
        <p:nvSpPr>
          <p:cNvPr id="8" name="TextBox 7"/>
          <p:cNvSpPr txBox="1"/>
          <p:nvPr/>
        </p:nvSpPr>
        <p:spPr>
          <a:xfrm>
            <a:off x="6781800" y="2971802"/>
            <a:ext cx="1957538" cy="646331"/>
          </a:xfrm>
          <a:prstGeom prst="rect">
            <a:avLst/>
          </a:prstGeom>
          <a:noFill/>
        </p:spPr>
        <p:txBody>
          <a:bodyPr wrap="square" lIns="91076" tIns="45540" rIns="91076" bIns="45540" rtlCol="0">
            <a:spAutoFit/>
          </a:bodyPr>
          <a:lstStyle/>
          <a:p>
            <a:r>
              <a:rPr lang="en-US" dirty="0" smtClean="0"/>
              <a:t>BUOYANCY UNITS (x10</a:t>
            </a:r>
            <a:r>
              <a:rPr lang="en-US" baseline="30000" dirty="0" smtClean="0"/>
              <a:t>-3</a:t>
            </a:r>
            <a:r>
              <a:rPr lang="en-US" dirty="0" smtClean="0"/>
              <a:t>  ms</a:t>
            </a:r>
            <a:r>
              <a:rPr lang="en-US" baseline="30000" dirty="0" smtClean="0"/>
              <a:t>-2</a:t>
            </a:r>
            <a:r>
              <a:rPr lang="en-US" dirty="0" smtClean="0"/>
              <a:t>)</a:t>
            </a:r>
            <a:endParaRPr lang="en-US" dirty="0"/>
          </a:p>
        </p:txBody>
      </p:sp>
    </p:spTree>
    <p:extLst>
      <p:ext uri="{BB962C8B-B14F-4D97-AF65-F5344CB8AC3E}">
        <p14:creationId xmlns:p14="http://schemas.microsoft.com/office/powerpoint/2010/main" val="4229142956"/>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98377"/>
            <a:ext cx="8839200" cy="584775"/>
          </a:xfrm>
          <a:prstGeom prst="rect">
            <a:avLst/>
          </a:prstGeom>
          <a:noFill/>
        </p:spPr>
        <p:txBody>
          <a:bodyPr wrap="square" lIns="91076" tIns="45540" rIns="91076" bIns="45540" rtlCol="0">
            <a:spAutoFit/>
          </a:bodyPr>
          <a:lstStyle/>
          <a:p>
            <a:pPr algn="ctr"/>
            <a:r>
              <a:rPr lang="en-US" sz="3200" b="1" dirty="0">
                <a:solidFill>
                  <a:srgbClr val="C00000"/>
                </a:solidFill>
              </a:rPr>
              <a:t>BUOYANCY - INGRID CONTROL RUN </a:t>
            </a:r>
          </a:p>
        </p:txBody>
      </p:sp>
      <p:grpSp>
        <p:nvGrpSpPr>
          <p:cNvPr id="7" name="Group 6"/>
          <p:cNvGrpSpPr/>
          <p:nvPr/>
        </p:nvGrpSpPr>
        <p:grpSpPr>
          <a:xfrm>
            <a:off x="152400" y="662367"/>
            <a:ext cx="8839200" cy="5709857"/>
            <a:chOff x="27709" y="662367"/>
            <a:chExt cx="8659091" cy="5709857"/>
          </a:xfrm>
        </p:grpSpPr>
        <p:pic>
          <p:nvPicPr>
            <p:cNvPr id="4" name="Ingrid_Cnt1-49.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62367"/>
              <a:ext cx="7467600" cy="5709857"/>
            </a:xfrm>
            <a:prstGeom prst="rect">
              <a:avLst/>
            </a:prstGeom>
          </p:spPr>
        </p:pic>
        <p:sp>
          <p:nvSpPr>
            <p:cNvPr id="6" name="Rectangle 5"/>
            <p:cNvSpPr/>
            <p:nvPr/>
          </p:nvSpPr>
          <p:spPr>
            <a:xfrm>
              <a:off x="27709" y="2917130"/>
              <a:ext cx="1191491" cy="1477328"/>
            </a:xfrm>
            <a:prstGeom prst="rect">
              <a:avLst/>
            </a:prstGeom>
          </p:spPr>
          <p:txBody>
            <a:bodyPr wrap="square">
              <a:spAutoFit/>
            </a:bodyPr>
            <a:lstStyle/>
            <a:p>
              <a:r>
                <a:rPr lang="en-US" b="1" dirty="0">
                  <a:solidFill>
                    <a:srgbClr val="FF0000"/>
                  </a:solidFill>
                </a:rPr>
                <a:t>Click once on the image to start the animation</a:t>
              </a:r>
            </a:p>
          </p:txBody>
        </p:sp>
      </p:grpSp>
      <p:sp>
        <p:nvSpPr>
          <p:cNvPr id="8" name="TextBox 7"/>
          <p:cNvSpPr txBox="1"/>
          <p:nvPr/>
        </p:nvSpPr>
        <p:spPr>
          <a:xfrm>
            <a:off x="7398328" y="2523530"/>
            <a:ext cx="1593272" cy="923330"/>
          </a:xfrm>
          <a:prstGeom prst="rect">
            <a:avLst/>
          </a:prstGeom>
          <a:noFill/>
        </p:spPr>
        <p:txBody>
          <a:bodyPr wrap="square" lIns="91076" tIns="45540" rIns="91076" bIns="45540" rtlCol="0">
            <a:spAutoFit/>
          </a:bodyPr>
          <a:lstStyle/>
          <a:p>
            <a:r>
              <a:rPr lang="en-US" dirty="0" smtClean="0"/>
              <a:t>BUOYANCY UNITS (x10</a:t>
            </a:r>
            <a:r>
              <a:rPr lang="en-US" baseline="30000" dirty="0" smtClean="0"/>
              <a:t>-3</a:t>
            </a:r>
            <a:r>
              <a:rPr lang="en-US" dirty="0" smtClean="0"/>
              <a:t>  ms</a:t>
            </a:r>
            <a:r>
              <a:rPr lang="en-US" baseline="30000" dirty="0" smtClean="0"/>
              <a:t>-2</a:t>
            </a:r>
            <a:r>
              <a:rPr lang="en-US" dirty="0" smtClean="0"/>
              <a:t> </a:t>
            </a:r>
            <a:endParaRPr lang="en-US" dirty="0"/>
          </a:p>
        </p:txBody>
      </p:sp>
    </p:spTree>
    <p:extLst>
      <p:ext uri="{BB962C8B-B14F-4D97-AF65-F5344CB8AC3E}">
        <p14:creationId xmlns:p14="http://schemas.microsoft.com/office/powerpoint/2010/main" val="3255951537"/>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4" y="229436"/>
            <a:ext cx="8534400" cy="584775"/>
          </a:xfrm>
          <a:prstGeom prst="rect">
            <a:avLst/>
          </a:prstGeom>
          <a:noFill/>
        </p:spPr>
        <p:txBody>
          <a:bodyPr wrap="square" lIns="91076" tIns="45540" rIns="91076" bIns="45540" rtlCol="0">
            <a:spAutoFit/>
          </a:bodyPr>
          <a:lstStyle/>
          <a:p>
            <a:pPr algn="ctr"/>
            <a:r>
              <a:rPr lang="en-US" sz="3200" b="1" dirty="0">
                <a:solidFill>
                  <a:srgbClr val="C00000"/>
                </a:solidFill>
              </a:rPr>
              <a:t>BUOYANCY - INGRID PHYSICAL INITIALIZATION</a:t>
            </a:r>
          </a:p>
        </p:txBody>
      </p:sp>
      <p:grpSp>
        <p:nvGrpSpPr>
          <p:cNvPr id="7" name="Group 6"/>
          <p:cNvGrpSpPr/>
          <p:nvPr/>
        </p:nvGrpSpPr>
        <p:grpSpPr>
          <a:xfrm>
            <a:off x="152400" y="925535"/>
            <a:ext cx="8763000" cy="5322866"/>
            <a:chOff x="0" y="925534"/>
            <a:chExt cx="8382000" cy="5474399"/>
          </a:xfrm>
        </p:grpSpPr>
        <p:pic>
          <p:nvPicPr>
            <p:cNvPr id="4" name="Ingrid_phy1-49.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925534"/>
              <a:ext cx="7086600" cy="5474399"/>
            </a:xfrm>
            <a:prstGeom prst="rect">
              <a:avLst/>
            </a:prstGeom>
          </p:spPr>
        </p:pic>
        <p:sp>
          <p:nvSpPr>
            <p:cNvPr id="6" name="Rectangle 5"/>
            <p:cNvSpPr/>
            <p:nvPr/>
          </p:nvSpPr>
          <p:spPr>
            <a:xfrm>
              <a:off x="0" y="2924069"/>
              <a:ext cx="1219200" cy="1519385"/>
            </a:xfrm>
            <a:prstGeom prst="rect">
              <a:avLst/>
            </a:prstGeom>
          </p:spPr>
          <p:txBody>
            <a:bodyPr wrap="square">
              <a:spAutoFit/>
            </a:bodyPr>
            <a:lstStyle/>
            <a:p>
              <a:r>
                <a:rPr lang="en-US" b="1" dirty="0">
                  <a:solidFill>
                    <a:srgbClr val="FF0000"/>
                  </a:solidFill>
                </a:rPr>
                <a:t>Click once on the image to start the animation</a:t>
              </a:r>
            </a:p>
          </p:txBody>
        </p:sp>
      </p:grpSp>
      <p:sp>
        <p:nvSpPr>
          <p:cNvPr id="8" name="TextBox 7"/>
          <p:cNvSpPr txBox="1"/>
          <p:nvPr/>
        </p:nvSpPr>
        <p:spPr>
          <a:xfrm>
            <a:off x="166255" y="1752604"/>
            <a:ext cx="1957538" cy="646331"/>
          </a:xfrm>
          <a:prstGeom prst="rect">
            <a:avLst/>
          </a:prstGeom>
          <a:noFill/>
        </p:spPr>
        <p:txBody>
          <a:bodyPr wrap="square" lIns="91076" tIns="45540" rIns="91076" bIns="45540" rtlCol="0">
            <a:spAutoFit/>
          </a:bodyPr>
          <a:lstStyle/>
          <a:p>
            <a:r>
              <a:rPr lang="en-US" dirty="0" smtClean="0"/>
              <a:t>BUOYANCY UNITS (x10</a:t>
            </a:r>
            <a:r>
              <a:rPr lang="en-US" baseline="30000" dirty="0" smtClean="0"/>
              <a:t>-3</a:t>
            </a:r>
            <a:r>
              <a:rPr lang="en-US" dirty="0" smtClean="0"/>
              <a:t>  ms</a:t>
            </a:r>
            <a:r>
              <a:rPr lang="en-US" baseline="30000" dirty="0" smtClean="0"/>
              <a:t>-2</a:t>
            </a:r>
            <a:r>
              <a:rPr lang="en-US" dirty="0" smtClean="0"/>
              <a:t>)</a:t>
            </a:r>
            <a:endParaRPr lang="en-US" dirty="0"/>
          </a:p>
        </p:txBody>
      </p:sp>
    </p:spTree>
    <p:extLst>
      <p:ext uri="{BB962C8B-B14F-4D97-AF65-F5344CB8AC3E}">
        <p14:creationId xmlns:p14="http://schemas.microsoft.com/office/powerpoint/2010/main" val="3664127527"/>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3909" y="180945"/>
            <a:ext cx="8839200" cy="400110"/>
          </a:xfrm>
          <a:prstGeom prst="rect">
            <a:avLst/>
          </a:prstGeom>
          <a:noFill/>
        </p:spPr>
        <p:txBody>
          <a:bodyPr wrap="square" lIns="91076" tIns="45540" rIns="91076" bIns="45540" rtlCol="0">
            <a:spAutoFit/>
          </a:bodyPr>
          <a:lstStyle/>
          <a:p>
            <a:r>
              <a:rPr lang="en-US" sz="2000" b="1" dirty="0">
                <a:solidFill>
                  <a:srgbClr val="C00000"/>
                </a:solidFill>
              </a:rPr>
              <a:t>Delta q of Gabrielle = Specific Humidity of </a:t>
            </a:r>
            <a:r>
              <a:rPr lang="en-US" sz="2000" b="1" dirty="0" err="1">
                <a:solidFill>
                  <a:srgbClr val="C00000"/>
                </a:solidFill>
              </a:rPr>
              <a:t>Phy</a:t>
            </a:r>
            <a:r>
              <a:rPr lang="en-US" sz="2000" b="1" dirty="0">
                <a:solidFill>
                  <a:srgbClr val="C00000"/>
                </a:solidFill>
              </a:rPr>
              <a:t>. </a:t>
            </a:r>
            <a:r>
              <a:rPr lang="en-US" sz="2000" b="1" dirty="0" err="1">
                <a:solidFill>
                  <a:srgbClr val="C00000"/>
                </a:solidFill>
              </a:rPr>
              <a:t>init.</a:t>
            </a:r>
            <a:r>
              <a:rPr lang="en-US" sz="2000" b="1" dirty="0">
                <a:solidFill>
                  <a:srgbClr val="C00000"/>
                </a:solidFill>
              </a:rPr>
              <a:t> - Specific Humidity of Control  </a:t>
            </a:r>
          </a:p>
        </p:txBody>
      </p:sp>
      <p:grpSp>
        <p:nvGrpSpPr>
          <p:cNvPr id="8" name="Group 7"/>
          <p:cNvGrpSpPr/>
          <p:nvPr/>
        </p:nvGrpSpPr>
        <p:grpSpPr>
          <a:xfrm>
            <a:off x="76200" y="897862"/>
            <a:ext cx="8534400" cy="5474399"/>
            <a:chOff x="76200" y="897825"/>
            <a:chExt cx="8534400" cy="5474399"/>
          </a:xfrm>
        </p:grpSpPr>
        <p:pic>
          <p:nvPicPr>
            <p:cNvPr id="4" name="deltaQGAB1-49.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897825"/>
              <a:ext cx="7467600" cy="5474399"/>
            </a:xfrm>
            <a:prstGeom prst="rect">
              <a:avLst/>
            </a:prstGeom>
          </p:spPr>
        </p:pic>
        <p:sp>
          <p:nvSpPr>
            <p:cNvPr id="7" name="Rectangle 6"/>
            <p:cNvSpPr/>
            <p:nvPr/>
          </p:nvSpPr>
          <p:spPr>
            <a:xfrm>
              <a:off x="76200" y="3244334"/>
              <a:ext cx="1219200" cy="1477328"/>
            </a:xfrm>
            <a:prstGeom prst="rect">
              <a:avLst/>
            </a:prstGeom>
          </p:spPr>
          <p:txBody>
            <a:bodyPr wrap="square">
              <a:spAutoFit/>
            </a:bodyPr>
            <a:lstStyle/>
            <a:p>
              <a:r>
                <a:rPr lang="en-US" b="1" dirty="0">
                  <a:solidFill>
                    <a:srgbClr val="0070C0"/>
                  </a:solidFill>
                </a:rPr>
                <a:t>Click once on the image to start the animation</a:t>
              </a:r>
            </a:p>
          </p:txBody>
        </p:sp>
      </p:grpSp>
    </p:spTree>
    <p:extLst>
      <p:ext uri="{BB962C8B-B14F-4D97-AF65-F5344CB8AC3E}">
        <p14:creationId xmlns:p14="http://schemas.microsoft.com/office/powerpoint/2010/main" val="324506525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4" y="162609"/>
            <a:ext cx="8915400" cy="400110"/>
          </a:xfrm>
          <a:prstGeom prst="rect">
            <a:avLst/>
          </a:prstGeom>
        </p:spPr>
        <p:txBody>
          <a:bodyPr wrap="square" lIns="91076" tIns="45540" rIns="91076" bIns="45540">
            <a:spAutoFit/>
          </a:bodyPr>
          <a:lstStyle/>
          <a:p>
            <a:r>
              <a:rPr lang="en-US" sz="2000" b="1" dirty="0">
                <a:solidFill>
                  <a:srgbClr val="C00000"/>
                </a:solidFill>
              </a:rPr>
              <a:t>Delta q of Ingrid = Specific Humidity of </a:t>
            </a:r>
            <a:r>
              <a:rPr lang="en-US" sz="2000" b="1" dirty="0" err="1">
                <a:solidFill>
                  <a:srgbClr val="C00000"/>
                </a:solidFill>
              </a:rPr>
              <a:t>Phy</a:t>
            </a:r>
            <a:r>
              <a:rPr lang="en-US" sz="2000" b="1" dirty="0">
                <a:solidFill>
                  <a:srgbClr val="C00000"/>
                </a:solidFill>
              </a:rPr>
              <a:t>. </a:t>
            </a:r>
            <a:r>
              <a:rPr lang="en-US" sz="2000" b="1" dirty="0" err="1">
                <a:solidFill>
                  <a:srgbClr val="C00000"/>
                </a:solidFill>
              </a:rPr>
              <a:t>init.</a:t>
            </a:r>
            <a:r>
              <a:rPr lang="en-US" sz="2000" b="1" dirty="0">
                <a:solidFill>
                  <a:srgbClr val="C00000"/>
                </a:solidFill>
              </a:rPr>
              <a:t> - Specific Humidity of Control  </a:t>
            </a:r>
          </a:p>
        </p:txBody>
      </p:sp>
      <p:grpSp>
        <p:nvGrpSpPr>
          <p:cNvPr id="7" name="Group 6"/>
          <p:cNvGrpSpPr/>
          <p:nvPr/>
        </p:nvGrpSpPr>
        <p:grpSpPr>
          <a:xfrm>
            <a:off x="124728" y="662367"/>
            <a:ext cx="8714509" cy="5709857"/>
            <a:chOff x="124691" y="662367"/>
            <a:chExt cx="8714509" cy="5709857"/>
          </a:xfrm>
        </p:grpSpPr>
        <p:pic>
          <p:nvPicPr>
            <p:cNvPr id="4" name="deltaQING1-49.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662367"/>
              <a:ext cx="7391400" cy="5709857"/>
            </a:xfrm>
            <a:prstGeom prst="rect">
              <a:avLst/>
            </a:prstGeom>
          </p:spPr>
        </p:pic>
        <p:sp>
          <p:nvSpPr>
            <p:cNvPr id="6" name="Rectangle 5"/>
            <p:cNvSpPr/>
            <p:nvPr/>
          </p:nvSpPr>
          <p:spPr>
            <a:xfrm>
              <a:off x="124691" y="2971800"/>
              <a:ext cx="1257300" cy="1477328"/>
            </a:xfrm>
            <a:prstGeom prst="rect">
              <a:avLst/>
            </a:prstGeom>
          </p:spPr>
          <p:txBody>
            <a:bodyPr wrap="square">
              <a:spAutoFit/>
            </a:bodyPr>
            <a:lstStyle/>
            <a:p>
              <a:r>
                <a:rPr lang="en-US" b="1" dirty="0">
                  <a:solidFill>
                    <a:srgbClr val="0070C0"/>
                  </a:solidFill>
                </a:rPr>
                <a:t>Click once on the image to start the animation</a:t>
              </a:r>
            </a:p>
          </p:txBody>
        </p:sp>
      </p:grpSp>
    </p:spTree>
    <p:extLst>
      <p:ext uri="{BB962C8B-B14F-4D97-AF65-F5344CB8AC3E}">
        <p14:creationId xmlns:p14="http://schemas.microsoft.com/office/powerpoint/2010/main" val="131762829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grid_phy1-49.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47596" y="2667002"/>
            <a:ext cx="4796407" cy="3705224"/>
          </a:xfrm>
          <a:prstGeom prst="rect">
            <a:avLst/>
          </a:prstGeom>
        </p:spPr>
      </p:pic>
      <p:pic>
        <p:nvPicPr>
          <p:cNvPr id="4" name="Ingrid_Cnt1-49.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118684"/>
            <a:ext cx="4800600" cy="3708464"/>
          </a:xfrm>
          <a:prstGeom prst="rect">
            <a:avLst/>
          </a:prstGeom>
        </p:spPr>
      </p:pic>
      <p:sp>
        <p:nvSpPr>
          <p:cNvPr id="5" name="TextBox 4"/>
          <p:cNvSpPr txBox="1"/>
          <p:nvPr/>
        </p:nvSpPr>
        <p:spPr>
          <a:xfrm>
            <a:off x="914400" y="3604006"/>
            <a:ext cx="2265680" cy="446276"/>
          </a:xfrm>
          <a:prstGeom prst="rect">
            <a:avLst/>
          </a:prstGeom>
          <a:noFill/>
        </p:spPr>
        <p:txBody>
          <a:bodyPr wrap="square" lIns="91076" tIns="45540" rIns="91076" bIns="45540" rtlCol="0">
            <a:spAutoFit/>
          </a:bodyPr>
          <a:lstStyle/>
          <a:p>
            <a:r>
              <a:rPr lang="en-US" sz="2300" b="1" dirty="0">
                <a:solidFill>
                  <a:srgbClr val="FF0000"/>
                </a:solidFill>
              </a:rPr>
              <a:t>Ingrid _</a:t>
            </a:r>
            <a:r>
              <a:rPr lang="en-US" sz="2300" b="1" dirty="0">
                <a:solidFill>
                  <a:srgbClr val="008080"/>
                </a:solidFill>
              </a:rPr>
              <a:t>Control</a:t>
            </a:r>
          </a:p>
        </p:txBody>
      </p:sp>
      <p:sp>
        <p:nvSpPr>
          <p:cNvPr id="6" name="TextBox 5"/>
          <p:cNvSpPr txBox="1"/>
          <p:nvPr/>
        </p:nvSpPr>
        <p:spPr>
          <a:xfrm>
            <a:off x="5486403" y="6248403"/>
            <a:ext cx="2714927" cy="446276"/>
          </a:xfrm>
          <a:prstGeom prst="rect">
            <a:avLst/>
          </a:prstGeom>
          <a:noFill/>
        </p:spPr>
        <p:txBody>
          <a:bodyPr wrap="square" lIns="91076" tIns="45540" rIns="91076" bIns="45540" rtlCol="0">
            <a:spAutoFit/>
          </a:bodyPr>
          <a:lstStyle/>
          <a:p>
            <a:r>
              <a:rPr lang="en-US" sz="2300" b="1" dirty="0" err="1">
                <a:solidFill>
                  <a:srgbClr val="FF0000"/>
                </a:solidFill>
              </a:rPr>
              <a:t>Ingrid_</a:t>
            </a:r>
            <a:r>
              <a:rPr lang="en-US" sz="2300" b="1" dirty="0" err="1">
                <a:solidFill>
                  <a:srgbClr val="008080"/>
                </a:solidFill>
              </a:rPr>
              <a:t>Physical</a:t>
            </a:r>
            <a:r>
              <a:rPr lang="en-US" sz="2300" b="1" dirty="0">
                <a:solidFill>
                  <a:srgbClr val="008080"/>
                </a:solidFill>
              </a:rPr>
              <a:t> </a:t>
            </a:r>
            <a:r>
              <a:rPr lang="en-US" sz="2300" b="1" dirty="0" err="1">
                <a:solidFill>
                  <a:srgbClr val="008080"/>
                </a:solidFill>
              </a:rPr>
              <a:t>Init</a:t>
            </a:r>
            <a:endParaRPr lang="en-US" sz="2300" b="1" dirty="0">
              <a:solidFill>
                <a:srgbClr val="008080"/>
              </a:solidFill>
            </a:endParaRPr>
          </a:p>
        </p:txBody>
      </p:sp>
      <p:sp>
        <p:nvSpPr>
          <p:cNvPr id="7" name="TextBox 6"/>
          <p:cNvSpPr txBox="1"/>
          <p:nvPr/>
        </p:nvSpPr>
        <p:spPr>
          <a:xfrm>
            <a:off x="3886202" y="118684"/>
            <a:ext cx="5257800" cy="1969770"/>
          </a:xfrm>
          <a:prstGeom prst="rect">
            <a:avLst/>
          </a:prstGeom>
          <a:noFill/>
        </p:spPr>
        <p:txBody>
          <a:bodyPr wrap="square" lIns="91076" tIns="45540" rIns="91076" bIns="45540" rtlCol="0">
            <a:spAutoFit/>
          </a:bodyPr>
          <a:lstStyle/>
          <a:p>
            <a:pPr algn="ctr"/>
            <a:r>
              <a:rPr lang="en-US" sz="2300" b="1" dirty="0">
                <a:solidFill>
                  <a:srgbClr val="0070C0"/>
                </a:solidFill>
              </a:rPr>
              <a:t>Animation</a:t>
            </a:r>
            <a:r>
              <a:rPr lang="en-US" sz="2300" b="1" dirty="0">
                <a:solidFill>
                  <a:srgbClr val="FF0000"/>
                </a:solidFill>
              </a:rPr>
              <a:t>: Buoyancy  </a:t>
            </a:r>
            <a:r>
              <a:rPr lang="en-US" sz="2800" b="1" dirty="0">
                <a:solidFill>
                  <a:srgbClr val="008080"/>
                </a:solidFill>
                <a:latin typeface="Times New Roman" panose="02020603050405020304" pitchFamily="18" charset="0"/>
                <a:cs typeface="Times New Roman" panose="02020603050405020304" pitchFamily="18" charset="0"/>
              </a:rPr>
              <a:t>(</a:t>
            </a:r>
            <a:r>
              <a:rPr lang="en-US" sz="2400" b="1" dirty="0">
                <a:solidFill>
                  <a:srgbClr val="F79646">
                    <a:lumMod val="75000"/>
                  </a:srgbClr>
                </a:solidFill>
                <a:latin typeface="Times New Roman" panose="02020603050405020304" pitchFamily="18" charset="0"/>
                <a:cs typeface="Times New Roman" panose="02020603050405020304" pitchFamily="18" charset="0"/>
              </a:rPr>
              <a:t>m sec</a:t>
            </a:r>
            <a:r>
              <a:rPr lang="en-US" sz="2400" b="1" baseline="30000" dirty="0">
                <a:solidFill>
                  <a:srgbClr val="F79646">
                    <a:lumMod val="75000"/>
                  </a:srgbClr>
                </a:solidFill>
                <a:latin typeface="Times New Roman" panose="02020603050405020304" pitchFamily="18" charset="0"/>
                <a:cs typeface="Times New Roman" panose="02020603050405020304" pitchFamily="18" charset="0"/>
              </a:rPr>
              <a:t>-2</a:t>
            </a:r>
            <a:r>
              <a:rPr lang="en-US" sz="2800" b="1" dirty="0">
                <a:solidFill>
                  <a:srgbClr val="008080"/>
                </a:solidFill>
                <a:latin typeface="Times New Roman" panose="02020603050405020304" pitchFamily="18" charset="0"/>
                <a:cs typeface="Times New Roman" panose="02020603050405020304" pitchFamily="18" charset="0"/>
              </a:rPr>
              <a:t>)</a:t>
            </a:r>
          </a:p>
          <a:p>
            <a:pPr algn="ctr"/>
            <a:r>
              <a:rPr lang="en-US" sz="2300" b="1" dirty="0">
                <a:solidFill>
                  <a:srgbClr val="FF0000"/>
                </a:solidFill>
              </a:rPr>
              <a:t> for  Ingrid Hurricane</a:t>
            </a:r>
          </a:p>
          <a:p>
            <a:pPr algn="ctr"/>
            <a:r>
              <a:rPr lang="en-US" sz="2400" b="1" dirty="0">
                <a:solidFill>
                  <a:prstClr val="black"/>
                </a:solidFill>
              </a:rPr>
              <a:t>15:00Z to 17:00Z Sept 2013 </a:t>
            </a:r>
          </a:p>
          <a:p>
            <a:pPr algn="ctr"/>
            <a:r>
              <a:rPr lang="en-US" sz="2400" b="1" dirty="0">
                <a:solidFill>
                  <a:prstClr val="black"/>
                </a:solidFill>
              </a:rPr>
              <a:t>(Integrated, 950-500hPa)</a:t>
            </a:r>
            <a:endParaRPr lang="en-US" sz="2300" b="1" dirty="0">
              <a:solidFill>
                <a:srgbClr val="FF0000"/>
              </a:solidFill>
            </a:endParaRPr>
          </a:p>
          <a:p>
            <a:pPr algn="ctr"/>
            <a:endParaRPr lang="en-US" sz="2300" b="1" dirty="0">
              <a:solidFill>
                <a:srgbClr val="008080"/>
              </a:solidFill>
            </a:endParaRPr>
          </a:p>
        </p:txBody>
      </p:sp>
    </p:spTree>
    <p:extLst>
      <p:ext uri="{BB962C8B-B14F-4D97-AF65-F5344CB8AC3E}">
        <p14:creationId xmlns:p14="http://schemas.microsoft.com/office/powerpoint/2010/main" val="4091720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PHY-RAI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7" y="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ChangeArrowheads="1"/>
          </p:cNvSpPr>
          <p:nvPr/>
        </p:nvSpPr>
        <p:spPr bwMode="auto">
          <a:xfrm>
            <a:off x="0" y="4826000"/>
            <a:ext cx="9144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a:solidFill>
                  <a:srgbClr val="C00000"/>
                </a:solidFill>
                <a:latin typeface="Times New Roman" pitchFamily="18" charset="0"/>
                <a:cs typeface="Times New Roman" pitchFamily="18" charset="0"/>
              </a:rPr>
              <a:t>The animation shows </a:t>
            </a:r>
            <a:r>
              <a:rPr lang="en-US" altLang="en-US">
                <a:solidFill>
                  <a:prstClr val="black"/>
                </a:solidFill>
                <a:latin typeface="Times New Roman" pitchFamily="18" charset="0"/>
                <a:cs typeface="Times New Roman" pitchFamily="18" charset="0"/>
              </a:rPr>
              <a:t>the spin up of rains for </a:t>
            </a:r>
            <a:r>
              <a:rPr lang="en-US" altLang="en-US" b="1">
                <a:solidFill>
                  <a:srgbClr val="C00000"/>
                </a:solidFill>
                <a:latin typeface="Times New Roman" pitchFamily="18" charset="0"/>
                <a:cs typeface="Times New Roman" pitchFamily="18" charset="0"/>
              </a:rPr>
              <a:t>Hurricane KARL </a:t>
            </a:r>
            <a:r>
              <a:rPr lang="en-US" altLang="en-US">
                <a:solidFill>
                  <a:prstClr val="black"/>
                </a:solidFill>
                <a:latin typeface="Times New Roman" pitchFamily="18" charset="0"/>
                <a:cs typeface="Times New Roman" pitchFamily="18" charset="0"/>
              </a:rPr>
              <a:t>during </a:t>
            </a:r>
            <a:r>
              <a:rPr lang="en-US" altLang="en-US" b="1">
                <a:solidFill>
                  <a:prstClr val="black"/>
                </a:solidFill>
                <a:latin typeface="Times New Roman" pitchFamily="18" charset="0"/>
                <a:cs typeface="Times New Roman" pitchFamily="18" charset="0"/>
              </a:rPr>
              <a:t>physical initialization. Frames </a:t>
            </a:r>
            <a:r>
              <a:rPr lang="en-US" altLang="en-US">
                <a:solidFill>
                  <a:prstClr val="black"/>
                </a:solidFill>
                <a:latin typeface="Times New Roman" pitchFamily="18" charset="0"/>
                <a:cs typeface="Times New Roman" pitchFamily="18" charset="0"/>
              </a:rPr>
              <a:t>were interpolated from the radar reflectivity movie provided by the </a:t>
            </a:r>
            <a:r>
              <a:rPr lang="en-US" altLang="en-US" b="1">
                <a:solidFill>
                  <a:srgbClr val="C00000"/>
                </a:solidFill>
                <a:latin typeface="Times New Roman" pitchFamily="18" charset="0"/>
                <a:cs typeface="Times New Roman" pitchFamily="18" charset="0"/>
              </a:rPr>
              <a:t>Mexican </a:t>
            </a:r>
            <a:r>
              <a:rPr lang="en-US" altLang="en-US">
                <a:solidFill>
                  <a:srgbClr val="C00000"/>
                </a:solidFill>
                <a:latin typeface="Times New Roman" pitchFamily="18" charset="0"/>
                <a:cs typeface="Times New Roman" pitchFamily="18" charset="0"/>
              </a:rPr>
              <a:t>weather </a:t>
            </a:r>
            <a:r>
              <a:rPr lang="en-US" altLang="en-US">
                <a:solidFill>
                  <a:prstClr val="black"/>
                </a:solidFill>
                <a:latin typeface="Times New Roman" pitchFamily="18" charset="0"/>
                <a:cs typeface="Times New Roman" pitchFamily="18" charset="0"/>
              </a:rPr>
              <a:t>service. Those </a:t>
            </a:r>
            <a:r>
              <a:rPr lang="en-US" altLang="en-US">
                <a:solidFill>
                  <a:srgbClr val="C00000"/>
                </a:solidFill>
                <a:latin typeface="Times New Roman" pitchFamily="18" charset="0"/>
                <a:cs typeface="Times New Roman" pitchFamily="18" charset="0"/>
              </a:rPr>
              <a:t>radar reflectivities </a:t>
            </a:r>
            <a:r>
              <a:rPr lang="en-US" altLang="en-US">
                <a:solidFill>
                  <a:prstClr val="black"/>
                </a:solidFill>
                <a:latin typeface="Times New Roman" pitchFamily="18" charset="0"/>
                <a:cs typeface="Times New Roman" pitchFamily="18" charset="0"/>
              </a:rPr>
              <a:t>were carefully interpolated to a 1.33 km  grid and frames were taken for every 5 minutes in time to convert the radar reflectivity to rain rates using  a </a:t>
            </a:r>
            <a:r>
              <a:rPr lang="en-US" altLang="en-US">
                <a:solidFill>
                  <a:srgbClr val="C00000"/>
                </a:solidFill>
                <a:latin typeface="Times New Roman" pitchFamily="18" charset="0"/>
                <a:cs typeface="Times New Roman" pitchFamily="18" charset="0"/>
              </a:rPr>
              <a:t>z = r </a:t>
            </a:r>
            <a:r>
              <a:rPr lang="en-US" altLang="en-US">
                <a:solidFill>
                  <a:prstClr val="black"/>
                </a:solidFill>
                <a:latin typeface="Times New Roman" pitchFamily="18" charset="0"/>
                <a:cs typeface="Times New Roman" pitchFamily="18" charset="0"/>
              </a:rPr>
              <a:t>relationship that was carefully calibrated and validated against rain gauges over </a:t>
            </a:r>
            <a:r>
              <a:rPr lang="en-US" altLang="en-US">
                <a:solidFill>
                  <a:srgbClr val="C00000"/>
                </a:solidFill>
                <a:latin typeface="Times New Roman" pitchFamily="18" charset="0"/>
                <a:cs typeface="Times New Roman" pitchFamily="18" charset="0"/>
              </a:rPr>
              <a:t>Mexico</a:t>
            </a:r>
            <a:r>
              <a:rPr lang="en-US" altLang="en-US">
                <a:solidFill>
                  <a:prstClr val="black"/>
                </a:solidFill>
                <a:latin typeface="Times New Roman" pitchFamily="18" charset="0"/>
                <a:cs typeface="Times New Roman" pitchFamily="18" charset="0"/>
              </a:rPr>
              <a:t>. This animation shows that the </a:t>
            </a:r>
            <a:r>
              <a:rPr lang="en-US" altLang="en-US" b="1">
                <a:solidFill>
                  <a:prstClr val="black"/>
                </a:solidFill>
                <a:latin typeface="Times New Roman" pitchFamily="18" charset="0"/>
                <a:cs typeface="Times New Roman" pitchFamily="18" charset="0"/>
              </a:rPr>
              <a:t>WRF/ARW model </a:t>
            </a:r>
            <a:r>
              <a:rPr lang="en-US" altLang="en-US">
                <a:solidFill>
                  <a:prstClr val="black"/>
                </a:solidFill>
                <a:latin typeface="Times New Roman" pitchFamily="18" charset="0"/>
                <a:cs typeface="Times New Roman" pitchFamily="18" charset="0"/>
              </a:rPr>
              <a:t>catches up to the </a:t>
            </a:r>
            <a:r>
              <a:rPr lang="en-US" altLang="en-US">
                <a:solidFill>
                  <a:srgbClr val="C00000"/>
                </a:solidFill>
                <a:latin typeface="Times New Roman" pitchFamily="18" charset="0"/>
                <a:cs typeface="Times New Roman" pitchFamily="18" charset="0"/>
              </a:rPr>
              <a:t>radar rains </a:t>
            </a:r>
            <a:r>
              <a:rPr lang="en-US" altLang="en-US">
                <a:solidFill>
                  <a:prstClr val="black"/>
                </a:solidFill>
                <a:latin typeface="Times New Roman" pitchFamily="18" charset="0"/>
                <a:cs typeface="Times New Roman" pitchFamily="18" charset="0"/>
              </a:rPr>
              <a:t>very closely by around </a:t>
            </a:r>
            <a:r>
              <a:rPr lang="en-US" altLang="en-US">
                <a:solidFill>
                  <a:srgbClr val="C00000"/>
                </a:solidFill>
                <a:latin typeface="Times New Roman" pitchFamily="18" charset="0"/>
                <a:cs typeface="Times New Roman" pitchFamily="18" charset="0"/>
              </a:rPr>
              <a:t>16 hours </a:t>
            </a:r>
            <a:r>
              <a:rPr lang="en-US" altLang="en-US">
                <a:solidFill>
                  <a:prstClr val="black"/>
                </a:solidFill>
                <a:latin typeface="Times New Roman" pitchFamily="18" charset="0"/>
                <a:cs typeface="Times New Roman" pitchFamily="18" charset="0"/>
              </a:rPr>
              <a:t>after the start of the  physical initialization.</a:t>
            </a:r>
          </a:p>
        </p:txBody>
      </p:sp>
      <p:sp>
        <p:nvSpPr>
          <p:cNvPr id="5" name="Rectangle 4"/>
          <p:cNvSpPr/>
          <p:nvPr/>
        </p:nvSpPr>
        <p:spPr>
          <a:xfrm>
            <a:off x="1447800" y="0"/>
            <a:ext cx="6324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76" tIns="45540" rIns="91076" bIns="45540" anchor="ctr"/>
          <a:lstStyle/>
          <a:p>
            <a:pPr algn="ctr">
              <a:defRPr/>
            </a:pPr>
            <a:r>
              <a:rPr lang="en-US" b="1" dirty="0">
                <a:solidFill>
                  <a:srgbClr val="009900"/>
                </a:solidFill>
              </a:rPr>
              <a:t>ANIMATION OF PHYSICALLY INITIALIZED RAIN</a:t>
            </a:r>
          </a:p>
        </p:txBody>
      </p:sp>
      <p:sp>
        <p:nvSpPr>
          <p:cNvPr id="2" name="Slide Number Placeholder 1"/>
          <p:cNvSpPr>
            <a:spLocks noGrp="1"/>
          </p:cNvSpPr>
          <p:nvPr>
            <p:ph type="sldNum" sz="quarter" idx="12"/>
          </p:nvPr>
        </p:nvSpPr>
        <p:spPr/>
        <p:txBody>
          <a:bodyPr/>
          <a:lstStyle/>
          <a:p>
            <a:fld id="{F6C20618-1625-4C1B-B027-7DF2EBB9C431}"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17333821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solidFill>
                  <a:prstClr val="black">
                    <a:tint val="75000"/>
                  </a:prstClr>
                </a:solidFill>
              </a:rPr>
              <a:pPr/>
              <a:t>50</a:t>
            </a:fld>
            <a:endParaRPr lang="en-US">
              <a:solidFill>
                <a:prstClr val="black">
                  <a:tint val="75000"/>
                </a:prstClr>
              </a:solidFill>
            </a:endParaRPr>
          </a:p>
        </p:txBody>
      </p:sp>
      <p:sp>
        <p:nvSpPr>
          <p:cNvPr id="5" name="TextBox 4"/>
          <p:cNvSpPr txBox="1"/>
          <p:nvPr/>
        </p:nvSpPr>
        <p:spPr>
          <a:xfrm>
            <a:off x="561340" y="25797"/>
            <a:ext cx="7543800" cy="923330"/>
          </a:xfrm>
          <a:prstGeom prst="rect">
            <a:avLst/>
          </a:prstGeom>
          <a:solidFill>
            <a:schemeClr val="accent2">
              <a:lumMod val="20000"/>
              <a:lumOff val="80000"/>
            </a:schemeClr>
          </a:solidFill>
        </p:spPr>
        <p:txBody>
          <a:bodyPr wrap="square" lIns="91076" tIns="45540" rIns="91076" bIns="45540" rtlCol="0">
            <a:spAutoFit/>
          </a:bodyPr>
          <a:lstStyle/>
          <a:p>
            <a:r>
              <a:rPr lang="en-US" b="1" dirty="0" smtClean="0">
                <a:solidFill>
                  <a:srgbClr val="FF0000"/>
                </a:solidFill>
                <a:latin typeface="Arial" panose="020B0604020202020204" pitchFamily="34" charset="0"/>
                <a:cs typeface="Arial" panose="020B0604020202020204" pitchFamily="34" charset="0"/>
              </a:rPr>
              <a:t>HORIZONTAL CONVERFENCE OF FLUX OF BUOYANCY (*1E5)</a:t>
            </a:r>
          </a:p>
          <a:p>
            <a:endParaRPr lang="en-US" dirty="0" smtClean="0">
              <a:solidFill>
                <a:srgbClr val="FF0000"/>
              </a:solidFill>
            </a:endParaRPr>
          </a:p>
          <a:p>
            <a:r>
              <a:rPr lang="en-US" dirty="0" smtClean="0">
                <a:solidFill>
                  <a:srgbClr val="FF0000"/>
                </a:solidFill>
              </a:rPr>
              <a:t>  </a:t>
            </a:r>
            <a:r>
              <a:rPr lang="en-US" b="1" dirty="0" smtClean="0">
                <a:solidFill>
                  <a:prstClr val="black"/>
                </a:solidFill>
              </a:rPr>
              <a:t>averaged for 15:00Z to 17:00Z Sept 2013 at 832mb :         Unit</a:t>
            </a:r>
            <a:r>
              <a:rPr lang="en-US" b="1" dirty="0">
                <a:solidFill>
                  <a:prstClr val="black"/>
                </a:solidFill>
              </a:rPr>
              <a:t>: m </a:t>
            </a:r>
            <a:r>
              <a:rPr lang="en-US" b="1" dirty="0" smtClean="0">
                <a:solidFill>
                  <a:prstClr val="black"/>
                </a:solidFill>
              </a:rPr>
              <a:t>sec</a:t>
            </a:r>
            <a:r>
              <a:rPr lang="en-US" b="1" baseline="30000" dirty="0" smtClean="0">
                <a:solidFill>
                  <a:prstClr val="black"/>
                </a:solidFill>
              </a:rPr>
              <a:t>-3</a:t>
            </a:r>
            <a:endParaRPr lang="en-US" b="1" baseline="30000" dirty="0">
              <a:solidFill>
                <a:prstClr val="black"/>
              </a:solidFill>
            </a:endParaRPr>
          </a:p>
        </p:txBody>
      </p:sp>
      <p:sp>
        <p:nvSpPr>
          <p:cNvPr id="17" name="TextBox 16"/>
          <p:cNvSpPr txBox="1"/>
          <p:nvPr/>
        </p:nvSpPr>
        <p:spPr>
          <a:xfrm>
            <a:off x="2209800" y="1397004"/>
            <a:ext cx="2265680" cy="446276"/>
          </a:xfrm>
          <a:prstGeom prst="rect">
            <a:avLst/>
          </a:prstGeom>
          <a:noFill/>
        </p:spPr>
        <p:txBody>
          <a:bodyPr wrap="square" lIns="91076" tIns="45540" rIns="91076" bIns="45540" rtlCol="0">
            <a:spAutoFit/>
          </a:bodyPr>
          <a:lstStyle/>
          <a:p>
            <a:r>
              <a:rPr lang="en-US" sz="2300" b="1" dirty="0">
                <a:solidFill>
                  <a:srgbClr val="FF0000"/>
                </a:solidFill>
              </a:rPr>
              <a:t>Ingrid _</a:t>
            </a:r>
            <a:r>
              <a:rPr lang="en-US" sz="2300" b="1" dirty="0">
                <a:solidFill>
                  <a:srgbClr val="008080"/>
                </a:solidFill>
              </a:rPr>
              <a:t>Control</a:t>
            </a:r>
          </a:p>
        </p:txBody>
      </p:sp>
      <p:graphicFrame>
        <p:nvGraphicFramePr>
          <p:cNvPr id="2" name="Object 1"/>
          <p:cNvGraphicFramePr>
            <a:graphicFrameLocks noChangeAspect="1"/>
          </p:cNvGraphicFramePr>
          <p:nvPr>
            <p:extLst>
              <p:ext uri="{D42A27DB-BD31-4B8C-83A1-F6EECF244321}">
                <p14:modId xmlns:p14="http://schemas.microsoft.com/office/powerpoint/2010/main" val="3913843174"/>
              </p:ext>
            </p:extLst>
          </p:nvPr>
        </p:nvGraphicFramePr>
        <p:xfrm>
          <a:off x="7711440" y="46117"/>
          <a:ext cx="1074738" cy="333375"/>
        </p:xfrm>
        <a:graphic>
          <a:graphicData uri="http://schemas.openxmlformats.org/presentationml/2006/ole">
            <mc:AlternateContent xmlns:mc="http://schemas.openxmlformats.org/markup-compatibility/2006">
              <mc:Choice xmlns:v="urn:schemas-microsoft-com:vml" Requires="v">
                <p:oleObj spid="_x0000_s5139" name="Equation" r:id="rId3" imgW="520560" imgH="177480" progId="Equation.3">
                  <p:embed/>
                </p:oleObj>
              </mc:Choice>
              <mc:Fallback>
                <p:oleObj name="Equation" r:id="rId3" imgW="520560" imgH="177480" progId="Equation.3">
                  <p:embed/>
                  <p:pic>
                    <p:nvPicPr>
                      <p:cNvPr id="0" name=""/>
                      <p:cNvPicPr>
                        <a:picLocks noChangeAspect="1" noChangeArrowheads="1"/>
                      </p:cNvPicPr>
                      <p:nvPr/>
                    </p:nvPicPr>
                    <p:blipFill>
                      <a:blip r:embed="rId4"/>
                      <a:srcRect/>
                      <a:stretch>
                        <a:fillRect/>
                      </a:stretch>
                    </p:blipFill>
                    <p:spPr bwMode="auto">
                      <a:xfrm>
                        <a:off x="7711440" y="46117"/>
                        <a:ext cx="10747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5362273" y="1371637"/>
            <a:ext cx="2286000" cy="800219"/>
          </a:xfrm>
          <a:prstGeom prst="rect">
            <a:avLst/>
          </a:prstGeom>
          <a:noFill/>
        </p:spPr>
        <p:txBody>
          <a:bodyPr wrap="square" lIns="91076" tIns="45540" rIns="91076" bIns="45540" rtlCol="0">
            <a:spAutoFit/>
          </a:bodyPr>
          <a:lstStyle/>
          <a:p>
            <a:r>
              <a:rPr lang="en-US" sz="2300" b="1" dirty="0" err="1">
                <a:solidFill>
                  <a:srgbClr val="FF0000"/>
                </a:solidFill>
              </a:rPr>
              <a:t>Ingrid_</a:t>
            </a:r>
            <a:r>
              <a:rPr lang="en-US" sz="2300" b="1" dirty="0" err="1">
                <a:solidFill>
                  <a:srgbClr val="008080"/>
                </a:solidFill>
              </a:rPr>
              <a:t>Physical</a:t>
            </a:r>
            <a:r>
              <a:rPr lang="en-US" sz="2300" b="1" dirty="0">
                <a:solidFill>
                  <a:srgbClr val="008080"/>
                </a:solidFill>
              </a:rPr>
              <a:t> </a:t>
            </a:r>
            <a:r>
              <a:rPr lang="en-US" sz="2300" b="1" dirty="0" err="1">
                <a:solidFill>
                  <a:srgbClr val="008080"/>
                </a:solidFill>
              </a:rPr>
              <a:t>Init</a:t>
            </a:r>
            <a:endParaRPr lang="en-US" sz="2300" b="1" dirty="0">
              <a:solidFill>
                <a:srgbClr val="008080"/>
              </a:solidFill>
            </a:endParaRPr>
          </a:p>
        </p:txBody>
      </p:sp>
      <p:sp>
        <p:nvSpPr>
          <p:cNvPr id="3" name="Rectangle 2"/>
          <p:cNvSpPr/>
          <p:nvPr/>
        </p:nvSpPr>
        <p:spPr>
          <a:xfrm>
            <a:off x="381001" y="1427516"/>
            <a:ext cx="1350104" cy="371541"/>
          </a:xfrm>
          <a:prstGeom prst="rect">
            <a:avLst/>
          </a:prstGeom>
        </p:spPr>
        <p:txBody>
          <a:bodyPr wrap="none" lIns="91076" tIns="45540" rIns="91076" bIns="45540">
            <a:spAutoFit/>
          </a:bodyPr>
          <a:lstStyle/>
          <a:p>
            <a:r>
              <a:rPr lang="en-US" b="1" dirty="0">
                <a:solidFill>
                  <a:prstClr val="black"/>
                </a:solidFill>
              </a:rPr>
              <a:t>Experiment</a:t>
            </a:r>
            <a:r>
              <a:rPr lang="en-US" b="1" dirty="0">
                <a:solidFill>
                  <a:srgbClr val="FF0000"/>
                </a:solidFill>
              </a:rPr>
              <a:t> </a:t>
            </a:r>
            <a:endParaRPr lang="en-US" dirty="0">
              <a:solidFill>
                <a:prstClr val="black"/>
              </a:solidFill>
            </a:endParaRPr>
          </a:p>
        </p:txBody>
      </p:sp>
      <p:cxnSp>
        <p:nvCxnSpPr>
          <p:cNvPr id="7" name="Straight Arrow Connector 6"/>
          <p:cNvCxnSpPr/>
          <p:nvPr/>
        </p:nvCxnSpPr>
        <p:spPr>
          <a:xfrm>
            <a:off x="1828800" y="1612146"/>
            <a:ext cx="381000" cy="0"/>
          </a:xfrm>
          <a:prstGeom prst="straightConnector1">
            <a:avLst/>
          </a:prstGeom>
          <a:ln w="3492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7171" name="Picture 3" descr="D:\vkumar\ppt\HFIP\INGCNT_HConv_Buo.gif"/>
          <p:cNvPicPr>
            <a:picLocks noChangeAspect="1" noChangeArrowheads="1"/>
          </p:cNvPicPr>
          <p:nvPr/>
        </p:nvPicPr>
        <p:blipFill rotWithShape="1">
          <a:blip r:embed="rId5">
            <a:extLst>
              <a:ext uri="{28A0092B-C50C-407E-A947-70E740481C1C}">
                <a14:useLocalDpi xmlns:a14="http://schemas.microsoft.com/office/drawing/2010/main" val="0"/>
              </a:ext>
            </a:extLst>
          </a:blip>
          <a:srcRect l="13508" t="8027" r="21463" b="4542"/>
          <a:stretch/>
        </p:blipFill>
        <p:spPr bwMode="auto">
          <a:xfrm>
            <a:off x="914405" y="1828800"/>
            <a:ext cx="3672840" cy="49380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vkumar\ppt\HFIP\INGPHY_HConv_Buo.gif"/>
          <p:cNvPicPr>
            <a:picLocks noChangeAspect="1" noChangeArrowheads="1"/>
          </p:cNvPicPr>
          <p:nvPr/>
        </p:nvPicPr>
        <p:blipFill rotWithShape="1">
          <a:blip r:embed="rId6">
            <a:extLst>
              <a:ext uri="{28A0092B-C50C-407E-A947-70E740481C1C}">
                <a14:useLocalDpi xmlns:a14="http://schemas.microsoft.com/office/drawing/2010/main" val="0"/>
              </a:ext>
            </a:extLst>
          </a:blip>
          <a:srcRect l="13821" t="8027" r="21462" b="4855"/>
          <a:stretch/>
        </p:blipFill>
        <p:spPr bwMode="auto">
          <a:xfrm>
            <a:off x="4648200" y="1828837"/>
            <a:ext cx="3714146" cy="49997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vkumar\ppt\HFIP\INGPHY_HConv_Buo.gif"/>
          <p:cNvPicPr>
            <a:picLocks noChangeAspect="1" noChangeArrowheads="1"/>
          </p:cNvPicPr>
          <p:nvPr/>
        </p:nvPicPr>
        <p:blipFill rotWithShape="1">
          <a:blip r:embed="rId6">
            <a:extLst>
              <a:ext uri="{28A0092B-C50C-407E-A947-70E740481C1C}">
                <a14:useLocalDpi xmlns:a14="http://schemas.microsoft.com/office/drawing/2010/main" val="0"/>
              </a:ext>
            </a:extLst>
          </a:blip>
          <a:srcRect l="84295" t="8028" r="5583" b="7917"/>
          <a:stretch/>
        </p:blipFill>
        <p:spPr bwMode="auto">
          <a:xfrm>
            <a:off x="8534404" y="1974334"/>
            <a:ext cx="518160" cy="430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9447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solidFill>
                  <a:prstClr val="black">
                    <a:tint val="75000"/>
                  </a:prstClr>
                </a:solidFill>
              </a:rPr>
              <a:pPr/>
              <a:t>51</a:t>
            </a:fld>
            <a:endParaRPr lang="en-US">
              <a:solidFill>
                <a:prstClr val="black">
                  <a:tint val="75000"/>
                </a:prstClr>
              </a:solidFill>
            </a:endParaRPr>
          </a:p>
        </p:txBody>
      </p:sp>
      <p:sp>
        <p:nvSpPr>
          <p:cNvPr id="5" name="TextBox 4"/>
          <p:cNvSpPr txBox="1"/>
          <p:nvPr/>
        </p:nvSpPr>
        <p:spPr>
          <a:xfrm>
            <a:off x="256540" y="152400"/>
            <a:ext cx="8133080" cy="923330"/>
          </a:xfrm>
          <a:prstGeom prst="rect">
            <a:avLst/>
          </a:prstGeom>
          <a:solidFill>
            <a:schemeClr val="accent2">
              <a:lumMod val="20000"/>
              <a:lumOff val="80000"/>
            </a:schemeClr>
          </a:solidFill>
        </p:spPr>
        <p:txBody>
          <a:bodyPr wrap="square" lIns="91076" tIns="45540" rIns="91076" bIns="45540" rtlCol="0">
            <a:spAutoFit/>
          </a:bodyPr>
          <a:lstStyle/>
          <a:p>
            <a:r>
              <a:rPr lang="en-US" b="1" dirty="0" smtClean="0">
                <a:solidFill>
                  <a:srgbClr val="FF0000"/>
                </a:solidFill>
                <a:latin typeface="Arial" panose="020B0604020202020204" pitchFamily="34" charset="0"/>
                <a:cs typeface="Arial" panose="020B0604020202020204" pitchFamily="34" charset="0"/>
              </a:rPr>
              <a:t>HORIZONTAL CONVERFENCE OF FLUX OF BUOYANCY (*1E6)</a:t>
            </a:r>
          </a:p>
          <a:p>
            <a:endParaRPr lang="en-US" dirty="0" smtClean="0">
              <a:solidFill>
                <a:srgbClr val="FF0000"/>
              </a:solidFill>
            </a:endParaRPr>
          </a:p>
          <a:p>
            <a:r>
              <a:rPr lang="en-US" dirty="0" smtClean="0">
                <a:solidFill>
                  <a:srgbClr val="FF0000"/>
                </a:solidFill>
              </a:rPr>
              <a:t> </a:t>
            </a:r>
            <a:r>
              <a:rPr lang="en-US" b="1" dirty="0" smtClean="0">
                <a:solidFill>
                  <a:prstClr val="black"/>
                </a:solidFill>
              </a:rPr>
              <a:t>averaged for 7:00Z to 9:00Z Sept 2013 at 832mb;        Unit</a:t>
            </a:r>
            <a:r>
              <a:rPr lang="en-US" b="1" dirty="0">
                <a:solidFill>
                  <a:prstClr val="black"/>
                </a:solidFill>
              </a:rPr>
              <a:t>: m </a:t>
            </a:r>
            <a:r>
              <a:rPr lang="en-US" b="1" dirty="0" smtClean="0">
                <a:solidFill>
                  <a:prstClr val="black"/>
                </a:solidFill>
              </a:rPr>
              <a:t>sec</a:t>
            </a:r>
            <a:r>
              <a:rPr lang="en-US" b="1" baseline="30000" dirty="0" smtClean="0">
                <a:solidFill>
                  <a:prstClr val="black"/>
                </a:solidFill>
              </a:rPr>
              <a:t>-3</a:t>
            </a:r>
            <a:endParaRPr lang="en-US" b="1" baseline="30000" dirty="0">
              <a:solidFill>
                <a:prstClr val="black"/>
              </a:solidFill>
            </a:endParaRPr>
          </a:p>
        </p:txBody>
      </p:sp>
      <p:sp>
        <p:nvSpPr>
          <p:cNvPr id="17" name="TextBox 16"/>
          <p:cNvSpPr txBox="1"/>
          <p:nvPr/>
        </p:nvSpPr>
        <p:spPr>
          <a:xfrm>
            <a:off x="2151716" y="1320800"/>
            <a:ext cx="2496484" cy="446276"/>
          </a:xfrm>
          <a:prstGeom prst="rect">
            <a:avLst/>
          </a:prstGeom>
          <a:noFill/>
        </p:spPr>
        <p:txBody>
          <a:bodyPr wrap="square" lIns="91076" tIns="45540" rIns="91076" bIns="45540" rtlCol="0">
            <a:spAutoFit/>
          </a:bodyPr>
          <a:lstStyle/>
          <a:p>
            <a:r>
              <a:rPr lang="en-US" sz="2300" b="1" dirty="0">
                <a:solidFill>
                  <a:srgbClr val="FF0000"/>
                </a:solidFill>
              </a:rPr>
              <a:t>Gabrielle _</a:t>
            </a:r>
            <a:r>
              <a:rPr lang="en-US" sz="2300" b="1" dirty="0">
                <a:solidFill>
                  <a:srgbClr val="008080"/>
                </a:solidFill>
              </a:rPr>
              <a:t>Control</a:t>
            </a:r>
          </a:p>
        </p:txBody>
      </p:sp>
      <p:graphicFrame>
        <p:nvGraphicFramePr>
          <p:cNvPr id="2" name="Object 1"/>
          <p:cNvGraphicFramePr>
            <a:graphicFrameLocks noChangeAspect="1"/>
          </p:cNvGraphicFramePr>
          <p:nvPr>
            <p:extLst>
              <p:ext uri="{D42A27DB-BD31-4B8C-83A1-F6EECF244321}">
                <p14:modId xmlns:p14="http://schemas.microsoft.com/office/powerpoint/2010/main" val="3130819207"/>
              </p:ext>
            </p:extLst>
          </p:nvPr>
        </p:nvGraphicFramePr>
        <p:xfrm>
          <a:off x="7529671" y="152400"/>
          <a:ext cx="1074738" cy="333375"/>
        </p:xfrm>
        <a:graphic>
          <a:graphicData uri="http://schemas.openxmlformats.org/presentationml/2006/ole">
            <mc:AlternateContent xmlns:mc="http://schemas.openxmlformats.org/markup-compatibility/2006">
              <mc:Choice xmlns:v="urn:schemas-microsoft-com:vml" Requires="v">
                <p:oleObj spid="_x0000_s6163" name="Equation" r:id="rId3" imgW="520560" imgH="177480" progId="Equation.3">
                  <p:embed/>
                </p:oleObj>
              </mc:Choice>
              <mc:Fallback>
                <p:oleObj name="Equation" r:id="rId3" imgW="520560" imgH="177480" progId="Equation.3">
                  <p:embed/>
                  <p:pic>
                    <p:nvPicPr>
                      <p:cNvPr id="0" name=""/>
                      <p:cNvPicPr>
                        <a:picLocks noChangeAspect="1" noChangeArrowheads="1"/>
                      </p:cNvPicPr>
                      <p:nvPr/>
                    </p:nvPicPr>
                    <p:blipFill>
                      <a:blip r:embed="rId4"/>
                      <a:srcRect/>
                      <a:stretch>
                        <a:fillRect/>
                      </a:stretch>
                    </p:blipFill>
                    <p:spPr bwMode="auto">
                      <a:xfrm>
                        <a:off x="7529671" y="152400"/>
                        <a:ext cx="10747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6" name="Picture 2" descr="D:\vkumar\ppt\HFIP\GABCNT_HConv_Buo.gif"/>
          <p:cNvPicPr>
            <a:picLocks noChangeAspect="1" noChangeArrowheads="1"/>
          </p:cNvPicPr>
          <p:nvPr/>
        </p:nvPicPr>
        <p:blipFill rotWithShape="1">
          <a:blip r:embed="rId5">
            <a:extLst>
              <a:ext uri="{28A0092B-C50C-407E-A947-70E740481C1C}">
                <a14:useLocalDpi xmlns:a14="http://schemas.microsoft.com/office/drawing/2010/main" val="0"/>
              </a:ext>
            </a:extLst>
          </a:blip>
          <a:srcRect l="30049" t="8202" r="33771" b="5249"/>
          <a:stretch/>
        </p:blipFill>
        <p:spPr bwMode="auto">
          <a:xfrm>
            <a:off x="1371600" y="1720613"/>
            <a:ext cx="3429000" cy="44602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vkumar\ppt\HFIP\GABPHY_HConv_Buo.gif"/>
          <p:cNvPicPr>
            <a:picLocks noChangeAspect="1" noChangeArrowheads="1"/>
          </p:cNvPicPr>
          <p:nvPr/>
        </p:nvPicPr>
        <p:blipFill rotWithShape="1">
          <a:blip r:embed="rId6">
            <a:extLst>
              <a:ext uri="{28A0092B-C50C-407E-A947-70E740481C1C}">
                <a14:useLocalDpi xmlns:a14="http://schemas.microsoft.com/office/drawing/2010/main" val="0"/>
              </a:ext>
            </a:extLst>
          </a:blip>
          <a:srcRect l="28947" t="7871" r="34094" b="5478"/>
          <a:stretch/>
        </p:blipFill>
        <p:spPr bwMode="auto">
          <a:xfrm>
            <a:off x="4810760" y="1644691"/>
            <a:ext cx="3418840" cy="45361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261374" y="1275360"/>
            <a:ext cx="3128283" cy="446276"/>
          </a:xfrm>
          <a:prstGeom prst="rect">
            <a:avLst/>
          </a:prstGeom>
          <a:noFill/>
        </p:spPr>
        <p:txBody>
          <a:bodyPr wrap="square" lIns="91076" tIns="45540" rIns="91076" bIns="45540" rtlCol="0">
            <a:spAutoFit/>
          </a:bodyPr>
          <a:lstStyle/>
          <a:p>
            <a:r>
              <a:rPr lang="en-US" sz="2300" b="1" dirty="0">
                <a:solidFill>
                  <a:srgbClr val="FF0000"/>
                </a:solidFill>
              </a:rPr>
              <a:t>Gabrielle _</a:t>
            </a:r>
            <a:r>
              <a:rPr lang="en-US" sz="2300" b="1" dirty="0">
                <a:solidFill>
                  <a:srgbClr val="008080"/>
                </a:solidFill>
              </a:rPr>
              <a:t>Physical </a:t>
            </a:r>
            <a:r>
              <a:rPr lang="en-US" sz="2300" b="1" dirty="0" err="1">
                <a:solidFill>
                  <a:srgbClr val="008080"/>
                </a:solidFill>
              </a:rPr>
              <a:t>Init</a:t>
            </a:r>
            <a:endParaRPr lang="en-US" sz="2300" b="1" dirty="0">
              <a:solidFill>
                <a:srgbClr val="008080"/>
              </a:solidFill>
            </a:endParaRPr>
          </a:p>
        </p:txBody>
      </p:sp>
      <p:sp>
        <p:nvSpPr>
          <p:cNvPr id="3" name="Rectangle 2"/>
          <p:cNvSpPr/>
          <p:nvPr/>
        </p:nvSpPr>
        <p:spPr>
          <a:xfrm>
            <a:off x="256540" y="1307104"/>
            <a:ext cx="1350104" cy="371541"/>
          </a:xfrm>
          <a:prstGeom prst="rect">
            <a:avLst/>
          </a:prstGeom>
        </p:spPr>
        <p:txBody>
          <a:bodyPr wrap="none" lIns="91076" tIns="45540" rIns="91076" bIns="45540">
            <a:spAutoFit/>
          </a:bodyPr>
          <a:lstStyle/>
          <a:p>
            <a:r>
              <a:rPr lang="en-US" b="1" dirty="0">
                <a:solidFill>
                  <a:srgbClr val="0070C0"/>
                </a:solidFill>
              </a:rPr>
              <a:t>Experiment </a:t>
            </a:r>
            <a:endParaRPr lang="en-US" dirty="0">
              <a:solidFill>
                <a:srgbClr val="0070C0"/>
              </a:solidFill>
            </a:endParaRPr>
          </a:p>
        </p:txBody>
      </p:sp>
      <p:cxnSp>
        <p:nvCxnSpPr>
          <p:cNvPr id="7" name="Straight Arrow Connector 6"/>
          <p:cNvCxnSpPr/>
          <p:nvPr/>
        </p:nvCxnSpPr>
        <p:spPr>
          <a:xfrm>
            <a:off x="1770716" y="1535946"/>
            <a:ext cx="381000" cy="0"/>
          </a:xfrm>
          <a:prstGeom prst="straightConnector1">
            <a:avLst/>
          </a:prstGeom>
          <a:ln w="3492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3" name="Picture 2" descr="D:\vkumar\ppt\HFIP\GABCNT_HConv_Buo.gif"/>
          <p:cNvPicPr>
            <a:picLocks noChangeAspect="1" noChangeArrowheads="1"/>
          </p:cNvPicPr>
          <p:nvPr/>
        </p:nvPicPr>
        <p:blipFill rotWithShape="1">
          <a:blip r:embed="rId5">
            <a:extLst>
              <a:ext uri="{28A0092B-C50C-407E-A947-70E740481C1C}">
                <a14:useLocalDpi xmlns:a14="http://schemas.microsoft.com/office/drawing/2010/main" val="0"/>
              </a:ext>
            </a:extLst>
          </a:blip>
          <a:srcRect l="84474" t="8202" r="6325" b="8207"/>
          <a:stretch/>
        </p:blipFill>
        <p:spPr bwMode="auto">
          <a:xfrm>
            <a:off x="8239760" y="1559560"/>
            <a:ext cx="599440" cy="430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4843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solidFill>
                  <a:prstClr val="black">
                    <a:tint val="75000"/>
                  </a:prstClr>
                </a:solidFill>
              </a:rPr>
              <a:pPr/>
              <a:t>52</a:t>
            </a:fld>
            <a:endParaRPr lang="en-US">
              <a:solidFill>
                <a:prstClr val="black">
                  <a:tint val="75000"/>
                </a:prstClr>
              </a:solidFill>
            </a:endParaRPr>
          </a:p>
        </p:txBody>
      </p:sp>
      <p:sp>
        <p:nvSpPr>
          <p:cNvPr id="5" name="TextBox 4"/>
          <p:cNvSpPr txBox="1"/>
          <p:nvPr/>
        </p:nvSpPr>
        <p:spPr>
          <a:xfrm>
            <a:off x="685800" y="10160"/>
            <a:ext cx="7696200" cy="923330"/>
          </a:xfrm>
          <a:prstGeom prst="rect">
            <a:avLst/>
          </a:prstGeom>
          <a:solidFill>
            <a:schemeClr val="accent2">
              <a:lumMod val="20000"/>
              <a:lumOff val="80000"/>
              <a:alpha val="93000"/>
            </a:schemeClr>
          </a:solidFill>
        </p:spPr>
        <p:txBody>
          <a:bodyPr wrap="square" lIns="91076" tIns="45540" rIns="91076" bIns="45540" rtlCol="0">
            <a:spAutoFit/>
          </a:bodyPr>
          <a:lstStyle/>
          <a:p>
            <a:r>
              <a:rPr lang="en-US" b="1" dirty="0" smtClean="0">
                <a:solidFill>
                  <a:srgbClr val="FF0000"/>
                </a:solidFill>
              </a:rPr>
              <a:t>Vertical advection of cloud’s virtual temperature </a:t>
            </a:r>
            <a:r>
              <a:rPr lang="en-US" b="1" dirty="0">
                <a:solidFill>
                  <a:srgbClr val="FF0000"/>
                </a:solidFill>
                <a:latin typeface="Arial" panose="020B0604020202020204" pitchFamily="34" charset="0"/>
                <a:cs typeface="Arial" panose="020B0604020202020204" pitchFamily="34" charset="0"/>
              </a:rPr>
              <a:t>(*</a:t>
            </a:r>
            <a:r>
              <a:rPr lang="en-US" b="1" dirty="0" smtClean="0">
                <a:solidFill>
                  <a:srgbClr val="FF0000"/>
                </a:solidFill>
                <a:latin typeface="Arial" panose="020B0604020202020204" pitchFamily="34" charset="0"/>
                <a:cs typeface="Arial" panose="020B0604020202020204" pitchFamily="34" charset="0"/>
              </a:rPr>
              <a:t>1E8)</a:t>
            </a:r>
            <a:endParaRPr lang="en-US" b="1" dirty="0">
              <a:solidFill>
                <a:srgbClr val="FF0000"/>
              </a:solidFill>
              <a:latin typeface="Arial" panose="020B0604020202020204" pitchFamily="34" charset="0"/>
              <a:cs typeface="Arial" panose="020B0604020202020204" pitchFamily="34" charset="0"/>
            </a:endParaRPr>
          </a:p>
          <a:p>
            <a:endParaRPr lang="en-US" dirty="0">
              <a:solidFill>
                <a:srgbClr val="FF0000"/>
              </a:solidFill>
            </a:endParaRPr>
          </a:p>
          <a:p>
            <a:r>
              <a:rPr lang="en-US" b="1" dirty="0" smtClean="0">
                <a:solidFill>
                  <a:prstClr val="black"/>
                </a:solidFill>
              </a:rPr>
              <a:t>averaged for </a:t>
            </a:r>
            <a:r>
              <a:rPr lang="en-US" b="1" dirty="0">
                <a:solidFill>
                  <a:prstClr val="black"/>
                </a:solidFill>
              </a:rPr>
              <a:t>15:00Z to 17:00Z Sept 2013 at 832mb </a:t>
            </a:r>
            <a:r>
              <a:rPr lang="en-US" b="1" dirty="0" smtClean="0">
                <a:solidFill>
                  <a:prstClr val="black"/>
                </a:solidFill>
              </a:rPr>
              <a:t>;    Unit</a:t>
            </a:r>
            <a:r>
              <a:rPr lang="en-US" b="1" dirty="0">
                <a:solidFill>
                  <a:prstClr val="black"/>
                </a:solidFill>
              </a:rPr>
              <a:t>: m </a:t>
            </a:r>
            <a:r>
              <a:rPr lang="en-US" b="1" dirty="0" smtClean="0">
                <a:solidFill>
                  <a:prstClr val="black"/>
                </a:solidFill>
              </a:rPr>
              <a:t>sec</a:t>
            </a:r>
            <a:r>
              <a:rPr lang="en-US" b="1" baseline="30000" dirty="0" smtClean="0">
                <a:solidFill>
                  <a:prstClr val="black"/>
                </a:solidFill>
              </a:rPr>
              <a:t>-3</a:t>
            </a:r>
            <a:endParaRPr lang="en-US" b="1" baseline="30000" dirty="0">
              <a:solidFill>
                <a:prstClr val="black"/>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864362526"/>
              </p:ext>
            </p:extLst>
          </p:nvPr>
        </p:nvGraphicFramePr>
        <p:xfrm>
          <a:off x="7467600" y="20357"/>
          <a:ext cx="1260475" cy="760413"/>
        </p:xfrm>
        <a:graphic>
          <a:graphicData uri="http://schemas.openxmlformats.org/presentationml/2006/ole">
            <mc:AlternateContent xmlns:mc="http://schemas.openxmlformats.org/markup-compatibility/2006">
              <mc:Choice xmlns:v="urn:schemas-microsoft-com:vml" Requires="v">
                <p:oleObj spid="_x0000_s7187" name="Equation" r:id="rId3" imgW="609480" imgH="406080" progId="Equation.3">
                  <p:embed/>
                </p:oleObj>
              </mc:Choice>
              <mc:Fallback>
                <p:oleObj name="Equation" r:id="rId3" imgW="609480" imgH="406080" progId="Equation.3">
                  <p:embed/>
                  <p:pic>
                    <p:nvPicPr>
                      <p:cNvPr id="0" name=""/>
                      <p:cNvPicPr>
                        <a:picLocks noChangeAspect="1" noChangeArrowheads="1"/>
                      </p:cNvPicPr>
                      <p:nvPr/>
                    </p:nvPicPr>
                    <p:blipFill>
                      <a:blip r:embed="rId4"/>
                      <a:srcRect/>
                      <a:stretch>
                        <a:fillRect/>
                      </a:stretch>
                    </p:blipFill>
                    <p:spPr bwMode="auto">
                      <a:xfrm>
                        <a:off x="7467600" y="20357"/>
                        <a:ext cx="126047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2362200" y="1320800"/>
            <a:ext cx="1960880" cy="369332"/>
          </a:xfrm>
          <a:prstGeom prst="rect">
            <a:avLst/>
          </a:prstGeom>
          <a:noFill/>
        </p:spPr>
        <p:txBody>
          <a:bodyPr wrap="square" lIns="91076" tIns="45540" rIns="91076" bIns="45540" rtlCol="0">
            <a:spAutoFit/>
          </a:bodyPr>
          <a:lstStyle/>
          <a:p>
            <a:r>
              <a:rPr lang="en-US" b="1" dirty="0" err="1" smtClean="0">
                <a:solidFill>
                  <a:srgbClr val="FF0000"/>
                </a:solidFill>
              </a:rPr>
              <a:t>Ingrid_</a:t>
            </a:r>
            <a:r>
              <a:rPr lang="en-US" b="1" dirty="0" err="1" smtClean="0">
                <a:solidFill>
                  <a:srgbClr val="008080"/>
                </a:solidFill>
              </a:rPr>
              <a:t>Control</a:t>
            </a:r>
            <a:endParaRPr lang="en-US" b="1" dirty="0">
              <a:solidFill>
                <a:srgbClr val="008080"/>
              </a:solidFill>
            </a:endParaRPr>
          </a:p>
        </p:txBody>
      </p:sp>
      <p:sp>
        <p:nvSpPr>
          <p:cNvPr id="9" name="TextBox 8"/>
          <p:cNvSpPr txBox="1"/>
          <p:nvPr/>
        </p:nvSpPr>
        <p:spPr>
          <a:xfrm>
            <a:off x="5506720" y="1275358"/>
            <a:ext cx="2286000" cy="369332"/>
          </a:xfrm>
          <a:prstGeom prst="rect">
            <a:avLst/>
          </a:prstGeom>
          <a:noFill/>
        </p:spPr>
        <p:txBody>
          <a:bodyPr wrap="square" lIns="91076" tIns="45540" rIns="91076" bIns="45540" rtlCol="0">
            <a:spAutoFit/>
          </a:bodyPr>
          <a:lstStyle/>
          <a:p>
            <a:r>
              <a:rPr lang="en-US" b="1" dirty="0" err="1" smtClean="0">
                <a:solidFill>
                  <a:srgbClr val="FF0000"/>
                </a:solidFill>
              </a:rPr>
              <a:t>Ingrid_</a:t>
            </a:r>
            <a:r>
              <a:rPr lang="en-US" b="1" dirty="0" err="1" smtClean="0">
                <a:solidFill>
                  <a:srgbClr val="008080"/>
                </a:solidFill>
              </a:rPr>
              <a:t>Physical</a:t>
            </a:r>
            <a:r>
              <a:rPr lang="en-US" b="1" dirty="0" smtClean="0">
                <a:solidFill>
                  <a:srgbClr val="008080"/>
                </a:solidFill>
              </a:rPr>
              <a:t> </a:t>
            </a:r>
            <a:r>
              <a:rPr lang="en-US" b="1" dirty="0" err="1" smtClean="0">
                <a:solidFill>
                  <a:srgbClr val="008080"/>
                </a:solidFill>
              </a:rPr>
              <a:t>Init</a:t>
            </a:r>
            <a:endParaRPr lang="en-US" b="1" dirty="0">
              <a:solidFill>
                <a:srgbClr val="008080"/>
              </a:solidFill>
            </a:endParaRPr>
          </a:p>
        </p:txBody>
      </p:sp>
      <p:sp>
        <p:nvSpPr>
          <p:cNvPr id="10" name="Rectangle 9"/>
          <p:cNvSpPr/>
          <p:nvPr/>
        </p:nvSpPr>
        <p:spPr>
          <a:xfrm>
            <a:off x="256540" y="1307104"/>
            <a:ext cx="1350104" cy="371541"/>
          </a:xfrm>
          <a:prstGeom prst="rect">
            <a:avLst/>
          </a:prstGeom>
        </p:spPr>
        <p:txBody>
          <a:bodyPr wrap="none" lIns="91076" tIns="45540" rIns="91076" bIns="45540">
            <a:spAutoFit/>
          </a:bodyPr>
          <a:lstStyle/>
          <a:p>
            <a:r>
              <a:rPr lang="en-US" b="1" dirty="0">
                <a:solidFill>
                  <a:srgbClr val="0070C0"/>
                </a:solidFill>
              </a:rPr>
              <a:t>Experiment </a:t>
            </a:r>
            <a:endParaRPr lang="en-US" dirty="0">
              <a:solidFill>
                <a:srgbClr val="0070C0"/>
              </a:solidFill>
            </a:endParaRPr>
          </a:p>
        </p:txBody>
      </p:sp>
      <p:cxnSp>
        <p:nvCxnSpPr>
          <p:cNvPr id="11" name="Straight Arrow Connector 10"/>
          <p:cNvCxnSpPr/>
          <p:nvPr/>
        </p:nvCxnSpPr>
        <p:spPr>
          <a:xfrm>
            <a:off x="1770716" y="1535946"/>
            <a:ext cx="381000" cy="0"/>
          </a:xfrm>
          <a:prstGeom prst="straightConnector1">
            <a:avLst/>
          </a:prstGeom>
          <a:ln w="3492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3" name="Picture 9" descr="D:\vkumar\ppt\HFIP\GABPHY_BTERM5.gif"/>
          <p:cNvPicPr>
            <a:picLocks noChangeAspect="1" noChangeArrowheads="1"/>
          </p:cNvPicPr>
          <p:nvPr/>
        </p:nvPicPr>
        <p:blipFill rotWithShape="1">
          <a:blip r:embed="rId5">
            <a:extLst>
              <a:ext uri="{28A0092B-C50C-407E-A947-70E740481C1C}">
                <a14:useLocalDpi xmlns:a14="http://schemas.microsoft.com/office/drawing/2010/main" val="0"/>
              </a:ext>
            </a:extLst>
          </a:blip>
          <a:srcRect l="83312" t="8284" r="5997" b="8646"/>
          <a:stretch/>
        </p:blipFill>
        <p:spPr bwMode="auto">
          <a:xfrm>
            <a:off x="8229604" y="1634532"/>
            <a:ext cx="690880" cy="464792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vkumar\ppt\HFIP\INGCTL_BTERM5.gif"/>
          <p:cNvPicPr>
            <a:picLocks noChangeAspect="1" noChangeArrowheads="1"/>
          </p:cNvPicPr>
          <p:nvPr/>
        </p:nvPicPr>
        <p:blipFill rotWithShape="1">
          <a:blip r:embed="rId6">
            <a:extLst>
              <a:ext uri="{28A0092B-C50C-407E-A947-70E740481C1C}">
                <a14:useLocalDpi xmlns:a14="http://schemas.microsoft.com/office/drawing/2010/main" val="0"/>
              </a:ext>
            </a:extLst>
          </a:blip>
          <a:srcRect l="14756" t="8129" r="22710" b="4542"/>
          <a:stretch/>
        </p:blipFill>
        <p:spPr bwMode="auto">
          <a:xfrm>
            <a:off x="558800" y="1690132"/>
            <a:ext cx="3606800" cy="503692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vkumar\ppt\HFIP\INGPHY_BTERM5.gif"/>
          <p:cNvPicPr>
            <a:picLocks noChangeAspect="1" noChangeArrowheads="1"/>
          </p:cNvPicPr>
          <p:nvPr/>
        </p:nvPicPr>
        <p:blipFill rotWithShape="1">
          <a:blip r:embed="rId7">
            <a:extLst>
              <a:ext uri="{28A0092B-C50C-407E-A947-70E740481C1C}">
                <a14:useLocalDpi xmlns:a14="http://schemas.microsoft.com/office/drawing/2010/main" val="0"/>
              </a:ext>
            </a:extLst>
          </a:blip>
          <a:srcRect l="13977" t="7973" r="21618" b="5010"/>
          <a:stretch/>
        </p:blipFill>
        <p:spPr bwMode="auto">
          <a:xfrm>
            <a:off x="4368800" y="1725692"/>
            <a:ext cx="3626803" cy="501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3303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solidFill>
                  <a:prstClr val="black">
                    <a:tint val="75000"/>
                  </a:prstClr>
                </a:solidFill>
              </a:rPr>
              <a:pPr/>
              <a:t>53</a:t>
            </a:fld>
            <a:endParaRPr lang="en-US">
              <a:solidFill>
                <a:prstClr val="black">
                  <a:tint val="75000"/>
                </a:prstClr>
              </a:solidFill>
            </a:endParaRPr>
          </a:p>
        </p:txBody>
      </p:sp>
      <p:sp>
        <p:nvSpPr>
          <p:cNvPr id="5" name="TextBox 4"/>
          <p:cNvSpPr txBox="1"/>
          <p:nvPr/>
        </p:nvSpPr>
        <p:spPr>
          <a:xfrm>
            <a:off x="685800" y="10160"/>
            <a:ext cx="7696200" cy="923330"/>
          </a:xfrm>
          <a:prstGeom prst="rect">
            <a:avLst/>
          </a:prstGeom>
          <a:solidFill>
            <a:schemeClr val="accent2">
              <a:lumMod val="20000"/>
              <a:lumOff val="80000"/>
              <a:alpha val="93000"/>
            </a:schemeClr>
          </a:solidFill>
        </p:spPr>
        <p:txBody>
          <a:bodyPr wrap="square" lIns="91076" tIns="45540" rIns="91076" bIns="45540" rtlCol="0">
            <a:spAutoFit/>
          </a:bodyPr>
          <a:lstStyle/>
          <a:p>
            <a:r>
              <a:rPr lang="en-US" b="1" dirty="0" smtClean="0">
                <a:solidFill>
                  <a:srgbClr val="FF0000"/>
                </a:solidFill>
              </a:rPr>
              <a:t>Vertical advection of cloud’s virtual temperature </a:t>
            </a:r>
            <a:r>
              <a:rPr lang="en-US" b="1" dirty="0">
                <a:solidFill>
                  <a:srgbClr val="FF0000"/>
                </a:solidFill>
                <a:latin typeface="Arial" panose="020B0604020202020204" pitchFamily="34" charset="0"/>
                <a:cs typeface="Arial" panose="020B0604020202020204" pitchFamily="34" charset="0"/>
              </a:rPr>
              <a:t>(*</a:t>
            </a:r>
            <a:r>
              <a:rPr lang="en-US" b="1" dirty="0" smtClean="0">
                <a:solidFill>
                  <a:srgbClr val="FF0000"/>
                </a:solidFill>
                <a:latin typeface="Arial" panose="020B0604020202020204" pitchFamily="34" charset="0"/>
                <a:cs typeface="Arial" panose="020B0604020202020204" pitchFamily="34" charset="0"/>
              </a:rPr>
              <a:t>1E8)</a:t>
            </a:r>
            <a:endParaRPr lang="en-US" b="1" dirty="0">
              <a:solidFill>
                <a:srgbClr val="FF0000"/>
              </a:solidFill>
              <a:latin typeface="Arial" panose="020B0604020202020204" pitchFamily="34" charset="0"/>
              <a:cs typeface="Arial" panose="020B0604020202020204" pitchFamily="34" charset="0"/>
            </a:endParaRPr>
          </a:p>
          <a:p>
            <a:endParaRPr lang="en-US" dirty="0">
              <a:solidFill>
                <a:srgbClr val="FF0000"/>
              </a:solidFill>
            </a:endParaRPr>
          </a:p>
          <a:p>
            <a:r>
              <a:rPr lang="en-US" b="1" dirty="0" smtClean="0">
                <a:solidFill>
                  <a:prstClr val="black"/>
                </a:solidFill>
              </a:rPr>
              <a:t>averaged for </a:t>
            </a:r>
            <a:r>
              <a:rPr lang="en-US" b="1" dirty="0">
                <a:solidFill>
                  <a:prstClr val="black"/>
                </a:solidFill>
              </a:rPr>
              <a:t>7:00Z to 9:00Z Sept 2013 at </a:t>
            </a:r>
            <a:r>
              <a:rPr lang="en-US" b="1" dirty="0" smtClean="0">
                <a:solidFill>
                  <a:prstClr val="black"/>
                </a:solidFill>
              </a:rPr>
              <a:t>832mb;    Unit</a:t>
            </a:r>
            <a:r>
              <a:rPr lang="en-US" b="1" dirty="0">
                <a:solidFill>
                  <a:prstClr val="black"/>
                </a:solidFill>
              </a:rPr>
              <a:t>: m </a:t>
            </a:r>
            <a:r>
              <a:rPr lang="en-US" b="1" dirty="0" smtClean="0">
                <a:solidFill>
                  <a:prstClr val="black"/>
                </a:solidFill>
              </a:rPr>
              <a:t>sec</a:t>
            </a:r>
            <a:r>
              <a:rPr lang="en-US" b="1" baseline="30000" dirty="0" smtClean="0">
                <a:solidFill>
                  <a:prstClr val="black"/>
                </a:solidFill>
              </a:rPr>
              <a:t>-3</a:t>
            </a:r>
            <a:endParaRPr lang="en-US" b="1" baseline="30000" dirty="0">
              <a:solidFill>
                <a:prstClr val="black"/>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563386814"/>
              </p:ext>
            </p:extLst>
          </p:nvPr>
        </p:nvGraphicFramePr>
        <p:xfrm>
          <a:off x="7467600" y="20357"/>
          <a:ext cx="1260475" cy="760413"/>
        </p:xfrm>
        <a:graphic>
          <a:graphicData uri="http://schemas.openxmlformats.org/presentationml/2006/ole">
            <mc:AlternateContent xmlns:mc="http://schemas.openxmlformats.org/markup-compatibility/2006">
              <mc:Choice xmlns:v="urn:schemas-microsoft-com:vml" Requires="v">
                <p:oleObj spid="_x0000_s8211" name="Equation" r:id="rId3" imgW="609480" imgH="406080" progId="Equation.3">
                  <p:embed/>
                </p:oleObj>
              </mc:Choice>
              <mc:Fallback>
                <p:oleObj name="Equation" r:id="rId3" imgW="609480" imgH="406080" progId="Equation.3">
                  <p:embed/>
                  <p:pic>
                    <p:nvPicPr>
                      <p:cNvPr id="0" name=""/>
                      <p:cNvPicPr>
                        <a:picLocks noChangeAspect="1" noChangeArrowheads="1"/>
                      </p:cNvPicPr>
                      <p:nvPr/>
                    </p:nvPicPr>
                    <p:blipFill>
                      <a:blip r:embed="rId4"/>
                      <a:srcRect/>
                      <a:stretch>
                        <a:fillRect/>
                      </a:stretch>
                    </p:blipFill>
                    <p:spPr bwMode="auto">
                      <a:xfrm>
                        <a:off x="7467600" y="20357"/>
                        <a:ext cx="126047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2362200" y="1320800"/>
            <a:ext cx="1960880" cy="369332"/>
          </a:xfrm>
          <a:prstGeom prst="rect">
            <a:avLst/>
          </a:prstGeom>
          <a:noFill/>
        </p:spPr>
        <p:txBody>
          <a:bodyPr wrap="square" lIns="91076" tIns="45540" rIns="91076" bIns="45540" rtlCol="0">
            <a:spAutoFit/>
          </a:bodyPr>
          <a:lstStyle/>
          <a:p>
            <a:r>
              <a:rPr lang="en-US" b="1" dirty="0" smtClean="0">
                <a:solidFill>
                  <a:srgbClr val="FF0000"/>
                </a:solidFill>
              </a:rPr>
              <a:t>Gabrielle _</a:t>
            </a:r>
            <a:r>
              <a:rPr lang="en-US" b="1" dirty="0" smtClean="0">
                <a:solidFill>
                  <a:srgbClr val="008080"/>
                </a:solidFill>
              </a:rPr>
              <a:t>Control</a:t>
            </a:r>
            <a:endParaRPr lang="en-US" b="1" dirty="0">
              <a:solidFill>
                <a:srgbClr val="008080"/>
              </a:solidFill>
            </a:endParaRPr>
          </a:p>
        </p:txBody>
      </p:sp>
      <p:sp>
        <p:nvSpPr>
          <p:cNvPr id="9" name="TextBox 8"/>
          <p:cNvSpPr txBox="1"/>
          <p:nvPr/>
        </p:nvSpPr>
        <p:spPr>
          <a:xfrm>
            <a:off x="5506723" y="1275358"/>
            <a:ext cx="2549109" cy="369332"/>
          </a:xfrm>
          <a:prstGeom prst="rect">
            <a:avLst/>
          </a:prstGeom>
          <a:noFill/>
        </p:spPr>
        <p:txBody>
          <a:bodyPr wrap="square" lIns="91076" tIns="45540" rIns="91076" bIns="45540" rtlCol="0">
            <a:spAutoFit/>
          </a:bodyPr>
          <a:lstStyle/>
          <a:p>
            <a:r>
              <a:rPr lang="en-US" b="1" dirty="0" smtClean="0">
                <a:solidFill>
                  <a:srgbClr val="FF0000"/>
                </a:solidFill>
              </a:rPr>
              <a:t>Gabrielle _</a:t>
            </a:r>
            <a:r>
              <a:rPr lang="en-US" b="1" dirty="0">
                <a:solidFill>
                  <a:srgbClr val="008080"/>
                </a:solidFill>
              </a:rPr>
              <a:t>P</a:t>
            </a:r>
            <a:r>
              <a:rPr lang="en-US" b="1" dirty="0" smtClean="0">
                <a:solidFill>
                  <a:srgbClr val="008080"/>
                </a:solidFill>
              </a:rPr>
              <a:t>hysical </a:t>
            </a:r>
            <a:r>
              <a:rPr lang="en-US" b="1" dirty="0" err="1" smtClean="0">
                <a:solidFill>
                  <a:srgbClr val="008080"/>
                </a:solidFill>
              </a:rPr>
              <a:t>Init</a:t>
            </a:r>
            <a:endParaRPr lang="en-US" b="1" dirty="0">
              <a:solidFill>
                <a:srgbClr val="008080"/>
              </a:solidFill>
            </a:endParaRPr>
          </a:p>
        </p:txBody>
      </p:sp>
      <p:sp>
        <p:nvSpPr>
          <p:cNvPr id="10" name="Rectangle 9"/>
          <p:cNvSpPr/>
          <p:nvPr/>
        </p:nvSpPr>
        <p:spPr>
          <a:xfrm>
            <a:off x="256540" y="1307104"/>
            <a:ext cx="1350104" cy="371541"/>
          </a:xfrm>
          <a:prstGeom prst="rect">
            <a:avLst/>
          </a:prstGeom>
        </p:spPr>
        <p:txBody>
          <a:bodyPr wrap="none" lIns="91076" tIns="45540" rIns="91076" bIns="45540">
            <a:spAutoFit/>
          </a:bodyPr>
          <a:lstStyle/>
          <a:p>
            <a:r>
              <a:rPr lang="en-US" b="1" dirty="0">
                <a:solidFill>
                  <a:srgbClr val="0070C0"/>
                </a:solidFill>
              </a:rPr>
              <a:t>Experiment </a:t>
            </a:r>
            <a:endParaRPr lang="en-US" dirty="0">
              <a:solidFill>
                <a:srgbClr val="0070C0"/>
              </a:solidFill>
            </a:endParaRPr>
          </a:p>
        </p:txBody>
      </p:sp>
      <p:cxnSp>
        <p:nvCxnSpPr>
          <p:cNvPr id="11" name="Straight Arrow Connector 10"/>
          <p:cNvCxnSpPr/>
          <p:nvPr/>
        </p:nvCxnSpPr>
        <p:spPr>
          <a:xfrm>
            <a:off x="1770716" y="1535946"/>
            <a:ext cx="381000" cy="0"/>
          </a:xfrm>
          <a:prstGeom prst="straightConnector1">
            <a:avLst/>
          </a:prstGeom>
          <a:ln w="3492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5128" name="Picture 8" descr="D:\vkumar\ppt\HFIP\GABCTL_BTERM5.gif"/>
          <p:cNvPicPr>
            <a:picLocks noChangeAspect="1" noChangeArrowheads="1"/>
          </p:cNvPicPr>
          <p:nvPr/>
        </p:nvPicPr>
        <p:blipFill rotWithShape="1">
          <a:blip r:embed="rId5">
            <a:extLst>
              <a:ext uri="{28A0092B-C50C-407E-A947-70E740481C1C}">
                <a14:useLocalDpi xmlns:a14="http://schemas.microsoft.com/office/drawing/2010/main" val="0"/>
              </a:ext>
            </a:extLst>
          </a:blip>
          <a:srcRect l="21132" t="8733" r="28186" b="5186"/>
          <a:stretch/>
        </p:blipFill>
        <p:spPr bwMode="auto">
          <a:xfrm>
            <a:off x="1160780" y="1738670"/>
            <a:ext cx="3429000" cy="485140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D:\vkumar\ppt\HFIP\GABPHY_BTERM5.gif"/>
          <p:cNvPicPr>
            <a:picLocks noChangeAspect="1" noChangeArrowheads="1"/>
          </p:cNvPicPr>
          <p:nvPr/>
        </p:nvPicPr>
        <p:blipFill rotWithShape="1">
          <a:blip r:embed="rId6">
            <a:extLst>
              <a:ext uri="{28A0092B-C50C-407E-A947-70E740481C1C}">
                <a14:useLocalDpi xmlns:a14="http://schemas.microsoft.com/office/drawing/2010/main" val="0"/>
              </a:ext>
            </a:extLst>
          </a:blip>
          <a:srcRect l="21150" t="8284" r="28479" b="5010"/>
          <a:stretch/>
        </p:blipFill>
        <p:spPr bwMode="auto">
          <a:xfrm>
            <a:off x="4648200" y="1743750"/>
            <a:ext cx="3255229" cy="4851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D:\vkumar\ppt\HFIP\GABPHY_BTERM5.gif"/>
          <p:cNvPicPr>
            <a:picLocks noChangeAspect="1" noChangeArrowheads="1"/>
          </p:cNvPicPr>
          <p:nvPr/>
        </p:nvPicPr>
        <p:blipFill rotWithShape="1">
          <a:blip r:embed="rId6">
            <a:extLst>
              <a:ext uri="{28A0092B-C50C-407E-A947-70E740481C1C}">
                <a14:useLocalDpi xmlns:a14="http://schemas.microsoft.com/office/drawing/2010/main" val="0"/>
              </a:ext>
            </a:extLst>
          </a:blip>
          <a:srcRect l="83312" t="8284" r="5997" b="8646"/>
          <a:stretch/>
        </p:blipFill>
        <p:spPr bwMode="auto">
          <a:xfrm>
            <a:off x="8229604" y="1634532"/>
            <a:ext cx="690880" cy="464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5468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781801314"/>
              </p:ext>
            </p:extLst>
          </p:nvPr>
        </p:nvGraphicFramePr>
        <p:xfrm>
          <a:off x="152400" y="381037"/>
          <a:ext cx="8534399" cy="5943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47744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987554394"/>
              </p:ext>
            </p:extLst>
          </p:nvPr>
        </p:nvGraphicFramePr>
        <p:xfrm>
          <a:off x="609600" y="381000"/>
          <a:ext cx="8153399" cy="57102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14557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6049962"/>
          </a:xfrm>
        </p:spPr>
        <p:txBody>
          <a:bodyPr>
            <a:noAutofit/>
          </a:bodyPr>
          <a:lstStyle/>
          <a:p>
            <a:r>
              <a:rPr lang="en-US" sz="8000" b="1" i="1" dirty="0">
                <a:solidFill>
                  <a:srgbClr val="7030A0"/>
                </a:solidFill>
              </a:rPr>
              <a:t>CONCLUDING REMARKS</a:t>
            </a:r>
          </a:p>
        </p:txBody>
      </p:sp>
    </p:spTree>
    <p:extLst>
      <p:ext uri="{BB962C8B-B14F-4D97-AF65-F5344CB8AC3E}">
        <p14:creationId xmlns:p14="http://schemas.microsoft.com/office/powerpoint/2010/main" val="2866708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36" y="2"/>
            <a:ext cx="9095509" cy="6781800"/>
          </a:xfrm>
        </p:spPr>
        <p:txBody>
          <a:bodyPr>
            <a:noAutofit/>
          </a:bodyPr>
          <a:lstStyle/>
          <a:p>
            <a:pPr algn="l"/>
            <a:r>
              <a:rPr lang="en-US" sz="2800" dirty="0"/>
              <a:t/>
            </a:r>
            <a:br>
              <a:rPr lang="en-US" sz="2800" dirty="0"/>
            </a:br>
            <a:r>
              <a:rPr lang="en-US" sz="2800" dirty="0"/>
              <a:t/>
            </a:r>
            <a:br>
              <a:rPr lang="en-US" sz="2800" dirty="0"/>
            </a:br>
            <a:r>
              <a:rPr lang="en-US" sz="1800" b="1" dirty="0">
                <a:solidFill>
                  <a:srgbClr val="C00000"/>
                </a:solidFill>
              </a:rPr>
              <a:t>1. THIS RESEARCH STEMS FROM PREVIOUS WORK WE HAVE COMPLETED ON PHYSICAL INITIALIZATION AND LASE DATA IMPACTS ON HURRICANE FORECASTS IN REFERENCE TO THE SENSITIVITY TO THE MOISTURE FIELD.</a:t>
            </a:r>
            <a:br>
              <a:rPr lang="en-US" sz="1800" b="1" dirty="0">
                <a:solidFill>
                  <a:srgbClr val="C00000"/>
                </a:solidFill>
              </a:rPr>
            </a:br>
            <a:r>
              <a:rPr lang="en-US" sz="1800" b="1" dirty="0">
                <a:solidFill>
                  <a:srgbClr val="C00000"/>
                </a:solidFill>
              </a:rPr>
              <a:t/>
            </a:r>
            <a:br>
              <a:rPr lang="en-US" sz="1800" b="1" dirty="0">
                <a:solidFill>
                  <a:srgbClr val="C00000"/>
                </a:solidFill>
              </a:rPr>
            </a:br>
            <a:r>
              <a:rPr lang="en-US" sz="1800" b="1" dirty="0">
                <a:solidFill>
                  <a:srgbClr val="0070C0"/>
                </a:solidFill>
              </a:rPr>
              <a:t>2. THIS WORK STARTED WITH THE STUDIES OF MONSOON DEPRESSIONS WHERE WE IMPLEMENTED A NEAR RADAR RESOLUTION PHYSICAL INITIALIZATION.MAJOR IMPROVEMENTS .</a:t>
            </a:r>
            <a:br>
              <a:rPr lang="en-US" sz="1800" b="1" dirty="0">
                <a:solidFill>
                  <a:srgbClr val="0070C0"/>
                </a:solidFill>
              </a:rPr>
            </a:br>
            <a:r>
              <a:rPr lang="en-US" sz="1800" b="1" dirty="0">
                <a:solidFill>
                  <a:srgbClr val="0070C0"/>
                </a:solidFill>
              </a:rPr>
              <a:t/>
            </a:r>
            <a:br>
              <a:rPr lang="en-US" sz="1800" b="1" dirty="0">
                <a:solidFill>
                  <a:srgbClr val="0070C0"/>
                </a:solidFill>
              </a:rPr>
            </a:br>
            <a:r>
              <a:rPr lang="en-US" sz="1800" b="1" dirty="0">
                <a:solidFill>
                  <a:srgbClr val="C00000"/>
                </a:solidFill>
              </a:rPr>
              <a:t>3. FOR HURRICANES MAKING LANDFALL WE FOUND THAT RAIN RATE INITIALIZATION (VIA PHYSICAL INITIALIZATION) NEAR RADAR RESOLUTION RAINS, IMPROVES THE NOWCASTING AND ESPECIALLY THE DAY 1 FORECAST SKILLS. ( THIS WAS SHOWN FOR GRIP  HURRICANE KARL, TROPICAL CYCLONE THANE OF 2011 OVER  NORTH INDIAN OCEAN, HURRICANE IRENE OVER THE NEW ENGLAND COASTAL AREA ,2011). PHYSICAL INITIALIZATION HELPS TO IMPROVE SKILLS OF DAY 2</a:t>
            </a:r>
            <a:r>
              <a:rPr lang="en-US" sz="1800" b="1" baseline="30000" dirty="0">
                <a:solidFill>
                  <a:srgbClr val="C00000"/>
                </a:solidFill>
              </a:rPr>
              <a:t>nd</a:t>
            </a:r>
            <a:r>
              <a:rPr lang="en-US" sz="1800" b="1" dirty="0">
                <a:solidFill>
                  <a:srgbClr val="C00000"/>
                </a:solidFill>
              </a:rPr>
              <a:t>  AND 3</a:t>
            </a:r>
            <a:r>
              <a:rPr lang="en-US" sz="1800" b="1" baseline="30000" dirty="0">
                <a:solidFill>
                  <a:srgbClr val="C00000"/>
                </a:solidFill>
              </a:rPr>
              <a:t>rd</a:t>
            </a:r>
            <a:r>
              <a:rPr lang="en-US" sz="1800" b="1" dirty="0">
                <a:solidFill>
                  <a:srgbClr val="C00000"/>
                </a:solidFill>
              </a:rPr>
              <a:t> FOR HURRICANE FORECASTS.</a:t>
            </a:r>
            <a:br>
              <a:rPr lang="en-US" sz="1800" b="1" dirty="0">
                <a:solidFill>
                  <a:srgbClr val="C00000"/>
                </a:solidFill>
              </a:rPr>
            </a:br>
            <a:r>
              <a:rPr lang="en-US" sz="1800" b="1" dirty="0">
                <a:solidFill>
                  <a:srgbClr val="C00000"/>
                </a:solidFill>
              </a:rPr>
              <a:t/>
            </a:r>
            <a:br>
              <a:rPr lang="en-US" sz="1800" b="1" dirty="0">
                <a:solidFill>
                  <a:srgbClr val="C00000"/>
                </a:solidFill>
              </a:rPr>
            </a:br>
            <a:r>
              <a:rPr lang="en-US" sz="1800" b="1" dirty="0">
                <a:solidFill>
                  <a:srgbClr val="0070C0"/>
                </a:solidFill>
              </a:rPr>
              <a:t>4. THIS SAME WORK WAS FOLLOWED FOR AN EXTREME RAIN EVENT ( 370 MM/DAY RAINS) OVER UTTARAKAND NEAR HIMALAYAS IN INDIA. THAT WORK SUPPORTED BY ADAPTIVE OBSERVATIONAL STRATEGY SUGGESTED THE NEED FOR MOISTURE OBSERVATIONS. THAT STUDY SHOWED A GREAT SENSITIVITY TO MOISTURE FOR THE EVOLVING HISTORY OF CLOUDS, RAINS AND ESPECIALLY THE LIQUID WATER MIXING RATIOS AND BUOYANCY. BUOYANCY CAN BE REGARDED AS A FIELD VARIABLE.IF MOISTURE DATA ARE IMPROVED THEN THE FORECASTS SHOW AN ARMY OF BUOYANCY ELEMENTS COVERING A LARGER AREA MOVE TOWARDS THE HIMALAYAS AND GIVING RISE TO EXTREME RAINS ( AROUND 370 MM/DAY) FOR THE EXPERIMENT WITH PHYSICAL INITIALIZATION.</a:t>
            </a:r>
            <a:br>
              <a:rPr lang="en-US" sz="1800" b="1" dirty="0">
                <a:solidFill>
                  <a:srgbClr val="0070C0"/>
                </a:solidFill>
              </a:rPr>
            </a:br>
            <a:r>
              <a:rPr lang="en-US" sz="1800" b="1" dirty="0">
                <a:solidFill>
                  <a:srgbClr val="0070C0"/>
                </a:solidFill>
              </a:rPr>
              <a:t/>
            </a:r>
            <a:br>
              <a:rPr lang="en-US" sz="1800" b="1" dirty="0">
                <a:solidFill>
                  <a:srgbClr val="0070C0"/>
                </a:solidFill>
              </a:rPr>
            </a:br>
            <a:r>
              <a:rPr lang="en-US" sz="1800" dirty="0"/>
              <a:t/>
            </a:r>
            <a:br>
              <a:rPr lang="en-US" sz="1800" dirty="0"/>
            </a:br>
            <a:r>
              <a:rPr lang="en-US" sz="1400" dirty="0"/>
              <a:t/>
            </a:r>
            <a:br>
              <a:rPr lang="en-US" sz="1400" dirty="0"/>
            </a:br>
            <a:endParaRPr lang="en-US" sz="1200" dirty="0"/>
          </a:p>
        </p:txBody>
      </p:sp>
    </p:spTree>
    <p:extLst>
      <p:ext uri="{BB962C8B-B14F-4D97-AF65-F5344CB8AC3E}">
        <p14:creationId xmlns:p14="http://schemas.microsoft.com/office/powerpoint/2010/main" val="39910859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2"/>
            <a:ext cx="8839200" cy="6477000"/>
          </a:xfrm>
        </p:spPr>
        <p:txBody>
          <a:bodyPr>
            <a:noAutofit/>
          </a:bodyPr>
          <a:lstStyle/>
          <a:p>
            <a:pPr algn="l"/>
            <a:r>
              <a:rPr lang="en-US" sz="1800" b="1" dirty="0">
                <a:solidFill>
                  <a:srgbClr val="C00000"/>
                </a:solidFill>
              </a:rPr>
              <a:t>5. THE SAME IDEA WAS EXTENDED TO TWO HS3  STORMS, NAMED INGRID AND </a:t>
            </a:r>
            <a:r>
              <a:rPr lang="en-US" sz="1800" b="1" dirty="0">
                <a:solidFill>
                  <a:srgbClr val="C00000"/>
                </a:solidFill>
                <a:latin typeface="Arial"/>
              </a:rPr>
              <a:t>Gabrielle</a:t>
            </a:r>
            <a:r>
              <a:rPr lang="en-US" sz="1800" b="1" dirty="0">
                <a:solidFill>
                  <a:srgbClr val="C00000"/>
                </a:solidFill>
              </a:rPr>
              <a:t> OF 2013.</a:t>
            </a:r>
            <a:br>
              <a:rPr lang="en-US" sz="1800" b="1" dirty="0">
                <a:solidFill>
                  <a:srgbClr val="C00000"/>
                </a:solidFill>
              </a:rPr>
            </a:br>
            <a:r>
              <a:rPr lang="en-US" sz="1800" dirty="0"/>
              <a:t/>
            </a:r>
            <a:br>
              <a:rPr lang="en-US" sz="1800" dirty="0"/>
            </a:br>
            <a:r>
              <a:rPr lang="en-US" sz="1800" b="1" dirty="0">
                <a:solidFill>
                  <a:srgbClr val="0070C0"/>
                </a:solidFill>
              </a:rPr>
              <a:t>6. INGRID STRENGTHENED INTO A HURRICANE OF CATAGORY </a:t>
            </a:r>
            <a:r>
              <a:rPr lang="en-US" sz="1800" b="1" dirty="0">
                <a:solidFill>
                  <a:srgbClr val="0070C0"/>
                </a:solidFill>
              </a:rPr>
              <a:t> </a:t>
            </a:r>
            <a:r>
              <a:rPr lang="en-US" sz="1800" b="1" dirty="0" smtClean="0">
                <a:solidFill>
                  <a:srgbClr val="0070C0"/>
                </a:solidFill>
              </a:rPr>
              <a:t>1 to 2</a:t>
            </a:r>
            <a:r>
              <a:rPr lang="en-US" sz="1800" b="1" dirty="0" smtClean="0">
                <a:solidFill>
                  <a:srgbClr val="0070C0"/>
                </a:solidFill>
              </a:rPr>
              <a:t> </a:t>
            </a:r>
            <a:r>
              <a:rPr lang="en-US" sz="1800" b="1" dirty="0">
                <a:solidFill>
                  <a:srgbClr val="0070C0"/>
                </a:solidFill>
              </a:rPr>
              <a:t>PRIOR TO LANDFALL. WHEREAS GABRIEL REMAINED A WEAK STORK AND WEAKENED DURING OUR FORECAST PERIODS.</a:t>
            </a:r>
            <a:br>
              <a:rPr lang="en-US" sz="1800" b="1" dirty="0">
                <a:solidFill>
                  <a:srgbClr val="0070C0"/>
                </a:solidFill>
              </a:rPr>
            </a:br>
            <a:r>
              <a:rPr lang="en-US" sz="1800" dirty="0"/>
              <a:t/>
            </a:r>
            <a:br>
              <a:rPr lang="en-US" sz="1800" dirty="0"/>
            </a:br>
            <a:r>
              <a:rPr lang="en-US" sz="1800" b="1" dirty="0">
                <a:solidFill>
                  <a:srgbClr val="C00000"/>
                </a:solidFill>
              </a:rPr>
              <a:t>7 PHYSICAL INITIALIZATION REVEALED MAJOR DEFICIENCIES IN MOISTURE ANALYSIS OF THE INITIAL STATES FOR INGRID AND GABRIEL. PHYSICAL INITIALIZATION IMPROVED THE MOISTURE ANALYSIS SOMEWHAT.</a:t>
            </a:r>
            <a:br>
              <a:rPr lang="en-US" sz="1800" b="1" dirty="0">
                <a:solidFill>
                  <a:srgbClr val="C00000"/>
                </a:solidFill>
              </a:rPr>
            </a:br>
            <a:r>
              <a:rPr lang="en-US" sz="1800" dirty="0"/>
              <a:t/>
            </a:r>
            <a:br>
              <a:rPr lang="en-US" sz="1800" dirty="0"/>
            </a:br>
            <a:r>
              <a:rPr lang="en-US" sz="1800" b="1" dirty="0">
                <a:solidFill>
                  <a:srgbClr val="0070C0"/>
                </a:solidFill>
              </a:rPr>
              <a:t>8 THAT IMPROVEMENT CALLED FOR AN ENHANCEMENT OF BOUNDARY LAYER MOISTURE, ESPECIALLY ON A SOUTHEASTERN RAINBAND OF INGRID  AND RESULTING IN IMPROVED FORECASTS OF INTENSITY AND RAINS .HOWEVER IN GABRIEL THE OPPOSITE TYPE OF ERROR WAS NOTED  THIS RESULTED INA REDUCTION OF BOUNDARY LAYER MOISTURE  BY THE PHYSICAL INITIALIZATION THAT KEPT  GABRIEL AS A WEAK STORM DURING ITS FORECAST PERIOD.</a:t>
            </a:r>
            <a:br>
              <a:rPr lang="en-US" sz="1800" b="1" dirty="0">
                <a:solidFill>
                  <a:srgbClr val="0070C0"/>
                </a:solidFill>
              </a:rPr>
            </a:br>
            <a:r>
              <a:rPr lang="en-US" sz="1800" b="1" dirty="0">
                <a:solidFill>
                  <a:srgbClr val="0070C0"/>
                </a:solidFill>
              </a:rPr>
              <a:t/>
            </a:r>
            <a:br>
              <a:rPr lang="en-US" sz="1800" b="1" dirty="0">
                <a:solidFill>
                  <a:srgbClr val="0070C0"/>
                </a:solidFill>
              </a:rPr>
            </a:br>
            <a:r>
              <a:rPr lang="en-US" sz="1800" b="1" dirty="0">
                <a:solidFill>
                  <a:srgbClr val="C00000"/>
                </a:solidFill>
              </a:rPr>
              <a:t>9. ADAPTIVE OBSERVATIONAL STRATEGIES IN  HURRICANES FOR OBSERVATIONS AND </a:t>
            </a:r>
            <a:br>
              <a:rPr lang="en-US" sz="1800" b="1" dirty="0">
                <a:solidFill>
                  <a:srgbClr val="C00000"/>
                </a:solidFill>
              </a:rPr>
            </a:br>
            <a:r>
              <a:rPr lang="en-US" sz="1800" b="1" dirty="0">
                <a:solidFill>
                  <a:srgbClr val="C00000"/>
                </a:solidFill>
              </a:rPr>
              <a:t>MODELING MAY BE WORTH EXPLORING.</a:t>
            </a:r>
          </a:p>
        </p:txBody>
      </p:sp>
    </p:spTree>
    <p:extLst>
      <p:ext uri="{BB962C8B-B14F-4D97-AF65-F5344CB8AC3E}">
        <p14:creationId xmlns:p14="http://schemas.microsoft.com/office/powerpoint/2010/main" val="3631165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762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0062" y="3543300"/>
            <a:ext cx="33813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4"/>
          <p:cNvSpPr txBox="1">
            <a:spLocks noChangeArrowheads="1"/>
          </p:cNvSpPr>
          <p:nvPr/>
        </p:nvSpPr>
        <p:spPr bwMode="auto">
          <a:xfrm>
            <a:off x="3505204" y="381000"/>
            <a:ext cx="2209800" cy="59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solidFill>
                  <a:prstClr val="black"/>
                </a:solidFill>
                <a:latin typeface="Calibri" pitchFamily="34" charset="0"/>
              </a:rPr>
              <a:t>RMSE =10.4mm/hour</a:t>
            </a:r>
          </a:p>
          <a:p>
            <a:pPr eaLnBrk="1" hangingPunct="1"/>
            <a:r>
              <a:rPr lang="en-US" altLang="en-US" sz="1600">
                <a:solidFill>
                  <a:prstClr val="black"/>
                </a:solidFill>
                <a:latin typeface="Calibri" pitchFamily="34" charset="0"/>
              </a:rPr>
              <a:t>Corr.   = 0.32</a:t>
            </a:r>
          </a:p>
        </p:txBody>
      </p:sp>
      <p:sp>
        <p:nvSpPr>
          <p:cNvPr id="12294" name="TextBox 5"/>
          <p:cNvSpPr txBox="1">
            <a:spLocks noChangeArrowheads="1"/>
          </p:cNvSpPr>
          <p:nvPr/>
        </p:nvSpPr>
        <p:spPr bwMode="auto">
          <a:xfrm>
            <a:off x="7391400" y="4724437"/>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prstClr val="black"/>
                </a:solidFill>
                <a:latin typeface="Calibri" pitchFamily="34" charset="0"/>
              </a:rPr>
              <a:t>RMSE =5.24mm/hour</a:t>
            </a:r>
          </a:p>
          <a:p>
            <a:pPr eaLnBrk="1" hangingPunct="1"/>
            <a:r>
              <a:rPr lang="en-US" altLang="en-US" sz="1200">
                <a:solidFill>
                  <a:prstClr val="black"/>
                </a:solidFill>
                <a:latin typeface="Calibri" pitchFamily="34" charset="0"/>
              </a:rPr>
              <a:t>Corr.   = 0.74</a:t>
            </a:r>
          </a:p>
        </p:txBody>
      </p:sp>
      <p:graphicFrame>
        <p:nvGraphicFramePr>
          <p:cNvPr id="12" name="Chart 11"/>
          <p:cNvGraphicFramePr/>
          <p:nvPr/>
        </p:nvGraphicFramePr>
        <p:xfrm>
          <a:off x="109182" y="3806588"/>
          <a:ext cx="3657600" cy="2819400"/>
        </p:xfrm>
        <a:graphic>
          <a:graphicData uri="http://schemas.openxmlformats.org/drawingml/2006/chart">
            <c:chart xmlns:c="http://schemas.openxmlformats.org/drawingml/2006/chart" xmlns:r="http://schemas.openxmlformats.org/officeDocument/2006/relationships" r:id="rId6"/>
          </a:graphicData>
        </a:graphic>
      </p:graphicFrame>
      <p:sp>
        <p:nvSpPr>
          <p:cNvPr id="12296" name="TextBox 7"/>
          <p:cNvSpPr txBox="1">
            <a:spLocks noChangeArrowheads="1"/>
          </p:cNvSpPr>
          <p:nvPr/>
        </p:nvSpPr>
        <p:spPr bwMode="auto">
          <a:xfrm>
            <a:off x="3581404" y="1143000"/>
            <a:ext cx="2057400" cy="92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prstClr val="black"/>
                </a:solidFill>
                <a:latin typeface="Calibri" pitchFamily="34" charset="0"/>
              </a:rPr>
              <a:t>FIELDS AT THE END OF PHYISCAL INTIALIZATION t=0</a:t>
            </a:r>
          </a:p>
        </p:txBody>
      </p:sp>
      <p:sp>
        <p:nvSpPr>
          <p:cNvPr id="12297" name="TextBox 8"/>
          <p:cNvSpPr txBox="1">
            <a:spLocks noChangeArrowheads="1"/>
          </p:cNvSpPr>
          <p:nvPr/>
        </p:nvSpPr>
        <p:spPr bwMode="auto">
          <a:xfrm>
            <a:off x="228603" y="2554288"/>
            <a:ext cx="2971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prstClr val="black"/>
                </a:solidFill>
                <a:latin typeface="Calibri" pitchFamily="34" charset="0"/>
              </a:rPr>
              <a:t>OBSERVED RAIN BASED ON ALVARADO RADAR</a:t>
            </a:r>
          </a:p>
        </p:txBody>
      </p:sp>
      <p:sp>
        <p:nvSpPr>
          <p:cNvPr id="12298" name="TextBox 9"/>
          <p:cNvSpPr txBox="1">
            <a:spLocks noChangeArrowheads="1"/>
          </p:cNvSpPr>
          <p:nvPr/>
        </p:nvSpPr>
        <p:spPr bwMode="auto">
          <a:xfrm>
            <a:off x="6477005" y="2830514"/>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latin typeface="Calibri" pitchFamily="34" charset="0"/>
              </a:rPr>
              <a:t>CONTROL</a:t>
            </a:r>
          </a:p>
        </p:txBody>
      </p:sp>
      <p:sp>
        <p:nvSpPr>
          <p:cNvPr id="12299" name="TextBox 10"/>
          <p:cNvSpPr txBox="1">
            <a:spLocks noChangeArrowheads="1"/>
          </p:cNvSpPr>
          <p:nvPr/>
        </p:nvSpPr>
        <p:spPr bwMode="auto">
          <a:xfrm>
            <a:off x="4572000" y="5943600"/>
            <a:ext cx="2057400" cy="59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solidFill>
                  <a:prstClr val="black"/>
                </a:solidFill>
                <a:latin typeface="Calibri" pitchFamily="34" charset="0"/>
              </a:rPr>
              <a:t>PHYSICALLY INITIALIZED RAIN</a:t>
            </a:r>
          </a:p>
        </p:txBody>
      </p:sp>
      <p:sp>
        <p:nvSpPr>
          <p:cNvPr id="12300" name="TextBox 12"/>
          <p:cNvSpPr txBox="1">
            <a:spLocks noChangeArrowheads="1"/>
          </p:cNvSpPr>
          <p:nvPr/>
        </p:nvSpPr>
        <p:spPr bwMode="auto">
          <a:xfrm>
            <a:off x="2286000" y="4354516"/>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prstClr val="black"/>
                </a:solidFill>
                <a:latin typeface="Calibri" pitchFamily="34" charset="0"/>
              </a:rPr>
              <a:t>ETS SCORE</a:t>
            </a:r>
          </a:p>
        </p:txBody>
      </p:sp>
      <p:sp>
        <p:nvSpPr>
          <p:cNvPr id="12301" name="TextBox 13"/>
          <p:cNvSpPr txBox="1">
            <a:spLocks noChangeArrowheads="1"/>
          </p:cNvSpPr>
          <p:nvPr/>
        </p:nvSpPr>
        <p:spPr bwMode="auto">
          <a:xfrm>
            <a:off x="2667000" y="6400837"/>
            <a:ext cx="922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solidFill>
                  <a:prstClr val="black"/>
                </a:solidFill>
                <a:latin typeface="Calibri" pitchFamily="34" charset="0"/>
              </a:rPr>
              <a:t>Heavy rains</a:t>
            </a:r>
          </a:p>
        </p:txBody>
      </p:sp>
      <p:sp>
        <p:nvSpPr>
          <p:cNvPr id="2" name="Slide Number Placeholder 1"/>
          <p:cNvSpPr>
            <a:spLocks noGrp="1"/>
          </p:cNvSpPr>
          <p:nvPr>
            <p:ph type="sldNum" sz="quarter" idx="12"/>
          </p:nvPr>
        </p:nvSpPr>
        <p:spPr/>
        <p:txBody>
          <a:bodyPr/>
          <a:lstStyle/>
          <a:p>
            <a:fld id="{F6C20618-1625-4C1B-B027-7DF2EBB9C431}"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3618286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 y="0"/>
          <a:ext cx="44958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7"/>
          <p:cNvSpPr txBox="1"/>
          <p:nvPr/>
        </p:nvSpPr>
        <p:spPr>
          <a:xfrm>
            <a:off x="3048037" y="0"/>
            <a:ext cx="1190625" cy="38100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lIns="91076" tIns="45540" rIns="91076" bIns="4554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dirty="0">
                <a:solidFill>
                  <a:prstClr val="black"/>
                </a:solidFill>
              </a:rPr>
              <a:t>Location</a:t>
            </a:r>
          </a:p>
          <a:p>
            <a:pPr>
              <a:defRPr/>
            </a:pPr>
            <a:r>
              <a:rPr lang="en-US" dirty="0">
                <a:solidFill>
                  <a:prstClr val="black"/>
                </a:solidFill>
              </a:rPr>
              <a:t>20.89N, 95.05W</a:t>
            </a:r>
          </a:p>
        </p:txBody>
      </p:sp>
      <p:cxnSp>
        <p:nvCxnSpPr>
          <p:cNvPr id="4" name="Straight Arrow Connector 3"/>
          <p:cNvCxnSpPr/>
          <p:nvPr/>
        </p:nvCxnSpPr>
        <p:spPr>
          <a:xfrm rot="5400000" flipH="1" flipV="1">
            <a:off x="2637668" y="2158207"/>
            <a:ext cx="1428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10"/>
          <p:cNvSpPr txBox="1"/>
          <p:nvPr/>
        </p:nvSpPr>
        <p:spPr>
          <a:xfrm>
            <a:off x="2895600" y="1676404"/>
            <a:ext cx="723900" cy="190500"/>
          </a:xfrm>
          <a:prstGeom prst="rect">
            <a:avLst/>
          </a:prstGeom>
          <a:solidFill>
            <a:schemeClr val="bg1"/>
          </a:solidFill>
          <a:ln w="9525" cmpd="sng">
            <a:solidFill>
              <a:schemeClr val="bg1"/>
            </a:solidFill>
          </a:ln>
        </p:spPr>
        <p:style>
          <a:lnRef idx="0">
            <a:scrgbClr r="0" g="0" b="0"/>
          </a:lnRef>
          <a:fillRef idx="0">
            <a:scrgbClr r="0" g="0" b="0"/>
          </a:fillRef>
          <a:effectRef idx="0">
            <a:scrgbClr r="0" g="0" b="0"/>
          </a:effectRef>
          <a:fontRef idx="minor">
            <a:schemeClr val="dk1"/>
          </a:fontRef>
        </p:style>
        <p:txBody>
          <a:bodyPr lIns="91076" tIns="45540" rIns="91076" bIns="4554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dirty="0">
                <a:solidFill>
                  <a:prstClr val="black"/>
                </a:solidFill>
              </a:rPr>
              <a:t>Forecast</a:t>
            </a:r>
          </a:p>
        </p:txBody>
      </p:sp>
      <p:graphicFrame>
        <p:nvGraphicFramePr>
          <p:cNvPr id="9" name="Chart 8"/>
          <p:cNvGraphicFramePr/>
          <p:nvPr/>
        </p:nvGraphicFramePr>
        <p:xfrm>
          <a:off x="4495800" y="0"/>
          <a:ext cx="4648200" cy="2971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Arrow Connector 9"/>
          <p:cNvCxnSpPr/>
          <p:nvPr/>
        </p:nvCxnSpPr>
        <p:spPr>
          <a:xfrm>
            <a:off x="7734300" y="2706688"/>
            <a:ext cx="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3"/>
          <p:cNvSpPr txBox="1"/>
          <p:nvPr/>
        </p:nvSpPr>
        <p:spPr>
          <a:xfrm>
            <a:off x="7391400" y="1828800"/>
            <a:ext cx="838200" cy="228600"/>
          </a:xfrm>
          <a:prstGeom prst="rect">
            <a:avLst/>
          </a:prstGeom>
          <a:solidFill>
            <a:schemeClr val="lt1">
              <a:alpha val="0"/>
            </a:schemeClr>
          </a:solidFill>
          <a:ln w="9525" cmpd="sng">
            <a:solidFill>
              <a:schemeClr val="bg1"/>
            </a:solidFill>
          </a:ln>
        </p:spPr>
        <p:style>
          <a:lnRef idx="0">
            <a:scrgbClr r="0" g="0" b="0"/>
          </a:lnRef>
          <a:fillRef idx="0">
            <a:scrgbClr r="0" g="0" b="0"/>
          </a:fillRef>
          <a:effectRef idx="0">
            <a:scrgbClr r="0" g="0" b="0"/>
          </a:effectRef>
          <a:fontRef idx="minor">
            <a:schemeClr val="dk1"/>
          </a:fontRef>
        </p:style>
        <p:txBody>
          <a:bodyPr lIns="91076" tIns="45540" rIns="91076" bIns="4554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dirty="0">
                <a:solidFill>
                  <a:prstClr val="black"/>
                </a:solidFill>
              </a:rPr>
              <a:t>Forecast</a:t>
            </a:r>
          </a:p>
        </p:txBody>
      </p:sp>
      <p:sp>
        <p:nvSpPr>
          <p:cNvPr id="12" name="TextBox 14"/>
          <p:cNvSpPr txBox="1"/>
          <p:nvPr/>
        </p:nvSpPr>
        <p:spPr>
          <a:xfrm>
            <a:off x="8151850" y="0"/>
            <a:ext cx="992187" cy="401638"/>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lIns="91076" tIns="45540" rIns="91076" bIns="4554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solidFill>
                  <a:prstClr val="black"/>
                </a:solidFill>
              </a:rPr>
              <a:t>Location</a:t>
            </a:r>
          </a:p>
          <a:p>
            <a:pPr>
              <a:defRPr/>
            </a:pPr>
            <a:r>
              <a:rPr lang="en-US">
                <a:solidFill>
                  <a:prstClr val="black"/>
                </a:solidFill>
              </a:rPr>
              <a:t>19.4N, 95.5W</a:t>
            </a:r>
          </a:p>
        </p:txBody>
      </p:sp>
      <p:cxnSp>
        <p:nvCxnSpPr>
          <p:cNvPr id="15" name="Straight Arrow Connector 14"/>
          <p:cNvCxnSpPr/>
          <p:nvPr/>
        </p:nvCxnSpPr>
        <p:spPr>
          <a:xfrm rot="5400000" flipH="1" flipV="1">
            <a:off x="7168393" y="2051846"/>
            <a:ext cx="1428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66800" y="217488"/>
            <a:ext cx="53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324" name="TextBox 18"/>
          <p:cNvSpPr txBox="1">
            <a:spLocks noChangeArrowheads="1"/>
          </p:cNvSpPr>
          <p:nvPr/>
        </p:nvSpPr>
        <p:spPr bwMode="auto">
          <a:xfrm>
            <a:off x="914400" y="0"/>
            <a:ext cx="243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prstClr val="black"/>
                </a:solidFill>
                <a:latin typeface="Calibri" pitchFamily="34" charset="0"/>
              </a:rPr>
              <a:t>              </a:t>
            </a:r>
            <a:r>
              <a:rPr lang="en-US" altLang="en-US" sz="1200">
                <a:solidFill>
                  <a:prstClr val="black"/>
                </a:solidFill>
                <a:latin typeface="Calibri" pitchFamily="34" charset="0"/>
              </a:rPr>
              <a:t>Observed</a:t>
            </a:r>
          </a:p>
          <a:p>
            <a:pPr eaLnBrk="1" hangingPunct="1"/>
            <a:r>
              <a:rPr lang="en-US" altLang="en-US" sz="1200">
                <a:solidFill>
                  <a:prstClr val="black"/>
                </a:solidFill>
                <a:latin typeface="Calibri" pitchFamily="34" charset="0"/>
              </a:rPr>
              <a:t>                     Physical Initialized Exp.</a:t>
            </a:r>
          </a:p>
          <a:p>
            <a:pPr eaLnBrk="1" hangingPunct="1"/>
            <a:r>
              <a:rPr lang="en-US" altLang="en-US" sz="1200">
                <a:solidFill>
                  <a:prstClr val="black"/>
                </a:solidFill>
                <a:latin typeface="Calibri" pitchFamily="34" charset="0"/>
              </a:rPr>
              <a:t>                     Control Exp.</a:t>
            </a:r>
          </a:p>
          <a:p>
            <a:pPr eaLnBrk="1" hangingPunct="1"/>
            <a:endParaRPr lang="en-US" altLang="en-US">
              <a:solidFill>
                <a:prstClr val="black"/>
              </a:solidFill>
              <a:latin typeface="Calibri" pitchFamily="34" charset="0"/>
            </a:endParaRPr>
          </a:p>
        </p:txBody>
      </p:sp>
      <p:cxnSp>
        <p:nvCxnSpPr>
          <p:cNvPr id="21" name="Straight Connector 20"/>
          <p:cNvCxnSpPr/>
          <p:nvPr/>
        </p:nvCxnSpPr>
        <p:spPr>
          <a:xfrm>
            <a:off x="1066800" y="381000"/>
            <a:ext cx="5334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66800" y="533400"/>
            <a:ext cx="533400"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26" name="Chart 25"/>
          <p:cNvGraphicFramePr/>
          <p:nvPr/>
        </p:nvGraphicFramePr>
        <p:xfrm>
          <a:off x="1828800" y="3048002"/>
          <a:ext cx="5486400" cy="3409951"/>
        </p:xfrm>
        <a:graphic>
          <a:graphicData uri="http://schemas.openxmlformats.org/drawingml/2006/chart">
            <c:chart xmlns:c="http://schemas.openxmlformats.org/drawingml/2006/chart" xmlns:r="http://schemas.openxmlformats.org/officeDocument/2006/relationships" r:id="rId5"/>
          </a:graphicData>
        </a:graphic>
      </p:graphicFrame>
      <p:cxnSp>
        <p:nvCxnSpPr>
          <p:cNvPr id="27" name="Straight Arrow Connector 26"/>
          <p:cNvCxnSpPr/>
          <p:nvPr/>
        </p:nvCxnSpPr>
        <p:spPr>
          <a:xfrm rot="5400000" flipH="1" flipV="1">
            <a:off x="4729200" y="5710238"/>
            <a:ext cx="142875"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17"/>
          <p:cNvSpPr txBox="1"/>
          <p:nvPr/>
        </p:nvSpPr>
        <p:spPr>
          <a:xfrm>
            <a:off x="5114926" y="5381625"/>
            <a:ext cx="723900" cy="190500"/>
          </a:xfrm>
          <a:prstGeom prst="rect">
            <a:avLst/>
          </a:prstGeom>
          <a:solidFill>
            <a:schemeClr val="lt1"/>
          </a:solidFill>
          <a:ln w="9525" cmpd="sng">
            <a:solidFill>
              <a:schemeClr val="bg1"/>
            </a:solidFill>
          </a:ln>
        </p:spPr>
        <p:style>
          <a:lnRef idx="0">
            <a:scrgbClr r="0" g="0" b="0"/>
          </a:lnRef>
          <a:fillRef idx="0">
            <a:scrgbClr r="0" g="0" b="0"/>
          </a:fillRef>
          <a:effectRef idx="0">
            <a:scrgbClr r="0" g="0" b="0"/>
          </a:effectRef>
          <a:fontRef idx="minor">
            <a:schemeClr val="dk1"/>
          </a:fontRef>
        </p:style>
        <p:txBody>
          <a:bodyPr lIns="91076" tIns="45540" rIns="91076" bIns="4554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solidFill>
                  <a:prstClr val="black"/>
                </a:solidFill>
              </a:rPr>
              <a:t>Forecast</a:t>
            </a:r>
          </a:p>
        </p:txBody>
      </p:sp>
      <p:sp>
        <p:nvSpPr>
          <p:cNvPr id="29" name="TextBox 18"/>
          <p:cNvSpPr txBox="1"/>
          <p:nvPr/>
        </p:nvSpPr>
        <p:spPr>
          <a:xfrm>
            <a:off x="6076987" y="3114712"/>
            <a:ext cx="1190625" cy="48577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lIns="91076" tIns="45540" rIns="91076" bIns="4554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solidFill>
                  <a:prstClr val="black"/>
                </a:solidFill>
              </a:rPr>
              <a:t>Location</a:t>
            </a:r>
          </a:p>
          <a:p>
            <a:pPr>
              <a:defRPr/>
            </a:pPr>
            <a:r>
              <a:rPr lang="en-US">
                <a:solidFill>
                  <a:prstClr val="black"/>
                </a:solidFill>
              </a:rPr>
              <a:t>18.79N, 95.8W</a:t>
            </a:r>
          </a:p>
        </p:txBody>
      </p:sp>
      <p:sp>
        <p:nvSpPr>
          <p:cNvPr id="13331" name="TextBox 19"/>
          <p:cNvSpPr txBox="1">
            <a:spLocks noChangeArrowheads="1"/>
          </p:cNvSpPr>
          <p:nvPr/>
        </p:nvSpPr>
        <p:spPr bwMode="auto">
          <a:xfrm>
            <a:off x="304804" y="3200408"/>
            <a:ext cx="1676400" cy="224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7030A0"/>
                </a:solidFill>
                <a:latin typeface="Calibri" pitchFamily="34" charset="0"/>
              </a:rPr>
              <a:t>THESE SHOW COMPARISONS OF THE TIME HISTORY OF OBSERVED, PHYSICALLY INITIALIZED AND FORECAST RAINS (mm/hour) AT SPECIFIC LOCATIONS</a:t>
            </a:r>
          </a:p>
        </p:txBody>
      </p:sp>
      <p:sp>
        <p:nvSpPr>
          <p:cNvPr id="13332" name="TextBox 21"/>
          <p:cNvSpPr txBox="1">
            <a:spLocks noChangeArrowheads="1"/>
          </p:cNvSpPr>
          <p:nvPr/>
        </p:nvSpPr>
        <p:spPr bwMode="auto">
          <a:xfrm>
            <a:off x="7391400" y="3276637"/>
            <a:ext cx="1447800" cy="260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6" tIns="45540" rIns="91076" bIns="455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7030A0"/>
                </a:solidFill>
                <a:latin typeface="Calibri" pitchFamily="34" charset="0"/>
              </a:rPr>
              <a:t>Extreme rainfall of the order of 60mm/hour predicted from radar resolution physical initialization</a:t>
            </a:r>
          </a:p>
        </p:txBody>
      </p:sp>
      <p:sp>
        <p:nvSpPr>
          <p:cNvPr id="6" name="Slide Number Placeholder 5"/>
          <p:cNvSpPr>
            <a:spLocks noGrp="1"/>
          </p:cNvSpPr>
          <p:nvPr>
            <p:ph type="sldNum" sz="quarter" idx="12"/>
          </p:nvPr>
        </p:nvSpPr>
        <p:spPr/>
        <p:txBody>
          <a:bodyPr/>
          <a:lstStyle/>
          <a:p>
            <a:fld id="{F6C20618-1625-4C1B-B027-7DF2EBB9C431}"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1737912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1143037"/>
            <a:ext cx="7391400" cy="3512645"/>
          </a:xfrm>
          <a:prstGeom prst="rect">
            <a:avLst/>
          </a:prstGeom>
        </p:spPr>
        <p:txBody>
          <a:bodyPr wrap="square" lIns="91076" tIns="45540" rIns="91076" bIns="45540">
            <a:spAutoFit/>
          </a:bodyPr>
          <a:lstStyle/>
          <a:p>
            <a:pPr algn="ctr"/>
            <a:endParaRPr lang="en-US" sz="4400" b="1" i="1" dirty="0">
              <a:solidFill>
                <a:srgbClr val="C00000"/>
              </a:solidFill>
            </a:endParaRPr>
          </a:p>
          <a:p>
            <a:pPr algn="ctr"/>
            <a:endParaRPr lang="en-US" sz="4400" b="1" i="1" dirty="0">
              <a:solidFill>
                <a:srgbClr val="C00000"/>
              </a:solidFill>
            </a:endParaRPr>
          </a:p>
          <a:p>
            <a:pPr algn="ctr"/>
            <a:r>
              <a:rPr lang="en-US" sz="4400" b="1" i="1" dirty="0">
                <a:solidFill>
                  <a:srgbClr val="C00000"/>
                </a:solidFill>
              </a:rPr>
              <a:t>Buoyancy History in a Extreme Rain Event During Passage of Monsoon Depression</a:t>
            </a:r>
            <a:endParaRPr lang="en-US" dirty="0">
              <a:solidFill>
                <a:prstClr val="black"/>
              </a:solidFill>
            </a:endParaRPr>
          </a:p>
        </p:txBody>
      </p:sp>
    </p:spTree>
    <p:extLst>
      <p:ext uri="{BB962C8B-B14F-4D97-AF65-F5344CB8AC3E}">
        <p14:creationId xmlns:p14="http://schemas.microsoft.com/office/powerpoint/2010/main" val="3241454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solidFill>
                  <a:prstClr val="black">
                    <a:tint val="75000"/>
                  </a:prstClr>
                </a:solidFill>
              </a:rPr>
              <a:pPr/>
              <a:t>9</a:t>
            </a:fld>
            <a:endParaRPr lang="en-US" dirty="0">
              <a:solidFill>
                <a:prstClr val="black">
                  <a:tint val="75000"/>
                </a:prstClr>
              </a:solidFill>
            </a:endParaRPr>
          </a:p>
        </p:txBody>
      </p:sp>
      <p:sp>
        <p:nvSpPr>
          <p:cNvPr id="5" name="TextBox 4"/>
          <p:cNvSpPr txBox="1"/>
          <p:nvPr/>
        </p:nvSpPr>
        <p:spPr>
          <a:xfrm rot="16200000">
            <a:off x="7730593" y="836464"/>
            <a:ext cx="975460" cy="369332"/>
          </a:xfrm>
          <a:prstGeom prst="rect">
            <a:avLst/>
          </a:prstGeom>
          <a:noFill/>
        </p:spPr>
        <p:txBody>
          <a:bodyPr wrap="none" lIns="91076" tIns="45540" rIns="91076" bIns="45540" rtlCol="0">
            <a:spAutoFit/>
          </a:bodyPr>
          <a:lstStyle/>
          <a:p>
            <a:r>
              <a:rPr lang="en-US" dirty="0">
                <a:solidFill>
                  <a:prstClr val="black"/>
                </a:solidFill>
              </a:rPr>
              <a:t>m</a:t>
            </a:r>
            <a:r>
              <a:rPr lang="en-US" dirty="0" smtClean="0">
                <a:solidFill>
                  <a:prstClr val="black"/>
                </a:solidFill>
              </a:rPr>
              <a:t>m/day</a:t>
            </a:r>
            <a:endParaRPr lang="en-US" dirty="0">
              <a:solidFill>
                <a:prstClr val="black"/>
              </a:solidFill>
            </a:endParaRPr>
          </a:p>
        </p:txBody>
      </p:sp>
      <p:grpSp>
        <p:nvGrpSpPr>
          <p:cNvPr id="3" name="Group 2"/>
          <p:cNvGrpSpPr/>
          <p:nvPr/>
        </p:nvGrpSpPr>
        <p:grpSpPr>
          <a:xfrm>
            <a:off x="152437" y="152404"/>
            <a:ext cx="8795657" cy="6400800"/>
            <a:chOff x="352341" y="152400"/>
            <a:chExt cx="8595716" cy="6019800"/>
          </a:xfrm>
        </p:grpSpPr>
        <p:pic>
          <p:nvPicPr>
            <p:cNvPr id="26627" name="Picture 3" descr="D:\vkumar\paper-write\Uttranchal-Flood\TRMM_00z17June2013.gif"/>
            <p:cNvPicPr>
              <a:picLocks noChangeAspect="1" noChangeArrowheads="1"/>
            </p:cNvPicPr>
            <p:nvPr/>
          </p:nvPicPr>
          <p:blipFill rotWithShape="1">
            <a:blip r:embed="rId2">
              <a:extLst>
                <a:ext uri="{28A0092B-C50C-407E-A947-70E740481C1C}">
                  <a14:useLocalDpi xmlns:a14="http://schemas.microsoft.com/office/drawing/2010/main" val="0"/>
                </a:ext>
              </a:extLst>
            </a:blip>
            <a:srcRect l="5555" b="3885"/>
            <a:stretch/>
          </p:blipFill>
          <p:spPr bwMode="auto">
            <a:xfrm>
              <a:off x="352341" y="152400"/>
              <a:ext cx="7865981"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19257" y="2331937"/>
              <a:ext cx="1828800" cy="1391726"/>
            </a:xfrm>
            <a:prstGeom prst="rect">
              <a:avLst/>
            </a:prstGeom>
            <a:noFill/>
          </p:spPr>
          <p:txBody>
            <a:bodyPr wrap="square" rtlCol="0">
              <a:spAutoFit/>
            </a:bodyPr>
            <a:lstStyle/>
            <a:p>
              <a:r>
                <a:rPr lang="en-US" dirty="0" smtClean="0">
                  <a:solidFill>
                    <a:prstClr val="black"/>
                  </a:solidFill>
                </a:rPr>
                <a:t>Maximum rainfall based on TRMM, 375mm/day for the extreme event</a:t>
              </a:r>
              <a:endParaRPr lang="en-US" dirty="0">
                <a:solidFill>
                  <a:prstClr val="black"/>
                </a:solidFill>
              </a:endParaRPr>
            </a:p>
          </p:txBody>
        </p:sp>
      </p:grpSp>
    </p:spTree>
    <p:extLst>
      <p:ext uri="{BB962C8B-B14F-4D97-AF65-F5344CB8AC3E}">
        <p14:creationId xmlns:p14="http://schemas.microsoft.com/office/powerpoint/2010/main" val="1037183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176</TotalTime>
  <Words>2099</Words>
  <Application>Microsoft Office PowerPoint</Application>
  <PresentationFormat>On-screen Show (4:3)</PresentationFormat>
  <Paragraphs>282</Paragraphs>
  <Slides>58</Slides>
  <Notes>19</Notes>
  <HiddenSlides>0</HiddenSlides>
  <MMClips>10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58</vt:i4>
      </vt:variant>
    </vt:vector>
  </HeadingPairs>
  <TitlesOfParts>
    <vt:vector size="63" baseType="lpstr">
      <vt:lpstr>1_Office Theme</vt:lpstr>
      <vt:lpstr>2_Office Theme</vt:lpstr>
      <vt:lpstr>4_Office Theme</vt:lpstr>
      <vt:lpstr>Office Theme</vt:lpstr>
      <vt:lpstr>Equation</vt:lpstr>
      <vt:lpstr> Sensitivity to Humidity Data Assimilation for Hurricane Intensification and Heavy Rains    T.N. Krishnamurti      HS3 Science &amp; Deployment Preparation Meeting April 29 – May 1, 2014 NASA Research Park, Moffett Field, CA  +</vt:lpstr>
      <vt:lpstr>Track and Intensity of Hurricane KARL 14th-18th Sep 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HS3 Dropsonde Coverage</vt:lpstr>
      <vt:lpstr>PowerPoint Presentation</vt:lpstr>
      <vt:lpstr>Hurricane Ingrid 2013 Sea Level Pressure</vt:lpstr>
      <vt:lpstr>Hurricane Ingrid 2013 Wind Speed</vt:lpstr>
      <vt:lpstr>PowerPoint Presentation</vt:lpstr>
      <vt:lpstr>Intensity Comparison </vt:lpstr>
      <vt:lpstr>Track Comparison </vt:lpstr>
      <vt:lpstr>Precipitation Analysis</vt:lpstr>
      <vt:lpstr>PowerPoint Presentation</vt:lpstr>
      <vt:lpstr>Tropical Storm Gabrielle Track</vt:lpstr>
      <vt:lpstr>Tropical Storm Gabrielle Wind Speed</vt:lpstr>
      <vt:lpstr>Tropical Storm Gabrielle Sea Level Pressure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CONCLUDING REMARKS</vt:lpstr>
      <vt:lpstr>  1. THIS RESEARCH STEMS FROM PREVIOUS WORK WE HAVE COMPLETED ON PHYSICAL INITIALIZATION AND LASE DATA IMPACTS ON HURRICANE FORECASTS IN REFERENCE TO THE SENSITIVITY TO THE MOISTURE FIELD.  2. THIS WORK STARTED WITH THE STUDIES OF MONSOON DEPRESSIONS WHERE WE IMPLEMENTED A NEAR RADAR RESOLUTION PHYSICAL INITIALIZATION.MAJOR IMPROVEMENTS .  3. FOR HURRICANES MAKING LANDFALL WE FOUND THAT RAIN RATE INITIALIZATION (VIA PHYSICAL INITIALIZATION) NEAR RADAR RESOLUTION RAINS, IMPROVES THE NOWCASTING AND ESPECIALLY THE DAY 1 FORECAST SKILLS. ( THIS WAS SHOWN FOR GRIP  HURRICANE KARL, TROPICAL CYCLONE THANE OF 2011 OVER  NORTH INDIAN OCEAN, HURRICANE IRENE OVER THE NEW ENGLAND COASTAL AREA ,2011). PHYSICAL INITIALIZATION HELPS TO IMPROVE SKILLS OF DAY 2nd  AND 3rd FOR HURRICANE FORECASTS.  4. THIS SAME WORK WAS FOLLOWED FOR AN EXTREME RAIN EVENT ( 370 MM/DAY RAINS) OVER UTTARAKAND NEAR HIMALAYAS IN INDIA. THAT WORK SUPPORTED BY ADAPTIVE OBSERVATIONAL STRATEGY SUGGESTED THE NEED FOR MOISTURE OBSERVATIONS. THAT STUDY SHOWED A GREAT SENSITIVITY TO MOISTURE FOR THE EVOLVING HISTORY OF CLOUDS, RAINS AND ESPECIALLY THE LIQUID WATER MIXING RATIOS AND BUOYANCY. BUOYANCY CAN BE REGARDED AS A FIELD VARIABLE.IF MOISTURE DATA ARE IMPROVED THEN THE FORECASTS SHOW AN ARMY OF BUOYANCY ELEMENTS COVERING A LARGER AREA MOVE TOWARDS THE HIMALAYAS AND GIVING RISE TO EXTREME RAINS ( AROUND 370 MM/DAY) FOR THE EXPERIMENT WITH PHYSICAL INITIALIZATION.    </vt:lpstr>
      <vt:lpstr>5. THE SAME IDEA WAS EXTENDED TO TWO HS3  STORMS, NAMED INGRID AND Gabrielle OF 2013.  6. INGRID STRENGTHENED INTO A HURRICANE OF CATAGORY  1 to 2 PRIOR TO LANDFALL. WHEREAS GABRIEL REMAINED A WEAK STORK AND WEAKENED DURING OUR FORECAST PERIODS.  7 PHYSICAL INITIALIZATION REVEALED MAJOR DEFICIENCIES IN MOISTURE ANALYSIS OF THE INITIAL STATES FOR INGRID AND GABRIEL. PHYSICAL INITIALIZATION IMPROVED THE MOISTURE ANALYSIS SOMEWHAT.  8 THAT IMPROVEMENT CALLED FOR AN ENHANCEMENT OF BOUNDARY LAYER MOISTURE, ESPECIALLY ON A SOUTHEASTERN RAINBAND OF INGRID  AND RESULTING IN IMPROVED FORECASTS OF INTENSITY AND RAINS .HOWEVER IN GABRIEL THE OPPOSITE TYPE OF ERROR WAS NOTED  THIS RESULTED INA REDUCTION OF BOUNDARY LAYER MOISTURE  BY THE PHYSICAL INITIALIZATION THAT KEPT  GABRIEL AS A WEAK STORM DURING ITS FORECAST PERIOD.  9. ADAPTIVE OBSERVATIONAL STRATEGIES IN  HURRICANES FOR OBSERVATIONS AND  MODELING MAY BE WORTH EXPLORING.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Sensitivity to Humidity Data Assimilation for Hurricane Intensification and Heavy Rains    T.N. Krishnamurti      HS3 Science &amp; Deployment Preparation Meeting April 29 – May 1, 2014 NASA Research Park, Moffett Field, CA  +</dc:title>
  <dc:creator>Sweta</dc:creator>
  <cp:lastModifiedBy>krish</cp:lastModifiedBy>
  <cp:revision>16</cp:revision>
  <dcterms:created xsi:type="dcterms:W3CDTF">2006-08-16T00:00:00Z</dcterms:created>
  <dcterms:modified xsi:type="dcterms:W3CDTF">2014-05-01T13:49:07Z</dcterms:modified>
</cp:coreProperties>
</file>