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592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fld id="{E88903EA-C426-A54E-BBBF-B3DB2F5CF2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03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A57258-9801-DA40-A142-305C81994C24}" type="slidenum">
              <a:rPr lang="en-US"/>
              <a:pPr/>
              <a:t>1</a:t>
            </a:fld>
            <a:endParaRPr lang="en-US"/>
          </a:p>
        </p:txBody>
      </p:sp>
      <p:sp>
        <p:nvSpPr>
          <p:cNvPr id="327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I am Johan Schmidt, a post doc with Daniel Jacob at Harvard.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Thanks to all the people who have been providing data, discussions ...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Thanks to Ross for allowing to join this meeting.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Really exciting to see all the new Bry (and org Br) measurements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We will benifit alot from the new constraints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C22078-62EB-5143-92B2-2EC2A0C81363}" type="slidenum">
              <a:rPr lang="en-US"/>
              <a:pPr/>
              <a:t>11</a:t>
            </a:fld>
            <a:endParaRPr lang="en-US"/>
          </a:p>
        </p:txBody>
      </p:sp>
      <p:sp>
        <p:nvSpPr>
          <p:cNvPr id="4300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Simulation with new multiphase chem scheme (over)closes the gap between obs and mod BrO col.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Large BrO col at S. Mid latitudes appear to be caused by excessive seasonal SSA debromonation 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Which is perhaps unrealistic given that SSA in S. Ocean retains alkalinity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E184D9-2B59-5041-A7DB-886A1521E67B}" type="slidenum">
              <a:rPr lang="en-US"/>
              <a:pPr/>
              <a:t>12</a:t>
            </a:fld>
            <a:endParaRPr lang="en-US"/>
          </a:p>
        </p:txBody>
      </p:sp>
      <p:sp>
        <p:nvSpPr>
          <p:cNvPr id="4403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New multiphase chem scheme find high BrO in tropical Atlantic MBL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Surface BrO consistent with Cape Verde obs.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The surface BrO is changed dramatically between GC(std) and GC(EHC)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SSA bromide depletion peaks in tropics which is consistent with observations.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1E2A8A-D9C4-4B47-9EAB-D60C19298CFE}" type="slidenum">
              <a:rPr lang="en-US"/>
              <a:pPr/>
              <a:t>13</a:t>
            </a:fld>
            <a:endParaRPr lang="en-US"/>
          </a:p>
        </p:txBody>
      </p:sp>
      <p:sp>
        <p:nvSpPr>
          <p:cNvPr id="4505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Here I show results from a sensitivity study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We see that UT BrO is very sensitive to changes in stratospheric Bry.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We note TORERO RF04 and RF05 flight found BrO in LS to be underestimated in model by 25% - 75%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We also note that vertical transport in tropical region is known to be too weak in GC/GEOS-5 simulations compared to MLS CO obs.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By comparing results from std sim to sim with no Strat Bry we find that between 40 – 70% of UT BrO originates from input of Strat Bry.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Large gap between model and obs remain below the UT regardless of Strat Bry burden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1D7313-02F8-8D4B-A85F-75C3B75C1183}" type="slidenum">
              <a:rPr lang="en-US"/>
              <a:pPr/>
              <a:t>14</a:t>
            </a:fld>
            <a:endParaRPr lang="en-US"/>
          </a:p>
        </p:txBody>
      </p:sp>
      <p:sp>
        <p:nvSpPr>
          <p:cNvPr id="4608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0AA68F-E5A7-6945-858C-6BB52B9D43FB}" type="slidenum">
              <a:rPr lang="en-US"/>
              <a:pPr/>
              <a:t>15</a:t>
            </a:fld>
            <a:endParaRPr lang="en-US"/>
          </a:p>
        </p:txBody>
      </p:sp>
      <p:sp>
        <p:nvSpPr>
          <p:cNvPr id="4710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Difference between mod and obs becomes larger for air masses that show sign of stratospheric influence. 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Trend is less pronounced for run with higher Strat Bry flux.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Significant base line deviation remain regardless of air is influenced by strat or not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39FEE-9324-DF48-BF8D-1C02ED207B1E}" type="slidenum">
              <a:rPr lang="en-US"/>
              <a:pPr/>
              <a:t>16</a:t>
            </a:fld>
            <a:endParaRPr lang="en-US"/>
          </a:p>
        </p:txBody>
      </p:sp>
      <p:sp>
        <p:nvSpPr>
          <p:cNvPr id="4812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This is just to show that comparison of GC/GEOS-5 CO to MLS CO observations indicated vertical velocities in tropics is underestimated in model.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E3A913-9B1A-E543-A50E-AC9ECB5A6081}" type="slidenum">
              <a:rPr lang="en-US"/>
              <a:pPr/>
              <a:t>17</a:t>
            </a:fld>
            <a:endParaRPr lang="en-US"/>
          </a:p>
        </p:txBody>
      </p:sp>
      <p:sp>
        <p:nvSpPr>
          <p:cNvPr id="4915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Here I want to note GC/GEOS-5 underestimate convection in the tropics. 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The problem manifested in UT O3 that is much to high both in TORERO and in comparison to sonde data.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Figure illustrates the dilution of the UT by low O3 air convected in surface of W. Pacific and carried to the E. Pacific UT.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1664D0-2692-3B4E-BE52-2A4FEE3AA5E0}" type="slidenum">
              <a:rPr lang="en-US"/>
              <a:pPr/>
              <a:t>18</a:t>
            </a:fld>
            <a:endParaRPr lang="en-US"/>
          </a:p>
        </p:txBody>
      </p:sp>
      <p:sp>
        <p:nvSpPr>
          <p:cNvPr id="5017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GEOS-Chem include Bromoform, dibromomet. and methylbromide.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VSLH emission described using Qing Liangs emission field with added seasonality for CHBr3.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Source strength of other short lived halomethanes estimated be similar to dibromomethane.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968C82-9275-B945-AC00-2792D9E4DF8E}" type="slidenum">
              <a:rPr lang="en-US"/>
              <a:pPr/>
              <a:t>19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CARIBIC shifted by 1 ppt for clarity!!!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Model bromocarbon mixing ratios generally consistent with HIPPO and CARIBIC obs.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Small low bias in CH2Br2 ~10%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Model CH3Br has no inter annual varibility (fixed to 2008 levels)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CH3Br has been decreasing year by year due to ban.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Model CH3Br low bias wrt to CARIBIC is likely due to missing IAV.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5A2229-FC98-D149-B28E-72F837D39C1D}" type="slidenum">
              <a:rPr lang="en-US"/>
              <a:pPr/>
              <a:t>20</a:t>
            </a:fld>
            <a:endParaRPr lang="en-US"/>
          </a:p>
        </p:txBody>
      </p:sp>
      <p:sp>
        <p:nvSpPr>
          <p:cNvPr id="5222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3EEF9C-100A-2547-917D-CB2A9EAD4A8A}" type="slidenum">
              <a:rPr lang="en-US"/>
              <a:pPr/>
              <a:t>2</a:t>
            </a:fld>
            <a:endParaRPr lang="en-US"/>
          </a:p>
        </p:txBody>
      </p:sp>
      <p:sp>
        <p:nvSpPr>
          <p:cNvPr id="3379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Role of Br in tropical trop unclear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But increasing evidence for extensive Br activity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This is important because Br catalytically destroy O3 and NOx, is central for Hg removal etc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A3D80-0F78-F042-A672-9183EC59E663}" type="slidenum">
              <a:rPr lang="en-US"/>
              <a:pPr/>
              <a:t>21</a:t>
            </a:fld>
            <a:endParaRPr lang="en-US"/>
          </a:p>
        </p:txBody>
      </p:sp>
      <p:sp>
        <p:nvSpPr>
          <p:cNvPr id="5324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20CA10-4D84-6142-972D-65968FFF4D3B}" type="slidenum">
              <a:rPr lang="en-US"/>
              <a:pPr/>
              <a:t>22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CDF3E0-1E83-DD4D-AD53-2852F62B615C}" type="slidenum">
              <a:rPr lang="en-US"/>
              <a:pPr/>
              <a:t>23</a:t>
            </a:fld>
            <a:endParaRPr lang="en-US"/>
          </a:p>
        </p:txBody>
      </p:sp>
      <p:sp>
        <p:nvSpPr>
          <p:cNvPr id="5529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620C72-3778-814A-8ADB-5872F66632DA}" type="slidenum">
              <a:rPr lang="en-US"/>
              <a:pPr/>
              <a:t>24</a:t>
            </a:fld>
            <a:endParaRPr lang="en-US"/>
          </a:p>
        </p:txBody>
      </p:sp>
      <p:sp>
        <p:nvSpPr>
          <p:cNvPr id="5632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FB5949-1EF7-5243-9A34-E340A17F0AB6}" type="slidenum">
              <a:rPr lang="en-US"/>
              <a:pPr/>
              <a:t>25</a:t>
            </a:fld>
            <a:endParaRPr lang="en-US"/>
          </a:p>
        </p:txBody>
      </p:sp>
      <p:sp>
        <p:nvSpPr>
          <p:cNvPr id="5734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D532AD-C69C-874F-8D54-0EF4BAF53EA1}" type="slidenum">
              <a:rPr lang="en-US"/>
              <a:pPr/>
              <a:t>27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2F3CAC-CD69-3746-B19A-94DC5FC03259}" type="slidenum">
              <a:rPr lang="en-US"/>
              <a:pPr/>
              <a:t>28</a:t>
            </a:fld>
            <a:endParaRPr lang="en-US"/>
          </a:p>
        </p:txBody>
      </p:sp>
      <p:sp>
        <p:nvSpPr>
          <p:cNvPr id="604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2D9A9C-B835-C741-B3DB-B2AF5935FD0E}" type="slidenum">
              <a:rPr lang="en-US"/>
              <a:pPr/>
              <a:t>29</a:t>
            </a:fld>
            <a:endParaRPr lang="en-US"/>
          </a:p>
        </p:txBody>
      </p:sp>
      <p:sp>
        <p:nvSpPr>
          <p:cNvPr id="6144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73C686-DE28-8F44-93C5-80407815D32D}" type="slidenum">
              <a:rPr lang="en-US"/>
              <a:pPr/>
              <a:t>3</a:t>
            </a:fld>
            <a:endParaRPr lang="en-US"/>
          </a:p>
        </p:txBody>
      </p:sp>
      <p:sp>
        <p:nvSpPr>
          <p:cNvPr id="348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This is just to show that the forcing is partically sensitive to changes in tropospheric ozone in the tropics. And O3 – Br coupling in the tropics is therefore particulary interesting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F37469-D561-B546-B9ED-A4C8E9F7DF7D}" type="slidenum">
              <a:rPr lang="en-US"/>
              <a:pPr/>
              <a:t>4</a:t>
            </a:fld>
            <a:endParaRPr lang="en-US"/>
          </a:p>
        </p:txBody>
      </p:sp>
      <p:sp>
        <p:nvSpPr>
          <p:cNvPr id="3584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Here I just want to give a brief overview/introduction to GEOS-Chem.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3-D model of troposphere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Offline stratospheric Bry from GEOSCCM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Driven by GEOS-5 metrology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~80 transported tracers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Hundreds of different reactions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4D8656-1269-BD4C-93BB-5EB01CD61334}" type="slidenum">
              <a:rPr lang="en-US"/>
              <a:pPr/>
              <a:t>6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The standard (or current) version of GC underestimate BrO in the tropics.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-OMI columns are larger than the combined column from the GEOS-Chem troposphere and GEOSCCM stratosphere. As seen here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-The model also underestimate BrO in both lower FT and UT compared to TORERO aircraft obs.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And is unable to reproduce the high BrO levels observed in MBL near cape verde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365ABD-973C-B54B-BA94-196FEC5388E6}" type="slidenum">
              <a:rPr lang="en-US"/>
              <a:pPr/>
              <a:t>7</a:t>
            </a:fld>
            <a:endParaRPr lang="en-US"/>
          </a:p>
        </p:txBody>
      </p:sp>
      <p:sp>
        <p:nvSpPr>
          <p:cNvPr id="3891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Today I will present a new GEOS-Chem simulation (EHC) which multiphase chemistry recycling Bry as recommended by IUPAC.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The new simulation help close the gap between model and obs.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Although not in the UT, later I will show that the UT is very sensitive to LS Bry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577390-71DE-1D40-A700-61276083E9BC}" type="slidenum">
              <a:rPr lang="en-US"/>
              <a:pPr/>
              <a:t>8</a:t>
            </a:fld>
            <a:endParaRPr lang="en-US"/>
          </a:p>
        </p:txBody>
      </p:sp>
      <p:sp>
        <p:nvSpPr>
          <p:cNvPr id="3993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Model bias must be caused by either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too low sources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too efficient sinks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wrong BrO / Bry partitioning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problems with transport scheme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endParaRPr lang="en-US" sz="2000">
              <a:latin typeface="Arial" charset="0"/>
              <a:cs typeface="Microsoft Yahei" charset="0"/>
            </a:endParaRP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Here is an overview of standard GEOS-Chem bromine scheme.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- 3 sources: SSA, Org-Br and small but very important Strat input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Hydrophilic HBr (and to lesser extend HOBr) very important for wet dep loss. 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Bry part. Determined by gas phase, photolysis and multiphase chemistry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6D77E6-B058-5143-BE46-84111C238859}" type="slidenum">
              <a:rPr lang="en-US"/>
              <a:pPr/>
              <a:t>9</a:t>
            </a:fld>
            <a:endParaRPr lang="en-US"/>
          </a:p>
        </p:txBody>
      </p:sp>
      <p:sp>
        <p:nvSpPr>
          <p:cNvPr id="4096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-Emphasis that this is ongoing work and needs additional constraints from observations (especially Bry)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Considers multiphase reactions on clouds (both liq and ice), cloud data from GEOS-5 met field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Considers reactions on hydrophilic aerosol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Explicit SSA debromonation mech. In the sense that SSA-Bromide is co-emitted and deposited with SSA but can also be activated by multiphase chem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Reactive uptake coef (multiphase rate const) calculated online, see below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Scheme and parameters based on recent IUPAC recommendation for gas / liq multi phase reactions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In std. Cld are essentially only a sink, but now also recycler, very important as it shift Bry away from HBr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B33EE8-98B8-ED4A-A79B-372955CDE5B9}" type="slidenum">
              <a:rPr lang="en-US"/>
              <a:pPr/>
              <a:t>10</a:t>
            </a:fld>
            <a:endParaRPr lang="en-US"/>
          </a:p>
        </p:txBody>
      </p:sp>
      <p:sp>
        <p:nvSpPr>
          <p:cNvPr id="4198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- 17 TORERO Rfs average compared model output along flight trajectories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Simulation with updated multiphase chemistry shows enhanced BrO (~4) compared to Std. and is closer to observation.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Multiphase chem only enhance Bry by about ~2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r>
              <a:rPr lang="en-US" sz="2000">
                <a:latin typeface="Arial" charset="0"/>
                <a:cs typeface="Microsoft Yahei" charset="0"/>
              </a:rPr>
              <a:t>- Multi phase is highly sensitive to recycling of bromide on liq. cloud droplets</a:t>
            </a:r>
          </a:p>
          <a:p>
            <a:pPr marL="215900" eaLnBrk="1">
              <a:lnSpc>
                <a:spcPct val="93000"/>
              </a:lnSpc>
              <a:spcBef>
                <a:spcPct val="0"/>
              </a:spcBef>
            </a:pPr>
            <a:endParaRPr lang="en-US" sz="2000">
              <a:latin typeface="Arial" charset="0"/>
              <a:cs typeface="Microsoft Yahe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0B1FF4-C650-974F-B77C-DEC627D13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1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A15E2F-C31A-5244-99B6-F4E0B1F0F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1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11B2BF-BB6A-2F4A-9125-E3EE3144E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BC424D4D-6BF2-A74B-B97E-DF1596BF2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5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1744A7-2635-4E41-A961-6546AA34D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8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BD8C64-2233-8544-BE56-4DB89F713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1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603258-7F9B-0B4B-99ED-B0837842A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1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558869-9ACD-6B4E-AA94-7F4B3A16A7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1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1B717D-57A8-3641-BA67-791FEB7FE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5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F582A1-7EF7-7641-A689-97F4D5DFC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5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6E2A7D-3D1C-DC4D-A459-C45EC2AB58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0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0ED17D-1474-6D4E-A421-E48D154A00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9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fld id="{A9AD6F3D-0332-F54F-AE67-66FCBF72C0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2.emf"/><Relationship Id="rId6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230305A-6B87-CB4F-8E4E-6EE798C0F5AD}" type="slidenum">
              <a:rPr lang="en-US"/>
              <a:pPr/>
              <a:t>1</a:t>
            </a:fld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2"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02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125"/>
            <a:ext cx="10080625" cy="1262063"/>
          </a:xfrm>
          <a:ln/>
        </p:spPr>
        <p:txBody>
          <a:bodyPr tIns="35280"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en-US" sz="4000" b="1">
                <a:solidFill>
                  <a:srgbClr val="0066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Br radicals in the tropical troposphere: </a:t>
            </a:r>
            <a:br>
              <a:rPr lang="en-US" sz="4000" b="1">
                <a:solidFill>
                  <a:srgbClr val="0066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 b="1">
                <a:solidFill>
                  <a:srgbClr val="0066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 GEOS-Chem perspective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5183188"/>
            <a:ext cx="1008062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32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Johan Schmidt</a:t>
            </a:r>
          </a:p>
          <a:p>
            <a:pPr algn="ctr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Harvard University</a:t>
            </a:r>
          </a:p>
          <a:p>
            <a:pPr algn="ctr"/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CONTRAST/ATTREX/CAST STM (October 22</a:t>
            </a:r>
            <a:r>
              <a:rPr lang="en-US" sz="3200" b="1" baseline="33000">
                <a:effectLst>
                  <a:outerShdw blurRad="38100" dist="38100" dir="2700000" algn="tl">
                    <a:srgbClr val="DDDDDD"/>
                  </a:outerShdw>
                </a:effectLst>
              </a:rPr>
              <a:t>nd</a:t>
            </a: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</a:p>
          <a:p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Thanks to: D. Jacob, R. Volkamer, Q. Liang, C. Keller, M. Evans, </a:t>
            </a:r>
          </a:p>
          <a:p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</a:rPr>
              <a:t>		        T. Sherwen, E. Apel, R. Salawitch, and others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700F1EC-1623-A544-9F2D-BC2F93E2CA23}" type="slidenum">
              <a:rPr lang="en-US"/>
              <a:pPr/>
              <a:t>10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275" y="1563688"/>
            <a:ext cx="87788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301625"/>
            <a:ext cx="9188450" cy="1262063"/>
          </a:xfrm>
          <a:ln/>
        </p:spPr>
        <p:txBody>
          <a:bodyPr tIns="33516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>
                <a:solidFill>
                  <a:srgbClr val="3333FF"/>
                </a:solidFill>
              </a:rPr>
              <a:t>Multi phase HBr recycling on liquid cloud droplets enhance Lower FT BrO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497763" y="1920875"/>
            <a:ext cx="2743200" cy="26495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/>
              <a:t>Average along all 17 TORERO RFs</a:t>
            </a:r>
          </a:p>
          <a:p>
            <a:endParaRPr lang="en-US" b="1"/>
          </a:p>
          <a:p>
            <a:r>
              <a:rPr lang="en-US" b="1"/>
              <a:t>Obs. (AMAX-DOAS)</a:t>
            </a:r>
          </a:p>
          <a:p>
            <a:r>
              <a:rPr lang="en-US" b="1">
                <a:solidFill>
                  <a:srgbClr val="FF3333"/>
                </a:solidFill>
              </a:rPr>
              <a:t>GC(std) </a:t>
            </a:r>
          </a:p>
          <a:p>
            <a:r>
              <a:rPr lang="en-US" b="1">
                <a:solidFill>
                  <a:srgbClr val="0000FF"/>
                </a:solidFill>
              </a:rPr>
              <a:t>GC(EHC) </a:t>
            </a:r>
          </a:p>
          <a:p>
            <a:r>
              <a:rPr lang="en-US" b="1">
                <a:solidFill>
                  <a:srgbClr val="00CC00"/>
                </a:solidFill>
              </a:rPr>
              <a:t>GC(EHC) alkaline SSA</a:t>
            </a:r>
          </a:p>
          <a:p>
            <a:r>
              <a:rPr lang="en-US" b="1">
                <a:solidFill>
                  <a:srgbClr val="66FFFF"/>
                </a:solidFill>
              </a:rPr>
              <a:t>GC(EHC) no HBr recycling on clouds</a:t>
            </a:r>
          </a:p>
          <a:p>
            <a:endParaRPr lang="en-US" b="1">
              <a:solidFill>
                <a:srgbClr val="66FFFF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9275" y="5486400"/>
            <a:ext cx="941863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/>
              <a:t>Multiphase chemistry (</a:t>
            </a:r>
            <a:r>
              <a:rPr lang="en-US" b="1">
                <a:solidFill>
                  <a:srgbClr val="0000FF"/>
                </a:solidFill>
              </a:rPr>
              <a:t>GC(EHC)</a:t>
            </a:r>
            <a:r>
              <a:rPr lang="en-US"/>
              <a:t>) enhance LT BrO by a factor of ~4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Multiphase chemistry (</a:t>
            </a:r>
            <a:r>
              <a:rPr lang="en-US" b="1">
                <a:solidFill>
                  <a:srgbClr val="0000FF"/>
                </a:solidFill>
              </a:rPr>
              <a:t>GC(EHC)</a:t>
            </a:r>
            <a:r>
              <a:rPr lang="en-US"/>
              <a:t>) only enhance LT Bry by about ~2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Sensitive to SSA-Bry emissions throughout the FT (note gap between </a:t>
            </a:r>
            <a:r>
              <a:rPr lang="en-US">
                <a:solidFill>
                  <a:srgbClr val="00CC00"/>
                </a:solidFill>
              </a:rPr>
              <a:t>green</a:t>
            </a:r>
            <a:r>
              <a:rPr lang="en-US"/>
              <a:t> and</a:t>
            </a:r>
            <a:r>
              <a:rPr lang="en-US">
                <a:solidFill>
                  <a:srgbClr val="0000FF"/>
                </a:solidFill>
              </a:rPr>
              <a:t> blue</a:t>
            </a:r>
            <a:r>
              <a:rPr lang="en-US"/>
              <a:t>)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Results very sensitive to recycling of HBr (and HCl) on liquid cloud droplets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66DE19A-33B7-A547-B40D-5C0E55D0D30E}" type="slidenum">
              <a:rPr lang="en-US"/>
              <a:pPr/>
              <a:t>11</a:t>
            </a:fld>
            <a:endParaRPr 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736725"/>
            <a:ext cx="5260975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1625"/>
            <a:ext cx="9188450" cy="1262063"/>
          </a:xfrm>
          <a:ln/>
        </p:spPr>
        <p:txBody>
          <a:bodyPr tIns="33516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>
                <a:solidFill>
                  <a:srgbClr val="3333FF"/>
                </a:solidFill>
              </a:rPr>
              <a:t>Multi-phase recycling of HBr enhance the tropospheric BrO column in tropics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692275"/>
            <a:ext cx="4572000" cy="41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943600" y="5943600"/>
            <a:ext cx="41370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SSA alkalinity (Alexander et al. 2005)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76288" y="1738313"/>
            <a:ext cx="4252912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/>
              <a:t>Total BrO column (-) and Trop col (- -)</a:t>
            </a:r>
          </a:p>
          <a:p>
            <a:pPr algn="r"/>
            <a:endParaRPr lang="en-US" b="1"/>
          </a:p>
          <a:p>
            <a:pPr algn="r"/>
            <a:r>
              <a:rPr lang="en-US" b="1"/>
              <a:t>OMI </a:t>
            </a:r>
          </a:p>
          <a:p>
            <a:pPr algn="r"/>
            <a:r>
              <a:rPr lang="en-US" b="1">
                <a:solidFill>
                  <a:srgbClr val="FF3333"/>
                </a:solidFill>
              </a:rPr>
              <a:t>GC(std)</a:t>
            </a:r>
          </a:p>
          <a:p>
            <a:pPr algn="r"/>
            <a:r>
              <a:rPr lang="en-US" b="1">
                <a:solidFill>
                  <a:srgbClr val="0000FF"/>
                </a:solidFill>
              </a:rPr>
              <a:t>EHC/G5 </a:t>
            </a:r>
          </a:p>
          <a:p>
            <a:endParaRPr lang="en-US" b="1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39763" y="6492875"/>
            <a:ext cx="813752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 b="1"/>
              <a:t>EHC/G-5 tropospheric BrO column larger than stratospheric column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 b="1"/>
              <a:t>EHC/G-5 BrO column too large in S. Mid-lat.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 b="1"/>
              <a:t>SSA excess alkalinity would prevent debromonation in S. ocean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9850" y="6054725"/>
            <a:ext cx="51419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OMI credit: K. Chance, R. Suleiman (Q. Liang)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71F018E-5CAE-6F46-AF6C-2E40BEE987E6}" type="slidenum">
              <a:rPr lang="en-US"/>
              <a:pPr/>
              <a:t>12</a:t>
            </a:fld>
            <a:endParaRPr 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463675"/>
            <a:ext cx="5260975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301625"/>
            <a:ext cx="9188450" cy="1262063"/>
          </a:xfrm>
          <a:ln/>
        </p:spPr>
        <p:txBody>
          <a:bodyPr tIns="33516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>
                <a:solidFill>
                  <a:srgbClr val="3333FF"/>
                </a:solidFill>
              </a:rPr>
              <a:t>Extensive BrO “plume” over </a:t>
            </a:r>
            <a:br>
              <a:rPr lang="en-US" sz="3800" b="1">
                <a:solidFill>
                  <a:srgbClr val="3333FF"/>
                </a:solidFill>
              </a:rPr>
            </a:br>
            <a:r>
              <a:rPr lang="en-US" sz="3800" b="1">
                <a:solidFill>
                  <a:srgbClr val="3333FF"/>
                </a:solidFill>
              </a:rPr>
              <a:t>the tropical Atlantic ocean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31838" y="1806575"/>
            <a:ext cx="2881312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/>
              <a:t>Cape Verde (Read et al.)</a:t>
            </a:r>
          </a:p>
          <a:p>
            <a:r>
              <a:rPr lang="en-US" b="1"/>
              <a:t>LP-DOAS </a:t>
            </a:r>
          </a:p>
          <a:p>
            <a:r>
              <a:rPr lang="en-US" b="1">
                <a:solidFill>
                  <a:srgbClr val="FF3333"/>
                </a:solidFill>
              </a:rPr>
              <a:t>GC(std) </a:t>
            </a:r>
          </a:p>
          <a:p>
            <a:r>
              <a:rPr lang="en-US" b="1">
                <a:solidFill>
                  <a:srgbClr val="0000FF"/>
                </a:solidFill>
              </a:rPr>
              <a:t>GC(EHC)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646238"/>
            <a:ext cx="457200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4197350"/>
            <a:ext cx="457200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578475" y="1573213"/>
            <a:ext cx="3932238" cy="346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/>
            <a:r>
              <a:rPr lang="en-US" b="1">
                <a:solidFill>
                  <a:srgbClr val="0000FF"/>
                </a:solidFill>
              </a:rPr>
              <a:t>Feb 2007 surface BrO (GC(EHC))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578475" y="4133850"/>
            <a:ext cx="3932238" cy="346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/>
            <a:r>
              <a:rPr lang="en-US" b="1">
                <a:solidFill>
                  <a:srgbClr val="FF3333"/>
                </a:solidFill>
              </a:rPr>
              <a:t>Feb 2007 surface BrO (GC(std))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2075" y="6035675"/>
            <a:ext cx="54864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/>
              <a:t>Shift MBL SSA-Br emissions away from S. Ocean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Shift reflect sensitivity to “seed” Bry initiating debromonation, temperature and other phys/chem conditions. 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Model SSA bromide depletion consistent with obs.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035675" y="3840163"/>
            <a:ext cx="4114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/>
              <a:t>0                                        5 pptv 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035675" y="3840163"/>
            <a:ext cx="4114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/>
              <a:t>0                                        5 pptv 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035675" y="6419850"/>
            <a:ext cx="41148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/>
              <a:t>0                                        10 pptv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69DEF97-0E59-8442-9599-18A1F52DA598}" type="slidenum">
              <a:rPr lang="en-US"/>
              <a:pPr/>
              <a:t>13</a:t>
            </a:fld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828800"/>
            <a:ext cx="4114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188450" cy="1262063"/>
          </a:xfrm>
          <a:ln/>
        </p:spPr>
        <p:txBody>
          <a:bodyPr tIns="35280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3333FF"/>
                </a:solidFill>
              </a:rPr>
              <a:t>TORERO UT BrO is highly sensitive </a:t>
            </a:r>
            <a:br>
              <a:rPr lang="en-US" sz="4000" b="1">
                <a:solidFill>
                  <a:srgbClr val="3333FF"/>
                </a:solidFill>
              </a:rPr>
            </a:br>
            <a:r>
              <a:rPr lang="en-US" sz="4000" b="1">
                <a:solidFill>
                  <a:srgbClr val="3333FF"/>
                </a:solidFill>
              </a:rPr>
              <a:t>to changes in Stratospheric Bry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65125" y="3000375"/>
            <a:ext cx="40227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/>
            <a:r>
              <a:rPr lang="en-US" b="1"/>
              <a:t>TORERO</a:t>
            </a:r>
          </a:p>
          <a:p>
            <a:pPr algn="r"/>
            <a:r>
              <a:rPr lang="en-US" b="1"/>
              <a:t>AMAX-DOAS (x)</a:t>
            </a:r>
          </a:p>
          <a:p>
            <a:pPr algn="r"/>
            <a:r>
              <a:rPr lang="en-US" b="1">
                <a:solidFill>
                  <a:srgbClr val="FF3333"/>
                </a:solidFill>
              </a:rPr>
              <a:t>GC(std) (</a:t>
            </a:r>
            <a:r>
              <a:rPr lang="en-US" b="1">
                <a:solidFill>
                  <a:srgbClr val="FF3333"/>
                </a:solidFill>
                <a:cs typeface="Arial" charset="0"/>
              </a:rPr>
              <a:t>□)</a:t>
            </a:r>
          </a:p>
          <a:p>
            <a:pPr algn="r"/>
            <a:r>
              <a:rPr lang="en-US" b="1">
                <a:solidFill>
                  <a:srgbClr val="00CCFF"/>
                </a:solidFill>
              </a:rPr>
              <a:t>GC w\ 2xStrat-Bry (</a:t>
            </a:r>
            <a:r>
              <a:rPr lang="en-US" b="1">
                <a:solidFill>
                  <a:srgbClr val="00CCFF"/>
                </a:solidFill>
                <a:cs typeface="Arial" charset="0"/>
              </a:rPr>
              <a:t>◊</a:t>
            </a:r>
            <a:r>
              <a:rPr lang="en-US" b="1">
                <a:solidFill>
                  <a:srgbClr val="00CCFF"/>
                </a:solidFill>
              </a:rPr>
              <a:t>)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029200" y="2343150"/>
            <a:ext cx="514191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 b="1"/>
              <a:t>Model sensitivity to changes in strat Bry and Strat-Trop Exchange evaluated by increasing strat Bry by a factor 2</a:t>
            </a:r>
          </a:p>
          <a:p>
            <a:pPr>
              <a:buSzPct val="45000"/>
              <a:buFont typeface="StarSymbol" charset="0"/>
              <a:buNone/>
            </a:pPr>
            <a:endParaRPr lang="en-US" b="1"/>
          </a:p>
          <a:p>
            <a:pPr>
              <a:buSzPct val="45000"/>
              <a:buFont typeface="StarSymbol" charset="0"/>
              <a:buChar char="●"/>
            </a:pPr>
            <a:r>
              <a:rPr lang="en-US" b="1"/>
              <a:t>TORERO RF04 and RF05 suggests model Bry in LS is underestimated by 25% to 75%</a:t>
            </a:r>
          </a:p>
          <a:p>
            <a:pPr>
              <a:buSzPct val="45000"/>
              <a:buFont typeface="StarSymbol" charset="0"/>
              <a:buNone/>
            </a:pPr>
            <a:endParaRPr lang="en-US" b="1"/>
          </a:p>
          <a:p>
            <a:pPr>
              <a:buSzPct val="45000"/>
              <a:buFont typeface="StarSymbol" charset="0"/>
              <a:buChar char="●"/>
            </a:pPr>
            <a:r>
              <a:rPr lang="en-US" b="1"/>
              <a:t>MLS CO obs. indicate GC/GEOS-5 vertical velocities underestimated in tropics.</a:t>
            </a:r>
          </a:p>
          <a:p>
            <a:pPr>
              <a:buSzPct val="45000"/>
              <a:buFont typeface="StarSymbol" charset="0"/>
              <a:buNone/>
            </a:pPr>
            <a:endParaRPr lang="en-US" b="1"/>
          </a:p>
          <a:p>
            <a:pPr>
              <a:buSzPct val="45000"/>
              <a:buFont typeface="StarSymbol" charset="0"/>
              <a:buChar char="●"/>
            </a:pPr>
            <a:r>
              <a:rPr lang="en-US" b="1"/>
              <a:t>40 – 70% of UT (10-15 km) BrO derived from input of stratospheric Bry </a:t>
            </a:r>
          </a:p>
          <a:p>
            <a:pPr>
              <a:buSzPct val="45000"/>
              <a:buFont typeface="StarSymbol" charset="0"/>
              <a:buNone/>
            </a:pPr>
            <a:endParaRPr lang="en-US" b="1"/>
          </a:p>
          <a:p>
            <a:pPr>
              <a:buSzPct val="45000"/>
              <a:buFont typeface="StarSymbol" charset="0"/>
              <a:buChar char="●"/>
            </a:pPr>
            <a:r>
              <a:rPr lang="en-US" b="1"/>
              <a:t>Large gap between model and obs. remain below the UT which is not affected by increased Strat. Bry flux.</a:t>
            </a:r>
          </a:p>
          <a:p>
            <a:pPr>
              <a:buSzPct val="45000"/>
              <a:buFont typeface="StarSymbol" charset="0"/>
              <a:buNone/>
            </a:pPr>
            <a:endParaRPr lang="en-US" b="1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554163" y="1920875"/>
            <a:ext cx="1587" cy="365125"/>
          </a:xfrm>
          <a:prstGeom prst="line">
            <a:avLst/>
          </a:prstGeom>
          <a:noFill/>
          <a:ln w="18360" cap="flat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8825" y="1646238"/>
            <a:ext cx="25336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/>
            <a:r>
              <a:rPr lang="en-US" b="1">
                <a:solidFill>
                  <a:srgbClr val="00CCFF"/>
                </a:solidFill>
              </a:rPr>
              <a:t>GC w\ no Strat-Bry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920875" y="5851525"/>
            <a:ext cx="236378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/>
            <a:r>
              <a:rPr lang="en-US" b="1"/>
              <a:t>[BrO]</a:t>
            </a:r>
            <a:r>
              <a:rPr lang="en-US" b="1" baseline="-33000"/>
              <a:t>std</a:t>
            </a:r>
            <a:r>
              <a:rPr lang="en-US" b="1"/>
              <a:t> - [BrO]</a:t>
            </a:r>
            <a:r>
              <a:rPr lang="en-US" b="1" baseline="-33000"/>
              <a:t>no S-Bry</a:t>
            </a:r>
          </a:p>
          <a:p>
            <a:pPr algn="r"/>
            <a:endParaRPr lang="en-US" b="1" baseline="-330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513013" y="6289675"/>
            <a:ext cx="96202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/>
            <a:r>
              <a:rPr lang="en-US" b="1"/>
              <a:t>[BrO]</a:t>
            </a:r>
            <a:r>
              <a:rPr lang="en-US" b="1" baseline="-33000"/>
              <a:t>std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2011363" y="6289675"/>
            <a:ext cx="2103437" cy="1588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AEB6A49-3855-3B44-82E4-44652B31363E}" type="slidenum">
              <a:rPr lang="en-US"/>
              <a:pPr/>
              <a:t>14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44613"/>
            <a:ext cx="6400800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754563" y="6329363"/>
            <a:ext cx="24685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Latitude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03438" y="5029200"/>
            <a:ext cx="24685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z / km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03438" y="2487613"/>
            <a:ext cx="24685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z / km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954963" y="2414588"/>
            <a:ext cx="2468562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Bry wet dep.</a:t>
            </a:r>
          </a:p>
          <a:p>
            <a:r>
              <a:rPr lang="en-US"/>
              <a:t>time scale / days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954963" y="4846638"/>
            <a:ext cx="2468562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Bry vertical trans.</a:t>
            </a:r>
          </a:p>
          <a:p>
            <a:r>
              <a:rPr lang="en-US"/>
              <a:t>time scale / days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70975" cy="1262063"/>
          </a:xfrm>
          <a:ln/>
        </p:spPr>
        <p:txBody>
          <a:bodyPr tIns="33516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800" b="1">
                <a:solidFill>
                  <a:srgbClr val="3333FF"/>
                </a:solidFill>
              </a:rPr>
              <a:t>Why is Bry input from the stratosphere important? Point of entry matters!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121275" y="7132638"/>
            <a:ext cx="39322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GC/GEOS-5 (Feb 2006; 22S - 22N)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-2743200" y="3719513"/>
            <a:ext cx="2619375" cy="569912"/>
          </a:xfrm>
          <a:prstGeom prst="rect">
            <a:avLst/>
          </a:prstGeom>
          <a:solidFill>
            <a:srgbClr val="99FF66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168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b="1">
                <a:solidFill>
                  <a:srgbClr val="000000"/>
                </a:solidFill>
              </a:rPr>
              <a:t>Sea salt aerosol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-1479550" y="3359150"/>
            <a:ext cx="1587" cy="36195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-2468563" y="4289425"/>
            <a:ext cx="24050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/>
              <a:t>3.9 Gg Br / day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-2741613" y="1838325"/>
            <a:ext cx="2619375" cy="558800"/>
          </a:xfrm>
          <a:prstGeom prst="rect">
            <a:avLst/>
          </a:prstGeom>
          <a:solidFill>
            <a:srgbClr val="99FF66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168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b="1">
                <a:solidFill>
                  <a:srgbClr val="000000"/>
                </a:solidFill>
              </a:rPr>
              <a:t>Stratosphere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-1482725" y="2398713"/>
            <a:ext cx="3175" cy="344487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-2382838" y="1536700"/>
            <a:ext cx="2255838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/>
              <a:t>0.1 Gg Br / day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0" y="6383338"/>
            <a:ext cx="3657600" cy="11144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 b="1"/>
              <a:t>Bry injected in UT will linger</a:t>
            </a:r>
          </a:p>
          <a:p>
            <a:pPr>
              <a:buSzPct val="45000"/>
              <a:buFont typeface="StarSymbol" charset="0"/>
              <a:buNone/>
            </a:pPr>
            <a:endParaRPr lang="en-US" b="1"/>
          </a:p>
          <a:p>
            <a:pPr>
              <a:buSzPct val="45000"/>
              <a:buFont typeface="StarSymbol" charset="0"/>
              <a:buChar char="●"/>
            </a:pPr>
            <a:r>
              <a:rPr lang="en-US" b="1"/>
              <a:t>Bry injected in PBL will be washed out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E9647E0-F742-FD4A-9185-542F432ACA12}" type="slidenum">
              <a:rPr lang="en-US"/>
              <a:pPr/>
              <a:t>15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63713"/>
            <a:ext cx="76168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301625"/>
            <a:ext cx="9188450" cy="1262063"/>
          </a:xfrm>
          <a:ln/>
        </p:spPr>
        <p:txBody>
          <a:bodyPr tIns="35280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3333FF"/>
                </a:solidFill>
              </a:rPr>
              <a:t>Obs. - Mod. deviation correlated to stratospheric influence signatures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2075" y="5141913"/>
            <a:ext cx="10333038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 sz="2000" b="1">
                <a:cs typeface="Arial" charset="0"/>
              </a:rPr>
              <a:t>∆BrO = [BrO]obs – [BrO]mod averaged across all TORERO flights </a:t>
            </a:r>
          </a:p>
          <a:p>
            <a:pPr>
              <a:lnSpc>
                <a:spcPct val="140000"/>
              </a:lnSpc>
              <a:buSzPct val="45000"/>
              <a:buFont typeface="StarSymbol" charset="0"/>
              <a:buChar char="●"/>
            </a:pPr>
            <a:r>
              <a:rPr lang="en-US" sz="2000" b="1">
                <a:cs typeface="Arial" charset="0"/>
              </a:rPr>
              <a:t>GC/G-5 ∆BrO correlated with stratospheric influence tracers </a:t>
            </a:r>
          </a:p>
          <a:p>
            <a:pPr>
              <a:lnSpc>
                <a:spcPct val="140000"/>
              </a:lnSpc>
              <a:buSzPct val="45000"/>
              <a:buFont typeface="StarSymbol" charset="0"/>
              <a:buChar char="●"/>
            </a:pPr>
            <a:r>
              <a:rPr lang="en-US" sz="2000" b="1">
                <a:cs typeface="Arial" charset="0"/>
              </a:rPr>
              <a:t>Correlation is weaker for model with enhanced stratospheric input</a:t>
            </a:r>
          </a:p>
          <a:p>
            <a:pPr>
              <a:lnSpc>
                <a:spcPct val="140000"/>
              </a:lnSpc>
              <a:buSzPct val="45000"/>
              <a:buFont typeface="StarSymbol" charset="0"/>
              <a:buChar char="●"/>
            </a:pPr>
            <a:r>
              <a:rPr lang="en-US" sz="2000" b="1">
                <a:cs typeface="Arial" charset="0"/>
              </a:rPr>
              <a:t>Base deviation of ~1 ppt (Other process enhancing BrO)</a:t>
            </a:r>
          </a:p>
          <a:p>
            <a:pPr>
              <a:lnSpc>
                <a:spcPct val="140000"/>
              </a:lnSpc>
              <a:buSzPct val="45000"/>
              <a:buFont typeface="StarSymbol" charset="0"/>
              <a:buChar char="●"/>
            </a:pPr>
            <a:r>
              <a:rPr lang="en-US" sz="2000" b="1">
                <a:cs typeface="Arial" charset="0"/>
              </a:rPr>
              <a:t>Is there any reason to suspect too low model stratospheric transport?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223125" y="2103438"/>
            <a:ext cx="40227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/>
              <a:t>TORERO</a:t>
            </a:r>
          </a:p>
          <a:p>
            <a:r>
              <a:rPr lang="en-US" b="1"/>
              <a:t>AMAX-DOAS (x)</a:t>
            </a:r>
          </a:p>
          <a:p>
            <a:r>
              <a:rPr lang="en-US" b="1">
                <a:solidFill>
                  <a:srgbClr val="FF3333"/>
                </a:solidFill>
              </a:rPr>
              <a:t>GC/G-5 (</a:t>
            </a:r>
            <a:r>
              <a:rPr lang="en-US" b="1">
                <a:solidFill>
                  <a:srgbClr val="FF3333"/>
                </a:solidFill>
                <a:cs typeface="Arial" charset="0"/>
              </a:rPr>
              <a:t>□)</a:t>
            </a:r>
          </a:p>
          <a:p>
            <a:r>
              <a:rPr lang="en-US" b="1">
                <a:solidFill>
                  <a:srgbClr val="00CCFF"/>
                </a:solidFill>
              </a:rPr>
              <a:t>GC/G-5 w\ 2xStrat-Bry (</a:t>
            </a:r>
            <a:r>
              <a:rPr lang="en-US" b="1">
                <a:solidFill>
                  <a:srgbClr val="00CCFF"/>
                </a:solidFill>
                <a:cs typeface="Arial" charset="0"/>
              </a:rPr>
              <a:t>◊</a:t>
            </a:r>
            <a:r>
              <a:rPr lang="en-US" b="1">
                <a:solidFill>
                  <a:srgbClr val="00CCFF"/>
                </a:solidFill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1A914F4-3AA3-9843-87C0-DC7B01A52B45}" type="slidenum">
              <a:rPr lang="en-US"/>
              <a:pPr/>
              <a:t>16</a:t>
            </a:fld>
            <a:endParaRPr 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6238"/>
            <a:ext cx="84677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188450" cy="1262063"/>
          </a:xfrm>
          <a:ln/>
        </p:spPr>
        <p:txBody>
          <a:bodyPr tIns="33516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>
                <a:solidFill>
                  <a:srgbClr val="3333FF"/>
                </a:solidFill>
              </a:rPr>
              <a:t>GC/GEOS-5 underestimate vertical transport near the tropical UTLS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74638" y="6126163"/>
            <a:ext cx="92360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Liu et al., ACP, (2013). Vertical velocity derived from satellite CO profiles.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65125" y="6675438"/>
            <a:ext cx="87788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 sz="2000" b="1"/>
              <a:t>GC/GEOS-5 underestimates vertical transport near tropical UTLS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 sz="2000" b="1"/>
              <a:t>GC/GEOS-4 more consistent with MLS CO derived transport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986565A-CCAB-AC47-A599-FA2C802B4384}" type="slidenum">
              <a:rPr lang="en-US"/>
              <a:pPr/>
              <a:t>17</a:t>
            </a:fld>
            <a:endParaRPr lang="en-US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188450" cy="1262063"/>
          </a:xfrm>
          <a:ln/>
        </p:spPr>
        <p:txBody>
          <a:bodyPr tIns="33516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>
                <a:solidFill>
                  <a:srgbClr val="3333FF"/>
                </a:solidFill>
              </a:rPr>
              <a:t>GC/GEOS-5 underestimates convection and circulation in the tropics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736725"/>
            <a:ext cx="4572000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35275" y="3657600"/>
            <a:ext cx="16462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/>
              <a:t>TORERO</a:t>
            </a:r>
          </a:p>
          <a:p>
            <a:r>
              <a:rPr lang="en-US" b="1"/>
              <a:t>Observation</a:t>
            </a:r>
          </a:p>
          <a:p>
            <a:r>
              <a:rPr lang="en-US" b="1">
                <a:solidFill>
                  <a:srgbClr val="FF3333"/>
                </a:solidFill>
              </a:rPr>
              <a:t>GC/GEOS-5</a:t>
            </a:r>
          </a:p>
          <a:p>
            <a:r>
              <a:rPr lang="en-US" b="1">
                <a:solidFill>
                  <a:srgbClr val="00CC00"/>
                </a:solidFill>
              </a:rPr>
              <a:t>GC/GEOS-4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4727575"/>
            <a:ext cx="4479925" cy="277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1563688"/>
            <a:ext cx="295275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680325" y="2925763"/>
            <a:ext cx="2103438" cy="137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/>
              <a:t>San Cristobal</a:t>
            </a:r>
          </a:p>
          <a:p>
            <a:r>
              <a:rPr lang="en-US" b="1"/>
              <a:t>Observation</a:t>
            </a:r>
          </a:p>
          <a:p>
            <a:r>
              <a:rPr lang="en-US" b="1">
                <a:solidFill>
                  <a:srgbClr val="00CC00"/>
                </a:solidFill>
              </a:rPr>
              <a:t>GC/GEOS-5</a:t>
            </a:r>
          </a:p>
          <a:p>
            <a:r>
              <a:rPr lang="en-US" b="1">
                <a:solidFill>
                  <a:srgbClr val="FF3333"/>
                </a:solidFill>
              </a:rPr>
              <a:t>GC/GEOS-4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64075" y="7213600"/>
            <a:ext cx="6035675" cy="346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Thompson et al. (2011) O3 sonde obs. in S. Tropics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49275" y="5780088"/>
            <a:ext cx="3565525" cy="21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/>
              <a:t>UT ozone diluted by LT air in tropical Pacific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GC/GEOS-5 underestimates vertical transport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Results in high bias in GC/G-5 UT ozone </a:t>
            </a:r>
          </a:p>
          <a:p>
            <a:pPr>
              <a:buClrTx/>
              <a:buSzTx/>
              <a:buFontTx/>
              <a:buNone/>
            </a:pPr>
            <a:endParaRPr lang="en-US"/>
          </a:p>
          <a:p>
            <a:pPr>
              <a:buClrTx/>
              <a:buSzTx/>
              <a:buFontTx/>
              <a:buNone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E861EE2-6305-2A4D-A791-0C45433AA265}" type="slidenum">
              <a:rPr lang="en-US"/>
              <a:pPr/>
              <a:t>18</a:t>
            </a:fld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4679950" y="2667000"/>
          <a:ext cx="506095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r:id="rId4" imgW="5060880" imgH="3937320" progId="">
                  <p:embed/>
                </p:oleObj>
              </mc:Choice>
              <mc:Fallback>
                <p:oleObj r:id="rId4" imgW="5060880" imgH="393732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2667000"/>
                        <a:ext cx="5060950" cy="3937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668963" y="4664075"/>
            <a:ext cx="14636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/>
            <a:r>
              <a:rPr lang="en-US" sz="2000" b="1">
                <a:solidFill>
                  <a:srgbClr val="FFFF00"/>
                </a:solidFill>
              </a:rPr>
              <a:t>CHBr3</a:t>
            </a:r>
          </a:p>
          <a:p>
            <a:pPr algn="ctr"/>
            <a:r>
              <a:rPr lang="en-US" sz="2000" b="1">
                <a:solidFill>
                  <a:srgbClr val="FFFF00"/>
                </a:solidFill>
              </a:rPr>
              <a:t>(407)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864475" y="4371975"/>
            <a:ext cx="14636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/>
            <a:r>
              <a:rPr lang="en-US" sz="2000" b="1"/>
              <a:t>CH2Br2</a:t>
            </a:r>
          </a:p>
          <a:p>
            <a:pPr algn="ctr"/>
            <a:r>
              <a:rPr lang="en-US" sz="2000" b="1"/>
              <a:t>(57)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89838" y="3640138"/>
            <a:ext cx="14636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/>
            <a:r>
              <a:rPr lang="en-US" sz="2000" b="1"/>
              <a:t>CH3Br</a:t>
            </a:r>
          </a:p>
          <a:p>
            <a:pPr algn="ctr"/>
            <a:r>
              <a:rPr lang="en-US" sz="2000" b="1"/>
              <a:t>(56)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950075" y="3108325"/>
            <a:ext cx="14636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/>
            <a:r>
              <a:rPr lang="en-US" sz="2000" b="1"/>
              <a:t>Other*</a:t>
            </a:r>
          </a:p>
          <a:p>
            <a:pPr algn="ctr"/>
            <a:r>
              <a:rPr lang="en-US" sz="2000" b="1"/>
              <a:t>(56)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94325" y="6657975"/>
            <a:ext cx="46847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 b="1"/>
              <a:t>Other = CHBrCl2, CHBr2Cl, CH2BrCl</a:t>
            </a:r>
          </a:p>
          <a:p>
            <a:r>
              <a:rPr lang="en-US" sz="2000" b="1"/>
              <a:t>(Est. from WMO Ozone report)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937125" y="2468563"/>
            <a:ext cx="5141913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/>
            <a:r>
              <a:rPr lang="en-US" sz="2000" b="1"/>
              <a:t>Global source strength in Gg Br/yr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970213"/>
            <a:ext cx="4646612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92175" y="2643188"/>
            <a:ext cx="3495675" cy="373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/>
            <a:r>
              <a:rPr lang="en-US" sz="2000" b="1"/>
              <a:t>CHBr3 emission field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92175" y="5478463"/>
            <a:ext cx="3495675" cy="1223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 b="1"/>
              <a:t>(Q. Liang et al (2010))</a:t>
            </a:r>
          </a:p>
          <a:p>
            <a:endParaRPr lang="en-US" sz="2000" b="1"/>
          </a:p>
          <a:p>
            <a:r>
              <a:rPr lang="en-US" sz="2000" b="1"/>
              <a:t>Seasonality added to CHBr3 emissions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8504238" y="2843213"/>
            <a:ext cx="246856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200" b="1">
                <a:solidFill>
                  <a:srgbClr val="FF3333"/>
                </a:solidFill>
              </a:rPr>
              <a:t>NOT in GC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7770813" y="3017838"/>
            <a:ext cx="735012" cy="92075"/>
          </a:xfrm>
          <a:prstGeom prst="line">
            <a:avLst/>
          </a:prstGeom>
          <a:noFill/>
          <a:ln w="3672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188450" cy="1262063"/>
          </a:xfrm>
          <a:ln/>
        </p:spPr>
        <p:txBody>
          <a:bodyPr tIns="33516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800" b="1">
                <a:solidFill>
                  <a:srgbClr val="3333FF"/>
                </a:solidFill>
              </a:rPr>
              <a:t>GEOS-Chem bromocarbon mixing ratios consistent with observation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84BC7B6-785D-584A-93C3-22FE93A1794A}" type="slidenum">
              <a:rPr lang="en-US"/>
              <a:pPr/>
              <a:t>19</a:t>
            </a:fld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700213"/>
            <a:ext cx="6400800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188450" cy="1262063"/>
          </a:xfrm>
          <a:ln/>
        </p:spPr>
        <p:txBody>
          <a:bodyPr tIns="35280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3333FF"/>
                </a:solidFill>
              </a:rPr>
              <a:t>GC bromocarbon consistent with HIPPO and CARIBIC observations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035675"/>
            <a:ext cx="32924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/>
              <a:t>Observation</a:t>
            </a:r>
          </a:p>
          <a:p>
            <a:r>
              <a:rPr lang="en-US" b="1">
                <a:solidFill>
                  <a:srgbClr val="FF3333"/>
                </a:solidFill>
              </a:rPr>
              <a:t>GC/GEOS-5</a:t>
            </a:r>
          </a:p>
          <a:p>
            <a:endParaRPr lang="en-US" b="1">
              <a:solidFill>
                <a:srgbClr val="FF3333"/>
              </a:solidFill>
            </a:endParaRPr>
          </a:p>
          <a:p>
            <a:r>
              <a:rPr lang="en-US" b="1"/>
              <a:t>CARIBIC shifted by 1 ppt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132638" y="2651125"/>
            <a:ext cx="35655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/>
              <a:t>CHBr3:</a:t>
            </a:r>
            <a:r>
              <a:rPr lang="en-US"/>
              <a:t> </a:t>
            </a:r>
          </a:p>
          <a:p>
            <a:r>
              <a:rPr lang="en-US"/>
              <a:t>Good agreement</a:t>
            </a:r>
          </a:p>
          <a:p>
            <a:endParaRPr lang="en-US"/>
          </a:p>
          <a:p>
            <a:r>
              <a:rPr lang="en-US" b="1"/>
              <a:t>CH2Br2:</a:t>
            </a:r>
            <a:r>
              <a:rPr lang="en-US"/>
              <a:t> </a:t>
            </a:r>
          </a:p>
          <a:p>
            <a:r>
              <a:rPr lang="en-US"/>
              <a:t>Small low bias (~10%)</a:t>
            </a:r>
          </a:p>
          <a:p>
            <a:endParaRPr lang="en-US"/>
          </a:p>
          <a:p>
            <a:r>
              <a:rPr lang="en-US" b="1"/>
              <a:t>CH3Br:</a:t>
            </a:r>
            <a:r>
              <a:rPr lang="en-US"/>
              <a:t> </a:t>
            </a:r>
          </a:p>
          <a:p>
            <a:r>
              <a:rPr lang="en-US"/>
              <a:t>Low bias against 	CARIBIC. Model lacks inter annual variability (decreasing trend).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223125" y="5851525"/>
            <a:ext cx="25606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HIPPO: 2009 – 2011</a:t>
            </a:r>
          </a:p>
          <a:p>
            <a:r>
              <a:rPr lang="en-US"/>
              <a:t>CARIBIC: 2005 – 2009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503238" y="1768475"/>
            <a:ext cx="5897562" cy="4384675"/>
          </a:xfrm>
          <a:ln/>
        </p:spPr>
        <p:txBody>
          <a:bodyPr tIns="21168" anchor="t"/>
          <a:lstStyle/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400"/>
              <a:t>Role of Br in tropical troposphere still unclear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400"/>
              <a:t>Increasing evidence for significant bromine radical activity in the tropical troposphere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400"/>
              <a:t>Tropospheric bromine chemistry affect:</a:t>
            </a:r>
          </a:p>
          <a:p>
            <a:pPr marL="863600" lvl="1" indent="-323850" algn="l">
              <a:spcAft>
                <a:spcPts val="1138"/>
              </a:spcAft>
              <a:buSzPct val="75000"/>
              <a:buFont typeface="StarSymbo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400" b="1"/>
              <a:t>Trop. O</a:t>
            </a:r>
            <a:r>
              <a:rPr lang="en-US" sz="2400" b="1" baseline="-33000"/>
              <a:t>3</a:t>
            </a:r>
            <a:r>
              <a:rPr lang="en-US" sz="2400" b="1"/>
              <a:t>:</a:t>
            </a:r>
            <a:r>
              <a:rPr lang="en-US" sz="2400"/>
              <a:t> GHG; air pollution; OH precursor =&gt; CH</a:t>
            </a:r>
            <a:r>
              <a:rPr lang="en-US" sz="2400" baseline="-33000"/>
              <a:t>4</a:t>
            </a:r>
            <a:r>
              <a:rPr lang="en-US" sz="2400"/>
              <a:t>.</a:t>
            </a:r>
          </a:p>
          <a:p>
            <a:pPr marL="863600" lvl="1" indent="-323850" algn="l">
              <a:spcAft>
                <a:spcPts val="1138"/>
              </a:spcAft>
              <a:buSzPct val="75000"/>
              <a:buFont typeface="StarSymbo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400" b="1"/>
              <a:t>NO</a:t>
            </a:r>
            <a:r>
              <a:rPr lang="en-US" sz="2400" b="1" baseline="-33000"/>
              <a:t>x</a:t>
            </a:r>
            <a:r>
              <a:rPr lang="en-US" sz="2400" b="1"/>
              <a:t>:</a:t>
            </a:r>
            <a:r>
              <a:rPr lang="en-US" sz="2400"/>
              <a:t> O</a:t>
            </a:r>
            <a:r>
              <a:rPr lang="en-US" sz="2400" baseline="-33000"/>
              <a:t>3</a:t>
            </a:r>
            <a:r>
              <a:rPr lang="en-US" sz="2400"/>
              <a:t> precursor.</a:t>
            </a:r>
          </a:p>
          <a:p>
            <a:pPr marL="863600" lvl="1" indent="-323850" algn="l">
              <a:spcAft>
                <a:spcPts val="1138"/>
              </a:spcAft>
              <a:buSzPct val="75000"/>
              <a:buFont typeface="StarSymbo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400" b="1"/>
              <a:t>Hg:</a:t>
            </a:r>
            <a:r>
              <a:rPr lang="en-US" sz="2400"/>
              <a:t> Pollutant; Neurotoxin; Bio accumulate.</a:t>
            </a:r>
          </a:p>
          <a:p>
            <a:pPr marL="863600" lvl="1" indent="-323850" algn="l">
              <a:spcAft>
                <a:spcPts val="1138"/>
              </a:spcAft>
              <a:buSzPct val="75000"/>
              <a:buFont typeface="StarSymbo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400" b="1"/>
              <a:t>DMS:</a:t>
            </a:r>
            <a:r>
              <a:rPr lang="en-US" sz="2400"/>
              <a:t> Sulfate precursor.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504825" y="301625"/>
            <a:ext cx="9070975" cy="1262063"/>
          </a:xfrm>
          <a:ln/>
        </p:spPr>
        <p:txBody>
          <a:bodyPr tIns="35280" anchor="ctr"/>
          <a:lstStyle/>
          <a:p>
            <a:pPr marL="0" indent="0"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4000" b="1">
                <a:solidFill>
                  <a:srgbClr val="3333FF"/>
                </a:solidFill>
              </a:rPr>
              <a:t>Why do we care about bromine in </a:t>
            </a:r>
            <a:br>
              <a:rPr lang="en-US" sz="4000" b="1">
                <a:solidFill>
                  <a:srgbClr val="3333FF"/>
                </a:solidFill>
              </a:rPr>
            </a:br>
            <a:r>
              <a:rPr lang="en-US" sz="4000" b="1">
                <a:solidFill>
                  <a:srgbClr val="3333FF"/>
                </a:solidFill>
              </a:rPr>
              <a:t>the (sub) tropical troposphere?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843213"/>
            <a:ext cx="4114800" cy="3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943600" y="6218238"/>
            <a:ext cx="38401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Parrella et al. ACP (2012)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EEDCA96-0FFA-0D40-93E7-5E5A1B0A5B92}" type="slidenum">
              <a:rPr lang="en-US"/>
              <a:pPr/>
              <a:t>20</a:t>
            </a:fld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373313"/>
            <a:ext cx="9070975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188450" cy="1262063"/>
          </a:xfrm>
          <a:ln/>
        </p:spPr>
        <p:txBody>
          <a:bodyPr tIns="35280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3333FF"/>
                </a:solidFill>
              </a:rPr>
              <a:t>GC bromocarbon consistent with CONTRAST TOGA observations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31838" y="5668963"/>
            <a:ext cx="72231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/>
              <a:t>Over all good agreement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Observed VSLH profiles more “straight” than model.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Could indicate insufficient vertical transport in model (GC/GEOS-5) </a:t>
            </a:r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Model CH3Br high bias reflect missing inter annual trend.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B270A11-2926-F544-BFE3-3F1CE626D0AB}" type="slidenum">
              <a:rPr lang="en-US"/>
              <a:pPr/>
              <a:t>21</a:t>
            </a:fld>
            <a:endParaRPr lang="en-US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188450" cy="1262063"/>
          </a:xfrm>
          <a:ln/>
        </p:spPr>
        <p:txBody>
          <a:bodyPr tIns="35280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3333FF"/>
                </a:solidFill>
              </a:rPr>
              <a:t>GC bromocarbon consistent with TORERO TOGA and VSLH ship obs.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64008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223125" y="2378075"/>
            <a:ext cx="3292475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/>
              <a:t>Observation</a:t>
            </a:r>
          </a:p>
          <a:p>
            <a:r>
              <a:rPr lang="en-US" b="1">
                <a:solidFill>
                  <a:srgbClr val="FF3333"/>
                </a:solidFill>
              </a:rPr>
              <a:t>GC/GEOS-5</a:t>
            </a:r>
          </a:p>
          <a:p>
            <a:endParaRPr lang="en-US" b="1">
              <a:solidFill>
                <a:srgbClr val="FF3333"/>
              </a:solidFill>
            </a:endParaRPr>
          </a:p>
          <a:p>
            <a:r>
              <a:rPr lang="en-US" b="1"/>
              <a:t>TOGA CHBr3 calibration</a:t>
            </a:r>
          </a:p>
          <a:p>
            <a:r>
              <a:rPr lang="en-US"/>
              <a:t>Broken line: Local std.</a:t>
            </a:r>
          </a:p>
          <a:p>
            <a:r>
              <a:rPr lang="en-US"/>
              <a:t>Full line: NIST std.</a:t>
            </a:r>
          </a:p>
          <a:p>
            <a:endParaRPr lang="en-US"/>
          </a:p>
          <a:p>
            <a:r>
              <a:rPr lang="en-US"/>
              <a:t>Model agrees well with observations based </a:t>
            </a:r>
          </a:p>
          <a:p>
            <a:r>
              <a:rPr lang="en-US"/>
              <a:t>NIST CHBr3 standard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33EA32-D778-6B44-AB6D-85B0D27BD956}" type="slidenum">
              <a:rPr lang="en-US"/>
              <a:pPr/>
              <a:t>22</a:t>
            </a:fld>
            <a:endParaRPr lang="en-US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body"/>
          </p:nvPr>
        </p:nvSpPr>
        <p:spPr>
          <a:xfrm>
            <a:off x="503238" y="1768475"/>
            <a:ext cx="9070975" cy="4384675"/>
          </a:xfrm>
          <a:ln/>
        </p:spPr>
        <p:txBody>
          <a:bodyPr tIns="24695" anchor="t"/>
          <a:lstStyle/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2800"/>
              <a:t>Current GC(std) underestimate recent observation of high levels of BrO in the tropics.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2800"/>
              <a:t>Inaccuracies in model bromocarbon source gas emission is unlikely to contribute significantly to model BrO low bias.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2800"/>
              <a:t>GC BrO UT low bias is likely linked to insufficient input of stratospheric Bry.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2800"/>
              <a:t>GC(std) BrO low bias in MBL and FT is likely linked to an incomplete description of multi-phase bromine chemistry in SSA, other hydrophilic aerosols and clouds.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2800"/>
              <a:t>Updated halogen multi phase chemistry mechanism help close gap between BrO observations and model in tropics below the UT.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2800"/>
              <a:t>CONTRAST/CAST BrO and HOBr observations will provide crucial constraints on multi-phase Br</a:t>
            </a:r>
            <a:r>
              <a:rPr lang="en-US" sz="2800" baseline="-33000"/>
              <a:t>y</a:t>
            </a:r>
            <a:r>
              <a:rPr lang="en-US" sz="2800"/>
              <a:t> recycling.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2800"/>
              <a:t>CONTRAST/CAST/ATTREX data will help constrain GC halocarbon emissions and vertical transport in the tropics.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508000" y="301625"/>
            <a:ext cx="9188450" cy="1262063"/>
          </a:xfrm>
          <a:ln/>
        </p:spPr>
        <p:txBody>
          <a:bodyPr tIns="31752" anchor="ctr"/>
          <a:lstStyle/>
          <a:p>
            <a:pPr marL="0" indent="0"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3333FF"/>
                </a:solidFill>
              </a:rPr>
              <a:t>Summary and outlook: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DC43AEC-AF21-E449-8B4B-ECCDA54831F6}" type="slidenum">
              <a:rPr lang="en-US"/>
              <a:pPr/>
              <a:t>23</a:t>
            </a:fld>
            <a:endParaRPr 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body"/>
          </p:nvPr>
        </p:nvSpPr>
        <p:spPr>
          <a:xfrm>
            <a:off x="503238" y="1768475"/>
            <a:ext cx="9070975" cy="4384675"/>
          </a:xfrm>
          <a:ln/>
        </p:spPr>
        <p:txBody>
          <a:bodyPr tIns="28224" anchor="t"/>
          <a:lstStyle/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200"/>
              <a:t>Danish Council for Independent Research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200"/>
              <a:t>NASA / ACMAP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200"/>
              <a:t>Observations: R. Volkamer et al. (AMAX-DOAS BrO), L. Carpenter et al. (VSLH obs.), E. Apel et al. (TOGA), C. Brenninkmeijer et al. (CARIBIC), HIPPO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200"/>
              <a:t>Discussions: Q. Liang, T. Sherwen, M. Evans, R. Salawitch, R. Volkamer and many others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200"/>
              <a:t>GC Support: M. Sulprizio and C. Keller.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508000" y="301625"/>
            <a:ext cx="9188450" cy="1262063"/>
          </a:xfrm>
          <a:ln/>
        </p:spPr>
        <p:txBody>
          <a:bodyPr tIns="31752" anchor="ctr"/>
          <a:lstStyle/>
          <a:p>
            <a:pPr marL="0" indent="0"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3333FF"/>
                </a:solidFill>
              </a:rPr>
              <a:t>Acknowledgments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0748139-8352-9E43-881F-C31658F7DCD1}" type="slidenum">
              <a:rPr lang="en-US"/>
              <a:pPr/>
              <a:t>24</a:t>
            </a:fld>
            <a:endParaRPr lang="en-US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188450" cy="1262063"/>
          </a:xfrm>
          <a:ln/>
        </p:spPr>
        <p:txBody>
          <a:bodyPr tIns="35280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3333FF"/>
                </a:solidFill>
              </a:rPr>
              <a:t>Good agreement between TOGA and ship observation during over flight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103438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223125" y="2651125"/>
            <a:ext cx="32924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>
                <a:solidFill>
                  <a:srgbClr val="FF3333"/>
                </a:solidFill>
              </a:rPr>
              <a:t>TOGA CHBr3 (local std.)</a:t>
            </a:r>
          </a:p>
          <a:p>
            <a:endParaRPr lang="en-US" b="1"/>
          </a:p>
          <a:p>
            <a:r>
              <a:rPr lang="en-US" b="1">
                <a:solidFill>
                  <a:srgbClr val="FF9900"/>
                </a:solidFill>
              </a:rPr>
              <a:t>TOGA CHBr3 (NIST std.)</a:t>
            </a:r>
          </a:p>
          <a:p>
            <a:endParaRPr lang="en-US" b="1"/>
          </a:p>
          <a:p>
            <a:r>
              <a:rPr lang="en-US" b="1">
                <a:solidFill>
                  <a:srgbClr val="0000FF"/>
                </a:solidFill>
              </a:rPr>
              <a:t>VSLH CHBr3 (NIST std.)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63675" y="6400800"/>
            <a:ext cx="59436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Observation below 2 km during GV aircraft overflight of Ka'imimoana ship (Feb. 20 -26, 2012)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279525" y="549275"/>
            <a:ext cx="7497763" cy="914400"/>
          </a:xfrm>
          <a:prstGeom prst="rect">
            <a:avLst/>
          </a:prstGeom>
          <a:solidFill>
            <a:srgbClr val="729FC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1640" rIns="99000" bIns="54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2000" b="1">
                <a:solidFill>
                  <a:srgbClr val="000000"/>
                </a:solidFill>
              </a:rPr>
              <a:t>Model underestimates BrO in the tropical troposphere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66700" y="2286000"/>
            <a:ext cx="2193925" cy="914400"/>
          </a:xfrm>
          <a:prstGeom prst="rect">
            <a:avLst/>
          </a:prstGeom>
          <a:solidFill>
            <a:srgbClr val="729FC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1640" rIns="99000" bIns="54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Bry sources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too low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743200" y="2286000"/>
            <a:ext cx="2193925" cy="914400"/>
          </a:xfrm>
          <a:prstGeom prst="rect">
            <a:avLst/>
          </a:prstGeom>
          <a:solidFill>
            <a:srgbClr val="729FC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1640" rIns="99000" bIns="54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Bry sinks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too strong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121275" y="2286000"/>
            <a:ext cx="2193925" cy="914400"/>
          </a:xfrm>
          <a:prstGeom prst="rect">
            <a:avLst/>
          </a:prstGeom>
          <a:solidFill>
            <a:srgbClr val="729FC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1640" rIns="99000" bIns="54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BrO/BrY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partitioning off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589838" y="2286000"/>
            <a:ext cx="2193925" cy="914400"/>
          </a:xfrm>
          <a:prstGeom prst="rect">
            <a:avLst/>
          </a:prstGeom>
          <a:solidFill>
            <a:srgbClr val="729FC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1640" rIns="99000" bIns="54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Transport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wrong</a:t>
            </a:r>
          </a:p>
        </p:txBody>
      </p:sp>
      <p:cxnSp>
        <p:nvCxnSpPr>
          <p:cNvPr id="27654" name="AutoShape 6"/>
          <p:cNvCxnSpPr>
            <a:cxnSpLocks noChangeShapeType="1"/>
            <a:stCxn id="27649" idx="2"/>
            <a:endCxn id="27650" idx="0"/>
          </p:cNvCxnSpPr>
          <p:nvPr/>
        </p:nvCxnSpPr>
        <p:spPr bwMode="auto">
          <a:xfrm flipH="1">
            <a:off x="1363663" y="1463675"/>
            <a:ext cx="3665537" cy="823913"/>
          </a:xfrm>
          <a:prstGeom prst="bentConnector3">
            <a:avLst>
              <a:gd name="adj1" fmla="val 50000"/>
            </a:avLst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655" name="AutoShape 7"/>
          <p:cNvCxnSpPr>
            <a:cxnSpLocks noChangeShapeType="1"/>
            <a:stCxn id="27649" idx="2"/>
            <a:endCxn id="27651" idx="0"/>
          </p:cNvCxnSpPr>
          <p:nvPr/>
        </p:nvCxnSpPr>
        <p:spPr bwMode="auto">
          <a:xfrm flipH="1">
            <a:off x="3840163" y="1463675"/>
            <a:ext cx="1189037" cy="823913"/>
          </a:xfrm>
          <a:prstGeom prst="bentConnector3">
            <a:avLst>
              <a:gd name="adj1" fmla="val 50000"/>
            </a:avLst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656" name="AutoShape 8"/>
          <p:cNvCxnSpPr>
            <a:cxnSpLocks noChangeShapeType="1"/>
            <a:stCxn id="27649" idx="2"/>
            <a:endCxn id="27652" idx="0"/>
          </p:cNvCxnSpPr>
          <p:nvPr/>
        </p:nvCxnSpPr>
        <p:spPr bwMode="auto">
          <a:xfrm>
            <a:off x="5029200" y="1463675"/>
            <a:ext cx="1189038" cy="823913"/>
          </a:xfrm>
          <a:prstGeom prst="bentConnector3">
            <a:avLst>
              <a:gd name="adj1" fmla="val 50000"/>
            </a:avLst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657" name="AutoShape 9"/>
          <p:cNvCxnSpPr>
            <a:cxnSpLocks noChangeShapeType="1"/>
            <a:stCxn id="27649" idx="2"/>
            <a:endCxn id="27653" idx="0"/>
          </p:cNvCxnSpPr>
          <p:nvPr/>
        </p:nvCxnSpPr>
        <p:spPr bwMode="auto">
          <a:xfrm>
            <a:off x="5029200" y="1463675"/>
            <a:ext cx="3657600" cy="823913"/>
          </a:xfrm>
          <a:prstGeom prst="bentConnector3">
            <a:avLst>
              <a:gd name="adj1" fmla="val 50000"/>
            </a:avLst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74638" y="3749675"/>
            <a:ext cx="2193925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/>
              <a:t>Bromocarbon</a:t>
            </a:r>
          </a:p>
          <a:p>
            <a:pPr>
              <a:buSzPct val="45000"/>
              <a:buFont typeface="StarSymbol" charset="0"/>
              <a:buNone/>
            </a:pPr>
            <a:endParaRPr lang="en-US"/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Sea salt aerosol debromonation</a:t>
            </a:r>
          </a:p>
          <a:p>
            <a:pPr>
              <a:buSzPct val="45000"/>
              <a:buFont typeface="StarSymbol" charset="0"/>
              <a:buNone/>
            </a:pPr>
            <a:endParaRPr lang="en-US"/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Stratospheric input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121275" y="3749675"/>
            <a:ext cx="2193925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/>
              <a:t>Photolysis</a:t>
            </a:r>
          </a:p>
          <a:p>
            <a:pPr>
              <a:buSzPct val="45000"/>
              <a:buFont typeface="StarSymbol" charset="0"/>
              <a:buNone/>
            </a:pPr>
            <a:endParaRPr lang="en-US"/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Gas phase chemistry</a:t>
            </a:r>
          </a:p>
          <a:p>
            <a:pPr>
              <a:buSzPct val="45000"/>
              <a:buFont typeface="StarSymbol" charset="0"/>
              <a:buNone/>
            </a:pPr>
            <a:endParaRPr lang="en-US"/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Heterogeneoues chemistry </a:t>
            </a:r>
          </a:p>
          <a:p>
            <a:pPr>
              <a:buSzPct val="45000"/>
              <a:buFont typeface="StarSymbol" charset="0"/>
              <a:buNone/>
            </a:pPr>
            <a:r>
              <a:rPr lang="en-US"/>
              <a:t>(multi-phase)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680325" y="3749675"/>
            <a:ext cx="21939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/>
              <a:t>Vertical transport (in tropics)</a:t>
            </a:r>
          </a:p>
          <a:p>
            <a:pPr>
              <a:buSzPct val="45000"/>
              <a:buFont typeface="StarSymbol" charset="0"/>
              <a:buNone/>
            </a:pPr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 flipV="1">
            <a:off x="363538" y="3838575"/>
            <a:ext cx="1831975" cy="185738"/>
          </a:xfrm>
          <a:prstGeom prst="line">
            <a:avLst/>
          </a:prstGeom>
          <a:noFill/>
          <a:ln w="183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 flipV="1">
            <a:off x="4935538" y="3838575"/>
            <a:ext cx="1831975" cy="185738"/>
          </a:xfrm>
          <a:prstGeom prst="line">
            <a:avLst/>
          </a:prstGeom>
          <a:noFill/>
          <a:ln w="183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 flipV="1">
            <a:off x="5027613" y="4387850"/>
            <a:ext cx="1831975" cy="185738"/>
          </a:xfrm>
          <a:prstGeom prst="line">
            <a:avLst/>
          </a:prstGeom>
          <a:noFill/>
          <a:ln w="183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 flipV="1">
            <a:off x="5027613" y="4570413"/>
            <a:ext cx="1831975" cy="185737"/>
          </a:xfrm>
          <a:prstGeom prst="line">
            <a:avLst/>
          </a:prstGeom>
          <a:noFill/>
          <a:ln w="183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274638" y="4297363"/>
            <a:ext cx="2103437" cy="549275"/>
          </a:xfrm>
          <a:prstGeom prst="rect">
            <a:avLst/>
          </a:prstGeom>
          <a:noFill/>
          <a:ln w="18360" cap="flat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274638" y="5083175"/>
            <a:ext cx="2103437" cy="549275"/>
          </a:xfrm>
          <a:prstGeom prst="rect">
            <a:avLst/>
          </a:prstGeom>
          <a:noFill/>
          <a:ln w="18360" cap="flat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7680325" y="3749675"/>
            <a:ext cx="2103438" cy="549275"/>
          </a:xfrm>
          <a:prstGeom prst="rect">
            <a:avLst/>
          </a:prstGeom>
          <a:noFill/>
          <a:ln w="18360" cap="flat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5029200" y="5029200"/>
            <a:ext cx="2103438" cy="857250"/>
          </a:xfrm>
          <a:prstGeom prst="rect">
            <a:avLst/>
          </a:prstGeom>
          <a:noFill/>
          <a:ln w="18360" cap="flat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035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79525" y="549275"/>
            <a:ext cx="7497763" cy="914400"/>
          </a:xfrm>
          <a:prstGeom prst="rect">
            <a:avLst/>
          </a:prstGeom>
          <a:solidFill>
            <a:srgbClr val="729FC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1640" rIns="99000" bIns="54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2000" b="1">
                <a:solidFill>
                  <a:srgbClr val="000000"/>
                </a:solidFill>
              </a:rPr>
              <a:t>Model underestimates BrO in the tropical troposphere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66700" y="2286000"/>
            <a:ext cx="2193925" cy="914400"/>
          </a:xfrm>
          <a:prstGeom prst="rect">
            <a:avLst/>
          </a:prstGeom>
          <a:solidFill>
            <a:srgbClr val="729FC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1640" rIns="99000" bIns="54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BrY sources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too low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743200" y="2286000"/>
            <a:ext cx="2193925" cy="914400"/>
          </a:xfrm>
          <a:prstGeom prst="rect">
            <a:avLst/>
          </a:prstGeom>
          <a:solidFill>
            <a:srgbClr val="729FC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1640" rIns="99000" bIns="54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BrY sinks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too strong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121275" y="2286000"/>
            <a:ext cx="2193925" cy="914400"/>
          </a:xfrm>
          <a:prstGeom prst="rect">
            <a:avLst/>
          </a:prstGeom>
          <a:solidFill>
            <a:srgbClr val="729FC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1640" rIns="99000" bIns="54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BrO/BrY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partitioning off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589838" y="2286000"/>
            <a:ext cx="2193925" cy="914400"/>
          </a:xfrm>
          <a:prstGeom prst="rect">
            <a:avLst/>
          </a:prstGeom>
          <a:solidFill>
            <a:srgbClr val="729FC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1640" rIns="99000" bIns="54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Transport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wrong</a:t>
            </a:r>
          </a:p>
        </p:txBody>
      </p:sp>
      <p:cxnSp>
        <p:nvCxnSpPr>
          <p:cNvPr id="29702" name="AutoShape 6"/>
          <p:cNvCxnSpPr>
            <a:cxnSpLocks noChangeShapeType="1"/>
            <a:stCxn id="29697" idx="2"/>
            <a:endCxn id="29698" idx="0"/>
          </p:cNvCxnSpPr>
          <p:nvPr/>
        </p:nvCxnSpPr>
        <p:spPr bwMode="auto">
          <a:xfrm flipH="1">
            <a:off x="1363663" y="1463675"/>
            <a:ext cx="3665537" cy="823913"/>
          </a:xfrm>
          <a:prstGeom prst="bentConnector3">
            <a:avLst>
              <a:gd name="adj1" fmla="val 50000"/>
            </a:avLst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9703" name="AutoShape 7"/>
          <p:cNvCxnSpPr>
            <a:cxnSpLocks noChangeShapeType="1"/>
            <a:stCxn id="29697" idx="2"/>
            <a:endCxn id="29699" idx="0"/>
          </p:cNvCxnSpPr>
          <p:nvPr/>
        </p:nvCxnSpPr>
        <p:spPr bwMode="auto">
          <a:xfrm flipH="1">
            <a:off x="3840163" y="1463675"/>
            <a:ext cx="1189037" cy="823913"/>
          </a:xfrm>
          <a:prstGeom prst="bentConnector3">
            <a:avLst>
              <a:gd name="adj1" fmla="val 50000"/>
            </a:avLst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9704" name="AutoShape 8"/>
          <p:cNvCxnSpPr>
            <a:cxnSpLocks noChangeShapeType="1"/>
            <a:stCxn id="29697" idx="2"/>
            <a:endCxn id="29700" idx="0"/>
          </p:cNvCxnSpPr>
          <p:nvPr/>
        </p:nvCxnSpPr>
        <p:spPr bwMode="auto">
          <a:xfrm>
            <a:off x="5029200" y="1463675"/>
            <a:ext cx="1189038" cy="823913"/>
          </a:xfrm>
          <a:prstGeom prst="bentConnector3">
            <a:avLst>
              <a:gd name="adj1" fmla="val 50000"/>
            </a:avLst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9705" name="AutoShape 9"/>
          <p:cNvCxnSpPr>
            <a:cxnSpLocks noChangeShapeType="1"/>
            <a:stCxn id="29697" idx="2"/>
            <a:endCxn id="29701" idx="0"/>
          </p:cNvCxnSpPr>
          <p:nvPr/>
        </p:nvCxnSpPr>
        <p:spPr bwMode="auto">
          <a:xfrm>
            <a:off x="5029200" y="1463675"/>
            <a:ext cx="3657600" cy="823913"/>
          </a:xfrm>
          <a:prstGeom prst="bentConnector3">
            <a:avLst>
              <a:gd name="adj1" fmla="val 50000"/>
            </a:avLst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74638" y="3749675"/>
            <a:ext cx="2193925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/>
              <a:t>Bromocarbon</a:t>
            </a:r>
          </a:p>
          <a:p>
            <a:pPr>
              <a:buSzPct val="45000"/>
              <a:buFont typeface="StarSymbol" charset="0"/>
              <a:buNone/>
            </a:pPr>
            <a:endParaRPr lang="en-US"/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Sea salt aerosol debromonation</a:t>
            </a:r>
          </a:p>
          <a:p>
            <a:pPr>
              <a:buSzPct val="45000"/>
              <a:buFont typeface="StarSymbol" charset="0"/>
              <a:buNone/>
            </a:pPr>
            <a:endParaRPr lang="en-US"/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Stratospheric input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121275" y="3749675"/>
            <a:ext cx="2193925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/>
              <a:t>Photolysis</a:t>
            </a:r>
          </a:p>
          <a:p>
            <a:pPr>
              <a:buSzPct val="45000"/>
              <a:buFont typeface="StarSymbol" charset="0"/>
              <a:buNone/>
            </a:pPr>
            <a:endParaRPr lang="en-US"/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Gas phase chemistry</a:t>
            </a:r>
          </a:p>
          <a:p>
            <a:pPr>
              <a:buSzPct val="45000"/>
              <a:buFont typeface="StarSymbol" charset="0"/>
              <a:buNone/>
            </a:pPr>
            <a:endParaRPr lang="en-US"/>
          </a:p>
          <a:p>
            <a:pPr>
              <a:buSzPct val="45000"/>
              <a:buFont typeface="StarSymbol" charset="0"/>
              <a:buChar char="●"/>
            </a:pPr>
            <a:r>
              <a:rPr lang="en-US"/>
              <a:t>Heterogeneoues chemistry </a:t>
            </a:r>
          </a:p>
          <a:p>
            <a:pPr>
              <a:buSzPct val="45000"/>
              <a:buFont typeface="StarSymbol" charset="0"/>
              <a:buNone/>
            </a:pPr>
            <a:r>
              <a:rPr lang="en-US"/>
              <a:t>(multi-phase)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7680325" y="3749675"/>
            <a:ext cx="21939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/>
              <a:t>Vertical transport (in tropics)</a:t>
            </a:r>
          </a:p>
          <a:p>
            <a:pPr>
              <a:buSzPct val="45000"/>
              <a:buFont typeface="StarSymbol" charset="0"/>
              <a:buNone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E19DDD2-9797-AE46-97B5-85389F25462F}" type="slidenum">
              <a:rPr lang="en-US"/>
              <a:pPr/>
              <a:t>28</a:t>
            </a:fld>
            <a:endParaRPr lang="en-US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98500" y="3124200"/>
            <a:ext cx="2281238" cy="2152650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73224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 b="1">
                <a:solidFill>
                  <a:srgbClr val="000000"/>
                </a:solidFill>
              </a:rPr>
              <a:t>Radical: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>
                <a:solidFill>
                  <a:srgbClr val="000000"/>
                </a:solidFill>
              </a:rPr>
              <a:t>Br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 u="sng">
                <a:solidFill>
                  <a:srgbClr val="000000"/>
                </a:solidFill>
              </a:rPr>
              <a:t>BrO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162425" y="3124200"/>
            <a:ext cx="2281238" cy="2152650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73224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 b="1">
                <a:solidFill>
                  <a:srgbClr val="000000"/>
                </a:solidFill>
              </a:rPr>
              <a:t>Inorganic: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 u="sng">
                <a:solidFill>
                  <a:srgbClr val="000000"/>
                </a:solidFill>
              </a:rPr>
              <a:t>HBr</a:t>
            </a:r>
            <a:r>
              <a:rPr lang="en-US" sz="3200">
                <a:solidFill>
                  <a:srgbClr val="000000"/>
                </a:solidFill>
              </a:rPr>
              <a:t>, Br</a:t>
            </a:r>
            <a:r>
              <a:rPr lang="en-US" sz="3200" baseline="-33000">
                <a:solidFill>
                  <a:srgbClr val="000000"/>
                </a:solidFill>
              </a:rPr>
              <a:t>2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>
                <a:solidFill>
                  <a:srgbClr val="000000"/>
                </a:solidFill>
              </a:rPr>
              <a:t>HOBr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>
                <a:solidFill>
                  <a:srgbClr val="000000"/>
                </a:solidFill>
              </a:rPr>
              <a:t>BrONO</a:t>
            </a:r>
            <a:r>
              <a:rPr lang="en-US" sz="3200" baseline="-330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3062288" y="4608513"/>
            <a:ext cx="1017587" cy="9525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063875" y="3786188"/>
            <a:ext cx="1014413" cy="1587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14363" y="6186488"/>
            <a:ext cx="2619375" cy="671512"/>
          </a:xfrm>
          <a:prstGeom prst="rect">
            <a:avLst/>
          </a:prstGeom>
          <a:solidFill>
            <a:srgbClr val="99FF66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168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b="1">
                <a:solidFill>
                  <a:srgbClr val="000000"/>
                </a:solidFill>
              </a:rPr>
              <a:t>Sea salt aerosol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824288" y="6186488"/>
            <a:ext cx="2619375" cy="671512"/>
          </a:xfrm>
          <a:prstGeom prst="rect">
            <a:avLst/>
          </a:prstGeom>
          <a:solidFill>
            <a:srgbClr val="99FF66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b="1">
                <a:solidFill>
                  <a:srgbClr val="000000"/>
                </a:solidFill>
              </a:rPr>
              <a:t>Organo bromines: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u="sng">
                <a:solidFill>
                  <a:srgbClr val="000000"/>
                </a:solidFill>
              </a:rPr>
              <a:t>CHBr</a:t>
            </a:r>
            <a:r>
              <a:rPr lang="en-US" sz="2000" u="sng" baseline="-33000">
                <a:solidFill>
                  <a:srgbClr val="000000"/>
                </a:solidFill>
              </a:rPr>
              <a:t>3</a:t>
            </a:r>
            <a:r>
              <a:rPr lang="en-US" sz="2000">
                <a:solidFill>
                  <a:srgbClr val="000000"/>
                </a:solidFill>
              </a:rPr>
              <a:t>, CH</a:t>
            </a:r>
            <a:r>
              <a:rPr lang="en-US" sz="2000" baseline="-33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Br</a:t>
            </a:r>
            <a:r>
              <a:rPr lang="en-US" sz="2000" baseline="-33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, CH</a:t>
            </a:r>
            <a:r>
              <a:rPr lang="en-US" sz="2000" baseline="-33000">
                <a:solidFill>
                  <a:srgbClr val="000000"/>
                </a:solidFill>
              </a:rPr>
              <a:t>3</a:t>
            </a:r>
            <a:r>
              <a:rPr lang="en-US" sz="2000">
                <a:solidFill>
                  <a:srgbClr val="000000"/>
                </a:solidFill>
              </a:rPr>
              <a:t>Br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135188" y="1646238"/>
            <a:ext cx="2619375" cy="658812"/>
          </a:xfrm>
          <a:prstGeom prst="rect">
            <a:avLst/>
          </a:prstGeom>
          <a:solidFill>
            <a:srgbClr val="99FF66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168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b="1">
                <a:solidFill>
                  <a:srgbClr val="000000"/>
                </a:solidFill>
              </a:rPr>
              <a:t>Stratosphere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60363" y="2709863"/>
            <a:ext cx="6505575" cy="2979737"/>
          </a:xfrm>
          <a:prstGeom prst="roundRect">
            <a:avLst>
              <a:gd name="adj" fmla="val 16667"/>
            </a:avLst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7459663" y="3124200"/>
            <a:ext cx="2286000" cy="579438"/>
          </a:xfrm>
          <a:prstGeom prst="rect">
            <a:avLst/>
          </a:prstGeom>
          <a:solidFill>
            <a:srgbClr val="FF3333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168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b="1">
                <a:solidFill>
                  <a:srgbClr val="000000"/>
                </a:solidFill>
              </a:rPr>
              <a:t>Wet deposition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7459663" y="4614863"/>
            <a:ext cx="2286000" cy="579437"/>
          </a:xfrm>
          <a:prstGeom prst="rect">
            <a:avLst/>
          </a:prstGeom>
          <a:solidFill>
            <a:srgbClr val="FF3333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168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b="1">
                <a:solidFill>
                  <a:srgbClr val="000000"/>
                </a:solidFill>
              </a:rPr>
              <a:t>Dry deposition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901825" y="5762625"/>
            <a:ext cx="1588" cy="42545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5027613" y="5762625"/>
            <a:ext cx="1587" cy="42545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3506788" y="2305050"/>
            <a:ext cx="3175" cy="40640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6913563" y="3409950"/>
            <a:ext cx="546100" cy="1588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6904038" y="4870450"/>
            <a:ext cx="555625" cy="1588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070100" y="5781675"/>
            <a:ext cx="24050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/>
              <a:t>3.9 Gg Br / day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195888" y="5799138"/>
            <a:ext cx="2571750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/>
              <a:t>1.5 Gg Br / day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590925" y="2322513"/>
            <a:ext cx="2255838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/>
              <a:t>0.1 Gg Br / day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393825" y="5302250"/>
            <a:ext cx="15271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/>
              <a:t>4.4 Gg Br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4689475" y="5302250"/>
            <a:ext cx="152082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/>
              <a:t>34.1 Gg Br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6637338" y="6400800"/>
            <a:ext cx="32385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/>
              <a:t>Parrella et al., ACP (2012), Ann. mean budget </a:t>
            </a:r>
          </a:p>
          <a:p>
            <a:r>
              <a:rPr lang="en-US" sz="2000"/>
              <a:t>GC(v9-01-3)/GEOS-5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2921000" y="3035300"/>
            <a:ext cx="118268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CH</a:t>
            </a:r>
            <a:r>
              <a:rPr lang="en-US" baseline="-33000"/>
              <a:t>2</a:t>
            </a:r>
            <a:r>
              <a:rPr lang="en-US"/>
              <a:t>O, NO</a:t>
            </a:r>
            <a:r>
              <a:rPr lang="en-US" baseline="-33000"/>
              <a:t>2</a:t>
            </a:r>
            <a:r>
              <a:rPr lang="en-US"/>
              <a:t>, HO</a:t>
            </a:r>
            <a:r>
              <a:rPr lang="en-US" baseline="-33000"/>
              <a:t>2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979738" y="4622800"/>
            <a:ext cx="1312862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hv, OH, het. chem.</a:t>
            </a:r>
          </a:p>
        </p:txBody>
      </p:sp>
      <p:sp>
        <p:nvSpPr>
          <p:cNvPr id="30744" name="Rectangle 24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70975" cy="1262063"/>
          </a:xfrm>
          <a:ln/>
        </p:spPr>
        <p:txBody>
          <a:bodyPr tIns="35280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4000" b="1">
                <a:solidFill>
                  <a:srgbClr val="3333FF"/>
                </a:solidFill>
              </a:rPr>
              <a:t>Bromine in GEOS-Chem: </a:t>
            </a:r>
            <a:br>
              <a:rPr lang="en-US" sz="4000" b="1">
                <a:solidFill>
                  <a:srgbClr val="3333FF"/>
                </a:solidFill>
              </a:rPr>
            </a:br>
            <a:r>
              <a:rPr lang="en-US" sz="4000" b="1">
                <a:solidFill>
                  <a:srgbClr val="3333FF"/>
                </a:solidFill>
              </a:rPr>
              <a:t>Source, Sinks and Partitioning</a:t>
            </a:r>
            <a:r>
              <a:rPr lang="en-US" b="1">
                <a:solidFill>
                  <a:srgbClr val="3333FF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A29C748-E0FC-F744-A39F-0174157DE53B}" type="slidenum">
              <a:rPr lang="en-US"/>
              <a:pPr/>
              <a:t>29</a:t>
            </a:fld>
            <a:endParaRPr lang="en-US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b="1">
                <a:solidFill>
                  <a:srgbClr val="3333FF"/>
                </a:solidFill>
              </a:rPr>
              <a:t>Diagnosing the problem: Why is GC underestimating BrO?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3" b="20483"/>
          <a:stretch>
            <a:fillRect/>
          </a:stretch>
        </p:blipFill>
        <p:spPr bwMode="auto">
          <a:xfrm>
            <a:off x="274638" y="6035675"/>
            <a:ext cx="63087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0713" b="204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2925763" y="6035675"/>
            <a:ext cx="182562" cy="182563"/>
          </a:xfrm>
          <a:prstGeom prst="star8">
            <a:avLst>
              <a:gd name="adj" fmla="val 38426"/>
            </a:avLst>
          </a:prstGeom>
          <a:solidFill>
            <a:srgbClr val="FFFFCC"/>
          </a:solidFill>
          <a:ln w="9525" cap="flat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3108325" y="5851525"/>
            <a:ext cx="182563" cy="182563"/>
          </a:xfrm>
          <a:prstGeom prst="star8">
            <a:avLst>
              <a:gd name="adj" fmla="val 38426"/>
            </a:avLst>
          </a:prstGeom>
          <a:solidFill>
            <a:srgbClr val="FFFFCC"/>
          </a:solidFill>
          <a:ln w="9525" cap="flat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3200400" y="5578475"/>
            <a:ext cx="182563" cy="182563"/>
          </a:xfrm>
          <a:prstGeom prst="star8">
            <a:avLst>
              <a:gd name="adj" fmla="val 38426"/>
            </a:avLst>
          </a:prstGeom>
          <a:solidFill>
            <a:srgbClr val="FFFFCC"/>
          </a:solidFill>
          <a:ln w="9525" cap="flat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3292475" y="5303838"/>
            <a:ext cx="182563" cy="182562"/>
          </a:xfrm>
          <a:prstGeom prst="star8">
            <a:avLst>
              <a:gd name="adj" fmla="val 38426"/>
            </a:avLst>
          </a:prstGeom>
          <a:solidFill>
            <a:srgbClr val="FFFFCC"/>
          </a:solidFill>
          <a:ln w="9525" cap="flat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3565525" y="5851525"/>
            <a:ext cx="182563" cy="182563"/>
          </a:xfrm>
          <a:prstGeom prst="star8">
            <a:avLst>
              <a:gd name="adj" fmla="val 38426"/>
            </a:avLst>
          </a:prstGeom>
          <a:solidFill>
            <a:srgbClr val="FFFFCC"/>
          </a:solidFill>
          <a:ln w="9525" cap="flat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3932238" y="5943600"/>
            <a:ext cx="182562" cy="182563"/>
          </a:xfrm>
          <a:prstGeom prst="star8">
            <a:avLst>
              <a:gd name="adj" fmla="val 38426"/>
            </a:avLst>
          </a:prstGeom>
          <a:solidFill>
            <a:srgbClr val="FFFFCC"/>
          </a:solidFill>
          <a:ln w="9525" cap="flat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3840163" y="5394325"/>
            <a:ext cx="182562" cy="182563"/>
          </a:xfrm>
          <a:prstGeom prst="star8">
            <a:avLst>
              <a:gd name="adj" fmla="val 38426"/>
            </a:avLst>
          </a:prstGeom>
          <a:solidFill>
            <a:srgbClr val="FFFFCC"/>
          </a:solidFill>
          <a:ln w="9525" cap="flat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4114800" y="5668963"/>
            <a:ext cx="182563" cy="182562"/>
          </a:xfrm>
          <a:prstGeom prst="star8">
            <a:avLst>
              <a:gd name="adj" fmla="val 38426"/>
            </a:avLst>
          </a:prstGeom>
          <a:solidFill>
            <a:srgbClr val="FFFFCC"/>
          </a:solidFill>
          <a:ln w="9525" cap="flat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3565525" y="5578475"/>
            <a:ext cx="182563" cy="182563"/>
          </a:xfrm>
          <a:prstGeom prst="star8">
            <a:avLst>
              <a:gd name="adj" fmla="val 38426"/>
            </a:avLst>
          </a:prstGeom>
          <a:solidFill>
            <a:srgbClr val="FFFFCC"/>
          </a:solidFill>
          <a:ln w="9525" cap="flat">
            <a:solidFill>
              <a:srgbClr val="11111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108325" y="4297363"/>
            <a:ext cx="1279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200" b="1"/>
              <a:t>Br</a:t>
            </a:r>
            <a:r>
              <a:rPr lang="en-US" sz="2200" b="1" baseline="-33000"/>
              <a:t>2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3382963" y="4730750"/>
            <a:ext cx="1587" cy="482600"/>
          </a:xfrm>
          <a:prstGeom prst="line">
            <a:avLst/>
          </a:prstGeom>
          <a:noFill/>
          <a:ln w="10980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798888" y="3173413"/>
            <a:ext cx="12795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200" b="1"/>
              <a:t>Br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4846638" y="3163888"/>
            <a:ext cx="12795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200" b="1"/>
              <a:t>BrO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479925" y="6308725"/>
            <a:ext cx="822325" cy="403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200" b="1">
                <a:solidFill>
                  <a:srgbClr val="3333FF"/>
                </a:solidFill>
              </a:rPr>
              <a:t>40 %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39763" y="3163888"/>
            <a:ext cx="12795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200" b="1"/>
              <a:t>HBr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1279525" y="4924425"/>
            <a:ext cx="12795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200" b="1"/>
              <a:t>CHBr</a:t>
            </a:r>
            <a:r>
              <a:rPr lang="en-US" sz="2200" b="1" baseline="-33000"/>
              <a:t>3</a:t>
            </a:r>
          </a:p>
          <a:p>
            <a:r>
              <a:rPr lang="en-US" sz="2200" b="1"/>
              <a:t>CH</a:t>
            </a:r>
            <a:r>
              <a:rPr lang="en-US" sz="2200" b="1" baseline="-33000"/>
              <a:t>2</a:t>
            </a:r>
            <a:r>
              <a:rPr lang="en-US" sz="2200" b="1"/>
              <a:t>Br</a:t>
            </a:r>
            <a:r>
              <a:rPr lang="en-US" sz="2200" b="1" baseline="-33000"/>
              <a:t>2</a:t>
            </a:r>
          </a:p>
          <a:p>
            <a:r>
              <a:rPr lang="en-US" sz="2200" b="1"/>
              <a:t>CH</a:t>
            </a:r>
            <a:r>
              <a:rPr lang="en-US" sz="2200" b="1" baseline="-33000"/>
              <a:t>3</a:t>
            </a:r>
            <a:r>
              <a:rPr lang="en-US" sz="2200" b="1"/>
              <a:t>Br</a:t>
            </a: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V="1">
            <a:off x="2011363" y="3473450"/>
            <a:ext cx="1736725" cy="1374775"/>
          </a:xfrm>
          <a:prstGeom prst="line">
            <a:avLst/>
          </a:prstGeom>
          <a:noFill/>
          <a:ln w="3672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V="1">
            <a:off x="1736725" y="6032500"/>
            <a:ext cx="1588" cy="552450"/>
          </a:xfrm>
          <a:prstGeom prst="line">
            <a:avLst/>
          </a:prstGeom>
          <a:noFill/>
          <a:ln w="10980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4937125" y="4754563"/>
            <a:ext cx="1588" cy="1646237"/>
          </a:xfrm>
          <a:prstGeom prst="line">
            <a:avLst/>
          </a:prstGeom>
          <a:noFill/>
          <a:ln w="73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6492875" y="4297363"/>
            <a:ext cx="1588" cy="2103437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V="1">
            <a:off x="3565525" y="3575050"/>
            <a:ext cx="274638" cy="723900"/>
          </a:xfrm>
          <a:prstGeom prst="line">
            <a:avLst/>
          </a:prstGeom>
          <a:noFill/>
          <a:ln w="36720" cap="flat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H="1">
            <a:off x="5027613" y="3603625"/>
            <a:ext cx="95250" cy="603250"/>
          </a:xfrm>
          <a:prstGeom prst="line">
            <a:avLst/>
          </a:prstGeom>
          <a:noFill/>
          <a:ln w="36720" cap="flat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5486400" y="3565525"/>
            <a:ext cx="457200" cy="274638"/>
          </a:xfrm>
          <a:prstGeom prst="line">
            <a:avLst/>
          </a:prstGeom>
          <a:noFill/>
          <a:ln w="36720" cap="flat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 flipH="1">
            <a:off x="4295775" y="3475038"/>
            <a:ext cx="552450" cy="1587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4297363" y="3292475"/>
            <a:ext cx="549275" cy="1588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1370013" y="3382963"/>
            <a:ext cx="2430462" cy="1587"/>
          </a:xfrm>
          <a:prstGeom prst="line">
            <a:avLst/>
          </a:prstGeom>
          <a:noFill/>
          <a:ln w="36720" cap="flat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H="1" flipV="1">
            <a:off x="4113213" y="3575050"/>
            <a:ext cx="368300" cy="687388"/>
          </a:xfrm>
          <a:prstGeom prst="line">
            <a:avLst/>
          </a:prstGeom>
          <a:noFill/>
          <a:ln w="36720" cap="flat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3108325" y="5540375"/>
            <a:ext cx="12795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200" b="1"/>
              <a:t>SSA</a:t>
            </a:r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4022725" y="2925763"/>
            <a:ext cx="2286000" cy="1587"/>
          </a:xfrm>
          <a:prstGeom prst="line">
            <a:avLst/>
          </a:prstGeom>
          <a:noFill/>
          <a:ln w="36720" cap="flat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6308725" y="2925763"/>
            <a:ext cx="1588" cy="731837"/>
          </a:xfrm>
          <a:prstGeom prst="line">
            <a:avLst/>
          </a:prstGeom>
          <a:noFill/>
          <a:ln w="36720" cap="flat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4022725" y="2925763"/>
            <a:ext cx="1588" cy="247650"/>
          </a:xfrm>
          <a:prstGeom prst="line">
            <a:avLst/>
          </a:prstGeom>
          <a:noFill/>
          <a:ln w="36720" cap="flat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 flipH="1">
            <a:off x="3838575" y="4479925"/>
            <a:ext cx="552450" cy="1588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flipH="1">
            <a:off x="5484813" y="4114800"/>
            <a:ext cx="552450" cy="274638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3200400" y="2249488"/>
            <a:ext cx="1588" cy="457200"/>
          </a:xfrm>
          <a:prstGeom prst="line">
            <a:avLst/>
          </a:prstGeom>
          <a:noFill/>
          <a:ln w="7308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2560638" y="1828800"/>
            <a:ext cx="19208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200" b="1"/>
              <a:t>Stratosphere</a:t>
            </a:r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 flipH="1">
            <a:off x="2559050" y="4664075"/>
            <a:ext cx="735013" cy="1920875"/>
          </a:xfrm>
          <a:prstGeom prst="line">
            <a:avLst/>
          </a:prstGeom>
          <a:noFill/>
          <a:ln w="3672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3798888" y="3173413"/>
            <a:ext cx="1778000" cy="403225"/>
          </a:xfrm>
          <a:prstGeom prst="rect">
            <a:avLst/>
          </a:prstGeom>
          <a:noFill/>
          <a:ln w="18360" cap="flat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639763" y="2706688"/>
            <a:ext cx="6126162" cy="2060575"/>
          </a:xfrm>
          <a:prstGeom prst="rect">
            <a:avLst/>
          </a:prstGeom>
          <a:noFill/>
          <a:ln w="18360" cap="flat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5851525" y="3736975"/>
            <a:ext cx="12795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200" b="1"/>
              <a:t>BrNO</a:t>
            </a:r>
            <a:r>
              <a:rPr lang="en-US" sz="2200" b="1" baseline="-33000"/>
              <a:t>3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0" y="5121275"/>
            <a:ext cx="681038" cy="403225"/>
          </a:xfrm>
          <a:prstGeom prst="rect">
            <a:avLst/>
          </a:prstGeom>
          <a:noFill/>
          <a:ln w="18360" cap="flat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3404" rIns="99000" bIns="54000" anchor="ctr"/>
          <a:lstStyle/>
          <a:p>
            <a:pPr algn="ctr">
              <a:tabLst>
                <a:tab pos="457200" algn="l"/>
              </a:tabLst>
            </a:pPr>
            <a:r>
              <a:rPr lang="en-US" sz="2200" b="1">
                <a:solidFill>
                  <a:srgbClr val="000000"/>
                </a:solidFill>
              </a:rPr>
              <a:t>Br</a:t>
            </a:r>
            <a:r>
              <a:rPr lang="en-US" sz="2200" b="1" baseline="-330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0" y="5578475"/>
            <a:ext cx="681038" cy="403225"/>
          </a:xfrm>
          <a:prstGeom prst="rect">
            <a:avLst/>
          </a:prstGeom>
          <a:noFill/>
          <a:ln w="18360" cap="flat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3404" rIns="99000" bIns="54000" anchor="ctr"/>
          <a:lstStyle/>
          <a:p>
            <a:pPr algn="ctr">
              <a:tabLst>
                <a:tab pos="457200" algn="l"/>
              </a:tabLst>
            </a:pPr>
            <a:r>
              <a:rPr lang="en-US" sz="2200" b="1">
                <a:solidFill>
                  <a:srgbClr val="000000"/>
                </a:solidFill>
              </a:rPr>
              <a:t>Br</a:t>
            </a:r>
            <a:r>
              <a:rPr lang="en-US" sz="2200" b="1" baseline="-330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31788" name="Rectangle 44"/>
          <p:cNvSpPr>
            <a:spLocks noChangeArrowheads="1"/>
          </p:cNvSpPr>
          <p:nvPr/>
        </p:nvSpPr>
        <p:spPr bwMode="auto">
          <a:xfrm>
            <a:off x="0" y="6126163"/>
            <a:ext cx="681038" cy="403225"/>
          </a:xfrm>
          <a:prstGeom prst="rect">
            <a:avLst/>
          </a:prstGeom>
          <a:solidFill>
            <a:srgbClr val="FFFFFF"/>
          </a:solidFill>
          <a:ln w="18360" cap="flat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3404" rIns="99000" bIns="54000" anchor="ctr"/>
          <a:lstStyle/>
          <a:p>
            <a:pPr algn="ctr">
              <a:tabLst>
                <a:tab pos="457200" algn="l"/>
              </a:tabLst>
            </a:pPr>
            <a:r>
              <a:rPr lang="en-US" sz="2200" b="1">
                <a:solidFill>
                  <a:srgbClr val="000000"/>
                </a:solidFill>
              </a:rPr>
              <a:t>BrC</a:t>
            </a:r>
          </a:p>
        </p:txBody>
      </p:sp>
      <p:sp>
        <p:nvSpPr>
          <p:cNvPr id="31789" name="Rectangle 45"/>
          <p:cNvSpPr>
            <a:spLocks noChangeArrowheads="1"/>
          </p:cNvSpPr>
          <p:nvPr/>
        </p:nvSpPr>
        <p:spPr bwMode="auto">
          <a:xfrm>
            <a:off x="1239838" y="4924425"/>
            <a:ext cx="1138237" cy="1228725"/>
          </a:xfrm>
          <a:prstGeom prst="rect">
            <a:avLst/>
          </a:prstGeom>
          <a:noFill/>
          <a:ln w="18360" cap="flat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0" name="Line 46"/>
          <p:cNvSpPr>
            <a:spLocks noChangeShapeType="1"/>
          </p:cNvSpPr>
          <p:nvPr/>
        </p:nvSpPr>
        <p:spPr bwMode="auto">
          <a:xfrm>
            <a:off x="1463675" y="3200400"/>
            <a:ext cx="2193925" cy="1588"/>
          </a:xfrm>
          <a:prstGeom prst="line">
            <a:avLst/>
          </a:prstGeom>
          <a:noFill/>
          <a:ln w="18360" cap="flat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1463675" y="3200400"/>
            <a:ext cx="219551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00" tIns="69876" rIns="99000" bIns="54000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/>
            <a:r>
              <a:rPr lang="en-US"/>
              <a:t>Het chem and OH</a:t>
            </a:r>
          </a:p>
          <a:p>
            <a:pPr algn="ctr"/>
            <a:endParaRPr lang="en-US"/>
          </a:p>
        </p:txBody>
      </p:sp>
      <p:sp>
        <p:nvSpPr>
          <p:cNvPr id="31792" name="Line 48"/>
          <p:cNvSpPr>
            <a:spLocks noChangeShapeType="1"/>
          </p:cNvSpPr>
          <p:nvPr/>
        </p:nvSpPr>
        <p:spPr bwMode="auto">
          <a:xfrm>
            <a:off x="3565525" y="3200400"/>
            <a:ext cx="233363" cy="1588"/>
          </a:xfrm>
          <a:prstGeom prst="line">
            <a:avLst/>
          </a:prstGeom>
          <a:noFill/>
          <a:ln w="36720" cap="flat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6950075" y="2652713"/>
            <a:ext cx="3017838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4318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65000"/>
              <a:buFont typeface="StarSymbol" charset="0"/>
              <a:buChar char="●"/>
            </a:pPr>
            <a:r>
              <a:rPr lang="en-US" sz="2200" b="1">
                <a:solidFill>
                  <a:srgbClr val="FF3333"/>
                </a:solidFill>
              </a:rPr>
              <a:t>Source</a:t>
            </a:r>
          </a:p>
          <a:p>
            <a:pPr lvl="1">
              <a:buFont typeface="Cantarell" charset="0"/>
              <a:buChar char="➡"/>
            </a:pPr>
            <a:r>
              <a:rPr lang="en-US" sz="2200" b="1"/>
              <a:t>Bromocarbon</a:t>
            </a:r>
          </a:p>
          <a:p>
            <a:pPr lvl="1">
              <a:buFont typeface="Cantarell" charset="0"/>
              <a:buChar char="➡"/>
            </a:pPr>
            <a:r>
              <a:rPr lang="en-US" sz="2200" b="1"/>
              <a:t>Sea salt aerosol</a:t>
            </a:r>
          </a:p>
          <a:p>
            <a:pPr lvl="1">
              <a:buFont typeface="Cantarell" charset="0"/>
              <a:buChar char="➡"/>
            </a:pPr>
            <a:r>
              <a:rPr lang="en-US" sz="2200" b="1"/>
              <a:t>Stratosphere</a:t>
            </a:r>
          </a:p>
          <a:p>
            <a:pPr lvl="1">
              <a:buFont typeface="Cantarell" charset="0"/>
              <a:buNone/>
            </a:pPr>
            <a:endParaRPr lang="en-US" sz="2200" b="1"/>
          </a:p>
          <a:p>
            <a:pPr>
              <a:buSzPct val="65000"/>
              <a:buFont typeface="StarSymbol" charset="0"/>
              <a:buChar char="●"/>
            </a:pPr>
            <a:r>
              <a:rPr lang="en-US" sz="2200" b="1">
                <a:solidFill>
                  <a:srgbClr val="0000FF"/>
                </a:solidFill>
              </a:rPr>
              <a:t>Sink</a:t>
            </a:r>
          </a:p>
          <a:p>
            <a:pPr lvl="1">
              <a:buFont typeface="Cantarell" charset="0"/>
              <a:buChar char="➡"/>
            </a:pPr>
            <a:r>
              <a:rPr lang="en-US" sz="2200" b="1"/>
              <a:t>Dry deposition</a:t>
            </a:r>
          </a:p>
          <a:p>
            <a:pPr lvl="1">
              <a:buFont typeface="Cantarell" charset="0"/>
              <a:buChar char="➡"/>
            </a:pPr>
            <a:r>
              <a:rPr lang="en-US" sz="2200" b="1"/>
              <a:t>Wet deposition</a:t>
            </a:r>
          </a:p>
          <a:p>
            <a:pPr lvl="1">
              <a:buFont typeface="Cantarell" charset="0"/>
              <a:buNone/>
            </a:pPr>
            <a:endParaRPr lang="en-US" sz="2200" b="1"/>
          </a:p>
          <a:p>
            <a:pPr>
              <a:buSzPct val="65000"/>
              <a:buFont typeface="StarSymbol" charset="0"/>
              <a:buChar char="●"/>
            </a:pPr>
            <a:r>
              <a:rPr lang="en-US" sz="2200" b="1">
                <a:solidFill>
                  <a:srgbClr val="00CC00"/>
                </a:solidFill>
              </a:rPr>
              <a:t>Partitioning</a:t>
            </a:r>
          </a:p>
          <a:p>
            <a:pPr lvl="1">
              <a:buFont typeface="Cantarell" charset="0"/>
              <a:buChar char="➡"/>
            </a:pPr>
            <a:r>
              <a:rPr lang="en-US" sz="2200" b="1"/>
              <a:t>Brx </a:t>
            </a:r>
            <a:r>
              <a:rPr lang="en-US" sz="2200" b="1">
                <a:cs typeface="Arial" charset="0"/>
              </a:rPr>
              <a:t>↔</a:t>
            </a:r>
            <a:r>
              <a:rPr lang="en-US" sz="2200" b="1"/>
              <a:t> Bry</a:t>
            </a:r>
          </a:p>
          <a:p>
            <a:pPr lvl="1">
              <a:buFont typeface="Cantarell" charset="0"/>
              <a:buChar char="➡"/>
            </a:pPr>
            <a:r>
              <a:rPr lang="en-US" sz="2200" b="1"/>
              <a:t>HBr </a:t>
            </a:r>
            <a:r>
              <a:rPr lang="en-US" sz="2200" b="1">
                <a:cs typeface="Arial" charset="0"/>
              </a:rPr>
              <a:t>↔</a:t>
            </a:r>
            <a:r>
              <a:rPr lang="en-US" sz="2200" b="1"/>
              <a:t> Bry</a:t>
            </a:r>
          </a:p>
        </p:txBody>
      </p:sp>
      <p:sp>
        <p:nvSpPr>
          <p:cNvPr id="31794" name="Text Box 50"/>
          <p:cNvSpPr txBox="1">
            <a:spLocks noChangeArrowheads="1"/>
          </p:cNvSpPr>
          <p:nvPr/>
        </p:nvSpPr>
        <p:spPr bwMode="auto">
          <a:xfrm>
            <a:off x="731838" y="6272213"/>
            <a:ext cx="822325" cy="403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200" b="1">
                <a:solidFill>
                  <a:srgbClr val="3333FF"/>
                </a:solidFill>
              </a:rPr>
              <a:t>55 %</a:t>
            </a:r>
          </a:p>
        </p:txBody>
      </p:sp>
      <p:sp>
        <p:nvSpPr>
          <p:cNvPr id="31795" name="Line 51"/>
          <p:cNvSpPr>
            <a:spLocks noChangeShapeType="1"/>
          </p:cNvSpPr>
          <p:nvPr/>
        </p:nvSpPr>
        <p:spPr bwMode="auto">
          <a:xfrm>
            <a:off x="1135063" y="3643313"/>
            <a:ext cx="1587" cy="2651125"/>
          </a:xfrm>
          <a:prstGeom prst="line">
            <a:avLst/>
          </a:prstGeom>
          <a:noFill/>
          <a:ln w="73080" cap="flat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70975" cy="1262063"/>
          </a:xfrm>
          <a:ln/>
        </p:spPr>
        <p:txBody>
          <a:bodyPr tIns="35280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4000" b="1">
                <a:solidFill>
                  <a:srgbClr val="3333FF"/>
                </a:solidFill>
              </a:rPr>
              <a:t>Why do we care about bromine in </a:t>
            </a:r>
            <a:br>
              <a:rPr lang="en-US" sz="4000" b="1">
                <a:solidFill>
                  <a:srgbClr val="3333FF"/>
                </a:solidFill>
              </a:rPr>
            </a:br>
            <a:r>
              <a:rPr lang="en-US" sz="4000" b="1">
                <a:solidFill>
                  <a:srgbClr val="3333FF"/>
                </a:solidFill>
              </a:rPr>
              <a:t>the (sub) tropical troposphere?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736725"/>
            <a:ext cx="64008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63675" y="6858000"/>
            <a:ext cx="7864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 b="1"/>
              <a:t>Fig. 3 of Mickley et al. (2004): Change in forcing due to uniform 18 ppb increase to pre-industrial tropospheric ozone.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E83E420-F2D2-4042-AD62-F60EFA17D25C}" type="slidenum">
              <a:rPr lang="en-US"/>
              <a:pPr/>
              <a:t>4</a:t>
            </a:fld>
            <a:endParaRPr lang="en-US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5280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4000" b="1">
                <a:solidFill>
                  <a:srgbClr val="3333FF"/>
                </a:solidFill>
              </a:rPr>
              <a:t>Overview of the GEOS-Chem Chemical Transport Model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82563" y="1566863"/>
            <a:ext cx="7497762" cy="54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4318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120000"/>
              <a:buFont typeface="Cantarell" charset="0"/>
              <a:buChar char="•"/>
            </a:pPr>
            <a:r>
              <a:rPr lang="en-US" sz="2400" b="1"/>
              <a:t>Global 3-D model of the troposphere</a:t>
            </a:r>
          </a:p>
          <a:p>
            <a:pPr>
              <a:buSzPct val="120000"/>
              <a:buFont typeface="Cantarell" charset="0"/>
              <a:buChar char="•"/>
            </a:pPr>
            <a:r>
              <a:rPr lang="en-US" sz="2400" b="1"/>
              <a:t>Offline Stratospheric Bry from GEOSCCM </a:t>
            </a:r>
          </a:p>
          <a:p>
            <a:pPr>
              <a:buSzPct val="120000"/>
              <a:buFont typeface="Cantarell" charset="0"/>
              <a:buChar char="•"/>
            </a:pPr>
            <a:r>
              <a:rPr lang="en-US" sz="2400" b="1"/>
              <a:t>Driven by meteorological data</a:t>
            </a:r>
          </a:p>
          <a:p>
            <a:pPr lvl="1">
              <a:buSzPct val="70000"/>
              <a:buFont typeface="Cantarell" charset="0"/>
              <a:buChar char="▶"/>
            </a:pPr>
            <a:r>
              <a:rPr lang="en-US" sz="2400"/>
              <a:t>GEOS-5 model </a:t>
            </a:r>
          </a:p>
          <a:p>
            <a:pPr>
              <a:buSzPct val="120000"/>
              <a:buFont typeface="Cantarell" charset="0"/>
              <a:buChar char="•"/>
            </a:pPr>
            <a:r>
              <a:rPr lang="en-US" sz="2400" b="1"/>
              <a:t>Contains ~80 transported species:</a:t>
            </a:r>
          </a:p>
          <a:p>
            <a:pPr lvl="1">
              <a:buSzPct val="70000"/>
              <a:buFont typeface="Cantarell" charset="0"/>
              <a:buChar char="▶"/>
            </a:pPr>
            <a:r>
              <a:rPr lang="en-US" sz="2400"/>
              <a:t>Ox (O</a:t>
            </a:r>
            <a:r>
              <a:rPr lang="en-US" sz="2400" baseline="-33000"/>
              <a:t>3</a:t>
            </a:r>
            <a:r>
              <a:rPr lang="en-US" sz="2400"/>
              <a:t>, HO</a:t>
            </a:r>
            <a:r>
              <a:rPr lang="en-US" sz="2400" baseline="-33000"/>
              <a:t>2</a:t>
            </a:r>
            <a:r>
              <a:rPr lang="en-US" sz="2400"/>
              <a:t> ...)</a:t>
            </a:r>
          </a:p>
          <a:p>
            <a:pPr lvl="1">
              <a:buSzPct val="70000"/>
              <a:buFont typeface="Cantarell" charset="0"/>
              <a:buChar char="▶"/>
            </a:pPr>
            <a:r>
              <a:rPr lang="en-US" sz="2400"/>
              <a:t>NOx (NO, NO</a:t>
            </a:r>
            <a:r>
              <a:rPr lang="en-US" sz="2400" baseline="-33000"/>
              <a:t>2</a:t>
            </a:r>
            <a:r>
              <a:rPr lang="en-US" sz="2400"/>
              <a:t>, HNO</a:t>
            </a:r>
            <a:r>
              <a:rPr lang="en-US" sz="2400" baseline="-33000"/>
              <a:t>3</a:t>
            </a:r>
            <a:r>
              <a:rPr lang="en-US" sz="2400"/>
              <a:t>)</a:t>
            </a:r>
          </a:p>
          <a:p>
            <a:pPr lvl="1">
              <a:buSzPct val="70000"/>
              <a:buFont typeface="Cantarell" charset="0"/>
              <a:buChar char="▶"/>
            </a:pPr>
            <a:r>
              <a:rPr lang="en-US" sz="2400"/>
              <a:t>Br (Br, BrO, Br</a:t>
            </a:r>
            <a:r>
              <a:rPr lang="en-US" sz="2400" baseline="-33000"/>
              <a:t>2</a:t>
            </a:r>
            <a:r>
              <a:rPr lang="en-US" sz="2400"/>
              <a:t>, CHBr</a:t>
            </a:r>
            <a:r>
              <a:rPr lang="en-US" sz="2400" baseline="-33000"/>
              <a:t>3</a:t>
            </a:r>
            <a:r>
              <a:rPr lang="en-US" sz="2400"/>
              <a:t> ...)</a:t>
            </a:r>
          </a:p>
          <a:p>
            <a:pPr lvl="1">
              <a:buSzPct val="70000"/>
              <a:buFont typeface="Cantarell" charset="0"/>
              <a:buChar char="▶"/>
            </a:pPr>
            <a:r>
              <a:rPr lang="en-US" sz="2400"/>
              <a:t>Etc ...</a:t>
            </a:r>
          </a:p>
          <a:p>
            <a:pPr>
              <a:buSzPct val="120000"/>
              <a:buFont typeface="Cantarell" charset="0"/>
              <a:buChar char="•"/>
            </a:pPr>
            <a:r>
              <a:rPr lang="en-US" sz="2400" b="1"/>
              <a:t>Contains ~10² chemical reactions: </a:t>
            </a:r>
          </a:p>
          <a:p>
            <a:pPr lvl="1">
              <a:buSzPct val="70000"/>
              <a:buFont typeface="Cantarell" charset="0"/>
              <a:buChar char="▶"/>
            </a:pPr>
            <a:r>
              <a:rPr lang="en-US" sz="2400"/>
              <a:t>gas phase</a:t>
            </a:r>
          </a:p>
          <a:p>
            <a:pPr lvl="1">
              <a:buSzPct val="70000"/>
              <a:buFont typeface="Cantarell" charset="0"/>
              <a:buChar char="▶"/>
            </a:pPr>
            <a:r>
              <a:rPr lang="en-US" sz="2400"/>
              <a:t>Photolysis</a:t>
            </a:r>
          </a:p>
          <a:p>
            <a:pPr lvl="1">
              <a:buSzPct val="70000"/>
              <a:buFont typeface="Cantarell" charset="0"/>
              <a:buChar char="▶"/>
            </a:pPr>
            <a:r>
              <a:rPr lang="en-US" sz="2400"/>
              <a:t>heterogeneous (surface) </a:t>
            </a:r>
          </a:p>
          <a:p>
            <a:pPr lvl="1">
              <a:buSzPct val="70000"/>
              <a:buFont typeface="Cantarell" charset="0"/>
              <a:buChar char="▶"/>
            </a:pPr>
            <a:r>
              <a:rPr lang="en-US" sz="2400"/>
              <a:t>Emissions</a:t>
            </a:r>
          </a:p>
          <a:p>
            <a:pPr lvl="1">
              <a:buSzPct val="70000"/>
              <a:buFont typeface="Cantarell" charset="0"/>
              <a:buChar char="▶"/>
            </a:pPr>
            <a:r>
              <a:rPr lang="en-US" sz="2400"/>
              <a:t>Wet and dry deposition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873750" y="5373688"/>
            <a:ext cx="4206875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200"/>
              <a:t>Daytime surface BrO from GEOS-Chem with new halogen chemistry mechanism.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3017838"/>
            <a:ext cx="3657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503238" y="1768475"/>
            <a:ext cx="9070975" cy="4384675"/>
          </a:xfrm>
          <a:ln/>
        </p:spPr>
        <p:txBody>
          <a:bodyPr tIns="28224" anchor="t"/>
          <a:lstStyle/>
          <a:p>
            <a:pPr marL="431800" indent="-323850" algn="l">
              <a:spcAft>
                <a:spcPts val="1425"/>
              </a:spcAft>
              <a:buFont typeface="Times New Roman" charset="0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200"/>
              <a:t>Standard GEOS-Chem(v9-02) simulation cannot reconcile observed high levels of BrO in the tropics</a:t>
            </a:r>
          </a:p>
          <a:p>
            <a:pPr marL="431800" indent="-323850" algn="l">
              <a:spcAft>
                <a:spcPts val="1425"/>
              </a:spcAft>
              <a:buFont typeface="Times New Roman" charset="0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200"/>
              <a:t>Multi-phase bromide oxidation in sea salt aerosols and clouds enhance BrO in the MBL and FT</a:t>
            </a:r>
          </a:p>
          <a:p>
            <a:pPr marL="431800" indent="-323850" algn="l">
              <a:spcAft>
                <a:spcPts val="1425"/>
              </a:spcAft>
              <a:buFont typeface="Times New Roman" charset="0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200"/>
              <a:t>BrO in the tropical UT is highly sensitive to LS inorganic bromine (Bry)</a:t>
            </a:r>
          </a:p>
          <a:p>
            <a:pPr marL="431800" indent="-323850" algn="l">
              <a:spcAft>
                <a:spcPts val="1425"/>
              </a:spcAft>
              <a:buFont typeface="Times New Roman" charset="0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200"/>
              <a:t>GEOS-Chem bromocarbon sources are consistent with observation in and outside the tropics</a:t>
            </a:r>
          </a:p>
          <a:p>
            <a:pPr marL="431800" indent="-323850" algn="l">
              <a:spcAft>
                <a:spcPts val="1425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endParaRPr lang="en-US" sz="32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504825" y="301625"/>
            <a:ext cx="9070975" cy="1262063"/>
          </a:xfrm>
          <a:ln/>
        </p:spPr>
        <p:txBody>
          <a:bodyPr tIns="35280" anchor="ctr"/>
          <a:lstStyle/>
          <a:p>
            <a:pPr marL="0" indent="0"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4000" b="1">
                <a:solidFill>
                  <a:srgbClr val="3333FF"/>
                </a:solidFill>
              </a:rPr>
              <a:t>Main points: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454150"/>
            <a:ext cx="4114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992438" y="3530600"/>
            <a:ext cx="1763712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/>
              <a:t>TORERO</a:t>
            </a:r>
          </a:p>
          <a:p>
            <a:r>
              <a:rPr lang="en-US" b="1"/>
              <a:t>AMAX-DOAS</a:t>
            </a:r>
          </a:p>
          <a:p>
            <a:r>
              <a:rPr lang="en-US" b="1">
                <a:solidFill>
                  <a:srgbClr val="FF3333"/>
                </a:solidFill>
              </a:rPr>
              <a:t>GC(std)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4114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08688" y="1692275"/>
            <a:ext cx="28606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/>
              <a:t>Cape Verde (Read et al.)</a:t>
            </a:r>
          </a:p>
          <a:p>
            <a:r>
              <a:rPr lang="en-US" b="1"/>
              <a:t>LP-DOAS</a:t>
            </a:r>
          </a:p>
          <a:p>
            <a:r>
              <a:rPr lang="en-US" b="1">
                <a:solidFill>
                  <a:srgbClr val="FF3333"/>
                </a:solidFill>
              </a:rPr>
              <a:t>GC(std)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1" b="3348"/>
          <a:stretch>
            <a:fillRect/>
          </a:stretch>
        </p:blipFill>
        <p:spPr bwMode="auto">
          <a:xfrm>
            <a:off x="547688" y="4910138"/>
            <a:ext cx="5029200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8371" b="33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554163" y="5851525"/>
            <a:ext cx="639762" cy="639763"/>
          </a:xfrm>
          <a:prstGeom prst="rect">
            <a:avLst/>
          </a:prstGeom>
          <a:noFill/>
          <a:ln w="36720" cap="flat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22325" y="5486400"/>
            <a:ext cx="4479925" cy="1006475"/>
          </a:xfrm>
          <a:prstGeom prst="rect">
            <a:avLst/>
          </a:prstGeom>
          <a:noFill/>
          <a:ln w="36720" cap="flat">
            <a:solidFill>
              <a:srgbClr val="99FF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560638" y="5578475"/>
            <a:ext cx="365125" cy="365125"/>
          </a:xfrm>
          <a:prstGeom prst="rect">
            <a:avLst/>
          </a:prstGeom>
          <a:noFill/>
          <a:ln w="36720" cap="flat">
            <a:solidFill>
              <a:srgbClr val="FF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70975" cy="1262063"/>
          </a:xfrm>
          <a:ln/>
        </p:spPr>
        <p:txBody>
          <a:bodyPr tIns="33516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800" b="1">
                <a:solidFill>
                  <a:srgbClr val="3333FF"/>
                </a:solidFill>
              </a:rPr>
              <a:t>Std. GC simulation cannot reconcile high obs. BrO in tropical troposphere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578475" y="1563688"/>
            <a:ext cx="3749675" cy="3008312"/>
          </a:xfrm>
          <a:prstGeom prst="rect">
            <a:avLst/>
          </a:prstGeom>
          <a:noFill/>
          <a:ln w="36720" cap="flat">
            <a:solidFill>
              <a:srgbClr val="FF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731838" y="1554163"/>
            <a:ext cx="4022725" cy="3355975"/>
          </a:xfrm>
          <a:prstGeom prst="rect">
            <a:avLst/>
          </a:prstGeom>
          <a:noFill/>
          <a:ln w="36720" cap="flat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4591050"/>
            <a:ext cx="293211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486400" y="4811713"/>
            <a:ext cx="27432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/>
            <a:r>
              <a:rPr lang="en-US" b="1"/>
              <a:t>OMI sat.</a:t>
            </a:r>
          </a:p>
          <a:p>
            <a:pPr algn="r"/>
            <a:r>
              <a:rPr lang="en-US" b="1">
                <a:solidFill>
                  <a:srgbClr val="FF3333"/>
                </a:solidFill>
              </a:rPr>
              <a:t>GC(std)</a:t>
            </a:r>
          </a:p>
          <a:p>
            <a:pPr algn="r"/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5943600" y="4664075"/>
            <a:ext cx="3292475" cy="2925763"/>
          </a:xfrm>
          <a:prstGeom prst="rect">
            <a:avLst/>
          </a:prstGeom>
          <a:noFill/>
          <a:ln w="36720" cap="flat">
            <a:solidFill>
              <a:srgbClr val="99FF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454150"/>
            <a:ext cx="4114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08288" y="3309938"/>
            <a:ext cx="1763712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/>
            <a:r>
              <a:rPr lang="en-US" b="1"/>
              <a:t>AMAX-DOAS</a:t>
            </a:r>
          </a:p>
          <a:p>
            <a:pPr algn="r"/>
            <a:r>
              <a:rPr lang="en-US" b="1">
                <a:solidFill>
                  <a:srgbClr val="FF3333"/>
                </a:solidFill>
              </a:rPr>
              <a:t>GC(std)</a:t>
            </a:r>
          </a:p>
          <a:p>
            <a:pPr algn="r"/>
            <a:r>
              <a:rPr lang="en-US" b="1">
                <a:solidFill>
                  <a:srgbClr val="3333FF"/>
                </a:solidFill>
              </a:rPr>
              <a:t>GC(EHC)</a:t>
            </a:r>
          </a:p>
          <a:p>
            <a:pPr algn="r"/>
            <a:r>
              <a:rPr lang="en-US" b="1">
                <a:solidFill>
                  <a:srgbClr val="66FFFF"/>
                </a:solidFill>
              </a:rPr>
              <a:t>GC(2xStr-Bry)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4114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08688" y="1692275"/>
            <a:ext cx="1554162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b="1"/>
              <a:t>LP-DOAS</a:t>
            </a:r>
          </a:p>
          <a:p>
            <a:r>
              <a:rPr lang="en-US" b="1">
                <a:solidFill>
                  <a:srgbClr val="FF3333"/>
                </a:solidFill>
              </a:rPr>
              <a:t>GC(std)</a:t>
            </a:r>
          </a:p>
          <a:p>
            <a:r>
              <a:rPr lang="en-US" b="1">
                <a:solidFill>
                  <a:srgbClr val="3333FF"/>
                </a:solidFill>
              </a:rPr>
              <a:t>GC(EHC)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4591050"/>
            <a:ext cx="293211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943600" y="4811713"/>
            <a:ext cx="27432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/>
            <a:r>
              <a:rPr lang="en-US" b="1"/>
              <a:t>Total (OMI)</a:t>
            </a:r>
          </a:p>
          <a:p>
            <a:pPr algn="r"/>
            <a:r>
              <a:rPr lang="en-US" b="1">
                <a:solidFill>
                  <a:srgbClr val="FF3333"/>
                </a:solidFill>
              </a:rPr>
              <a:t>GC(std)</a:t>
            </a:r>
          </a:p>
          <a:p>
            <a:pPr algn="r"/>
            <a:r>
              <a:rPr lang="en-US" b="1">
                <a:solidFill>
                  <a:srgbClr val="3333FF"/>
                </a:solidFill>
              </a:rPr>
              <a:t>GC(EHC)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103438" y="7243763"/>
            <a:ext cx="50292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BrO column figure credit: Qing Liang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1" b="3348"/>
          <a:stretch>
            <a:fillRect/>
          </a:stretch>
        </p:blipFill>
        <p:spPr bwMode="auto">
          <a:xfrm>
            <a:off x="547688" y="4910138"/>
            <a:ext cx="5029200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8371" b="33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554163" y="5851525"/>
            <a:ext cx="639762" cy="639763"/>
          </a:xfrm>
          <a:prstGeom prst="rect">
            <a:avLst/>
          </a:prstGeom>
          <a:noFill/>
          <a:ln w="36720" cap="flat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822325" y="5486400"/>
            <a:ext cx="4479925" cy="1006475"/>
          </a:xfrm>
          <a:prstGeom prst="rect">
            <a:avLst/>
          </a:prstGeom>
          <a:noFill/>
          <a:ln w="36720" cap="flat">
            <a:solidFill>
              <a:srgbClr val="99FF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560638" y="5578475"/>
            <a:ext cx="365125" cy="365125"/>
          </a:xfrm>
          <a:prstGeom prst="rect">
            <a:avLst/>
          </a:prstGeom>
          <a:noFill/>
          <a:ln w="36720" cap="flat">
            <a:solidFill>
              <a:srgbClr val="FF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70975" cy="1262063"/>
          </a:xfrm>
          <a:ln/>
        </p:spPr>
        <p:txBody>
          <a:bodyPr tIns="33516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3800" b="1">
                <a:solidFill>
                  <a:srgbClr val="3333FF"/>
                </a:solidFill>
              </a:rPr>
              <a:t>Multi phase chemistry and increased Bry input from strat. can reconcile obs.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578475" y="1563688"/>
            <a:ext cx="3749675" cy="3008312"/>
          </a:xfrm>
          <a:prstGeom prst="rect">
            <a:avLst/>
          </a:prstGeom>
          <a:noFill/>
          <a:ln w="36720" cap="flat">
            <a:solidFill>
              <a:srgbClr val="FF66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943600" y="4664075"/>
            <a:ext cx="3292475" cy="2925763"/>
          </a:xfrm>
          <a:prstGeom prst="rect">
            <a:avLst/>
          </a:prstGeom>
          <a:noFill/>
          <a:ln w="36720" cap="flat">
            <a:solidFill>
              <a:srgbClr val="99FF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31838" y="1554163"/>
            <a:ext cx="4022725" cy="3355975"/>
          </a:xfrm>
          <a:prstGeom prst="rect">
            <a:avLst/>
          </a:prstGeom>
          <a:noFill/>
          <a:ln w="36720" cap="flat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2496AAD-70A5-7443-8940-512926D4D0E9}" type="slidenum">
              <a:rPr lang="en-US"/>
              <a:pPr/>
              <a:t>8</a:t>
            </a:fld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98500" y="3908425"/>
            <a:ext cx="2281238" cy="1828800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73224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 b="1">
                <a:solidFill>
                  <a:srgbClr val="000000"/>
                </a:solidFill>
              </a:rPr>
              <a:t>Radical: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>
                <a:solidFill>
                  <a:srgbClr val="000000"/>
                </a:solidFill>
              </a:rPr>
              <a:t>Br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 u="sng">
                <a:solidFill>
                  <a:srgbClr val="000000"/>
                </a:solidFill>
              </a:rPr>
              <a:t>BrO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162425" y="3908425"/>
            <a:ext cx="2281238" cy="1828800"/>
          </a:xfrm>
          <a:prstGeom prst="rect">
            <a:avLst/>
          </a:prstGeom>
          <a:solidFill>
            <a:srgbClr val="729FCF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73224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 b="1">
                <a:solidFill>
                  <a:srgbClr val="000000"/>
                </a:solidFill>
              </a:rPr>
              <a:t>Inorganic: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 u="sng">
                <a:solidFill>
                  <a:srgbClr val="000000"/>
                </a:solidFill>
              </a:rPr>
              <a:t>HBr</a:t>
            </a:r>
            <a:r>
              <a:rPr lang="en-US" sz="3200">
                <a:solidFill>
                  <a:srgbClr val="000000"/>
                </a:solidFill>
              </a:rPr>
              <a:t>, Br</a:t>
            </a:r>
            <a:r>
              <a:rPr lang="en-US" sz="3200" baseline="-33000">
                <a:solidFill>
                  <a:srgbClr val="000000"/>
                </a:solidFill>
              </a:rPr>
              <a:t>2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>
                <a:solidFill>
                  <a:srgbClr val="000000"/>
                </a:solidFill>
              </a:rPr>
              <a:t>HOBr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3200">
                <a:solidFill>
                  <a:srgbClr val="000000"/>
                </a:solidFill>
              </a:rPr>
              <a:t>BrONO</a:t>
            </a:r>
            <a:r>
              <a:rPr lang="en-US" sz="3200" baseline="-330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3062288" y="5170488"/>
            <a:ext cx="1017587" cy="7937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063875" y="4470400"/>
            <a:ext cx="1014413" cy="1588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14363" y="6511925"/>
            <a:ext cx="2619375" cy="569913"/>
          </a:xfrm>
          <a:prstGeom prst="rect">
            <a:avLst/>
          </a:prstGeom>
          <a:solidFill>
            <a:srgbClr val="99FF66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168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b="1">
                <a:solidFill>
                  <a:srgbClr val="000000"/>
                </a:solidFill>
              </a:rPr>
              <a:t>Sea salt aerosol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824288" y="6511925"/>
            <a:ext cx="2619375" cy="569913"/>
          </a:xfrm>
          <a:prstGeom prst="rect">
            <a:avLst/>
          </a:prstGeom>
          <a:solidFill>
            <a:srgbClr val="99FF66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2640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b="1">
                <a:solidFill>
                  <a:srgbClr val="000000"/>
                </a:solidFill>
              </a:rPr>
              <a:t>Organo bromines: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u="sng">
                <a:solidFill>
                  <a:srgbClr val="000000"/>
                </a:solidFill>
              </a:rPr>
              <a:t>CHBr</a:t>
            </a:r>
            <a:r>
              <a:rPr lang="en-US" sz="2000" u="sng" baseline="-33000">
                <a:solidFill>
                  <a:srgbClr val="000000"/>
                </a:solidFill>
              </a:rPr>
              <a:t>3</a:t>
            </a:r>
            <a:r>
              <a:rPr lang="en-US" sz="2000">
                <a:solidFill>
                  <a:srgbClr val="000000"/>
                </a:solidFill>
              </a:rPr>
              <a:t>, CH</a:t>
            </a:r>
            <a:r>
              <a:rPr lang="en-US" sz="2000" baseline="-33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Br</a:t>
            </a:r>
            <a:r>
              <a:rPr lang="en-US" sz="2000" baseline="-33000">
                <a:solidFill>
                  <a:srgbClr val="000000"/>
                </a:solidFill>
              </a:rPr>
              <a:t>2</a:t>
            </a:r>
            <a:r>
              <a:rPr lang="en-US" sz="2000">
                <a:solidFill>
                  <a:srgbClr val="000000"/>
                </a:solidFill>
              </a:rPr>
              <a:t>, CH</a:t>
            </a:r>
            <a:r>
              <a:rPr lang="en-US" sz="2000" baseline="-33000">
                <a:solidFill>
                  <a:srgbClr val="000000"/>
                </a:solidFill>
              </a:rPr>
              <a:t>3</a:t>
            </a:r>
            <a:r>
              <a:rPr lang="en-US" sz="2000">
                <a:solidFill>
                  <a:srgbClr val="000000"/>
                </a:solidFill>
              </a:rPr>
              <a:t>Br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135188" y="2651125"/>
            <a:ext cx="2619375" cy="558800"/>
          </a:xfrm>
          <a:prstGeom prst="rect">
            <a:avLst/>
          </a:prstGeom>
          <a:solidFill>
            <a:srgbClr val="99FF66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168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b="1">
                <a:solidFill>
                  <a:srgbClr val="000000"/>
                </a:solidFill>
              </a:rPr>
              <a:t>Stratosphere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60363" y="3556000"/>
            <a:ext cx="6505575" cy="2532063"/>
          </a:xfrm>
          <a:prstGeom prst="roundRect">
            <a:avLst>
              <a:gd name="adj" fmla="val 16667"/>
            </a:avLst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459663" y="3908425"/>
            <a:ext cx="2286000" cy="492125"/>
          </a:xfrm>
          <a:prstGeom prst="rect">
            <a:avLst/>
          </a:prstGeom>
          <a:solidFill>
            <a:srgbClr val="FF3333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168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b="1">
                <a:solidFill>
                  <a:srgbClr val="000000"/>
                </a:solidFill>
              </a:rPr>
              <a:t>Wet deposition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459663" y="5175250"/>
            <a:ext cx="2286000" cy="492125"/>
          </a:xfrm>
          <a:prstGeom prst="rect">
            <a:avLst/>
          </a:prstGeom>
          <a:solidFill>
            <a:srgbClr val="FF3333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6168" rIns="90000" bIns="45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b="1">
                <a:solidFill>
                  <a:srgbClr val="000000"/>
                </a:solidFill>
              </a:rPr>
              <a:t>Dry deposition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1901825" y="6151563"/>
            <a:ext cx="1588" cy="36195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5027613" y="6151563"/>
            <a:ext cx="1587" cy="361950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506788" y="3211513"/>
            <a:ext cx="3175" cy="344487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6913563" y="4151313"/>
            <a:ext cx="546100" cy="1587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6904038" y="5392738"/>
            <a:ext cx="555625" cy="1587"/>
          </a:xfrm>
          <a:prstGeom prst="line">
            <a:avLst/>
          </a:prstGeom>
          <a:noFill/>
          <a:ln w="54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070100" y="6165850"/>
            <a:ext cx="24050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/>
              <a:t>3.9 Gg Br / day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195888" y="6181725"/>
            <a:ext cx="257175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/>
              <a:t>1.5 Gg Br / day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590925" y="3227388"/>
            <a:ext cx="2255838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/>
              <a:t>0.1 Gg Br / day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393825" y="5759450"/>
            <a:ext cx="152717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/>
              <a:t>4.4 Gg Br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689475" y="5759450"/>
            <a:ext cx="152082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/>
              <a:t>34.1 Gg Br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37338" y="6692900"/>
            <a:ext cx="32385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/>
              <a:t>Parrella et al., ACP (2012), Ann. mean budget </a:t>
            </a:r>
          </a:p>
          <a:p>
            <a:r>
              <a:rPr lang="en-US" sz="2000"/>
              <a:t>GC(v9-01-3)/GEOS-5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2921000" y="3832225"/>
            <a:ext cx="1182688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CH</a:t>
            </a:r>
            <a:r>
              <a:rPr lang="en-US" baseline="-33000"/>
              <a:t>2</a:t>
            </a:r>
            <a:r>
              <a:rPr lang="en-US"/>
              <a:t>O, NO</a:t>
            </a:r>
            <a:r>
              <a:rPr lang="en-US" baseline="-33000"/>
              <a:t>2</a:t>
            </a:r>
            <a:r>
              <a:rPr lang="en-US"/>
              <a:t>, HO</a:t>
            </a:r>
            <a:r>
              <a:rPr lang="en-US" baseline="-33000"/>
              <a:t>2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979738" y="5181600"/>
            <a:ext cx="1312862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/>
              <a:t>hv, OH, het. chem.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1279525" y="274638"/>
            <a:ext cx="7497763" cy="630237"/>
          </a:xfrm>
          <a:prstGeom prst="rect">
            <a:avLst/>
          </a:prstGeom>
          <a:solidFill>
            <a:srgbClr val="729FC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1640" rIns="99000" bIns="54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2000" b="1">
                <a:solidFill>
                  <a:srgbClr val="000000"/>
                </a:solidFill>
              </a:rPr>
              <a:t>Model underestimates BrO in the tropical troposphere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66700" y="1473200"/>
            <a:ext cx="2193925" cy="630238"/>
          </a:xfrm>
          <a:prstGeom prst="rect">
            <a:avLst/>
          </a:prstGeom>
          <a:solidFill>
            <a:srgbClr val="729FC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1640" rIns="99000" bIns="54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BrY sources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too low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2743200" y="1473200"/>
            <a:ext cx="2193925" cy="630238"/>
          </a:xfrm>
          <a:prstGeom prst="rect">
            <a:avLst/>
          </a:prstGeom>
          <a:solidFill>
            <a:srgbClr val="729FC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1640" rIns="99000" bIns="54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BrY sinks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too strong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5121275" y="1473200"/>
            <a:ext cx="2193925" cy="630238"/>
          </a:xfrm>
          <a:prstGeom prst="rect">
            <a:avLst/>
          </a:prstGeom>
          <a:solidFill>
            <a:srgbClr val="729FC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1640" rIns="99000" bIns="54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BrO/BrY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partitioning off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7589838" y="1473200"/>
            <a:ext cx="2193925" cy="630238"/>
          </a:xfrm>
          <a:prstGeom prst="rect">
            <a:avLst/>
          </a:prstGeom>
          <a:solidFill>
            <a:srgbClr val="729FCF"/>
          </a:solidFill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1640" rIns="99000" bIns="54000" anchor="ctr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Transport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</a:rPr>
              <a:t>wrong</a:t>
            </a:r>
          </a:p>
        </p:txBody>
      </p:sp>
      <p:cxnSp>
        <p:nvCxnSpPr>
          <p:cNvPr id="10269" name="AutoShape 29"/>
          <p:cNvCxnSpPr>
            <a:cxnSpLocks noChangeShapeType="1"/>
            <a:stCxn id="10264" idx="2"/>
            <a:endCxn id="10265" idx="0"/>
          </p:cNvCxnSpPr>
          <p:nvPr/>
        </p:nvCxnSpPr>
        <p:spPr bwMode="auto">
          <a:xfrm flipH="1">
            <a:off x="1363663" y="904875"/>
            <a:ext cx="3665537" cy="568325"/>
          </a:xfrm>
          <a:prstGeom prst="bentConnector3">
            <a:avLst>
              <a:gd name="adj1" fmla="val 50000"/>
            </a:avLst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70" name="AutoShape 30"/>
          <p:cNvCxnSpPr>
            <a:cxnSpLocks noChangeShapeType="1"/>
            <a:stCxn id="10264" idx="2"/>
            <a:endCxn id="10266" idx="0"/>
          </p:cNvCxnSpPr>
          <p:nvPr/>
        </p:nvCxnSpPr>
        <p:spPr bwMode="auto">
          <a:xfrm flipH="1">
            <a:off x="3840163" y="904875"/>
            <a:ext cx="1189037" cy="568325"/>
          </a:xfrm>
          <a:prstGeom prst="bentConnector3">
            <a:avLst>
              <a:gd name="adj1" fmla="val 50000"/>
            </a:avLst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71" name="AutoShape 31"/>
          <p:cNvCxnSpPr>
            <a:cxnSpLocks noChangeShapeType="1"/>
            <a:stCxn id="10264" idx="2"/>
            <a:endCxn id="10267" idx="0"/>
          </p:cNvCxnSpPr>
          <p:nvPr/>
        </p:nvCxnSpPr>
        <p:spPr bwMode="auto">
          <a:xfrm>
            <a:off x="5029200" y="904875"/>
            <a:ext cx="1189038" cy="568325"/>
          </a:xfrm>
          <a:prstGeom prst="bentConnector3">
            <a:avLst>
              <a:gd name="adj1" fmla="val 50000"/>
            </a:avLst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72" name="AutoShape 32"/>
          <p:cNvCxnSpPr>
            <a:cxnSpLocks noChangeShapeType="1"/>
            <a:stCxn id="10264" idx="2"/>
            <a:endCxn id="10268" idx="0"/>
          </p:cNvCxnSpPr>
          <p:nvPr/>
        </p:nvCxnSpPr>
        <p:spPr bwMode="auto">
          <a:xfrm>
            <a:off x="5029200" y="904875"/>
            <a:ext cx="3657600" cy="568325"/>
          </a:xfrm>
          <a:prstGeom prst="bentConnector3">
            <a:avLst>
              <a:gd name="adj1" fmla="val 50000"/>
            </a:avLst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92075" y="2378075"/>
            <a:ext cx="9875838" cy="1588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7132638" y="4400550"/>
            <a:ext cx="310832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000"/>
              <a:t>HBr (55%) / HOBr (40%)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A5CBD7-BF4B-E340-9252-B56902C56D84}" type="slidenum">
              <a:rPr lang="en-US"/>
              <a:pPr/>
              <a:t>9</a:t>
            </a:fld>
            <a:endParaRPr lang="en-US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6413" y="301625"/>
            <a:ext cx="9188450" cy="1262063"/>
          </a:xfrm>
          <a:ln/>
        </p:spPr>
        <p:txBody>
          <a:bodyPr tIns="31752"/>
          <a:lstStyle/>
          <a:p>
            <a: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3333FF"/>
                </a:solidFill>
              </a:rPr>
              <a:t>Updated GC halogen heterogeneous chemistry mechanism (EHC)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786188" y="3200400"/>
            <a:ext cx="1152525" cy="549275"/>
          </a:xfrm>
          <a:prstGeom prst="rect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3404" rIns="99000" bIns="54000" anchor="ctr"/>
          <a:lstStyle/>
          <a:p>
            <a:pPr algn="ctr">
              <a:tabLst>
                <a:tab pos="457200" algn="l"/>
                <a:tab pos="914400" algn="l"/>
              </a:tabLst>
            </a:pPr>
            <a:r>
              <a:rPr lang="en-US" sz="2200" b="1">
                <a:solidFill>
                  <a:srgbClr val="000000"/>
                </a:solidFill>
              </a:rPr>
              <a:t>HBr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786188" y="3932238"/>
            <a:ext cx="1152525" cy="549275"/>
          </a:xfrm>
          <a:prstGeom prst="rect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3404" rIns="99000" bIns="54000" anchor="ctr"/>
          <a:lstStyle/>
          <a:p>
            <a:pPr algn="ctr">
              <a:tabLst>
                <a:tab pos="457200" algn="l"/>
                <a:tab pos="914400" algn="l"/>
              </a:tabLst>
            </a:pPr>
            <a:r>
              <a:rPr lang="en-US" sz="2200" b="1">
                <a:solidFill>
                  <a:srgbClr val="000000"/>
                </a:solidFill>
              </a:rPr>
              <a:t>HOBr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468563" y="3932238"/>
            <a:ext cx="1152525" cy="549275"/>
          </a:xfrm>
          <a:prstGeom prst="rect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3404" rIns="99000" bIns="54000" anchor="ctr"/>
          <a:lstStyle/>
          <a:p>
            <a:pPr algn="ctr">
              <a:tabLst>
                <a:tab pos="457200" algn="l"/>
                <a:tab pos="914400" algn="l"/>
              </a:tabLst>
            </a:pPr>
            <a:r>
              <a:rPr lang="en-US" sz="2200" b="1">
                <a:solidFill>
                  <a:srgbClr val="000000"/>
                </a:solidFill>
              </a:rPr>
              <a:t>Br2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68563" y="3200400"/>
            <a:ext cx="1152525" cy="549275"/>
          </a:xfrm>
          <a:prstGeom prst="rect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3404" rIns="99000" bIns="54000" anchor="ctr"/>
          <a:lstStyle/>
          <a:p>
            <a:pPr algn="ctr">
              <a:tabLst>
                <a:tab pos="457200" algn="l"/>
                <a:tab pos="914400" algn="l"/>
              </a:tabLst>
            </a:pPr>
            <a:r>
              <a:rPr lang="en-US" sz="2200" b="1">
                <a:solidFill>
                  <a:srgbClr val="000000"/>
                </a:solidFill>
              </a:rPr>
              <a:t>BrNOx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950913" y="3200400"/>
            <a:ext cx="1152525" cy="549275"/>
          </a:xfrm>
          <a:prstGeom prst="rect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3404" rIns="99000" bIns="54000" anchor="ctr"/>
          <a:lstStyle/>
          <a:p>
            <a:pPr algn="ctr">
              <a:tabLst>
                <a:tab pos="457200" algn="l"/>
                <a:tab pos="914400" algn="l"/>
              </a:tabLst>
            </a:pPr>
            <a:r>
              <a:rPr lang="en-US" sz="2200" b="1">
                <a:solidFill>
                  <a:srgbClr val="000000"/>
                </a:solidFill>
              </a:rPr>
              <a:t>BrO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950913" y="3932238"/>
            <a:ext cx="1152525" cy="549275"/>
          </a:xfrm>
          <a:prstGeom prst="rect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3404" rIns="99000" bIns="54000" anchor="ctr"/>
          <a:lstStyle/>
          <a:p>
            <a:pPr algn="ctr">
              <a:tabLst>
                <a:tab pos="457200" algn="l"/>
                <a:tab pos="914400" algn="l"/>
              </a:tabLst>
            </a:pPr>
            <a:r>
              <a:rPr lang="en-US" sz="2200" b="1">
                <a:solidFill>
                  <a:srgbClr val="000000"/>
                </a:solidFill>
              </a:rPr>
              <a:t>Br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822325" y="3108325"/>
            <a:ext cx="1371600" cy="1463675"/>
          </a:xfrm>
          <a:prstGeom prst="rect">
            <a:avLst/>
          </a:prstGeom>
          <a:noFill/>
          <a:ln w="18360" cap="flat">
            <a:solidFill>
              <a:srgbClr val="00CC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31838" y="3017838"/>
            <a:ext cx="4389437" cy="1646237"/>
          </a:xfrm>
          <a:prstGeom prst="rect">
            <a:avLst/>
          </a:prstGeom>
          <a:noFill/>
          <a:ln w="18360" cap="flat">
            <a:solidFill>
              <a:srgbClr val="66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108325" y="5029200"/>
            <a:ext cx="1152525" cy="549275"/>
          </a:xfrm>
          <a:prstGeom prst="rect">
            <a:avLst/>
          </a:prstGeom>
          <a:noFill/>
          <a:ln w="183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3404" rIns="99000" bIns="54000" anchor="ctr"/>
          <a:lstStyle/>
          <a:p>
            <a:pPr algn="ctr">
              <a:tabLst>
                <a:tab pos="457200" algn="l"/>
                <a:tab pos="914400" algn="l"/>
              </a:tabLst>
            </a:pPr>
            <a:r>
              <a:rPr lang="en-US" sz="2200" b="1">
                <a:solidFill>
                  <a:srgbClr val="000000"/>
                </a:solidFill>
              </a:rPr>
              <a:t>(Br⁻)</a:t>
            </a:r>
            <a:r>
              <a:rPr lang="en-US" sz="2200" b="1" baseline="-33000">
                <a:solidFill>
                  <a:srgbClr val="000000"/>
                </a:solidFill>
              </a:rPr>
              <a:t>SSA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731838" y="6126163"/>
            <a:ext cx="5761037" cy="1587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731838" y="6126163"/>
            <a:ext cx="57626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00" tIns="69876" rIns="99000" bIns="54000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/>
            <a:endParaRPr lang="en-US"/>
          </a:p>
          <a:p>
            <a:pPr algn="ctr"/>
            <a:r>
              <a:rPr lang="en-US" sz="2000" b="1"/>
              <a:t>Ocean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914400" y="5029200"/>
            <a:ext cx="1152525" cy="549275"/>
          </a:xfrm>
          <a:prstGeom prst="rect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000" tIns="73404" rIns="99000" bIns="54000" anchor="ctr"/>
          <a:lstStyle/>
          <a:p>
            <a:pPr algn="ctr">
              <a:tabLst>
                <a:tab pos="457200" algn="l"/>
                <a:tab pos="914400" algn="l"/>
              </a:tabLst>
            </a:pPr>
            <a:r>
              <a:rPr lang="en-US" sz="2200" b="1">
                <a:solidFill>
                  <a:srgbClr val="000000"/>
                </a:solidFill>
              </a:rPr>
              <a:t>OrgBr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731838" y="2286000"/>
            <a:ext cx="5668962" cy="1588"/>
          </a:xfrm>
          <a:prstGeom prst="line">
            <a:avLst/>
          </a:prstGeom>
          <a:noFill/>
          <a:ln w="18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31838" y="2286000"/>
            <a:ext cx="56705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00" tIns="71640" rIns="99000" bIns="54000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/>
            <a:r>
              <a:rPr lang="en-US" sz="2000" b="1"/>
              <a:t>Stratosphere</a:t>
            </a:r>
          </a:p>
          <a:p>
            <a:pPr algn="ctr"/>
            <a:endParaRPr lang="en-US" sz="2000" b="1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1463675" y="4478338"/>
            <a:ext cx="1588" cy="55245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1463675" y="5575300"/>
            <a:ext cx="1588" cy="552450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3932238" y="5575300"/>
            <a:ext cx="1587" cy="552450"/>
          </a:xfrm>
          <a:prstGeom prst="line">
            <a:avLst/>
          </a:prstGeom>
          <a:noFill/>
          <a:ln w="3672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3475038" y="5578475"/>
            <a:ext cx="1587" cy="549275"/>
          </a:xfrm>
          <a:prstGeom prst="line">
            <a:avLst/>
          </a:prstGeom>
          <a:noFill/>
          <a:ln w="3672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4479925" y="4570413"/>
            <a:ext cx="1588" cy="460375"/>
          </a:xfrm>
          <a:prstGeom prst="line">
            <a:avLst/>
          </a:prstGeom>
          <a:noFill/>
          <a:ln w="3672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3932238" y="4479925"/>
            <a:ext cx="1587" cy="639763"/>
          </a:xfrm>
          <a:prstGeom prst="line">
            <a:avLst/>
          </a:prstGeom>
          <a:noFill/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H="1">
            <a:off x="3473450" y="5121275"/>
            <a:ext cx="460375" cy="1588"/>
          </a:xfrm>
          <a:prstGeom prst="line">
            <a:avLst/>
          </a:prstGeom>
          <a:noFill/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V="1">
            <a:off x="3475038" y="5027613"/>
            <a:ext cx="1587" cy="95250"/>
          </a:xfrm>
          <a:prstGeom prst="line">
            <a:avLst/>
          </a:prstGeom>
          <a:noFill/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2651125" y="2286000"/>
            <a:ext cx="1588" cy="731838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V="1">
            <a:off x="3292475" y="2284413"/>
            <a:ext cx="1588" cy="735012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2651125" y="4664075"/>
            <a:ext cx="1588" cy="1463675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Freeform 27"/>
          <p:cNvSpPr>
            <a:spLocks noChangeArrowheads="1"/>
          </p:cNvSpPr>
          <p:nvPr/>
        </p:nvSpPr>
        <p:spPr bwMode="auto">
          <a:xfrm>
            <a:off x="5486400" y="2835275"/>
            <a:ext cx="1096963" cy="2560638"/>
          </a:xfrm>
          <a:custGeom>
            <a:avLst/>
            <a:gdLst>
              <a:gd name="T0" fmla="*/ 1930 w 21600"/>
              <a:gd name="T1" fmla="*/ 7160 h 21600"/>
              <a:gd name="T2" fmla="*/ 5270 w 21600"/>
              <a:gd name="T3" fmla="*/ 1970 h 21600"/>
              <a:gd name="T4" fmla="*/ 6970 w 21600"/>
              <a:gd name="T5" fmla="*/ 2600 h 21600"/>
              <a:gd name="T6" fmla="*/ 9340 w 21600"/>
              <a:gd name="T7" fmla="*/ 650 h 21600"/>
              <a:gd name="T8" fmla="*/ 11210 w 21600"/>
              <a:gd name="T9" fmla="*/ 1700 h 21600"/>
              <a:gd name="T10" fmla="*/ 13150 w 21600"/>
              <a:gd name="T11" fmla="*/ 0 h 21600"/>
              <a:gd name="T12" fmla="*/ 14870 w 21600"/>
              <a:gd name="T13" fmla="*/ 1160 h 21600"/>
              <a:gd name="T14" fmla="*/ 16740 w 21600"/>
              <a:gd name="T15" fmla="*/ 0 h 21600"/>
              <a:gd name="T16" fmla="*/ 19110 w 21600"/>
              <a:gd name="T17" fmla="*/ 2710 h 21600"/>
              <a:gd name="T18" fmla="*/ 21060 w 21600"/>
              <a:gd name="T19" fmla="*/ 6220 h 21600"/>
              <a:gd name="T20" fmla="*/ 20830 w 21600"/>
              <a:gd name="T21" fmla="*/ 7660 h 21600"/>
              <a:gd name="T22" fmla="*/ 21600 w 21600"/>
              <a:gd name="T23" fmla="*/ 10460 h 21600"/>
              <a:gd name="T24" fmla="*/ 18650 w 21600"/>
              <a:gd name="T25" fmla="*/ 15010 h 21600"/>
              <a:gd name="T26" fmla="*/ 15770 w 21600"/>
              <a:gd name="T27" fmla="*/ 18920 h 21600"/>
              <a:gd name="T28" fmla="*/ 14240 w 21600"/>
              <a:gd name="T29" fmla="*/ 18310 h 21600"/>
              <a:gd name="T30" fmla="*/ 11000 w 21600"/>
              <a:gd name="T31" fmla="*/ 21600 h 21600"/>
              <a:gd name="T32" fmla="*/ 8210 w 21600"/>
              <a:gd name="T33" fmla="*/ 19510 h 21600"/>
              <a:gd name="T34" fmla="*/ 6240 w 21600"/>
              <a:gd name="T35" fmla="*/ 20290 h 21600"/>
              <a:gd name="T36" fmla="*/ 2900 w 21600"/>
              <a:gd name="T37" fmla="*/ 17640 h 21600"/>
              <a:gd name="T38" fmla="*/ 480 w 21600"/>
              <a:gd name="T39" fmla="*/ 14660 h 21600"/>
              <a:gd name="T40" fmla="*/ 1070 w 21600"/>
              <a:gd name="T41" fmla="*/ 12640 h 21600"/>
              <a:gd name="T42" fmla="*/ 0 w 21600"/>
              <a:gd name="T43" fmla="*/ 10120 h 21600"/>
              <a:gd name="T44" fmla="*/ 1930 w 21600"/>
              <a:gd name="T45" fmla="*/ 7160 h 21600"/>
              <a:gd name="T46" fmla="*/ 1930 w 21600"/>
              <a:gd name="T47" fmla="*/ 7160 h 21600"/>
              <a:gd name="T48" fmla="*/ 2090 w 21600"/>
              <a:gd name="T49" fmla="*/ 7920 h 21600"/>
              <a:gd name="T50" fmla="*/ 6970 w 21600"/>
              <a:gd name="T51" fmla="*/ 2600 h 21600"/>
              <a:gd name="T52" fmla="*/ 7670 w 21600"/>
              <a:gd name="T53" fmla="*/ 3310 h 21600"/>
              <a:gd name="T54" fmla="*/ 11210 w 21600"/>
              <a:gd name="T55" fmla="*/ 1700 h 21600"/>
              <a:gd name="T56" fmla="*/ 11030 w 21600"/>
              <a:gd name="T57" fmla="*/ 2400 h 21600"/>
              <a:gd name="T58" fmla="*/ 14870 w 21600"/>
              <a:gd name="T59" fmla="*/ 1160 h 21600"/>
              <a:gd name="T60" fmla="*/ 14540 w 21600"/>
              <a:gd name="T61" fmla="*/ 2010 h 21600"/>
              <a:gd name="T62" fmla="*/ 19110 w 21600"/>
              <a:gd name="T63" fmla="*/ 2710 h 21600"/>
              <a:gd name="T64" fmla="*/ 19190 w 21600"/>
              <a:gd name="T65" fmla="*/ 3380 h 21600"/>
              <a:gd name="T66" fmla="*/ 20830 w 21600"/>
              <a:gd name="T67" fmla="*/ 7660 h 21600"/>
              <a:gd name="T68" fmla="*/ 20110 w 21600"/>
              <a:gd name="T69" fmla="*/ 8990 h 21600"/>
              <a:gd name="T70" fmla="*/ 18660 w 21600"/>
              <a:gd name="T71" fmla="*/ 15010 h 21600"/>
              <a:gd name="T72" fmla="*/ 17000 w 21600"/>
              <a:gd name="T73" fmla="*/ 11450 h 21600"/>
              <a:gd name="T74" fmla="*/ 14240 w 21600"/>
              <a:gd name="T75" fmla="*/ 18310 h 21600"/>
              <a:gd name="T76" fmla="*/ 14370 w 21600"/>
              <a:gd name="T77" fmla="*/ 17360 h 21600"/>
              <a:gd name="T78" fmla="*/ 8220 w 21600"/>
              <a:gd name="T79" fmla="*/ 19510 h 21600"/>
              <a:gd name="T80" fmla="*/ 7860 w 21600"/>
              <a:gd name="T81" fmla="*/ 18640 h 21600"/>
              <a:gd name="T82" fmla="*/ 2900 w 21600"/>
              <a:gd name="T83" fmla="*/ 17640 h 21600"/>
              <a:gd name="T84" fmla="*/ 3460 w 21600"/>
              <a:gd name="T85" fmla="*/ 17450 h 21600"/>
              <a:gd name="T86" fmla="*/ 1070 w 21600"/>
              <a:gd name="T87" fmla="*/ 12640 h 21600"/>
              <a:gd name="T88" fmla="*/ 2330 w 21600"/>
              <a:gd name="T89" fmla="*/ 13040 h 21600"/>
              <a:gd name="T90" fmla="*/ 3000 w 21600"/>
              <a:gd name="T91" fmla="*/ 3320 h 21600"/>
              <a:gd name="T92" fmla="*/ 17110 w 21600"/>
              <a:gd name="T93" fmla="*/ 173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T90" t="T91" r="T92" b="T93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</a:path>
              <a:path w="21600" h="21600" fill="none"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</a:path>
              <a:path w="21600" h="21600" fill="none"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</a:path>
              <a:path w="21600" h="21600" fill="none"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</a:path>
              <a:path w="21600" h="21600" fill="none"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</a:path>
              <a:path w="21600" h="21600" fill="none"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</a:path>
              <a:path w="21600" h="21600" fill="none"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</a:path>
              <a:path w="21600" h="21600" fill="none"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</a:path>
              <a:path w="21600" h="21600" fill="none"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</a:path>
              <a:path w="21600" h="21600" fill="none"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</a:path>
              <a:path w="21600" h="21600" fill="none"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</a:path>
              <a:path w="21600" h="21600" fill="none"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6035675" y="3475038"/>
            <a:ext cx="1588" cy="2651125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4937125" y="4206875"/>
            <a:ext cx="1096963" cy="1588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4937125" y="3475038"/>
            <a:ext cx="1096963" cy="1587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4479925" y="5029200"/>
            <a:ext cx="1554163" cy="1588"/>
          </a:xfrm>
          <a:prstGeom prst="line">
            <a:avLst/>
          </a:prstGeom>
          <a:noFill/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6583363" y="1371600"/>
            <a:ext cx="3657600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SzPct val="45000"/>
              <a:buFont typeface="StarSymbol" charset="0"/>
              <a:buChar char="●"/>
            </a:pPr>
            <a:r>
              <a:rPr lang="en-US" b="1">
                <a:solidFill>
                  <a:srgbClr val="FF3333"/>
                </a:solidFill>
              </a:rPr>
              <a:t>On going work (Further obs. constraints needed!)</a:t>
            </a:r>
          </a:p>
          <a:p>
            <a:pPr>
              <a:buSzPct val="45000"/>
              <a:buFont typeface="StarSymbol" charset="0"/>
              <a:buNone/>
            </a:pPr>
            <a:endParaRPr lang="en-US" b="1"/>
          </a:p>
          <a:p>
            <a:pPr>
              <a:buSzPct val="45000"/>
              <a:buFont typeface="StarSymbol" charset="0"/>
              <a:buChar char="●"/>
            </a:pPr>
            <a:r>
              <a:rPr lang="en-US" b="1"/>
              <a:t>Multi phase reactions on liq. and ice clouds (GEOS-5 IWC / LWC)</a:t>
            </a:r>
          </a:p>
          <a:p>
            <a:pPr>
              <a:buSzPct val="45000"/>
              <a:buFont typeface="StarSymbol" charset="0"/>
              <a:buNone/>
            </a:pPr>
            <a:endParaRPr lang="en-US" b="1"/>
          </a:p>
          <a:p>
            <a:pPr>
              <a:buSzPct val="45000"/>
              <a:buFont typeface="StarSymbol" charset="0"/>
              <a:buChar char="●"/>
            </a:pPr>
            <a:r>
              <a:rPr lang="en-US" b="1"/>
              <a:t>Multi-phase reaction on hydrophilic aerosol</a:t>
            </a:r>
          </a:p>
          <a:p>
            <a:pPr>
              <a:buSzPct val="45000"/>
              <a:buFont typeface="StarSymbol" charset="0"/>
              <a:buNone/>
            </a:pPr>
            <a:endParaRPr lang="en-US" b="1"/>
          </a:p>
          <a:p>
            <a:pPr>
              <a:buSzPct val="45000"/>
              <a:buFont typeface="StarSymbol" charset="0"/>
              <a:buChar char="●"/>
            </a:pPr>
            <a:r>
              <a:rPr lang="en-US" b="1"/>
              <a:t>Explicit (chem. driven) SSA debromonation</a:t>
            </a:r>
          </a:p>
          <a:p>
            <a:pPr>
              <a:buSzPct val="45000"/>
              <a:buFont typeface="StarSymbol" charset="0"/>
              <a:buNone/>
            </a:pPr>
            <a:endParaRPr lang="en-US" b="1"/>
          </a:p>
          <a:p>
            <a:pPr>
              <a:buSzPct val="45000"/>
              <a:buFont typeface="StarSymbol" charset="0"/>
              <a:buChar char="●"/>
            </a:pPr>
            <a:r>
              <a:rPr lang="en-US" b="1"/>
              <a:t>Online reactive uptake coefficients </a:t>
            </a:r>
          </a:p>
          <a:p>
            <a:pPr>
              <a:buSzPct val="45000"/>
              <a:buFont typeface="StarSymbol" charset="0"/>
              <a:buNone/>
            </a:pPr>
            <a:endParaRPr lang="en-US" b="1"/>
          </a:p>
          <a:p>
            <a:pPr>
              <a:buSzPct val="45000"/>
              <a:buFont typeface="StarSymbol" charset="0"/>
              <a:buChar char="●"/>
            </a:pPr>
            <a:r>
              <a:rPr lang="en-US" b="1"/>
              <a:t>IUPAC recommendation (Ammann et al. 2013)</a:t>
            </a:r>
          </a:p>
          <a:p>
            <a:pPr>
              <a:buSzPct val="45000"/>
              <a:buFont typeface="StarSymbol" charset="0"/>
              <a:buNone/>
            </a:pPr>
            <a:endParaRPr lang="en-US" b="1"/>
          </a:p>
          <a:p>
            <a:pPr>
              <a:buSzPct val="45000"/>
              <a:buFont typeface="StarSymbol" charset="0"/>
              <a:buChar char="●"/>
            </a:pPr>
            <a:r>
              <a:rPr lang="en-US" b="1"/>
              <a:t>Update also incl. Chlorine</a:t>
            </a:r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2378075" y="3108325"/>
            <a:ext cx="2651125" cy="1463675"/>
          </a:xfrm>
          <a:prstGeom prst="rect">
            <a:avLst/>
          </a:prstGeom>
          <a:noFill/>
          <a:ln w="18360" cap="flat">
            <a:solidFill>
              <a:srgbClr val="CC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2193925" y="3565525"/>
            <a:ext cx="274638" cy="1588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H="1">
            <a:off x="2101850" y="4114800"/>
            <a:ext cx="277813" cy="1588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V="1">
            <a:off x="3475038" y="4478338"/>
            <a:ext cx="1587" cy="552450"/>
          </a:xfrm>
          <a:prstGeom prst="line">
            <a:avLst/>
          </a:prstGeom>
          <a:noFill/>
          <a:ln w="36720" cap="flat">
            <a:solidFill>
              <a:srgbClr val="FF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82563" y="6675438"/>
            <a:ext cx="96012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2800">
                <a:cs typeface="Arial" charset="0"/>
              </a:rPr>
              <a:t>γ(T, radius, pH, [Br⁻], air density) = 1/( 1/Γ</a:t>
            </a:r>
            <a:r>
              <a:rPr lang="en-US" sz="2800" baseline="-33000">
                <a:cs typeface="Arial" charset="0"/>
              </a:rPr>
              <a:t>diff</a:t>
            </a:r>
            <a:r>
              <a:rPr lang="en-US" sz="2800">
                <a:cs typeface="Arial" charset="0"/>
              </a:rPr>
              <a:t> + 1/α + 1/Γ</a:t>
            </a:r>
            <a:r>
              <a:rPr lang="en-US" sz="2800" baseline="-33000">
                <a:cs typeface="Arial" charset="0"/>
              </a:rPr>
              <a:t>rxn</a:t>
            </a:r>
            <a:r>
              <a:rPr lang="en-US" sz="2800">
                <a:cs typeface="Arial" charset="0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icrosoft Yahei"/>
      </a:majorFont>
      <a:minorFont>
        <a:latin typeface="Arial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3243</Words>
  <Application>Microsoft Macintosh PowerPoint</Application>
  <PresentationFormat>Custom</PresentationFormat>
  <Paragraphs>497</Paragraphs>
  <Slides>29</Slides>
  <Notes>27</Notes>
  <HiddenSlides>5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Times New Roman</vt:lpstr>
      <vt:lpstr>Arial</vt:lpstr>
      <vt:lpstr>Microsoft Yahei</vt:lpstr>
      <vt:lpstr>DejaVu Sans</vt:lpstr>
      <vt:lpstr>StarSymbol</vt:lpstr>
      <vt:lpstr>Cantarell</vt:lpstr>
      <vt:lpstr>Office Theme</vt:lpstr>
      <vt:lpstr>Br radicals in the tropical troposphere:  a GEOS-Chem perspective</vt:lpstr>
      <vt:lpstr>Why do we care about bromine in  the (sub) tropical troposphere?</vt:lpstr>
      <vt:lpstr>Why do we care about bromine in  the (sub) tropical troposphere?</vt:lpstr>
      <vt:lpstr>Overview of the GEOS-Chem Chemical Transport Model</vt:lpstr>
      <vt:lpstr>Main points:</vt:lpstr>
      <vt:lpstr>Std. GC simulation cannot reconcile high obs. BrO in tropical troposphere</vt:lpstr>
      <vt:lpstr>Multi phase chemistry and increased Bry input from strat. can reconcile obs.</vt:lpstr>
      <vt:lpstr>PowerPoint Presentation</vt:lpstr>
      <vt:lpstr>Updated GC halogen heterogeneous chemistry mechanism (EHC)</vt:lpstr>
      <vt:lpstr>Multi phase HBr recycling on liquid cloud droplets enhance Lower FT BrO</vt:lpstr>
      <vt:lpstr>Multi-phase recycling of HBr enhance the tropospheric BrO column in tropics</vt:lpstr>
      <vt:lpstr>Extensive BrO “plume” over  the tropical Atlantic ocean</vt:lpstr>
      <vt:lpstr>TORERO UT BrO is highly sensitive  to changes in Stratospheric Bry</vt:lpstr>
      <vt:lpstr>Why is Bry input from the stratosphere important? Point of entry matters!</vt:lpstr>
      <vt:lpstr>Obs. - Mod. deviation correlated to stratospheric influence signatures</vt:lpstr>
      <vt:lpstr>GC/GEOS-5 underestimate vertical transport near the tropical UTLS</vt:lpstr>
      <vt:lpstr>GC/GEOS-5 underestimates convection and circulation in the tropics </vt:lpstr>
      <vt:lpstr>GEOS-Chem bromocarbon mixing ratios consistent with observation</vt:lpstr>
      <vt:lpstr>GC bromocarbon consistent with HIPPO and CARIBIC observations</vt:lpstr>
      <vt:lpstr>GC bromocarbon consistent with CONTRAST TOGA observations</vt:lpstr>
      <vt:lpstr>GC bromocarbon consistent with TORERO TOGA and VSLH ship obs.</vt:lpstr>
      <vt:lpstr>Summary and outlook:</vt:lpstr>
      <vt:lpstr>Acknowledgments</vt:lpstr>
      <vt:lpstr>Good agreement between TOGA and ship observation during over flight</vt:lpstr>
      <vt:lpstr>PowerPoint Presentation</vt:lpstr>
      <vt:lpstr>PowerPoint Presentation</vt:lpstr>
      <vt:lpstr>PowerPoint Presentation</vt:lpstr>
      <vt:lpstr>Bromine in GEOS-Chem:  Source, Sinks and Partitioning </vt:lpstr>
      <vt:lpstr>Diagnosing the problem: Why is GC underestimating BrO?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 radicals in the tropical troposphere:  a GEOS-Chem perspective</dc:title>
  <dc:creator>Johan Schmidt</dc:creator>
  <cp:lastModifiedBy>Erin Czech</cp:lastModifiedBy>
  <cp:revision>178</cp:revision>
  <cp:lastPrinted>1601-01-01T00:00:00Z</cp:lastPrinted>
  <dcterms:created xsi:type="dcterms:W3CDTF">2014-10-16T17:34:30Z</dcterms:created>
  <dcterms:modified xsi:type="dcterms:W3CDTF">2014-10-24T14:01:52Z</dcterms:modified>
</cp:coreProperties>
</file>