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1" r:id="rId2"/>
    <p:sldId id="303" r:id="rId3"/>
    <p:sldId id="307" r:id="rId4"/>
    <p:sldId id="284" r:id="rId5"/>
    <p:sldId id="286" r:id="rId6"/>
    <p:sldId id="272" r:id="rId7"/>
    <p:sldId id="300" r:id="rId8"/>
    <p:sldId id="270" r:id="rId9"/>
    <p:sldId id="269" r:id="rId10"/>
    <p:sldId id="257" r:id="rId11"/>
    <p:sldId id="256" r:id="rId12"/>
    <p:sldId id="308" r:id="rId13"/>
    <p:sldId id="294" r:id="rId14"/>
    <p:sldId id="304" r:id="rId15"/>
    <p:sldId id="305" r:id="rId16"/>
    <p:sldId id="309" r:id="rId17"/>
    <p:sldId id="311" r:id="rId18"/>
    <p:sldId id="31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99FF"/>
    <a:srgbClr val="CC99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80571" autoAdjust="0"/>
  </p:normalViewPr>
  <p:slideViewPr>
    <p:cSldViewPr>
      <p:cViewPr varScale="1">
        <p:scale>
          <a:sx n="94" d="100"/>
          <a:sy n="94" d="100"/>
        </p:scale>
        <p:origin x="-235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4501A5-B41B-46FF-AC18-6A19728FC597}" type="datetimeFigureOut">
              <a:rPr lang="en-US" smtClean="0"/>
              <a:t>10/22/2014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7BD88-43D5-4407-BEFD-E4BAA083DD36}" type="slidenum">
              <a:rPr lang="en-US" smtClean="0"/>
              <a:t>‹#›</a:t>
            </a:fld>
            <a:endParaRPr lang="en-US"/>
          </a:p>
        </p:txBody>
      </p:sp>
    </p:spTree>
    <p:extLst>
      <p:ext uri="{BB962C8B-B14F-4D97-AF65-F5344CB8AC3E}">
        <p14:creationId xmlns:p14="http://schemas.microsoft.com/office/powerpoint/2010/main" val="14834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already heard</a:t>
            </a:r>
            <a:r>
              <a:rPr lang="en-US" baseline="0" dirty="0" smtClean="0"/>
              <a:t> some talk about TOGA, and for those who aren’t familiar with it, here’s a photo of it installed on the GV. It’s a fast online GC-MS that can quantify about 70 different VOCs from several different sources and types including anthropogenic gases, short lived halocarbons, DMS, biomass burning tracers, and several others. We have two posters in the poster session this afternoon, so if you’re curious about more details on TOGA or on a more extensive intercomparison between AWAS, TOGA and even some of the CAST VOC data, I would refer you to those.</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2</a:t>
            </a:fld>
            <a:endParaRPr lang="en-US"/>
          </a:p>
        </p:txBody>
      </p:sp>
    </p:spTree>
    <p:extLst>
      <p:ext uri="{BB962C8B-B14F-4D97-AF65-F5344CB8AC3E}">
        <p14:creationId xmlns:p14="http://schemas.microsoft.com/office/powerpoint/2010/main" val="218052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Regions</a:t>
            </a:r>
            <a:r>
              <a:rPr lang="en-US" baseline="0" dirty="0" smtClean="0"/>
              <a:t> of fresh convection can be marked by the observation of DMS in the upper troposphere. In these regions, we see very little impact on </a:t>
            </a:r>
            <a:r>
              <a:rPr lang="en-US" baseline="0" dirty="0" err="1" smtClean="0"/>
              <a:t>bromoform</a:t>
            </a:r>
            <a:r>
              <a:rPr lang="en-US" baseline="0" dirty="0" smtClean="0"/>
              <a:t> and </a:t>
            </a:r>
            <a:r>
              <a:rPr lang="en-US" baseline="0" dirty="0" err="1" smtClean="0"/>
              <a:t>dibromomethane</a:t>
            </a:r>
            <a:r>
              <a:rPr lang="en-US" baseline="0" dirty="0" smtClean="0"/>
              <a:t> due to convection, even though we went through two regions with fairly recent convection. In this example, the </a:t>
            </a:r>
            <a:r>
              <a:rPr lang="en-US" baseline="0" dirty="0" err="1" smtClean="0"/>
              <a:t>dibromomethane</a:t>
            </a:r>
            <a:r>
              <a:rPr lang="en-US" baseline="0" dirty="0" smtClean="0"/>
              <a:t> observations and model agree remarkably well in the profile, but as I mentioned, we need to keep in mind that these profiles are not in the convective outflow region, but near Guam. Similarly, </a:t>
            </a:r>
            <a:r>
              <a:rPr lang="en-US" baseline="0" dirty="0" err="1" smtClean="0"/>
              <a:t>bromoform</a:t>
            </a:r>
            <a:r>
              <a:rPr lang="en-US" baseline="0" dirty="0" smtClean="0"/>
              <a:t> </a:t>
            </a:r>
            <a:r>
              <a:rPr lang="en-US" baseline="0" dirty="0" err="1" smtClean="0"/>
              <a:t>obs</a:t>
            </a:r>
            <a:r>
              <a:rPr lang="en-US" baseline="0" dirty="0" smtClean="0"/>
              <a:t> and model agree very well in the profile, while in the convective region the modeled </a:t>
            </a:r>
            <a:r>
              <a:rPr lang="en-US" baseline="0" dirty="0" err="1" smtClean="0"/>
              <a:t>bromoform</a:t>
            </a:r>
            <a:r>
              <a:rPr lang="en-US" baseline="0" dirty="0" smtClean="0"/>
              <a:t> is more affected by the updrafts, which we can see in the time-series plot based on correlation with DMS increase.</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11</a:t>
            </a:fld>
            <a:endParaRPr lang="en-US"/>
          </a:p>
        </p:txBody>
      </p:sp>
    </p:spTree>
    <p:extLst>
      <p:ext uri="{BB962C8B-B14F-4D97-AF65-F5344CB8AC3E}">
        <p14:creationId xmlns:p14="http://schemas.microsoft.com/office/powerpoint/2010/main" val="218716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curtain plots of the two case studies, RF05 and RF12, which both show that the model was capable of capturing the convection in the flight regions. Although the DMS emissions were higher, we can also see that the relative boundary layer DMS in the two convection regions differed significantly. The max convection for RF12 was predicted to be at the flight turnaround, rather than the middle where TOGA observed DMS. As shown earlier, these are plots from the 1° model, and just last week, the model was run at ½° resolution and there are plans to run it at ¼°. It will be interesting to see if this makes a difference in the fine-scale convection modeling.</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12</a:t>
            </a:fld>
            <a:endParaRPr lang="en-US"/>
          </a:p>
        </p:txBody>
      </p:sp>
    </p:spTree>
    <p:extLst>
      <p:ext uri="{BB962C8B-B14F-4D97-AF65-F5344CB8AC3E}">
        <p14:creationId xmlns:p14="http://schemas.microsoft.com/office/powerpoint/2010/main" val="114782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bromoform</a:t>
            </a:r>
            <a:r>
              <a:rPr lang="en-US" dirty="0" smtClean="0"/>
              <a:t>, again,</a:t>
            </a:r>
            <a:r>
              <a:rPr lang="en-US" baseline="0" dirty="0" smtClean="0"/>
              <a:t> the model accurately predicted convection in the appropriate regions, which is very encouraging, but likely </a:t>
            </a:r>
            <a:r>
              <a:rPr lang="en-US" baseline="0" dirty="0" err="1" smtClean="0"/>
              <a:t>overpredicted</a:t>
            </a:r>
            <a:r>
              <a:rPr lang="en-US" baseline="0" dirty="0" smtClean="0"/>
              <a:t> the boundary layer </a:t>
            </a:r>
            <a:r>
              <a:rPr lang="en-US" baseline="0" dirty="0" err="1" smtClean="0"/>
              <a:t>bromoform</a:t>
            </a:r>
            <a:r>
              <a:rPr lang="en-US" baseline="0" dirty="0" smtClean="0"/>
              <a:t> concentrations in these regions. As well, early in RF05, there was an upper level intrusion of low VSLS air that was captured by the model.</a:t>
            </a:r>
          </a:p>
          <a:p>
            <a:r>
              <a:rPr lang="en-US" baseline="0" dirty="0" smtClean="0"/>
              <a:t>In RF12, without sampling the boundary layer, we can’t definitely state that the modeled </a:t>
            </a:r>
            <a:r>
              <a:rPr lang="en-US" baseline="0" dirty="0" err="1" smtClean="0"/>
              <a:t>bromoform</a:t>
            </a:r>
            <a:r>
              <a:rPr lang="en-US" baseline="0" dirty="0" smtClean="0"/>
              <a:t> was too high in the BL, but certainly the </a:t>
            </a:r>
            <a:r>
              <a:rPr lang="en-US" baseline="0" dirty="0" err="1" smtClean="0"/>
              <a:t>convected</a:t>
            </a:r>
            <a:r>
              <a:rPr lang="en-US" baseline="0" dirty="0" smtClean="0"/>
              <a:t> air is predicted to have higher </a:t>
            </a:r>
            <a:r>
              <a:rPr lang="en-US" baseline="0" dirty="0" err="1" smtClean="0"/>
              <a:t>bromoform</a:t>
            </a:r>
            <a:r>
              <a:rPr lang="en-US" baseline="0" dirty="0" smtClean="0"/>
              <a:t> than the was observed, even with the presence of convection... However, the model profiles near Guam are in very good agreement with the observations.</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13</a:t>
            </a:fld>
            <a:endParaRPr lang="en-US"/>
          </a:p>
        </p:txBody>
      </p:sp>
    </p:spTree>
    <p:extLst>
      <p:ext uri="{BB962C8B-B14F-4D97-AF65-F5344CB8AC3E}">
        <p14:creationId xmlns:p14="http://schemas.microsoft.com/office/powerpoint/2010/main" val="3015556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wanted to take a couple minutes to show some of the differences in the VSLS behavior during TORERO, contrasting the S. American Coast and the Oligotrophic ocean region. Here I’m showing two flights from TORERO, RF04, which stayed near the coast, with several profiles fairly far south, as well as a number of profiles just before landing, and compare that to RF05, which took the GV deep into the oligotrophic ocean performing several en route profiles before returning and profiling further off shore than during RF04.</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14</a:t>
            </a:fld>
            <a:endParaRPr lang="en-US"/>
          </a:p>
        </p:txBody>
      </p:sp>
    </p:spTree>
    <p:extLst>
      <p:ext uri="{BB962C8B-B14F-4D97-AF65-F5344CB8AC3E}">
        <p14:creationId xmlns:p14="http://schemas.microsoft.com/office/powerpoint/2010/main" val="1838145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magnitude</a:t>
            </a:r>
            <a:r>
              <a:rPr lang="en-US" baseline="0" dirty="0" smtClean="0"/>
              <a:t> of the </a:t>
            </a:r>
            <a:r>
              <a:rPr lang="en-US" baseline="0" dirty="0" err="1" smtClean="0"/>
              <a:t>bromoform</a:t>
            </a:r>
            <a:r>
              <a:rPr lang="en-US" baseline="0" dirty="0" smtClean="0"/>
              <a:t>, </a:t>
            </a:r>
            <a:r>
              <a:rPr lang="en-US" baseline="0" dirty="0" err="1" smtClean="0"/>
              <a:t>dibromomethane</a:t>
            </a:r>
            <a:r>
              <a:rPr lang="en-US" baseline="0" dirty="0" smtClean="0"/>
              <a:t> and even </a:t>
            </a:r>
            <a:r>
              <a:rPr lang="en-US" baseline="0" dirty="0" err="1" smtClean="0"/>
              <a:t>chloroiodomethane</a:t>
            </a:r>
            <a:r>
              <a:rPr lang="en-US" baseline="0" dirty="0" smtClean="0"/>
              <a:t> observations and CAM-chem model output in this region. The agreement between the model and the measurements is great for </a:t>
            </a:r>
            <a:r>
              <a:rPr lang="en-US" baseline="0" dirty="0" err="1" smtClean="0"/>
              <a:t>chloroiodo</a:t>
            </a:r>
            <a:r>
              <a:rPr lang="en-US" baseline="0" dirty="0" smtClean="0"/>
              <a:t> and </a:t>
            </a:r>
            <a:r>
              <a:rPr lang="en-US" baseline="0" dirty="0" err="1" smtClean="0"/>
              <a:t>bromoform</a:t>
            </a:r>
            <a:r>
              <a:rPr lang="en-US" baseline="0" dirty="0" smtClean="0"/>
              <a:t>, and decent for </a:t>
            </a:r>
            <a:r>
              <a:rPr lang="en-US" baseline="0" dirty="0" err="1" smtClean="0"/>
              <a:t>dibromomethane</a:t>
            </a:r>
            <a:r>
              <a:rPr lang="en-US" baseline="0" dirty="0" smtClean="0"/>
              <a:t>. </a:t>
            </a:r>
          </a:p>
          <a:p>
            <a:r>
              <a:rPr lang="en-US" baseline="0" dirty="0" smtClean="0"/>
              <a:t>In the top panel, the </a:t>
            </a:r>
            <a:r>
              <a:rPr lang="en-US" baseline="0" dirty="0" err="1" smtClean="0"/>
              <a:t>bromoform</a:t>
            </a:r>
            <a:r>
              <a:rPr lang="en-US" baseline="0" dirty="0" smtClean="0"/>
              <a:t> along the coast is quite high compared to the BL runs sampled in the middle of the oligotrophic ocean, which I can show a little more if I zoom in on just the profiles at the end of the flight.</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15</a:t>
            </a:fld>
            <a:endParaRPr lang="en-US"/>
          </a:p>
        </p:txBody>
      </p:sp>
    </p:spTree>
    <p:extLst>
      <p:ext uri="{BB962C8B-B14F-4D97-AF65-F5344CB8AC3E}">
        <p14:creationId xmlns:p14="http://schemas.microsoft.com/office/powerpoint/2010/main" val="3616770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didn’t show DMS in the last plots, but you can see that there is a not a significant amount of convection observed or modeled in either of these flights. As we’ve seen before, boundary layer DMS tends to be </a:t>
            </a:r>
            <a:r>
              <a:rPr lang="en-US" baseline="0" dirty="0" err="1" smtClean="0"/>
              <a:t>overpredicted</a:t>
            </a:r>
            <a:r>
              <a:rPr lang="en-US" baseline="0" dirty="0" smtClean="0"/>
              <a:t> in the model, indicating that the emissions are likely too high, but there is significant DMS </a:t>
            </a:r>
            <a:r>
              <a:rPr lang="en-US" baseline="0" dirty="0" err="1" smtClean="0"/>
              <a:t>obs</a:t>
            </a:r>
            <a:r>
              <a:rPr lang="en-US" baseline="0" dirty="0" smtClean="0"/>
              <a:t> in the boundary layer in both regions.</a:t>
            </a:r>
          </a:p>
        </p:txBody>
      </p:sp>
      <p:sp>
        <p:nvSpPr>
          <p:cNvPr id="4" name="Slide Number Placeholder 3"/>
          <p:cNvSpPr>
            <a:spLocks noGrp="1"/>
          </p:cNvSpPr>
          <p:nvPr>
            <p:ph type="sldNum" sz="quarter" idx="10"/>
          </p:nvPr>
        </p:nvSpPr>
        <p:spPr/>
        <p:txBody>
          <a:bodyPr/>
          <a:lstStyle/>
          <a:p>
            <a:fld id="{6B97BD88-43D5-4407-BEFD-E4BAA083DD36}" type="slidenum">
              <a:rPr lang="en-US" smtClean="0"/>
              <a:t>16</a:t>
            </a:fld>
            <a:endParaRPr lang="en-US"/>
          </a:p>
        </p:txBody>
      </p:sp>
    </p:spTree>
    <p:extLst>
      <p:ext uri="{BB962C8B-B14F-4D97-AF65-F5344CB8AC3E}">
        <p14:creationId xmlns:p14="http://schemas.microsoft.com/office/powerpoint/2010/main" val="477712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t>
            </a:r>
            <a:r>
              <a:rPr lang="en-US" baseline="0" dirty="0" err="1" smtClean="0"/>
              <a:t>bromoform</a:t>
            </a:r>
            <a:r>
              <a:rPr lang="en-US" baseline="0" dirty="0" smtClean="0"/>
              <a:t>, there is very good agreement for much of the flights, with more </a:t>
            </a:r>
            <a:r>
              <a:rPr lang="en-US" baseline="0" dirty="0" err="1" smtClean="0"/>
              <a:t>bromoform</a:t>
            </a:r>
            <a:r>
              <a:rPr lang="en-US" baseline="0" dirty="0" smtClean="0"/>
              <a:t> predicted in the boundary layer in the coastal areas than the model predicted.</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17</a:t>
            </a:fld>
            <a:endParaRPr lang="en-US"/>
          </a:p>
        </p:txBody>
      </p:sp>
    </p:spTree>
    <p:extLst>
      <p:ext uri="{BB962C8B-B14F-4D97-AF65-F5344CB8AC3E}">
        <p14:creationId xmlns:p14="http://schemas.microsoft.com/office/powerpoint/2010/main" val="1173206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18</a:t>
            </a:fld>
            <a:endParaRPr lang="en-US"/>
          </a:p>
        </p:txBody>
      </p:sp>
    </p:spTree>
    <p:extLst>
      <p:ext uri="{BB962C8B-B14F-4D97-AF65-F5344CB8AC3E}">
        <p14:creationId xmlns:p14="http://schemas.microsoft.com/office/powerpoint/2010/main" val="310076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7D01F87-CA0E-954B-B0B8-A304F6CC6A7A}" type="slidenum">
              <a:rPr lang="en-US">
                <a:latin typeface="Times New Roman" pitchFamily="-110" charset="0"/>
              </a:rPr>
              <a:pPr/>
              <a:t>3</a:t>
            </a:fld>
            <a:endParaRPr lang="en-US" dirty="0">
              <a:latin typeface="Times New Roman" pitchFamily="-110" charset="0"/>
            </a:endParaRPr>
          </a:p>
        </p:txBody>
      </p:sp>
      <p:sp>
        <p:nvSpPr>
          <p:cNvPr id="37891" name="Rectangle 2"/>
          <p:cNvSpPr>
            <a:spLocks noGrp="1" noRot="1" noChangeAspect="1" noChangeArrowheads="1" noTextEdit="1"/>
          </p:cNvSpPr>
          <p:nvPr>
            <p:ph type="sldImg"/>
          </p:nvPr>
        </p:nvSpPr>
        <p:spPr>
          <a:xfrm>
            <a:off x="1146175" y="685800"/>
            <a:ext cx="4567238" cy="3427413"/>
          </a:xfrm>
          <a:ln/>
        </p:spPr>
      </p:sp>
      <p:sp>
        <p:nvSpPr>
          <p:cNvPr id="37892" name="Rectangle 3"/>
          <p:cNvSpPr>
            <a:spLocks noGrp="1" noChangeArrowheads="1"/>
          </p:cNvSpPr>
          <p:nvPr>
            <p:ph type="body" idx="1"/>
          </p:nvPr>
        </p:nvSpPr>
        <p:spPr>
          <a:xfrm>
            <a:off x="914815" y="4341835"/>
            <a:ext cx="5028370" cy="4116365"/>
          </a:xfrm>
          <a:noFill/>
          <a:ln/>
        </p:spPr>
        <p:txBody>
          <a:bodyPr/>
          <a:lstStyle/>
          <a:p>
            <a:r>
              <a:rPr lang="en-US" dirty="0" smtClean="0">
                <a:latin typeface="Times New Roman" pitchFamily="-110" charset="0"/>
                <a:ea typeface="ＭＳ Ｐゴシック" pitchFamily="-111" charset="-128"/>
                <a:cs typeface="ＭＳ Ｐゴシック" pitchFamily="-111" charset="-128"/>
              </a:rPr>
              <a:t>CAM-chem is a chemical model that operates either inside or independent of the global CESM model</a:t>
            </a:r>
            <a:r>
              <a:rPr lang="en-US" baseline="0" dirty="0" smtClean="0">
                <a:latin typeface="Times New Roman" pitchFamily="-110" charset="0"/>
                <a:ea typeface="ＭＳ Ｐゴシック" pitchFamily="-111" charset="-128"/>
                <a:cs typeface="ＭＳ Ｐゴシック" pitchFamily="-111" charset="-128"/>
              </a:rPr>
              <a:t>. For this talk, I’m comparing our observations to model output from 1° model runs. The model include halogenate emissions based on chlorophyll-a in the tropics and catalytic release from sea salt. It also includes halogen photochemistry, wet and dry deposition, and 160 species. </a:t>
            </a:r>
          </a:p>
          <a:p>
            <a:r>
              <a:rPr lang="en-US" baseline="0" dirty="0" smtClean="0">
                <a:latin typeface="Times New Roman" pitchFamily="-110" charset="0"/>
                <a:ea typeface="ＭＳ Ｐゴシック" pitchFamily="-111" charset="-128"/>
                <a:cs typeface="ＭＳ Ｐゴシック" pitchFamily="-111" charset="-128"/>
              </a:rPr>
              <a:t>In this talk, I’m going to focus specifically on </a:t>
            </a:r>
            <a:r>
              <a:rPr lang="en-US" baseline="0" dirty="0" err="1" smtClean="0">
                <a:latin typeface="Times New Roman" pitchFamily="-110" charset="0"/>
                <a:ea typeface="ＭＳ Ｐゴシック" pitchFamily="-111" charset="-128"/>
                <a:cs typeface="ＭＳ Ｐゴシック" pitchFamily="-111" charset="-128"/>
              </a:rPr>
              <a:t>bromoform</a:t>
            </a:r>
            <a:r>
              <a:rPr lang="en-US" baseline="0" dirty="0" smtClean="0">
                <a:latin typeface="Times New Roman" pitchFamily="-110" charset="0"/>
                <a:ea typeface="ＭＳ Ｐゴシック" pitchFamily="-111" charset="-128"/>
                <a:cs typeface="ＭＳ Ｐゴシック" pitchFamily="-111" charset="-128"/>
              </a:rPr>
              <a:t>, </a:t>
            </a:r>
            <a:r>
              <a:rPr lang="en-US" baseline="0" dirty="0" err="1" smtClean="0">
                <a:latin typeface="Times New Roman" pitchFamily="-110" charset="0"/>
                <a:ea typeface="ＭＳ Ｐゴシック" pitchFamily="-111" charset="-128"/>
                <a:cs typeface="ＭＳ Ｐゴシック" pitchFamily="-111" charset="-128"/>
              </a:rPr>
              <a:t>dibromomethane</a:t>
            </a:r>
            <a:r>
              <a:rPr lang="en-US" baseline="0" dirty="0" smtClean="0">
                <a:latin typeface="Times New Roman" pitchFamily="-110" charset="0"/>
                <a:ea typeface="ＭＳ Ｐゴシック" pitchFamily="-111" charset="-128"/>
                <a:cs typeface="ＭＳ Ｐゴシック" pitchFamily="-111" charset="-128"/>
              </a:rPr>
              <a:t>, and a little on </a:t>
            </a:r>
            <a:r>
              <a:rPr lang="en-US" baseline="0" dirty="0" err="1" smtClean="0">
                <a:latin typeface="Times New Roman" pitchFamily="-110" charset="0"/>
                <a:ea typeface="ＭＳ Ｐゴシック" pitchFamily="-111" charset="-128"/>
                <a:cs typeface="ＭＳ Ｐゴシック" pitchFamily="-111" charset="-128"/>
              </a:rPr>
              <a:t>chloroiodomethane</a:t>
            </a:r>
            <a:r>
              <a:rPr lang="en-US" baseline="0" dirty="0" smtClean="0">
                <a:latin typeface="Times New Roman" pitchFamily="-110" charset="0"/>
                <a:ea typeface="ＭＳ Ｐゴシック" pitchFamily="-111" charset="-128"/>
                <a:cs typeface="ＭＳ Ｐゴシック" pitchFamily="-111" charset="-128"/>
              </a:rPr>
              <a:t>. Although they are all called very short lived species, VSLs vary significantly in their tropospheric lifetimes. </a:t>
            </a:r>
            <a:r>
              <a:rPr lang="en-US" baseline="0" dirty="0" err="1" smtClean="0">
                <a:latin typeface="Times New Roman" pitchFamily="-110" charset="0"/>
                <a:ea typeface="ＭＳ Ｐゴシック" pitchFamily="-111" charset="-128"/>
                <a:cs typeface="ＭＳ Ｐゴシック" pitchFamily="-111" charset="-128"/>
              </a:rPr>
              <a:t>Bromoform</a:t>
            </a:r>
            <a:r>
              <a:rPr lang="en-US" baseline="0" dirty="0" smtClean="0">
                <a:latin typeface="Times New Roman" pitchFamily="-110" charset="0"/>
                <a:ea typeface="ＭＳ Ｐゴシック" pitchFamily="-111" charset="-128"/>
                <a:cs typeface="ＭＳ Ｐゴシック" pitchFamily="-111" charset="-128"/>
              </a:rPr>
              <a:t> is on the order of a few weeks, </a:t>
            </a:r>
            <a:r>
              <a:rPr lang="en-US" baseline="0" dirty="0" err="1" smtClean="0">
                <a:latin typeface="Times New Roman" pitchFamily="-110" charset="0"/>
                <a:ea typeface="ＭＳ Ｐゴシック" pitchFamily="-111" charset="-128"/>
                <a:cs typeface="ＭＳ Ｐゴシック" pitchFamily="-111" charset="-128"/>
              </a:rPr>
              <a:t>dibromomethane</a:t>
            </a:r>
            <a:r>
              <a:rPr lang="en-US" baseline="0" dirty="0" smtClean="0">
                <a:latin typeface="Times New Roman" pitchFamily="-110" charset="0"/>
                <a:ea typeface="ＭＳ Ｐゴシック" pitchFamily="-111" charset="-128"/>
                <a:cs typeface="ＭＳ Ｐゴシック" pitchFamily="-111" charset="-128"/>
              </a:rPr>
              <a:t> has a lifetime of about 4 months, and </a:t>
            </a:r>
            <a:r>
              <a:rPr lang="en-US" baseline="0" dirty="0" err="1" smtClean="0">
                <a:latin typeface="Times New Roman" pitchFamily="-110" charset="0"/>
                <a:ea typeface="ＭＳ Ｐゴシック" pitchFamily="-111" charset="-128"/>
                <a:cs typeface="ＭＳ Ｐゴシック" pitchFamily="-111" charset="-128"/>
              </a:rPr>
              <a:t>chloroiodomethane</a:t>
            </a:r>
            <a:r>
              <a:rPr lang="en-US" baseline="0" dirty="0" smtClean="0">
                <a:latin typeface="Times New Roman" pitchFamily="-110" charset="0"/>
                <a:ea typeface="ＭＳ Ｐゴシック" pitchFamily="-111" charset="-128"/>
                <a:cs typeface="ＭＳ Ｐゴシック" pitchFamily="-111" charset="-128"/>
              </a:rPr>
              <a:t> has a lifetime of only 8 hours. We observe and are looking at several other VSLS, but for the sake of time, I won’t be discussing those in this talk.</a:t>
            </a:r>
            <a:endParaRPr lang="en-US" dirty="0">
              <a:latin typeface="Times New Roman" pitchFamily="-110" charset="0"/>
              <a:ea typeface="ＭＳ Ｐゴシック" pitchFamily="-111" charset="-128"/>
              <a:cs typeface="ＭＳ Ｐゴシック" pitchFamily="-11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TOGA</a:t>
            </a:r>
            <a:r>
              <a:rPr lang="en-US" baseline="0" dirty="0" smtClean="0"/>
              <a:t> was also deployed on TORERO, our first deployment with the GV system, which, with CONTRAST, gives us data in both the western and eastern tropical pacific, including the biologically inactive oligotrophic ocean. We had excellent data coverage over these two studies, although the number of compounds that we routinely observe has increased over the last couple years, so there are some compounds that we have in the CONTRAST data set that are lacking from our TORERO data.</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4</a:t>
            </a:fld>
            <a:endParaRPr lang="en-US"/>
          </a:p>
        </p:txBody>
      </p:sp>
    </p:spTree>
    <p:extLst>
      <p:ext uri="{BB962C8B-B14F-4D97-AF65-F5344CB8AC3E}">
        <p14:creationId xmlns:p14="http://schemas.microsoft.com/office/powerpoint/2010/main" val="1169938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plots of the BL data (below</a:t>
            </a:r>
            <a:r>
              <a:rPr lang="en-US" baseline="0" dirty="0" smtClean="0"/>
              <a:t> 500 m) DMS from both projects.</a:t>
            </a:r>
            <a:endParaRPr lang="en-US" dirty="0" smtClean="0"/>
          </a:p>
          <a:p>
            <a:r>
              <a:rPr lang="en-US" dirty="0" smtClean="0"/>
              <a:t>The</a:t>
            </a:r>
            <a:r>
              <a:rPr lang="en-US" baseline="0" dirty="0" smtClean="0"/>
              <a:t> observed DMS in the western pacific was significantly lower than in the eastern pacific, and the distribution in the BL during CONTRAST was relatively uniform with the exception of the flight that took us very close to the coast of Papua New Guinea. This is in contrast to the spatial variability that we saw during TORERO. </a:t>
            </a:r>
          </a:p>
          <a:p>
            <a:r>
              <a:rPr lang="en-US" baseline="0" dirty="0" smtClean="0"/>
              <a:t>Sampling the CAM-chem model output along the flight track, in general, the model predicts higher concentrations of DMS in both regions. As well, we see that the model predicts more variable BL concentrations in the western region than were observed.</a:t>
            </a:r>
          </a:p>
          <a:p>
            <a:r>
              <a:rPr lang="en-US" baseline="0" dirty="0" smtClean="0"/>
              <a:t>Looking at the vertical scale, which I’ll show in a log plot so that we can see the structure, there appears to be a steeper fall-off in the DMS </a:t>
            </a:r>
            <a:r>
              <a:rPr lang="en-US" baseline="0" dirty="0" err="1" smtClean="0"/>
              <a:t>obs</a:t>
            </a:r>
            <a:r>
              <a:rPr lang="en-US" baseline="0" dirty="0" smtClean="0"/>
              <a:t> than the model predicts, which also implies that the DMS loss rate may be too slow in the model.</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5</a:t>
            </a:fld>
            <a:endParaRPr lang="en-US"/>
          </a:p>
        </p:txBody>
      </p:sp>
    </p:spTree>
    <p:extLst>
      <p:ext uri="{BB962C8B-B14F-4D97-AF65-F5344CB8AC3E}">
        <p14:creationId xmlns:p14="http://schemas.microsoft.com/office/powerpoint/2010/main" val="2587087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dibromomethane</a:t>
            </a:r>
            <a:r>
              <a:rPr lang="en-US" dirty="0" smtClean="0"/>
              <a:t>, again</a:t>
            </a:r>
            <a:r>
              <a:rPr lang="en-US" baseline="0" dirty="0" smtClean="0"/>
              <a:t> we see that there is less observed variability in the western tropical pacific than we observed during TORERO in the east, where we encountered a wider range of observations, both higher and lower. Comparing to CAM-chem, I think we are all impressed at how well the model is predicting the observations in both regions, but particularly in the CONTRAST study area. Vertically, we don’t see a very large difference between the regions, but this is not surprising based on the 4-month lifetime of </a:t>
            </a:r>
            <a:r>
              <a:rPr lang="en-US" baseline="0" dirty="0" err="1" smtClean="0"/>
              <a:t>dibromomethane</a:t>
            </a:r>
            <a:r>
              <a:rPr lang="en-US" baseline="0" dirty="0" smtClean="0"/>
              <a:t>. There is a greater fall-off with altitude in the observations during TORERO than the model predicts, so that may indicate that the convection is </a:t>
            </a:r>
            <a:r>
              <a:rPr lang="en-US" baseline="0" dirty="0" err="1" smtClean="0"/>
              <a:t>overpredicted</a:t>
            </a:r>
            <a:r>
              <a:rPr lang="en-US" baseline="0" dirty="0" smtClean="0"/>
              <a:t> in the model for that region.</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6</a:t>
            </a:fld>
            <a:endParaRPr lang="en-US"/>
          </a:p>
        </p:txBody>
      </p:sp>
    </p:spTree>
    <p:extLst>
      <p:ext uri="{BB962C8B-B14F-4D97-AF65-F5344CB8AC3E}">
        <p14:creationId xmlns:p14="http://schemas.microsoft.com/office/powerpoint/2010/main" val="172612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bromoform</a:t>
            </a:r>
            <a:r>
              <a:rPr lang="en-US" baseline="0" dirty="0" smtClean="0"/>
              <a:t> boundary layer distributions are again fairly uniform in the western pacific sampling region compared to the TORERO study region, and tend to be on the lower side, not much higher than the oligotrophic region of the eastern Pacific. In both regions, with only a couple exceptions, the model tends to predict higher </a:t>
            </a:r>
            <a:r>
              <a:rPr lang="en-US" baseline="0" dirty="0" err="1" smtClean="0"/>
              <a:t>bromoform</a:t>
            </a:r>
            <a:r>
              <a:rPr lang="en-US" baseline="0" dirty="0" smtClean="0"/>
              <a:t> than is observed, both horizontally and vertically, although the shapes of the vertical distributions seem similar. The more significant convection in the CONTRAST measurement region tends to result in a more uniform column of </a:t>
            </a:r>
            <a:r>
              <a:rPr lang="en-US" baseline="0" dirty="0" err="1" smtClean="0"/>
              <a:t>bromoform</a:t>
            </a:r>
            <a:r>
              <a:rPr lang="en-US" baseline="0" dirty="0" smtClean="0"/>
              <a:t> in both the TOGA observations and the model.</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7</a:t>
            </a:fld>
            <a:endParaRPr lang="en-US"/>
          </a:p>
        </p:txBody>
      </p:sp>
    </p:spTree>
    <p:extLst>
      <p:ext uri="{BB962C8B-B14F-4D97-AF65-F5344CB8AC3E}">
        <p14:creationId xmlns:p14="http://schemas.microsoft.com/office/powerpoint/2010/main" val="417038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narrow the focus a little</a:t>
            </a:r>
            <a:r>
              <a:rPr lang="en-US" baseline="0" dirty="0" smtClean="0"/>
              <a:t> more and consider a couple case studies from CONTRAST.  The first is the RF05 aged convection region that Johnny talked about on Monday. </a:t>
            </a:r>
            <a:r>
              <a:rPr lang="en-US" dirty="0" smtClean="0"/>
              <a:t>He estimated this is a</a:t>
            </a:r>
            <a:r>
              <a:rPr lang="en-US" baseline="0" dirty="0" smtClean="0"/>
              <a:t> few hours old, which is consistent with our observations. The convection is an isolated storm that is north of Guam, away from the ITCZ and the majority of the on-going convection. The aged convective outflow was sampled in the east-west section north of Guam, followed by two profiles, one to the BL, and the other to about 2km </a:t>
            </a:r>
            <a:r>
              <a:rPr lang="en-US" baseline="0" dirty="0" err="1" smtClean="0"/>
              <a:t>asl</a:t>
            </a:r>
            <a:r>
              <a:rPr lang="en-US" baseline="0" dirty="0" smtClean="0"/>
              <a:t>.</a:t>
            </a:r>
          </a:p>
        </p:txBody>
      </p:sp>
      <p:sp>
        <p:nvSpPr>
          <p:cNvPr id="4" name="Slide Number Placeholder 3"/>
          <p:cNvSpPr>
            <a:spLocks noGrp="1"/>
          </p:cNvSpPr>
          <p:nvPr>
            <p:ph type="sldNum" sz="quarter" idx="10"/>
          </p:nvPr>
        </p:nvSpPr>
        <p:spPr/>
        <p:txBody>
          <a:bodyPr/>
          <a:lstStyle/>
          <a:p>
            <a:fld id="{6B97BD88-43D5-4407-BEFD-E4BAA083DD36}" type="slidenum">
              <a:rPr lang="en-US" smtClean="0"/>
              <a:t>8</a:t>
            </a:fld>
            <a:endParaRPr lang="en-US"/>
          </a:p>
        </p:txBody>
      </p:sp>
    </p:spTree>
    <p:extLst>
      <p:ext uri="{BB962C8B-B14F-4D97-AF65-F5344CB8AC3E}">
        <p14:creationId xmlns:p14="http://schemas.microsoft.com/office/powerpoint/2010/main" val="69481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With only localized convection, CHBr</a:t>
            </a:r>
            <a:r>
              <a:rPr lang="en-US" sz="1200" baseline="-25000" dirty="0" smtClean="0"/>
              <a:t>3</a:t>
            </a:r>
            <a:r>
              <a:rPr lang="en-US" sz="1200" dirty="0" smtClean="0"/>
              <a:t> increases slightly in aged convection (see acetone). Shorter-lived DMS, with a lifetime of a</a:t>
            </a:r>
            <a:r>
              <a:rPr lang="en-US" sz="1200" baseline="0" dirty="0" smtClean="0"/>
              <a:t> day or less, is </a:t>
            </a:r>
            <a:r>
              <a:rPr lang="en-US" sz="1200" dirty="0" smtClean="0"/>
              <a:t>not observed aloft, so the convection is not very recent. This region is less impacted by</a:t>
            </a:r>
            <a:r>
              <a:rPr lang="en-US" sz="1200" baseline="0" dirty="0" smtClean="0"/>
              <a:t> </a:t>
            </a:r>
            <a:r>
              <a:rPr lang="en-US" sz="1200" dirty="0" smtClean="0"/>
              <a:t>wide-spread convection, which may be why there are no clear C-shapes in the altitude profiles.</a:t>
            </a:r>
          </a:p>
          <a:p>
            <a:r>
              <a:rPr lang="en-US" sz="1200" dirty="0" smtClean="0"/>
              <a:t>CAM-chem predicts more</a:t>
            </a:r>
            <a:r>
              <a:rPr lang="en-US" sz="1200" baseline="0" dirty="0" smtClean="0"/>
              <a:t> </a:t>
            </a:r>
            <a:r>
              <a:rPr lang="en-US" sz="1200" dirty="0" smtClean="0"/>
              <a:t>CHBr</a:t>
            </a:r>
            <a:r>
              <a:rPr lang="en-US" sz="1200" baseline="-25000" dirty="0" smtClean="0"/>
              <a:t>3</a:t>
            </a:r>
            <a:r>
              <a:rPr lang="en-US" sz="1200" dirty="0" smtClean="0"/>
              <a:t> and DMS than is observed aloft and in the MBL.</a:t>
            </a:r>
            <a:r>
              <a:rPr lang="en-US" sz="1200" baseline="0" dirty="0" smtClean="0"/>
              <a:t> </a:t>
            </a:r>
          </a:p>
          <a:p>
            <a:r>
              <a:rPr lang="en-US" sz="1200" baseline="0" dirty="0" smtClean="0"/>
              <a:t>It </a:t>
            </a:r>
            <a:r>
              <a:rPr lang="en-US" baseline="0" dirty="0" smtClean="0"/>
              <a:t>actually captures the aged convection in this region quite well, despite having larger emissions and likewise higher concentrations throughout the column.</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9</a:t>
            </a:fld>
            <a:endParaRPr lang="en-US"/>
          </a:p>
        </p:txBody>
      </p:sp>
    </p:spTree>
    <p:extLst>
      <p:ext uri="{BB962C8B-B14F-4D97-AF65-F5344CB8AC3E}">
        <p14:creationId xmlns:p14="http://schemas.microsoft.com/office/powerpoint/2010/main" val="31510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case study I want to show from CONTRAST</a:t>
            </a:r>
            <a:r>
              <a:rPr lang="en-US" baseline="0" dirty="0" smtClean="0"/>
              <a:t> is not everyone’s </a:t>
            </a:r>
            <a:r>
              <a:rPr lang="en-US" baseline="0" dirty="0" err="1" smtClean="0"/>
              <a:t>favourite</a:t>
            </a:r>
            <a:r>
              <a:rPr lang="en-US" baseline="0" dirty="0" smtClean="0"/>
              <a:t> RF11, but the next flight, RF12. </a:t>
            </a:r>
            <a:r>
              <a:rPr lang="en-US" dirty="0" smtClean="0"/>
              <a:t>In this flight we went back south towards</a:t>
            </a:r>
            <a:r>
              <a:rPr lang="en-US" baseline="0" dirty="0" smtClean="0"/>
              <a:t> the region of generally wide-spread convection, and were able to sample some more fresh convection. If you take a look at the altitude trace here in the time-series plot, you can see that what wasn’t sampled in this flight was the boundary layer in the region of the convection, but rather we merely have profiles right near Guam at take-off and landing.</a:t>
            </a:r>
            <a:endParaRPr lang="en-US" dirty="0"/>
          </a:p>
        </p:txBody>
      </p:sp>
      <p:sp>
        <p:nvSpPr>
          <p:cNvPr id="4" name="Slide Number Placeholder 3"/>
          <p:cNvSpPr>
            <a:spLocks noGrp="1"/>
          </p:cNvSpPr>
          <p:nvPr>
            <p:ph type="sldNum" sz="quarter" idx="10"/>
          </p:nvPr>
        </p:nvSpPr>
        <p:spPr/>
        <p:txBody>
          <a:bodyPr/>
          <a:lstStyle/>
          <a:p>
            <a:fld id="{6B97BD88-43D5-4407-BEFD-E4BAA083DD36}" type="slidenum">
              <a:rPr lang="en-US" smtClean="0"/>
              <a:t>10</a:t>
            </a:fld>
            <a:endParaRPr lang="en-US"/>
          </a:p>
        </p:txBody>
      </p:sp>
    </p:spTree>
    <p:extLst>
      <p:ext uri="{BB962C8B-B14F-4D97-AF65-F5344CB8AC3E}">
        <p14:creationId xmlns:p14="http://schemas.microsoft.com/office/powerpoint/2010/main" val="694814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2B5377-A78D-458F-AB8F-62C7592628FC}"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362252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2B5377-A78D-458F-AB8F-62C7592628FC}"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236353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2B5377-A78D-458F-AB8F-62C7592628FC}"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1674612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2B5377-A78D-458F-AB8F-62C7592628FC}"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63508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2B5377-A78D-458F-AB8F-62C7592628FC}"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272884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2B5377-A78D-458F-AB8F-62C7592628FC}"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27645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2B5377-A78D-458F-AB8F-62C7592628FC}" type="datetimeFigureOut">
              <a:rPr lang="en-US" smtClean="0"/>
              <a:t>10/22/2014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179843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2B5377-A78D-458F-AB8F-62C7592628FC}" type="datetimeFigureOut">
              <a:rPr lang="en-US" smtClean="0"/>
              <a:t>10/22/2014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3280515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B5377-A78D-458F-AB8F-62C7592628FC}" type="datetimeFigureOut">
              <a:rPr lang="en-US" smtClean="0"/>
              <a:t>10/22/2014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162063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2B5377-A78D-458F-AB8F-62C7592628FC}"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731971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2B5377-A78D-458F-AB8F-62C7592628FC}"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9E5F2-A60D-4E1B-9DB3-435E57200D71}" type="slidenum">
              <a:rPr lang="en-US" smtClean="0"/>
              <a:t>‹#›</a:t>
            </a:fld>
            <a:endParaRPr lang="en-US"/>
          </a:p>
        </p:txBody>
      </p:sp>
    </p:spTree>
    <p:extLst>
      <p:ext uri="{BB962C8B-B14F-4D97-AF65-F5344CB8AC3E}">
        <p14:creationId xmlns:p14="http://schemas.microsoft.com/office/powerpoint/2010/main" val="3880931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B5377-A78D-458F-AB8F-62C7592628FC}" type="datetimeFigureOut">
              <a:rPr lang="en-US" smtClean="0"/>
              <a:t>10/22/2014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9E5F2-A60D-4E1B-9DB3-435E57200D71}" type="slidenum">
              <a:rPr lang="en-US" smtClean="0"/>
              <a:t>‹#›</a:t>
            </a:fld>
            <a:endParaRPr lang="en-US"/>
          </a:p>
        </p:txBody>
      </p:sp>
    </p:spTree>
    <p:extLst>
      <p:ext uri="{BB962C8B-B14F-4D97-AF65-F5344CB8AC3E}">
        <p14:creationId xmlns:p14="http://schemas.microsoft.com/office/powerpoint/2010/main" val="1662520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7.emf"/></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png"/><Relationship Id="rId12"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emf"/><Relationship Id="rId7"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13.png"/><Relationship Id="rId10" Type="http://schemas.openxmlformats.org/officeDocument/2006/relationships/image" Target="../media/image24.emf"/><Relationship Id="rId4" Type="http://schemas.openxmlformats.org/officeDocument/2006/relationships/image" Target="../media/image20.emf"/><Relationship Id="rId9"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png"/><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90066" y="304800"/>
            <a:ext cx="8625333" cy="2123658"/>
          </a:xfrm>
          <a:prstGeom prst="rect">
            <a:avLst/>
          </a:prstGeom>
          <a:noFill/>
        </p:spPr>
        <p:txBody>
          <a:bodyPr wrap="square" rtlCol="0">
            <a:spAutoFit/>
          </a:bodyPr>
          <a:lstStyle/>
          <a:p>
            <a:r>
              <a:rPr lang="en-US" sz="2800" b="1" dirty="0" smtClean="0">
                <a:ln w="12700">
                  <a:noFill/>
                  <a:prstDash val="solid"/>
                </a:ln>
                <a:latin typeface="Tahoma" pitchFamily="34" charset="0"/>
                <a:ea typeface="Tahoma" pitchFamily="34" charset="0"/>
                <a:cs typeface="Tahoma" pitchFamily="34" charset="0"/>
              </a:rPr>
              <a:t>CAM-chem model evaluation of </a:t>
            </a:r>
          </a:p>
          <a:p>
            <a:r>
              <a:rPr lang="en-US" sz="2800" b="1" dirty="0" smtClean="0">
                <a:ln w="12700">
                  <a:noFill/>
                  <a:prstDash val="solid"/>
                </a:ln>
                <a:latin typeface="Tahoma" pitchFamily="34" charset="0"/>
                <a:ea typeface="Tahoma" pitchFamily="34" charset="0"/>
                <a:cs typeface="Tahoma" pitchFamily="34" charset="0"/>
              </a:rPr>
              <a:t>the emissions and distributions of VSLS </a:t>
            </a:r>
          </a:p>
          <a:p>
            <a:r>
              <a:rPr lang="en-US" sz="2800" b="1" dirty="0" smtClean="0">
                <a:ln w="12700">
                  <a:noFill/>
                  <a:prstDash val="solid"/>
                </a:ln>
                <a:latin typeface="Tahoma" pitchFamily="34" charset="0"/>
                <a:ea typeface="Tahoma" pitchFamily="34" charset="0"/>
                <a:cs typeface="Tahoma" pitchFamily="34" charset="0"/>
              </a:rPr>
              <a:t>using TOGA VOC observations</a:t>
            </a:r>
          </a:p>
          <a:p>
            <a:r>
              <a:rPr lang="en-US" sz="2800" b="1" dirty="0" smtClean="0">
                <a:ln w="12700">
                  <a:noFill/>
                  <a:prstDash val="solid"/>
                </a:ln>
                <a:latin typeface="Tahoma" pitchFamily="34" charset="0"/>
                <a:ea typeface="Tahoma" pitchFamily="34" charset="0"/>
                <a:cs typeface="Tahoma" pitchFamily="34" charset="0"/>
              </a:rPr>
              <a:t>from </a:t>
            </a:r>
            <a:r>
              <a:rPr lang="en-US" sz="2800" b="1" i="1" dirty="0" smtClean="0">
                <a:ln w="12700">
                  <a:noFill/>
                  <a:prstDash val="solid"/>
                </a:ln>
                <a:latin typeface="Tahoma" pitchFamily="34" charset="0"/>
                <a:ea typeface="Tahoma" pitchFamily="34" charset="0"/>
                <a:cs typeface="Tahoma" pitchFamily="34" charset="0"/>
              </a:rPr>
              <a:t>CONTRAST </a:t>
            </a:r>
            <a:r>
              <a:rPr lang="en-US" sz="2800" b="1" dirty="0" smtClean="0">
                <a:ln w="12700">
                  <a:noFill/>
                  <a:prstDash val="solid"/>
                </a:ln>
                <a:latin typeface="Tahoma" pitchFamily="34" charset="0"/>
                <a:ea typeface="Tahoma" pitchFamily="34" charset="0"/>
                <a:cs typeface="Tahoma" pitchFamily="34" charset="0"/>
              </a:rPr>
              <a:t>and </a:t>
            </a:r>
            <a:r>
              <a:rPr lang="en-US" sz="2800" b="1" i="1" dirty="0" smtClean="0">
                <a:ln w="12700">
                  <a:noFill/>
                  <a:prstDash val="solid"/>
                </a:ln>
                <a:latin typeface="Tahoma" pitchFamily="34" charset="0"/>
                <a:ea typeface="Tahoma" pitchFamily="34" charset="0"/>
                <a:cs typeface="Tahoma" pitchFamily="34" charset="0"/>
              </a:rPr>
              <a:t>TORERO</a:t>
            </a:r>
          </a:p>
          <a:p>
            <a:r>
              <a:rPr lang="en-US" sz="2000" dirty="0" smtClean="0">
                <a:ln w="12700">
                  <a:noFill/>
                  <a:prstDash val="solid"/>
                </a:ln>
                <a:latin typeface="Tahoma" pitchFamily="34" charset="0"/>
                <a:ea typeface="Tahoma" pitchFamily="34" charset="0"/>
                <a:cs typeface="Tahoma" pitchFamily="34" charset="0"/>
              </a:rPr>
              <a:t>(in </a:t>
            </a:r>
            <a:r>
              <a:rPr lang="en-US" sz="2000" dirty="0">
                <a:ln w="12700">
                  <a:noFill/>
                  <a:prstDash val="solid"/>
                </a:ln>
                <a:latin typeface="Tahoma" pitchFamily="34" charset="0"/>
                <a:ea typeface="Tahoma" pitchFamily="34" charset="0"/>
                <a:cs typeface="Tahoma" pitchFamily="34" charset="0"/>
              </a:rPr>
              <a:t>the lower and free troposphere over the eastern and western </a:t>
            </a:r>
            <a:r>
              <a:rPr lang="en-US" sz="2000" dirty="0" smtClean="0">
                <a:ln w="12700">
                  <a:noFill/>
                  <a:prstDash val="solid"/>
                </a:ln>
                <a:latin typeface="Tahoma" pitchFamily="34" charset="0"/>
                <a:ea typeface="Tahoma" pitchFamily="34" charset="0"/>
                <a:cs typeface="Tahoma" pitchFamily="34" charset="0"/>
              </a:rPr>
              <a:t>Pacific)</a:t>
            </a:r>
            <a:endParaRPr lang="en-US" sz="2000" b="1" dirty="0">
              <a:ln w="12700">
                <a:noFill/>
                <a:prstDash val="solid"/>
              </a:ln>
              <a:latin typeface="Tahoma" pitchFamily="34" charset="0"/>
              <a:ea typeface="Tahoma" pitchFamily="34" charset="0"/>
              <a:cs typeface="Tahoma" pitchFamily="34" charset="0"/>
            </a:endParaRPr>
          </a:p>
        </p:txBody>
      </p:sp>
      <p:sp>
        <p:nvSpPr>
          <p:cNvPr id="4" name="TextBox 3"/>
          <p:cNvSpPr txBox="1"/>
          <p:nvPr/>
        </p:nvSpPr>
        <p:spPr>
          <a:xfrm>
            <a:off x="270559" y="2743200"/>
            <a:ext cx="7516609" cy="3939540"/>
          </a:xfrm>
          <a:prstGeom prst="rect">
            <a:avLst/>
          </a:prstGeom>
          <a:noFill/>
        </p:spPr>
        <p:txBody>
          <a:bodyPr wrap="none" rtlCol="0">
            <a:spAutoFit/>
          </a:bodyPr>
          <a:lstStyle/>
          <a:p>
            <a:r>
              <a:rPr lang="en-US" sz="2500" b="1" i="1" dirty="0" smtClean="0">
                <a:ln>
                  <a:solidFill>
                    <a:schemeClr val="tx1"/>
                  </a:solidFill>
                </a:ln>
                <a:solidFill>
                  <a:schemeClr val="accent5">
                    <a:lumMod val="75000"/>
                  </a:schemeClr>
                </a:solidFill>
              </a:rPr>
              <a:t>TOGA and AWAS observations:</a:t>
            </a:r>
            <a:r>
              <a:rPr lang="en-US" sz="2500" b="1" i="1" dirty="0" smtClean="0">
                <a:solidFill>
                  <a:schemeClr val="bg1"/>
                </a:solidFill>
              </a:rPr>
              <a:t> </a:t>
            </a:r>
            <a:endParaRPr lang="en-US" sz="2500" b="1" i="1" dirty="0">
              <a:solidFill>
                <a:schemeClr val="bg1"/>
              </a:solidFill>
            </a:endParaRPr>
          </a:p>
          <a:p>
            <a:r>
              <a:rPr lang="en-US" sz="2500" dirty="0" smtClean="0"/>
              <a:t>Rebecca Hornbrook, Eric Apel, </a:t>
            </a:r>
            <a:r>
              <a:rPr lang="en-US" sz="2500" dirty="0"/>
              <a:t>Alan </a:t>
            </a:r>
            <a:r>
              <a:rPr lang="en-US" sz="2500" dirty="0" smtClean="0"/>
              <a:t>Hills, Dan </a:t>
            </a:r>
            <a:r>
              <a:rPr lang="en-US" sz="2500" dirty="0" err="1" smtClean="0"/>
              <a:t>Riemer</a:t>
            </a:r>
            <a:r>
              <a:rPr lang="en-US" sz="2500" dirty="0" smtClean="0"/>
              <a:t>, </a:t>
            </a:r>
          </a:p>
          <a:p>
            <a:r>
              <a:rPr lang="en-US" sz="2500" dirty="0" smtClean="0"/>
              <a:t>Nicola Blake, Stacey Hughes, Elliot Atlas, Valeria Donets, </a:t>
            </a:r>
          </a:p>
          <a:p>
            <a:r>
              <a:rPr lang="en-US" sz="2500" dirty="0" smtClean="0"/>
              <a:t>Sue </a:t>
            </a:r>
            <a:r>
              <a:rPr lang="en-US" sz="2500" dirty="0" err="1" smtClean="0"/>
              <a:t>Schauffler</a:t>
            </a:r>
            <a:r>
              <a:rPr lang="en-US" sz="2500" dirty="0" smtClean="0"/>
              <a:t>, Rich </a:t>
            </a:r>
            <a:r>
              <a:rPr lang="en-US" sz="2500" dirty="0" err="1" smtClean="0"/>
              <a:t>Lueb</a:t>
            </a:r>
            <a:endParaRPr lang="en-US" sz="2500" dirty="0" smtClean="0"/>
          </a:p>
          <a:p>
            <a:r>
              <a:rPr lang="en-US" sz="2500" b="1" i="1" dirty="0" smtClean="0">
                <a:ln>
                  <a:solidFill>
                    <a:schemeClr val="tx1"/>
                  </a:solidFill>
                </a:ln>
                <a:solidFill>
                  <a:schemeClr val="accent5">
                    <a:lumMod val="75000"/>
                  </a:schemeClr>
                </a:solidFill>
              </a:rPr>
              <a:t>CAM-chem modeling:</a:t>
            </a:r>
            <a:r>
              <a:rPr lang="en-US" sz="2500" b="1" i="1" dirty="0" smtClean="0">
                <a:solidFill>
                  <a:schemeClr val="bg1"/>
                </a:solidFill>
              </a:rPr>
              <a:t> </a:t>
            </a:r>
          </a:p>
          <a:p>
            <a:r>
              <a:rPr lang="en-US" sz="2500" dirty="0" smtClean="0"/>
              <a:t>Jean-Francois </a:t>
            </a:r>
            <a:r>
              <a:rPr lang="en-US" sz="2500" dirty="0" err="1" smtClean="0"/>
              <a:t>Lamarque</a:t>
            </a:r>
            <a:r>
              <a:rPr lang="en-US" sz="2500" dirty="0" smtClean="0"/>
              <a:t>, Doug </a:t>
            </a:r>
            <a:r>
              <a:rPr lang="en-US" sz="2500" dirty="0" err="1" smtClean="0"/>
              <a:t>Kinnison</a:t>
            </a:r>
            <a:r>
              <a:rPr lang="en-US" sz="2500" dirty="0" smtClean="0"/>
              <a:t>, Simone </a:t>
            </a:r>
            <a:r>
              <a:rPr lang="en-US" sz="2500" dirty="0" err="1" smtClean="0"/>
              <a:t>Tilmes</a:t>
            </a:r>
            <a:endParaRPr lang="en-US" sz="2500" dirty="0"/>
          </a:p>
          <a:p>
            <a:endParaRPr lang="en-US" sz="2500" dirty="0"/>
          </a:p>
          <a:p>
            <a:endParaRPr lang="en-US" sz="2500" dirty="0" smtClean="0"/>
          </a:p>
          <a:p>
            <a:r>
              <a:rPr lang="en-US" sz="2500" i="1" dirty="0" smtClean="0">
                <a:solidFill>
                  <a:schemeClr val="bg1">
                    <a:lumMod val="85000"/>
                  </a:schemeClr>
                </a:solidFill>
              </a:rPr>
              <a:t>CONTRAST-ATTREX-CAST Science Meeting</a:t>
            </a:r>
          </a:p>
          <a:p>
            <a:r>
              <a:rPr lang="en-US" sz="2500" i="1" dirty="0" smtClean="0">
                <a:solidFill>
                  <a:schemeClr val="bg1">
                    <a:lumMod val="85000"/>
                  </a:schemeClr>
                </a:solidFill>
              </a:rPr>
              <a:t>22-Oct-2014</a:t>
            </a:r>
            <a:endParaRPr lang="en-US" sz="2500" i="1" dirty="0">
              <a:solidFill>
                <a:schemeClr val="bg1">
                  <a:lumMod val="85000"/>
                </a:schemeClr>
              </a:solidFill>
            </a:endParaRPr>
          </a:p>
        </p:txBody>
      </p:sp>
      <p:sp>
        <p:nvSpPr>
          <p:cNvPr id="5" name="TextBox 4"/>
          <p:cNvSpPr txBox="1"/>
          <p:nvPr/>
        </p:nvSpPr>
        <p:spPr>
          <a:xfrm>
            <a:off x="5648920" y="6459493"/>
            <a:ext cx="3510320" cy="369332"/>
          </a:xfrm>
          <a:prstGeom prst="rect">
            <a:avLst/>
          </a:prstGeom>
          <a:noFill/>
        </p:spPr>
        <p:txBody>
          <a:bodyPr wrap="none" rtlCol="0">
            <a:spAutoFit/>
          </a:bodyPr>
          <a:lstStyle/>
          <a:p>
            <a:r>
              <a:rPr lang="en-US" dirty="0" smtClean="0"/>
              <a:t>Photo: ITCZ convection during RF10</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5083105"/>
            <a:ext cx="1241495" cy="124149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422" y="5159305"/>
            <a:ext cx="1560743" cy="963777"/>
          </a:xfrm>
          <a:prstGeom prst="rect">
            <a:avLst/>
          </a:prstGeom>
        </p:spPr>
      </p:pic>
    </p:spTree>
    <p:extLst>
      <p:ext uri="{BB962C8B-B14F-4D97-AF65-F5344CB8AC3E}">
        <p14:creationId xmlns:p14="http://schemas.microsoft.com/office/powerpoint/2010/main" val="443760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7" name="TextBox 16"/>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21" name="Straight Connector 2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78932"/>
            <a:ext cx="4811366" cy="3727382"/>
          </a:xfrm>
          <a:prstGeom prst="rect">
            <a:avLst/>
          </a:prstGeom>
        </p:spPr>
      </p:pic>
      <p:sp>
        <p:nvSpPr>
          <p:cNvPr id="28" name="TextBox 27"/>
          <p:cNvSpPr txBox="1"/>
          <p:nvPr/>
        </p:nvSpPr>
        <p:spPr>
          <a:xfrm>
            <a:off x="28339" y="87868"/>
            <a:ext cx="8864030" cy="369332"/>
          </a:xfrm>
          <a:prstGeom prst="rect">
            <a:avLst/>
          </a:prstGeom>
          <a:noFill/>
        </p:spPr>
        <p:txBody>
          <a:bodyPr wrap="none" rtlCol="0">
            <a:spAutoFit/>
          </a:bodyPr>
          <a:lstStyle/>
          <a:p>
            <a:r>
              <a:rPr lang="en-US" dirty="0" smtClean="0">
                <a:solidFill>
                  <a:schemeClr val="accent5">
                    <a:lumMod val="50000"/>
                  </a:schemeClr>
                </a:solidFill>
                <a:latin typeface="Tahoma" pitchFamily="34" charset="0"/>
                <a:ea typeface="Tahoma" pitchFamily="34" charset="0"/>
                <a:cs typeface="Tahoma" pitchFamily="34" charset="0"/>
              </a:rPr>
              <a:t>Case Study: Large scale convective region south of Guam – </a:t>
            </a:r>
            <a:r>
              <a:rPr lang="en-US" dirty="0">
                <a:solidFill>
                  <a:schemeClr val="accent5">
                    <a:lumMod val="50000"/>
                  </a:schemeClr>
                </a:solidFill>
                <a:latin typeface="Tahoma" pitchFamily="34" charset="0"/>
                <a:ea typeface="Tahoma" pitchFamily="34" charset="0"/>
                <a:cs typeface="Tahoma" pitchFamily="34" charset="0"/>
              </a:rPr>
              <a:t>CONTRAST RF12</a:t>
            </a:r>
            <a:r>
              <a:rPr lang="en-US" dirty="0" smtClean="0">
                <a:solidFill>
                  <a:schemeClr val="accent5">
                    <a:lumMod val="50000"/>
                  </a:schemeClr>
                </a:solidFill>
                <a:latin typeface="Tahoma" pitchFamily="34" charset="0"/>
                <a:ea typeface="Tahoma" pitchFamily="34" charset="0"/>
                <a:cs typeface="Tahoma" pitchFamily="34" charset="0"/>
              </a:rPr>
              <a:t>, Feb 17</a:t>
            </a:r>
            <a:endParaRPr lang="en-US" dirty="0">
              <a:solidFill>
                <a:schemeClr val="accent5">
                  <a:lumMod val="50000"/>
                </a:schemeClr>
              </a:solidFill>
              <a:latin typeface="Tahoma" pitchFamily="34" charset="0"/>
              <a:ea typeface="Tahoma" pitchFamily="34" charset="0"/>
              <a:cs typeface="Tahoma" pitchFamily="34" charset="0"/>
            </a:endParaRPr>
          </a:p>
        </p:txBody>
      </p:sp>
      <p:grpSp>
        <p:nvGrpSpPr>
          <p:cNvPr id="22" name="Group 21"/>
          <p:cNvGrpSpPr/>
          <p:nvPr/>
        </p:nvGrpSpPr>
        <p:grpSpPr>
          <a:xfrm>
            <a:off x="5120806" y="978932"/>
            <a:ext cx="3870794" cy="3727382"/>
            <a:chOff x="239541" y="2590800"/>
            <a:chExt cx="3870794" cy="3727382"/>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06" y="2590800"/>
              <a:ext cx="3861529" cy="3727382"/>
            </a:xfrm>
            <a:prstGeom prst="rect">
              <a:avLst/>
            </a:prstGeom>
          </p:spPr>
        </p:pic>
        <p:sp>
          <p:nvSpPr>
            <p:cNvPr id="19" name="TextBox 18"/>
            <p:cNvSpPr txBox="1"/>
            <p:nvPr/>
          </p:nvSpPr>
          <p:spPr>
            <a:xfrm>
              <a:off x="1436029" y="3549134"/>
              <a:ext cx="622286" cy="307777"/>
            </a:xfrm>
            <a:prstGeom prst="rect">
              <a:avLst/>
            </a:prstGeom>
            <a:noFill/>
          </p:spPr>
          <p:txBody>
            <a:bodyPr wrap="none" rtlCol="0">
              <a:spAutoFit/>
            </a:bodyPr>
            <a:lstStyle/>
            <a:p>
              <a:r>
                <a:rPr lang="en-US" sz="1400" dirty="0" smtClean="0">
                  <a:solidFill>
                    <a:srgbClr val="FFFF00"/>
                  </a:solidFill>
                </a:rPr>
                <a:t>Guam</a:t>
              </a:r>
              <a:endParaRPr lang="en-US" sz="1400" dirty="0">
                <a:solidFill>
                  <a:srgbClr val="FFFF00"/>
                </a:solidFill>
              </a:endParaRPr>
            </a:p>
          </p:txBody>
        </p:sp>
        <p:sp>
          <p:nvSpPr>
            <p:cNvPr id="25" name="TextBox 24"/>
            <p:cNvSpPr txBox="1"/>
            <p:nvPr/>
          </p:nvSpPr>
          <p:spPr>
            <a:xfrm>
              <a:off x="907169" y="6006626"/>
              <a:ext cx="1569725" cy="307777"/>
            </a:xfrm>
            <a:prstGeom prst="rect">
              <a:avLst/>
            </a:prstGeom>
            <a:noFill/>
          </p:spPr>
          <p:txBody>
            <a:bodyPr wrap="none" rtlCol="0">
              <a:spAutoFit/>
            </a:bodyPr>
            <a:lstStyle/>
            <a:p>
              <a:r>
                <a:rPr lang="en-US" sz="1400" dirty="0" smtClean="0">
                  <a:solidFill>
                    <a:srgbClr val="FFFF00"/>
                  </a:solidFill>
                </a:rPr>
                <a:t>Papua New Guinea</a:t>
              </a:r>
              <a:endParaRPr lang="en-US" sz="1400" dirty="0">
                <a:solidFill>
                  <a:srgbClr val="FFFF00"/>
                </a:solidFill>
              </a:endParaRPr>
            </a:p>
          </p:txBody>
        </p:sp>
        <p:sp>
          <p:nvSpPr>
            <p:cNvPr id="26" name="TextBox 25"/>
            <p:cNvSpPr txBox="1"/>
            <p:nvPr/>
          </p:nvSpPr>
          <p:spPr>
            <a:xfrm>
              <a:off x="239541" y="4300602"/>
              <a:ext cx="583173" cy="307777"/>
            </a:xfrm>
            <a:prstGeom prst="rect">
              <a:avLst/>
            </a:prstGeom>
            <a:noFill/>
          </p:spPr>
          <p:txBody>
            <a:bodyPr wrap="none" rtlCol="0">
              <a:spAutoFit/>
            </a:bodyPr>
            <a:lstStyle/>
            <a:p>
              <a:r>
                <a:rPr lang="en-US" sz="1400" dirty="0" smtClean="0">
                  <a:solidFill>
                    <a:srgbClr val="FFFF00"/>
                  </a:solidFill>
                </a:rPr>
                <a:t>Palau</a:t>
              </a:r>
              <a:endParaRPr lang="en-US" sz="1400" dirty="0">
                <a:solidFill>
                  <a:srgbClr val="FFFF00"/>
                </a:solidFill>
              </a:endParaRPr>
            </a:p>
          </p:txBody>
        </p:sp>
        <p:sp>
          <p:nvSpPr>
            <p:cNvPr id="7" name="TextBox 6"/>
            <p:cNvSpPr txBox="1"/>
            <p:nvPr/>
          </p:nvSpPr>
          <p:spPr>
            <a:xfrm>
              <a:off x="2199125" y="3932530"/>
              <a:ext cx="649537" cy="369332"/>
            </a:xfrm>
            <a:prstGeom prst="rect">
              <a:avLst/>
            </a:prstGeom>
            <a:noFill/>
          </p:spPr>
          <p:txBody>
            <a:bodyPr wrap="none" rtlCol="0">
              <a:spAutoFit/>
            </a:bodyPr>
            <a:lstStyle/>
            <a:p>
              <a:r>
                <a:rPr lang="en-US" dirty="0" smtClean="0">
                  <a:solidFill>
                    <a:schemeClr val="bg1"/>
                  </a:solidFill>
                </a:rPr>
                <a:t>RF12</a:t>
              </a:r>
              <a:endParaRPr lang="en-US" dirty="0">
                <a:solidFill>
                  <a:schemeClr val="bg1"/>
                </a:solidFill>
              </a:endParaRPr>
            </a:p>
          </p:txBody>
        </p:sp>
      </p:grpSp>
      <p:sp>
        <p:nvSpPr>
          <p:cNvPr id="23" name="TextBox 22"/>
          <p:cNvSpPr txBox="1"/>
          <p:nvPr/>
        </p:nvSpPr>
        <p:spPr>
          <a:xfrm>
            <a:off x="936135" y="609600"/>
            <a:ext cx="3254865" cy="369332"/>
          </a:xfrm>
          <a:prstGeom prst="rect">
            <a:avLst/>
          </a:prstGeom>
          <a:noFill/>
        </p:spPr>
        <p:txBody>
          <a:bodyPr wrap="none" rtlCol="0">
            <a:spAutoFit/>
          </a:bodyPr>
          <a:lstStyle/>
          <a:p>
            <a:r>
              <a:rPr lang="en-US" dirty="0" smtClean="0">
                <a:solidFill>
                  <a:schemeClr val="accent5">
                    <a:lumMod val="50000"/>
                  </a:schemeClr>
                </a:solidFill>
              </a:rPr>
              <a:t>Flight plan and active convection</a:t>
            </a:r>
            <a:endParaRPr lang="en-US" dirty="0">
              <a:solidFill>
                <a:schemeClr val="accent5">
                  <a:lumMod val="50000"/>
                </a:schemeClr>
              </a:solidFill>
            </a:endParaRPr>
          </a:p>
        </p:txBody>
      </p:sp>
      <p:sp>
        <p:nvSpPr>
          <p:cNvPr id="32" name="TextBox 31"/>
          <p:cNvSpPr txBox="1"/>
          <p:nvPr/>
        </p:nvSpPr>
        <p:spPr>
          <a:xfrm>
            <a:off x="6117467" y="609600"/>
            <a:ext cx="1886735" cy="369332"/>
          </a:xfrm>
          <a:prstGeom prst="rect">
            <a:avLst/>
          </a:prstGeom>
          <a:noFill/>
        </p:spPr>
        <p:txBody>
          <a:bodyPr wrap="none" rtlCol="0">
            <a:spAutoFit/>
          </a:bodyPr>
          <a:lstStyle/>
          <a:p>
            <a:r>
              <a:rPr lang="en-US" dirty="0" smtClean="0">
                <a:solidFill>
                  <a:schemeClr val="accent5">
                    <a:lumMod val="50000"/>
                  </a:schemeClr>
                </a:solidFill>
              </a:rPr>
              <a:t>Actual Flight Track</a:t>
            </a:r>
            <a:endParaRPr lang="en-US" dirty="0">
              <a:solidFill>
                <a:schemeClr val="accent5">
                  <a:lumMod val="50000"/>
                </a:schemeClr>
              </a:solidFill>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0863" y="4706315"/>
            <a:ext cx="5181937" cy="184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2340788" y="1981200"/>
            <a:ext cx="756938" cy="369332"/>
          </a:xfrm>
          <a:prstGeom prst="rect">
            <a:avLst/>
          </a:prstGeom>
          <a:noFill/>
        </p:spPr>
        <p:txBody>
          <a:bodyPr wrap="none" rtlCol="0">
            <a:spAutoFit/>
          </a:bodyPr>
          <a:lstStyle/>
          <a:p>
            <a:r>
              <a:rPr lang="en-US" dirty="0" smtClean="0">
                <a:solidFill>
                  <a:srgbClr val="FFFF00"/>
                </a:solidFill>
              </a:rPr>
              <a:t>Guam</a:t>
            </a:r>
            <a:endParaRPr lang="en-US" dirty="0">
              <a:solidFill>
                <a:srgbClr val="FFFF00"/>
              </a:solidFill>
            </a:endParaRPr>
          </a:p>
        </p:txBody>
      </p:sp>
      <p:sp>
        <p:nvSpPr>
          <p:cNvPr id="35" name="TextBox 34"/>
          <p:cNvSpPr txBox="1"/>
          <p:nvPr/>
        </p:nvSpPr>
        <p:spPr>
          <a:xfrm>
            <a:off x="356028" y="3200400"/>
            <a:ext cx="710772" cy="369332"/>
          </a:xfrm>
          <a:prstGeom prst="rect">
            <a:avLst/>
          </a:prstGeom>
          <a:noFill/>
        </p:spPr>
        <p:txBody>
          <a:bodyPr wrap="none" rtlCol="0">
            <a:spAutoFit/>
          </a:bodyPr>
          <a:lstStyle/>
          <a:p>
            <a:r>
              <a:rPr lang="en-US" dirty="0" smtClean="0">
                <a:solidFill>
                  <a:srgbClr val="FFFF00"/>
                </a:solidFill>
              </a:rPr>
              <a:t>Palau</a:t>
            </a:r>
            <a:endParaRPr lang="en-US" dirty="0">
              <a:solidFill>
                <a:srgbClr val="FFFF00"/>
              </a:solidFill>
            </a:endParaRPr>
          </a:p>
        </p:txBody>
      </p:sp>
      <p:cxnSp>
        <p:nvCxnSpPr>
          <p:cNvPr id="20" name="Straight Connector 19"/>
          <p:cNvCxnSpPr/>
          <p:nvPr/>
        </p:nvCxnSpPr>
        <p:spPr>
          <a:xfrm>
            <a:off x="0" y="533400"/>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075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339" y="43934"/>
            <a:ext cx="8968096"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VSLS behavior during </a:t>
            </a:r>
            <a:r>
              <a:rPr lang="en-US" sz="2200" dirty="0">
                <a:solidFill>
                  <a:schemeClr val="accent5">
                    <a:lumMod val="50000"/>
                  </a:schemeClr>
                </a:solidFill>
                <a:latin typeface="Tahoma" pitchFamily="34" charset="0"/>
                <a:ea typeface="Tahoma" pitchFamily="34" charset="0"/>
                <a:cs typeface="Tahoma" pitchFamily="34" charset="0"/>
              </a:rPr>
              <a:t>CONTRAST RF12 </a:t>
            </a:r>
            <a:r>
              <a:rPr lang="en-US" sz="2200" dirty="0" smtClean="0">
                <a:solidFill>
                  <a:schemeClr val="accent5">
                    <a:lumMod val="50000"/>
                  </a:schemeClr>
                </a:solidFill>
                <a:latin typeface="Tahoma" pitchFamily="34" charset="0"/>
                <a:ea typeface="Tahoma" pitchFamily="34" charset="0"/>
                <a:cs typeface="Tahoma" pitchFamily="34" charset="0"/>
              </a:rPr>
              <a:t>– Sustained Convection Region</a:t>
            </a:r>
            <a:endParaRPr lang="en-US" sz="2200" dirty="0">
              <a:solidFill>
                <a:schemeClr val="accent5">
                  <a:lumMod val="50000"/>
                </a:schemeClr>
              </a:solidFill>
              <a:latin typeface="Tahoma" pitchFamily="34" charset="0"/>
              <a:ea typeface="Tahoma" pitchFamily="34" charset="0"/>
              <a:cs typeface="Tahoma" pitchFamily="34" charset="0"/>
            </a:endParaRPr>
          </a:p>
        </p:txBody>
      </p:sp>
      <p:sp>
        <p:nvSpPr>
          <p:cNvPr id="16" name="Rectangle 15"/>
          <p:cNvSpPr/>
          <p:nvPr/>
        </p:nvSpPr>
        <p:spPr>
          <a:xfrm>
            <a:off x="5105400" y="4365446"/>
            <a:ext cx="512608" cy="163410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67001" y="4153974"/>
            <a:ext cx="1019550" cy="18327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67000" y="4419600"/>
            <a:ext cx="943351" cy="484019"/>
          </a:xfrm>
          <a:prstGeom prst="rect">
            <a:avLst/>
          </a:prstGeom>
          <a:noFill/>
        </p:spPr>
        <p:txBody>
          <a:bodyPr wrap="none" rtlCol="0">
            <a:spAutoFit/>
          </a:bodyPr>
          <a:lstStyle/>
          <a:p>
            <a:pPr algn="ctr"/>
            <a:r>
              <a:rPr lang="en-US" sz="1400" dirty="0" smtClean="0"/>
              <a:t>Recent </a:t>
            </a:r>
          </a:p>
          <a:p>
            <a:pPr algn="ctr"/>
            <a:r>
              <a:rPr lang="en-US" sz="1400" dirty="0" smtClean="0"/>
              <a:t>convection</a:t>
            </a:r>
          </a:p>
        </p:txBody>
      </p:sp>
      <p:sp>
        <p:nvSpPr>
          <p:cNvPr id="10" name="TextBox 9"/>
          <p:cNvSpPr txBox="1"/>
          <p:nvPr/>
        </p:nvSpPr>
        <p:spPr>
          <a:xfrm>
            <a:off x="39864" y="562213"/>
            <a:ext cx="2322335" cy="3323987"/>
          </a:xfrm>
          <a:prstGeom prst="rect">
            <a:avLst/>
          </a:prstGeom>
          <a:noFill/>
        </p:spPr>
        <p:txBody>
          <a:bodyPr wrap="square" rtlCol="0">
            <a:spAutoFit/>
          </a:bodyPr>
          <a:lstStyle/>
          <a:p>
            <a:r>
              <a:rPr lang="en-US" sz="1400" dirty="0" smtClean="0"/>
              <a:t>In regions with wide-spread convection, CHBr</a:t>
            </a:r>
            <a:r>
              <a:rPr lang="en-US" sz="1400" baseline="-25000" dirty="0" smtClean="0"/>
              <a:t>3</a:t>
            </a:r>
            <a:r>
              <a:rPr lang="en-US" sz="1400" dirty="0" smtClean="0"/>
              <a:t> and CH</a:t>
            </a:r>
            <a:r>
              <a:rPr lang="en-US" sz="1400" baseline="-25000" dirty="0" smtClean="0"/>
              <a:t>2</a:t>
            </a:r>
            <a:r>
              <a:rPr lang="en-US" sz="1400" dirty="0" smtClean="0"/>
              <a:t>Br</a:t>
            </a:r>
            <a:r>
              <a:rPr lang="en-US" sz="1400" baseline="-25000" dirty="0" smtClean="0"/>
              <a:t>2</a:t>
            </a:r>
            <a:r>
              <a:rPr lang="en-US" sz="1400" dirty="0" smtClean="0"/>
              <a:t> are unaffected by local updrafts. However, in the entire region they are elevated compared to the profiles near Guam, hence the C-shapes in the flight altitude profiles.</a:t>
            </a:r>
          </a:p>
          <a:p>
            <a:endParaRPr lang="en-US" sz="1400" dirty="0"/>
          </a:p>
          <a:p>
            <a:r>
              <a:rPr lang="en-US" sz="1400" dirty="0" smtClean="0"/>
              <a:t>CAM-chem predicts more</a:t>
            </a:r>
          </a:p>
          <a:p>
            <a:r>
              <a:rPr lang="en-US" sz="1400" dirty="0" smtClean="0"/>
              <a:t>CHBr</a:t>
            </a:r>
            <a:r>
              <a:rPr lang="en-US" sz="1400" baseline="-25000" dirty="0" smtClean="0"/>
              <a:t>3</a:t>
            </a:r>
            <a:r>
              <a:rPr lang="en-US" sz="1400" dirty="0" smtClean="0"/>
              <a:t> and DMS than is observed aloft and more DMS at the surface near Guam.</a:t>
            </a:r>
          </a:p>
        </p:txBody>
      </p:sp>
      <p:sp>
        <p:nvSpPr>
          <p:cNvPr id="25" name="TextBox 24"/>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26" name="TextBox 25"/>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27" name="Straight Connector 26"/>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946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25" y="3657600"/>
            <a:ext cx="825817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25" y="3657600"/>
            <a:ext cx="8334375" cy="2826982"/>
          </a:xfrm>
          <a:prstGeom prst="rect">
            <a:avLst/>
          </a:prstGeom>
          <a:solidFill>
            <a:schemeClr val="bg1"/>
          </a:solidFill>
          <a:ln>
            <a:noFill/>
          </a:ln>
          <a:effectLst/>
        </p:spPr>
      </p:pic>
      <p:cxnSp>
        <p:nvCxnSpPr>
          <p:cNvPr id="17" name="Straight Connector 16"/>
          <p:cNvCxnSpPr/>
          <p:nvPr/>
        </p:nvCxnSpPr>
        <p:spPr>
          <a:xfrm>
            <a:off x="0" y="530317"/>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5485" y="538602"/>
            <a:ext cx="2298715" cy="311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9170" y="533400"/>
            <a:ext cx="2298715" cy="311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538602"/>
            <a:ext cx="2316827" cy="311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86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339" y="43934"/>
            <a:ext cx="8117479"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CAM-chem convection </a:t>
            </a:r>
            <a:r>
              <a:rPr lang="en-US" sz="2200" dirty="0">
                <a:solidFill>
                  <a:schemeClr val="accent5">
                    <a:lumMod val="50000"/>
                  </a:schemeClr>
                </a:solidFill>
                <a:latin typeface="Tahoma" pitchFamily="34" charset="0"/>
                <a:ea typeface="Tahoma" pitchFamily="34" charset="0"/>
                <a:cs typeface="Tahoma" pitchFamily="34" charset="0"/>
              </a:rPr>
              <a:t>during CONTRAST RF05 </a:t>
            </a:r>
            <a:r>
              <a:rPr lang="en-US" sz="2200" dirty="0" smtClean="0">
                <a:solidFill>
                  <a:schemeClr val="accent5">
                    <a:lumMod val="50000"/>
                  </a:schemeClr>
                </a:solidFill>
                <a:latin typeface="Tahoma" pitchFamily="34" charset="0"/>
                <a:ea typeface="Tahoma" pitchFamily="34" charset="0"/>
                <a:cs typeface="Tahoma" pitchFamily="34" charset="0"/>
              </a:rPr>
              <a:t>and RF12 - DMS</a:t>
            </a:r>
            <a:endParaRPr lang="en-US" sz="2200" dirty="0">
              <a:solidFill>
                <a:schemeClr val="accent5">
                  <a:lumMod val="50000"/>
                </a:schemeClr>
              </a:solidFill>
              <a:latin typeface="Tahoma" pitchFamily="34" charset="0"/>
              <a:ea typeface="Tahoma" pitchFamily="34" charset="0"/>
              <a:cs typeface="Tahoma" pitchFamily="34" charset="0"/>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483145" y="4289650"/>
            <a:ext cx="1335622" cy="369332"/>
          </a:xfrm>
          <a:prstGeom prst="rect">
            <a:avLst/>
          </a:prstGeom>
          <a:noFill/>
        </p:spPr>
        <p:txBody>
          <a:bodyPr wrap="none" rtlCol="0">
            <a:spAutoFit/>
          </a:bodyPr>
          <a:lstStyle/>
          <a:p>
            <a:r>
              <a:rPr lang="en-US" dirty="0" smtClean="0"/>
              <a:t>Altitude, km</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10" y="762000"/>
            <a:ext cx="4601378" cy="301320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68" y="3292476"/>
            <a:ext cx="4596580" cy="3065987"/>
          </a:xfrm>
          <a:prstGeom prst="rect">
            <a:avLst/>
          </a:prstGeom>
        </p:spPr>
      </p:pic>
      <p:sp>
        <p:nvSpPr>
          <p:cNvPr id="4" name="TextBox 3"/>
          <p:cNvSpPr txBox="1"/>
          <p:nvPr/>
        </p:nvSpPr>
        <p:spPr>
          <a:xfrm rot="16200000">
            <a:off x="-484231" y="1618188"/>
            <a:ext cx="1335622" cy="369332"/>
          </a:xfrm>
          <a:prstGeom prst="rect">
            <a:avLst/>
          </a:prstGeom>
          <a:noFill/>
        </p:spPr>
        <p:txBody>
          <a:bodyPr wrap="none" rtlCol="0">
            <a:spAutoFit/>
          </a:bodyPr>
          <a:lstStyle/>
          <a:p>
            <a:r>
              <a:rPr lang="en-US" dirty="0" smtClean="0"/>
              <a:t>Altitude, km</a:t>
            </a:r>
            <a:endParaRPr lang="en-US" dirty="0"/>
          </a:p>
        </p:txBody>
      </p:sp>
      <p:sp>
        <p:nvSpPr>
          <p:cNvPr id="7" name="TextBox 6"/>
          <p:cNvSpPr txBox="1"/>
          <p:nvPr/>
        </p:nvSpPr>
        <p:spPr>
          <a:xfrm>
            <a:off x="657754" y="838200"/>
            <a:ext cx="649537" cy="369332"/>
          </a:xfrm>
          <a:prstGeom prst="rect">
            <a:avLst/>
          </a:prstGeom>
          <a:noFill/>
        </p:spPr>
        <p:txBody>
          <a:bodyPr wrap="none" rtlCol="0">
            <a:spAutoFit/>
          </a:bodyPr>
          <a:lstStyle/>
          <a:p>
            <a:r>
              <a:rPr lang="en-US" b="1" dirty="0" smtClean="0"/>
              <a:t>RF05</a:t>
            </a:r>
            <a:endParaRPr lang="en-US" b="1" dirty="0"/>
          </a:p>
        </p:txBody>
      </p:sp>
      <p:sp>
        <p:nvSpPr>
          <p:cNvPr id="14" name="TextBox 13"/>
          <p:cNvSpPr txBox="1"/>
          <p:nvPr/>
        </p:nvSpPr>
        <p:spPr>
          <a:xfrm>
            <a:off x="609600" y="3440668"/>
            <a:ext cx="649537" cy="369332"/>
          </a:xfrm>
          <a:prstGeom prst="rect">
            <a:avLst/>
          </a:prstGeom>
          <a:noFill/>
        </p:spPr>
        <p:txBody>
          <a:bodyPr wrap="none" rtlCol="0">
            <a:spAutoFit/>
          </a:bodyPr>
          <a:lstStyle/>
          <a:p>
            <a:r>
              <a:rPr lang="en-US" b="1" dirty="0" smtClean="0"/>
              <a:t>RF12</a:t>
            </a:r>
            <a:endParaRPr lang="en-US" b="1" dirty="0"/>
          </a:p>
        </p:txBody>
      </p:sp>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5" name="TextBox 4"/>
          <p:cNvSpPr txBox="1"/>
          <p:nvPr/>
        </p:nvSpPr>
        <p:spPr>
          <a:xfrm>
            <a:off x="3886200" y="5638800"/>
            <a:ext cx="946926" cy="307777"/>
          </a:xfrm>
          <a:prstGeom prst="rect">
            <a:avLst/>
          </a:prstGeom>
          <a:noFill/>
        </p:spPr>
        <p:txBody>
          <a:bodyPr wrap="none" rtlCol="0">
            <a:spAutoFit/>
          </a:bodyPr>
          <a:lstStyle/>
          <a:p>
            <a:r>
              <a:rPr lang="en-US" sz="1400" dirty="0" smtClean="0"/>
              <a:t>DMS, pptv</a:t>
            </a:r>
            <a:endParaRPr lang="en-US" sz="1400" dirty="0"/>
          </a:p>
        </p:txBody>
      </p:sp>
      <p:sp>
        <p:nvSpPr>
          <p:cNvPr id="6" name="TextBox 5"/>
          <p:cNvSpPr txBox="1"/>
          <p:nvPr/>
        </p:nvSpPr>
        <p:spPr>
          <a:xfrm>
            <a:off x="2362200" y="5638800"/>
            <a:ext cx="1138517" cy="369332"/>
          </a:xfrm>
          <a:prstGeom prst="rect">
            <a:avLst/>
          </a:prstGeom>
          <a:noFill/>
        </p:spPr>
        <p:txBody>
          <a:bodyPr wrap="none" rtlCol="0">
            <a:spAutoFit/>
          </a:bodyPr>
          <a:lstStyle/>
          <a:p>
            <a:r>
              <a:rPr lang="en-US" dirty="0" smtClean="0"/>
              <a:t>Time, UTC</a:t>
            </a:r>
            <a:endParaRPr lang="en-US" dirty="0"/>
          </a:p>
        </p:txBody>
      </p:sp>
      <p:sp>
        <p:nvSpPr>
          <p:cNvPr id="16" name="TextBox 15"/>
          <p:cNvSpPr txBox="1"/>
          <p:nvPr/>
        </p:nvSpPr>
        <p:spPr>
          <a:xfrm>
            <a:off x="5238004" y="609600"/>
            <a:ext cx="3829796" cy="3277820"/>
          </a:xfrm>
          <a:prstGeom prst="rect">
            <a:avLst/>
          </a:prstGeom>
          <a:noFill/>
        </p:spPr>
        <p:txBody>
          <a:bodyPr wrap="square" rtlCol="0">
            <a:spAutoFit/>
          </a:bodyPr>
          <a:lstStyle/>
          <a:p>
            <a:r>
              <a:rPr lang="en-US" dirty="0" smtClean="0"/>
              <a:t>(DMS – lifetime ~ 1 day)</a:t>
            </a:r>
          </a:p>
          <a:p>
            <a:endParaRPr lang="en-US" sz="500" dirty="0" smtClean="0"/>
          </a:p>
          <a:p>
            <a:r>
              <a:rPr lang="en-US" dirty="0" smtClean="0"/>
              <a:t>RF05 - no DMS </a:t>
            </a:r>
            <a:r>
              <a:rPr lang="en-US" dirty="0" err="1" smtClean="0"/>
              <a:t>obs</a:t>
            </a:r>
            <a:r>
              <a:rPr lang="en-US" dirty="0" smtClean="0"/>
              <a:t> in the UT.</a:t>
            </a:r>
          </a:p>
          <a:p>
            <a:pPr marL="285750" indent="-285750">
              <a:buFont typeface="Arial" pitchFamily="34" charset="0"/>
              <a:buChar char="•"/>
            </a:pPr>
            <a:r>
              <a:rPr lang="en-US" dirty="0" smtClean="0"/>
              <a:t>convection present in CAM-chem in region where convection was observed (in acetone, etc.)</a:t>
            </a:r>
          </a:p>
          <a:p>
            <a:pPr marL="285750" indent="-285750">
              <a:buFont typeface="Arial" pitchFamily="34" charset="0"/>
              <a:buChar char="•"/>
            </a:pPr>
            <a:r>
              <a:rPr lang="en-US" dirty="0" smtClean="0"/>
              <a:t>However MBL DMS was predicted to be relatively low. </a:t>
            </a:r>
          </a:p>
          <a:p>
            <a:endParaRPr lang="en-US" sz="400" dirty="0" smtClean="0"/>
          </a:p>
          <a:p>
            <a:r>
              <a:rPr lang="en-US" dirty="0" smtClean="0"/>
              <a:t>RF12 - DMS observed </a:t>
            </a:r>
            <a:r>
              <a:rPr lang="en-US" dirty="0"/>
              <a:t>in the </a:t>
            </a:r>
            <a:r>
              <a:rPr lang="en-US" dirty="0" smtClean="0"/>
              <a:t>UT.</a:t>
            </a:r>
          </a:p>
          <a:p>
            <a:pPr marL="285750" indent="-285750">
              <a:buFont typeface="Arial" pitchFamily="34" charset="0"/>
              <a:buChar char="•"/>
            </a:pPr>
            <a:r>
              <a:rPr lang="en-US" dirty="0" smtClean="0"/>
              <a:t>MBL DMS predicted to be &gt; 50 pptv</a:t>
            </a:r>
            <a:endParaRPr lang="en-US" dirty="0"/>
          </a:p>
          <a:p>
            <a:pPr marL="285750" indent="-285750">
              <a:buFont typeface="Arial" pitchFamily="34" charset="0"/>
              <a:buChar char="•"/>
            </a:pPr>
            <a:r>
              <a:rPr lang="en-US" dirty="0" smtClean="0"/>
              <a:t>Max convection predicted in slightly different region, DMS up to 40 pptv.</a:t>
            </a:r>
          </a:p>
        </p:txBody>
      </p:sp>
      <p:grpSp>
        <p:nvGrpSpPr>
          <p:cNvPr id="19" name="Group 18"/>
          <p:cNvGrpSpPr/>
          <p:nvPr/>
        </p:nvGrpSpPr>
        <p:grpSpPr>
          <a:xfrm>
            <a:off x="5353796" y="3886200"/>
            <a:ext cx="3714004" cy="2470958"/>
            <a:chOff x="5353796" y="3886200"/>
            <a:chExt cx="3714004" cy="2470958"/>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3796" y="3886200"/>
              <a:ext cx="2667000" cy="2470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a:xfrm>
              <a:off x="7259478" y="4997890"/>
              <a:ext cx="533400" cy="496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839579" y="4600914"/>
              <a:ext cx="1228221" cy="923330"/>
            </a:xfrm>
            <a:prstGeom prst="rect">
              <a:avLst/>
            </a:prstGeom>
            <a:noFill/>
          </p:spPr>
          <p:txBody>
            <a:bodyPr wrap="none" rtlCol="0">
              <a:spAutoFit/>
            </a:bodyPr>
            <a:lstStyle/>
            <a:p>
              <a:r>
                <a:rPr lang="en-US" dirty="0" smtClean="0">
                  <a:solidFill>
                    <a:schemeClr val="accent1">
                      <a:lumMod val="75000"/>
                    </a:schemeClr>
                  </a:solidFill>
                </a:rPr>
                <a:t>Max</a:t>
              </a:r>
            </a:p>
            <a:p>
              <a:r>
                <a:rPr lang="en-US" dirty="0" smtClean="0">
                  <a:solidFill>
                    <a:schemeClr val="accent1">
                      <a:lumMod val="75000"/>
                    </a:schemeClr>
                  </a:solidFill>
                </a:rPr>
                <a:t>CAM-chem</a:t>
              </a:r>
            </a:p>
            <a:p>
              <a:r>
                <a:rPr lang="en-US" dirty="0" smtClean="0">
                  <a:solidFill>
                    <a:schemeClr val="accent1">
                      <a:lumMod val="75000"/>
                    </a:schemeClr>
                  </a:solidFill>
                </a:rPr>
                <a:t>convection</a:t>
              </a:r>
              <a:endParaRPr lang="en-US" dirty="0">
                <a:solidFill>
                  <a:schemeClr val="accent1">
                    <a:lumMod val="75000"/>
                  </a:schemeClr>
                </a:solidFill>
              </a:endParaRPr>
            </a:p>
          </p:txBody>
        </p:sp>
      </p:grpSp>
      <p:cxnSp>
        <p:nvCxnSpPr>
          <p:cNvPr id="22" name="Straight Connector 21"/>
          <p:cNvCxnSpPr/>
          <p:nvPr/>
        </p:nvCxnSpPr>
        <p:spPr>
          <a:xfrm>
            <a:off x="0" y="530317"/>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02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15321"/>
            <a:ext cx="5029200" cy="319467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 y="3198197"/>
            <a:ext cx="5029200" cy="3202603"/>
          </a:xfrm>
          <a:prstGeom prst="rect">
            <a:avLst/>
          </a:prstGeom>
        </p:spPr>
      </p:pic>
      <p:sp>
        <p:nvSpPr>
          <p:cNvPr id="4" name="TextBox 3"/>
          <p:cNvSpPr txBox="1"/>
          <p:nvPr/>
        </p:nvSpPr>
        <p:spPr>
          <a:xfrm rot="16200000">
            <a:off x="-484231" y="1618188"/>
            <a:ext cx="1335622" cy="369332"/>
          </a:xfrm>
          <a:prstGeom prst="rect">
            <a:avLst/>
          </a:prstGeom>
          <a:noFill/>
        </p:spPr>
        <p:txBody>
          <a:bodyPr wrap="none" rtlCol="0">
            <a:spAutoFit/>
          </a:bodyPr>
          <a:lstStyle/>
          <a:p>
            <a:r>
              <a:rPr lang="en-US" dirty="0" smtClean="0"/>
              <a:t>Altitude, km</a:t>
            </a:r>
            <a:endParaRPr lang="en-US" dirty="0"/>
          </a:p>
        </p:txBody>
      </p:sp>
      <p:sp>
        <p:nvSpPr>
          <p:cNvPr id="12" name="TextBox 11"/>
          <p:cNvSpPr txBox="1"/>
          <p:nvPr/>
        </p:nvSpPr>
        <p:spPr>
          <a:xfrm rot="16200000">
            <a:off x="-483145" y="4289650"/>
            <a:ext cx="1335622" cy="369332"/>
          </a:xfrm>
          <a:prstGeom prst="rect">
            <a:avLst/>
          </a:prstGeom>
          <a:noFill/>
        </p:spPr>
        <p:txBody>
          <a:bodyPr wrap="none" rtlCol="0">
            <a:spAutoFit/>
          </a:bodyPr>
          <a:lstStyle/>
          <a:p>
            <a:r>
              <a:rPr lang="en-US" dirty="0" smtClean="0"/>
              <a:t>Altitude, km</a:t>
            </a:r>
            <a:endParaRPr lang="en-US" dirty="0"/>
          </a:p>
        </p:txBody>
      </p:sp>
      <p:sp>
        <p:nvSpPr>
          <p:cNvPr id="5" name="TextBox 4"/>
          <p:cNvSpPr txBox="1"/>
          <p:nvPr/>
        </p:nvSpPr>
        <p:spPr>
          <a:xfrm>
            <a:off x="3886200" y="5638800"/>
            <a:ext cx="1030282" cy="307777"/>
          </a:xfrm>
          <a:prstGeom prst="rect">
            <a:avLst/>
          </a:prstGeom>
          <a:noFill/>
        </p:spPr>
        <p:txBody>
          <a:bodyPr wrap="none" rtlCol="0">
            <a:spAutoFit/>
          </a:bodyPr>
          <a:lstStyle/>
          <a:p>
            <a:r>
              <a:rPr lang="en-US" sz="1400" dirty="0" smtClean="0"/>
              <a:t>CHBr</a:t>
            </a:r>
            <a:r>
              <a:rPr lang="en-US" sz="1400" baseline="-25000" dirty="0" smtClean="0"/>
              <a:t>3</a:t>
            </a:r>
            <a:r>
              <a:rPr lang="en-US" sz="1400" dirty="0" smtClean="0"/>
              <a:t>, pptv</a:t>
            </a:r>
            <a:endParaRPr lang="en-US" sz="1400" dirty="0"/>
          </a:p>
        </p:txBody>
      </p:sp>
      <p:sp>
        <p:nvSpPr>
          <p:cNvPr id="6" name="TextBox 5"/>
          <p:cNvSpPr txBox="1"/>
          <p:nvPr/>
        </p:nvSpPr>
        <p:spPr>
          <a:xfrm>
            <a:off x="2362200" y="5574268"/>
            <a:ext cx="1138517" cy="369332"/>
          </a:xfrm>
          <a:prstGeom prst="rect">
            <a:avLst/>
          </a:prstGeom>
          <a:noFill/>
        </p:spPr>
        <p:txBody>
          <a:bodyPr wrap="none" rtlCol="0">
            <a:spAutoFit/>
          </a:bodyPr>
          <a:lstStyle/>
          <a:p>
            <a:r>
              <a:rPr lang="en-US" dirty="0" smtClean="0"/>
              <a:t>Time, UTC</a:t>
            </a:r>
            <a:endParaRPr lang="en-US" dirty="0"/>
          </a:p>
        </p:txBody>
      </p:sp>
      <p:sp>
        <p:nvSpPr>
          <p:cNvPr id="7" name="TextBox 6"/>
          <p:cNvSpPr txBox="1"/>
          <p:nvPr/>
        </p:nvSpPr>
        <p:spPr>
          <a:xfrm>
            <a:off x="657754" y="838200"/>
            <a:ext cx="649537" cy="369332"/>
          </a:xfrm>
          <a:prstGeom prst="rect">
            <a:avLst/>
          </a:prstGeom>
          <a:noFill/>
        </p:spPr>
        <p:txBody>
          <a:bodyPr wrap="none" rtlCol="0">
            <a:spAutoFit/>
          </a:bodyPr>
          <a:lstStyle/>
          <a:p>
            <a:r>
              <a:rPr lang="en-US" b="1" dirty="0" smtClean="0"/>
              <a:t>RF05</a:t>
            </a:r>
            <a:endParaRPr lang="en-US" b="1" dirty="0"/>
          </a:p>
        </p:txBody>
      </p:sp>
      <p:sp>
        <p:nvSpPr>
          <p:cNvPr id="14" name="TextBox 13"/>
          <p:cNvSpPr txBox="1"/>
          <p:nvPr/>
        </p:nvSpPr>
        <p:spPr>
          <a:xfrm>
            <a:off x="609600" y="3440668"/>
            <a:ext cx="649537" cy="369332"/>
          </a:xfrm>
          <a:prstGeom prst="rect">
            <a:avLst/>
          </a:prstGeom>
          <a:noFill/>
        </p:spPr>
        <p:txBody>
          <a:bodyPr wrap="none" rtlCol="0">
            <a:spAutoFit/>
          </a:bodyPr>
          <a:lstStyle/>
          <a:p>
            <a:r>
              <a:rPr lang="en-US" b="1" dirty="0" smtClean="0"/>
              <a:t>RF12</a:t>
            </a:r>
            <a:endParaRPr lang="en-US" b="1" dirty="0"/>
          </a:p>
        </p:txBody>
      </p:sp>
      <p:sp>
        <p:nvSpPr>
          <p:cNvPr id="15" name="TextBox 14"/>
          <p:cNvSpPr txBox="1"/>
          <p:nvPr/>
        </p:nvSpPr>
        <p:spPr>
          <a:xfrm>
            <a:off x="28339" y="43934"/>
            <a:ext cx="8335231"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CAM-chem convection </a:t>
            </a:r>
            <a:r>
              <a:rPr lang="en-US" sz="2200" dirty="0">
                <a:solidFill>
                  <a:schemeClr val="accent5">
                    <a:lumMod val="50000"/>
                  </a:schemeClr>
                </a:solidFill>
                <a:latin typeface="Tahoma" pitchFamily="34" charset="0"/>
                <a:ea typeface="Tahoma" pitchFamily="34" charset="0"/>
                <a:cs typeface="Tahoma" pitchFamily="34" charset="0"/>
              </a:rPr>
              <a:t>during CONTRAST RF05 </a:t>
            </a:r>
            <a:r>
              <a:rPr lang="en-US" sz="2200" dirty="0" smtClean="0">
                <a:solidFill>
                  <a:schemeClr val="accent5">
                    <a:lumMod val="50000"/>
                  </a:schemeClr>
                </a:solidFill>
                <a:latin typeface="Tahoma" pitchFamily="34" charset="0"/>
                <a:ea typeface="Tahoma" pitchFamily="34" charset="0"/>
                <a:cs typeface="Tahoma" pitchFamily="34" charset="0"/>
              </a:rPr>
              <a:t>and RF12 – CHBr</a:t>
            </a:r>
            <a:r>
              <a:rPr lang="en-US" sz="2200" baseline="-25000" dirty="0" smtClean="0">
                <a:solidFill>
                  <a:schemeClr val="accent5">
                    <a:lumMod val="50000"/>
                  </a:schemeClr>
                </a:solidFill>
                <a:latin typeface="Tahoma" pitchFamily="34" charset="0"/>
                <a:ea typeface="Tahoma" pitchFamily="34" charset="0"/>
                <a:cs typeface="Tahoma" pitchFamily="34" charset="0"/>
              </a:rPr>
              <a:t>3</a:t>
            </a:r>
            <a:endParaRPr lang="en-US" sz="2200" baseline="-25000" dirty="0">
              <a:solidFill>
                <a:schemeClr val="accent5">
                  <a:lumMod val="50000"/>
                </a:schemeClr>
              </a:solidFill>
              <a:latin typeface="Tahoma" pitchFamily="34" charset="0"/>
              <a:ea typeface="Tahoma" pitchFamily="34" charset="0"/>
              <a:cs typeface="Tahoma" pitchFamily="34" charset="0"/>
            </a:endParaRPr>
          </a:p>
        </p:txBody>
      </p:sp>
      <p:cxnSp>
        <p:nvCxnSpPr>
          <p:cNvPr id="16" name="Straight Connector 15"/>
          <p:cNvCxnSpPr/>
          <p:nvPr/>
        </p:nvCxnSpPr>
        <p:spPr>
          <a:xfrm>
            <a:off x="0" y="530317"/>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38004" y="609600"/>
            <a:ext cx="3829796" cy="4108817"/>
          </a:xfrm>
          <a:prstGeom prst="rect">
            <a:avLst/>
          </a:prstGeom>
          <a:noFill/>
        </p:spPr>
        <p:txBody>
          <a:bodyPr wrap="square" rtlCol="0">
            <a:spAutoFit/>
          </a:bodyPr>
          <a:lstStyle/>
          <a:p>
            <a:r>
              <a:rPr lang="en-US" dirty="0" smtClean="0"/>
              <a:t>(</a:t>
            </a:r>
            <a:r>
              <a:rPr lang="en-US" dirty="0" err="1" smtClean="0"/>
              <a:t>bromoform</a:t>
            </a:r>
            <a:r>
              <a:rPr lang="en-US" dirty="0" smtClean="0"/>
              <a:t> – lifetime ~ 17 days)</a:t>
            </a:r>
          </a:p>
          <a:p>
            <a:endParaRPr lang="en-US" sz="500" dirty="0" smtClean="0"/>
          </a:p>
          <a:p>
            <a:r>
              <a:rPr lang="en-US" dirty="0" smtClean="0"/>
              <a:t>RF05</a:t>
            </a:r>
          </a:p>
          <a:p>
            <a:pPr marL="285750" indent="-285750">
              <a:buFont typeface="Arial" pitchFamily="34" charset="0"/>
              <a:buChar char="•"/>
            </a:pPr>
            <a:r>
              <a:rPr lang="en-US" dirty="0" smtClean="0"/>
              <a:t>The intrusion of low VSLS air from above was captured by the model.</a:t>
            </a:r>
          </a:p>
          <a:p>
            <a:pPr marL="285750" indent="-285750">
              <a:buFont typeface="Arial" pitchFamily="34" charset="0"/>
              <a:buChar char="•"/>
            </a:pPr>
            <a:r>
              <a:rPr lang="en-US" dirty="0" smtClean="0"/>
              <a:t>In general, BL </a:t>
            </a:r>
            <a:r>
              <a:rPr lang="en-US" dirty="0" err="1" smtClean="0"/>
              <a:t>bromoform</a:t>
            </a:r>
            <a:r>
              <a:rPr lang="en-US" dirty="0" smtClean="0"/>
              <a:t> was too high in the model, but the aged convection was seen.</a:t>
            </a:r>
          </a:p>
          <a:p>
            <a:endParaRPr lang="en-US" sz="400" dirty="0" smtClean="0"/>
          </a:p>
          <a:p>
            <a:r>
              <a:rPr lang="en-US" dirty="0" smtClean="0"/>
              <a:t>RF12</a:t>
            </a:r>
          </a:p>
          <a:p>
            <a:pPr marL="285750" indent="-285750">
              <a:buFont typeface="Arial" pitchFamily="34" charset="0"/>
              <a:buChar char="•"/>
            </a:pPr>
            <a:r>
              <a:rPr lang="en-US" dirty="0" smtClean="0"/>
              <a:t>Without sampling the boundary layer, we can’t definitely state that the modeled </a:t>
            </a:r>
            <a:r>
              <a:rPr lang="en-US" dirty="0" err="1" smtClean="0"/>
              <a:t>bromoform</a:t>
            </a:r>
            <a:r>
              <a:rPr lang="en-US" dirty="0" smtClean="0"/>
              <a:t> was too high in the BL.</a:t>
            </a:r>
          </a:p>
          <a:p>
            <a:pPr marL="285750" indent="-285750">
              <a:buFont typeface="Arial" pitchFamily="34" charset="0"/>
              <a:buChar char="•"/>
            </a:pPr>
            <a:r>
              <a:rPr lang="en-US" dirty="0" smtClean="0"/>
              <a:t>The profiles near Guam were predicted really well by the model.</a:t>
            </a:r>
          </a:p>
        </p:txBody>
      </p:sp>
    </p:spTree>
    <p:extLst>
      <p:ext uri="{BB962C8B-B14F-4D97-AF65-F5344CB8AC3E}">
        <p14:creationId xmlns:p14="http://schemas.microsoft.com/office/powerpoint/2010/main" val="3603129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14400"/>
            <a:ext cx="3490899" cy="4901084"/>
          </a:xfrm>
          <a:prstGeom prst="rect">
            <a:avLst/>
          </a:prstGeom>
        </p:spPr>
      </p:pic>
      <p:sp>
        <p:nvSpPr>
          <p:cNvPr id="12" name="TextBox 11"/>
          <p:cNvSpPr txBox="1"/>
          <p:nvPr/>
        </p:nvSpPr>
        <p:spPr>
          <a:xfrm>
            <a:off x="28339" y="87868"/>
            <a:ext cx="9079537" cy="369332"/>
          </a:xfrm>
          <a:prstGeom prst="rect">
            <a:avLst/>
          </a:prstGeom>
          <a:noFill/>
        </p:spPr>
        <p:txBody>
          <a:bodyPr wrap="none" rtlCol="0">
            <a:spAutoFit/>
          </a:bodyPr>
          <a:lstStyle/>
          <a:p>
            <a:r>
              <a:rPr lang="en-US" dirty="0" smtClean="0">
                <a:solidFill>
                  <a:schemeClr val="accent5">
                    <a:lumMod val="50000"/>
                  </a:schemeClr>
                </a:solidFill>
                <a:latin typeface="Tahoma" pitchFamily="34" charset="0"/>
                <a:ea typeface="Tahoma" pitchFamily="34" charset="0"/>
                <a:cs typeface="Tahoma" pitchFamily="34" charset="0"/>
              </a:rPr>
              <a:t>VSLS behavior during TORERO RF04 &amp; RF05 – S. American Coast v. Oligotrophic Ocean</a:t>
            </a:r>
            <a:endParaRPr lang="en-US" dirty="0">
              <a:solidFill>
                <a:schemeClr val="accent5">
                  <a:lumMod val="50000"/>
                </a:schemeClr>
              </a:solidFill>
              <a:latin typeface="Tahoma" pitchFamily="34" charset="0"/>
              <a:ea typeface="Tahoma" pitchFamily="34" charset="0"/>
              <a:cs typeface="Tahoma" pitchFamily="34"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066800"/>
            <a:ext cx="4862579" cy="477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3000" y="2362200"/>
            <a:ext cx="649537" cy="369332"/>
          </a:xfrm>
          <a:prstGeom prst="rect">
            <a:avLst/>
          </a:prstGeom>
          <a:noFill/>
        </p:spPr>
        <p:txBody>
          <a:bodyPr wrap="none" rtlCol="0">
            <a:spAutoFit/>
          </a:bodyPr>
          <a:lstStyle/>
          <a:p>
            <a:r>
              <a:rPr lang="en-US" dirty="0" smtClean="0">
                <a:solidFill>
                  <a:srgbClr val="FF99FF"/>
                </a:solidFill>
              </a:rPr>
              <a:t>RF05</a:t>
            </a:r>
            <a:endParaRPr lang="en-US" dirty="0">
              <a:solidFill>
                <a:srgbClr val="FF99FF"/>
              </a:solidFill>
            </a:endParaRPr>
          </a:p>
        </p:txBody>
      </p:sp>
      <p:sp>
        <p:nvSpPr>
          <p:cNvPr id="14" name="TextBox 13"/>
          <p:cNvSpPr txBox="1"/>
          <p:nvPr/>
        </p:nvSpPr>
        <p:spPr>
          <a:xfrm>
            <a:off x="1974511" y="3180276"/>
            <a:ext cx="649537" cy="369332"/>
          </a:xfrm>
          <a:prstGeom prst="rect">
            <a:avLst/>
          </a:prstGeom>
          <a:noFill/>
        </p:spPr>
        <p:txBody>
          <a:bodyPr wrap="none" rtlCol="0">
            <a:spAutoFit/>
          </a:bodyPr>
          <a:lstStyle/>
          <a:p>
            <a:r>
              <a:rPr lang="en-US" dirty="0" smtClean="0">
                <a:solidFill>
                  <a:srgbClr val="66FFFF"/>
                </a:solidFill>
              </a:rPr>
              <a:t>RF04</a:t>
            </a:r>
            <a:endParaRPr lang="en-US" dirty="0">
              <a:solidFill>
                <a:srgbClr val="66FFFF"/>
              </a:solidFill>
            </a:endParaRPr>
          </a:p>
        </p:txBody>
      </p:sp>
      <p:cxnSp>
        <p:nvCxnSpPr>
          <p:cNvPr id="13" name="Straight Arrow Connector 12"/>
          <p:cNvCxnSpPr/>
          <p:nvPr/>
        </p:nvCxnSpPr>
        <p:spPr>
          <a:xfrm flipH="1">
            <a:off x="3029407" y="2819400"/>
            <a:ext cx="76200" cy="304800"/>
          </a:xfrm>
          <a:prstGeom prst="straightConnector1">
            <a:avLst/>
          </a:prstGeom>
          <a:ln w="12700">
            <a:solidFill>
              <a:srgbClr val="66FFFF"/>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639300" y="2718791"/>
            <a:ext cx="233452" cy="405409"/>
          </a:xfrm>
          <a:prstGeom prst="straightConnector1">
            <a:avLst/>
          </a:prstGeom>
          <a:ln w="12700">
            <a:solidFill>
              <a:srgbClr val="66FF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30317"/>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02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1400"/>
            <a:ext cx="8559617" cy="293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809" y="459964"/>
            <a:ext cx="8352455" cy="308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489828"/>
            <a:ext cx="8556858" cy="3084466"/>
          </a:xfrm>
          <a:prstGeom prst="rect">
            <a:avLst/>
          </a:prstGeom>
          <a:solidFill>
            <a:schemeClr val="bg1"/>
          </a:solidFill>
          <a:ln>
            <a:noFill/>
          </a:ln>
          <a:effectLst/>
        </p:spPr>
      </p:pic>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sp>
        <p:nvSpPr>
          <p:cNvPr id="7" name="TextBox 6"/>
          <p:cNvSpPr txBox="1"/>
          <p:nvPr/>
        </p:nvSpPr>
        <p:spPr>
          <a:xfrm>
            <a:off x="28339" y="43934"/>
            <a:ext cx="9079537" cy="369332"/>
          </a:xfrm>
          <a:prstGeom prst="rect">
            <a:avLst/>
          </a:prstGeom>
          <a:noFill/>
        </p:spPr>
        <p:txBody>
          <a:bodyPr wrap="none" rtlCol="0">
            <a:spAutoFit/>
          </a:bodyPr>
          <a:lstStyle/>
          <a:p>
            <a:r>
              <a:rPr lang="en-US" dirty="0" smtClean="0">
                <a:solidFill>
                  <a:schemeClr val="accent5">
                    <a:lumMod val="50000"/>
                  </a:schemeClr>
                </a:solidFill>
                <a:latin typeface="Tahoma" pitchFamily="34" charset="0"/>
                <a:ea typeface="Tahoma" pitchFamily="34" charset="0"/>
                <a:cs typeface="Tahoma" pitchFamily="34" charset="0"/>
              </a:rPr>
              <a:t>VSLS behavior during TORERO RF04 &amp; RF05 – S. American Coast v. Oligotrophic Ocean</a:t>
            </a:r>
            <a:endParaRPr lang="en-US" dirty="0">
              <a:solidFill>
                <a:schemeClr val="accent5">
                  <a:lumMod val="50000"/>
                </a:schemeClr>
              </a:solidFill>
              <a:latin typeface="Tahoma" pitchFamily="34" charset="0"/>
              <a:ea typeface="Tahoma" pitchFamily="34" charset="0"/>
              <a:cs typeface="Tahoma" pitchFamily="34" charset="0"/>
            </a:endParaRPr>
          </a:p>
        </p:txBody>
      </p:sp>
      <p:cxnSp>
        <p:nvCxnSpPr>
          <p:cNvPr id="13" name="Straight Connector 12"/>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457200"/>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01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16" y="609273"/>
            <a:ext cx="4833564" cy="259112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08" y="3219414"/>
            <a:ext cx="4952492" cy="3257586"/>
          </a:xfrm>
          <a:prstGeom prst="rect">
            <a:avLst/>
          </a:prstGeom>
        </p:spPr>
      </p:pic>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483144" y="1618188"/>
            <a:ext cx="1335622" cy="369332"/>
          </a:xfrm>
          <a:prstGeom prst="rect">
            <a:avLst/>
          </a:prstGeom>
          <a:noFill/>
        </p:spPr>
        <p:txBody>
          <a:bodyPr wrap="none" rtlCol="0">
            <a:spAutoFit/>
          </a:bodyPr>
          <a:lstStyle/>
          <a:p>
            <a:r>
              <a:rPr lang="en-US" dirty="0" smtClean="0"/>
              <a:t>Altitude, km</a:t>
            </a:r>
            <a:endParaRPr lang="en-US" dirty="0"/>
          </a:p>
        </p:txBody>
      </p:sp>
      <p:sp>
        <p:nvSpPr>
          <p:cNvPr id="12" name="TextBox 11"/>
          <p:cNvSpPr txBox="1"/>
          <p:nvPr/>
        </p:nvSpPr>
        <p:spPr>
          <a:xfrm rot="16200000">
            <a:off x="-482058" y="4289650"/>
            <a:ext cx="1335622" cy="369332"/>
          </a:xfrm>
          <a:prstGeom prst="rect">
            <a:avLst/>
          </a:prstGeom>
          <a:noFill/>
        </p:spPr>
        <p:txBody>
          <a:bodyPr wrap="none" rtlCol="0">
            <a:spAutoFit/>
          </a:bodyPr>
          <a:lstStyle/>
          <a:p>
            <a:r>
              <a:rPr lang="en-US" dirty="0" smtClean="0"/>
              <a:t>Altitude, km</a:t>
            </a:r>
            <a:endParaRPr lang="en-US" dirty="0"/>
          </a:p>
        </p:txBody>
      </p:sp>
      <p:sp>
        <p:nvSpPr>
          <p:cNvPr id="5" name="TextBox 4"/>
          <p:cNvSpPr txBox="1"/>
          <p:nvPr/>
        </p:nvSpPr>
        <p:spPr>
          <a:xfrm>
            <a:off x="3964310" y="5712023"/>
            <a:ext cx="946926" cy="307777"/>
          </a:xfrm>
          <a:prstGeom prst="rect">
            <a:avLst/>
          </a:prstGeom>
          <a:noFill/>
        </p:spPr>
        <p:txBody>
          <a:bodyPr wrap="none" rtlCol="0">
            <a:spAutoFit/>
          </a:bodyPr>
          <a:lstStyle/>
          <a:p>
            <a:r>
              <a:rPr lang="en-US" sz="1400" dirty="0" smtClean="0"/>
              <a:t>DMS, pptv</a:t>
            </a:r>
            <a:endParaRPr lang="en-US" sz="1400" dirty="0"/>
          </a:p>
        </p:txBody>
      </p:sp>
      <p:sp>
        <p:nvSpPr>
          <p:cNvPr id="6" name="TextBox 5"/>
          <p:cNvSpPr txBox="1"/>
          <p:nvPr/>
        </p:nvSpPr>
        <p:spPr>
          <a:xfrm>
            <a:off x="2516510" y="5681246"/>
            <a:ext cx="1030026" cy="338554"/>
          </a:xfrm>
          <a:prstGeom prst="rect">
            <a:avLst/>
          </a:prstGeom>
          <a:noFill/>
        </p:spPr>
        <p:txBody>
          <a:bodyPr wrap="none" rtlCol="0">
            <a:spAutoFit/>
          </a:bodyPr>
          <a:lstStyle/>
          <a:p>
            <a:r>
              <a:rPr lang="en-US" sz="1600" dirty="0" smtClean="0"/>
              <a:t>Time, UTC</a:t>
            </a:r>
            <a:endParaRPr lang="en-US" sz="1600" dirty="0"/>
          </a:p>
        </p:txBody>
      </p:sp>
      <p:sp>
        <p:nvSpPr>
          <p:cNvPr id="7" name="TextBox 6"/>
          <p:cNvSpPr txBox="1"/>
          <p:nvPr/>
        </p:nvSpPr>
        <p:spPr>
          <a:xfrm>
            <a:off x="735864" y="838200"/>
            <a:ext cx="649537" cy="369332"/>
          </a:xfrm>
          <a:prstGeom prst="rect">
            <a:avLst/>
          </a:prstGeom>
          <a:noFill/>
        </p:spPr>
        <p:txBody>
          <a:bodyPr wrap="none" rtlCol="0">
            <a:spAutoFit/>
          </a:bodyPr>
          <a:lstStyle/>
          <a:p>
            <a:r>
              <a:rPr lang="en-US" b="1" dirty="0" smtClean="0"/>
              <a:t>RF04</a:t>
            </a:r>
            <a:endParaRPr lang="en-US" b="1" dirty="0"/>
          </a:p>
        </p:txBody>
      </p:sp>
      <p:sp>
        <p:nvSpPr>
          <p:cNvPr id="14" name="TextBox 13"/>
          <p:cNvSpPr txBox="1"/>
          <p:nvPr/>
        </p:nvSpPr>
        <p:spPr>
          <a:xfrm>
            <a:off x="687710" y="3440668"/>
            <a:ext cx="654346" cy="369332"/>
          </a:xfrm>
          <a:prstGeom prst="rect">
            <a:avLst/>
          </a:prstGeom>
          <a:noFill/>
        </p:spPr>
        <p:txBody>
          <a:bodyPr wrap="none" rtlCol="0">
            <a:spAutoFit/>
          </a:bodyPr>
          <a:lstStyle/>
          <a:p>
            <a:r>
              <a:rPr lang="en-US" b="1" dirty="0" smtClean="0"/>
              <a:t>RF05</a:t>
            </a:r>
            <a:endParaRPr lang="en-US" b="1" dirty="0"/>
          </a:p>
        </p:txBody>
      </p:sp>
      <p:sp>
        <p:nvSpPr>
          <p:cNvPr id="15" name="TextBox 14"/>
          <p:cNvSpPr txBox="1"/>
          <p:nvPr/>
        </p:nvSpPr>
        <p:spPr>
          <a:xfrm>
            <a:off x="28339" y="43934"/>
            <a:ext cx="7795788"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CAM-chem </a:t>
            </a:r>
            <a:r>
              <a:rPr lang="en-US" sz="2200" strike="sngStrike" dirty="0" smtClean="0">
                <a:solidFill>
                  <a:schemeClr val="accent5">
                    <a:lumMod val="50000"/>
                  </a:schemeClr>
                </a:solidFill>
                <a:latin typeface="Tahoma" pitchFamily="34" charset="0"/>
                <a:ea typeface="Tahoma" pitchFamily="34" charset="0"/>
                <a:cs typeface="Tahoma" pitchFamily="34" charset="0"/>
              </a:rPr>
              <a:t>convection</a:t>
            </a:r>
            <a:r>
              <a:rPr lang="en-US" sz="2200" dirty="0" smtClean="0">
                <a:solidFill>
                  <a:schemeClr val="accent5">
                    <a:lumMod val="50000"/>
                  </a:schemeClr>
                </a:solidFill>
                <a:latin typeface="Tahoma" pitchFamily="34" charset="0"/>
                <a:ea typeface="Tahoma" pitchFamily="34" charset="0"/>
                <a:cs typeface="Tahoma" pitchFamily="34" charset="0"/>
              </a:rPr>
              <a:t> during TORERO RF04 and RF05 - DMS</a:t>
            </a:r>
            <a:endParaRPr lang="en-US" sz="2200" baseline="-25000" dirty="0">
              <a:solidFill>
                <a:schemeClr val="accent5">
                  <a:lumMod val="50000"/>
                </a:schemeClr>
              </a:solidFill>
              <a:latin typeface="Tahoma" pitchFamily="34" charset="0"/>
              <a:ea typeface="Tahoma" pitchFamily="34" charset="0"/>
              <a:cs typeface="Tahoma" pitchFamily="34" charset="0"/>
            </a:endParaRPr>
          </a:p>
        </p:txBody>
      </p:sp>
      <p:cxnSp>
        <p:nvCxnSpPr>
          <p:cNvPr id="20" name="Straight Connector 19"/>
          <p:cNvCxnSpPr/>
          <p:nvPr/>
        </p:nvCxnSpPr>
        <p:spPr>
          <a:xfrm>
            <a:off x="0" y="530317"/>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5376" y="3578526"/>
            <a:ext cx="1978025" cy="27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375" y="609600"/>
            <a:ext cx="1978025" cy="27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832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00" y="3285927"/>
            <a:ext cx="5031600" cy="326727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50" y="609600"/>
            <a:ext cx="4875050" cy="2587681"/>
          </a:xfrm>
          <a:prstGeom prst="rect">
            <a:avLst/>
          </a:prstGeom>
        </p:spPr>
      </p:pic>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483144" y="1618188"/>
            <a:ext cx="1335622" cy="369332"/>
          </a:xfrm>
          <a:prstGeom prst="rect">
            <a:avLst/>
          </a:prstGeom>
          <a:noFill/>
        </p:spPr>
        <p:txBody>
          <a:bodyPr wrap="none" rtlCol="0">
            <a:spAutoFit/>
          </a:bodyPr>
          <a:lstStyle/>
          <a:p>
            <a:r>
              <a:rPr lang="en-US" dirty="0" smtClean="0"/>
              <a:t>Altitude, km</a:t>
            </a:r>
            <a:endParaRPr lang="en-US" dirty="0"/>
          </a:p>
        </p:txBody>
      </p:sp>
      <p:sp>
        <p:nvSpPr>
          <p:cNvPr id="12" name="TextBox 11"/>
          <p:cNvSpPr txBox="1"/>
          <p:nvPr/>
        </p:nvSpPr>
        <p:spPr>
          <a:xfrm rot="16200000">
            <a:off x="-482058" y="4289650"/>
            <a:ext cx="1335622" cy="369332"/>
          </a:xfrm>
          <a:prstGeom prst="rect">
            <a:avLst/>
          </a:prstGeom>
          <a:noFill/>
        </p:spPr>
        <p:txBody>
          <a:bodyPr wrap="none" rtlCol="0">
            <a:spAutoFit/>
          </a:bodyPr>
          <a:lstStyle/>
          <a:p>
            <a:r>
              <a:rPr lang="en-US" dirty="0" smtClean="0"/>
              <a:t>Altitude, km</a:t>
            </a:r>
            <a:endParaRPr lang="en-US" dirty="0"/>
          </a:p>
        </p:txBody>
      </p:sp>
      <p:sp>
        <p:nvSpPr>
          <p:cNvPr id="5" name="TextBox 4"/>
          <p:cNvSpPr txBox="1"/>
          <p:nvPr/>
        </p:nvSpPr>
        <p:spPr>
          <a:xfrm>
            <a:off x="3964310" y="5867400"/>
            <a:ext cx="1060740" cy="307777"/>
          </a:xfrm>
          <a:prstGeom prst="rect">
            <a:avLst/>
          </a:prstGeom>
          <a:noFill/>
        </p:spPr>
        <p:txBody>
          <a:bodyPr wrap="none" rtlCol="0">
            <a:spAutoFit/>
          </a:bodyPr>
          <a:lstStyle/>
          <a:p>
            <a:r>
              <a:rPr lang="en-US" sz="1400" dirty="0" smtClean="0"/>
              <a:t>CHBr</a:t>
            </a:r>
            <a:r>
              <a:rPr lang="en-US" sz="1400" baseline="-25000" dirty="0" smtClean="0"/>
              <a:t>3</a:t>
            </a:r>
            <a:r>
              <a:rPr lang="en-US" sz="1400" dirty="0" smtClean="0"/>
              <a:t>, pptv</a:t>
            </a:r>
            <a:endParaRPr lang="en-US" sz="1400" dirty="0"/>
          </a:p>
        </p:txBody>
      </p:sp>
      <p:sp>
        <p:nvSpPr>
          <p:cNvPr id="6" name="TextBox 5"/>
          <p:cNvSpPr txBox="1"/>
          <p:nvPr/>
        </p:nvSpPr>
        <p:spPr>
          <a:xfrm>
            <a:off x="2516510" y="5791200"/>
            <a:ext cx="1030026" cy="338554"/>
          </a:xfrm>
          <a:prstGeom prst="rect">
            <a:avLst/>
          </a:prstGeom>
          <a:noFill/>
        </p:spPr>
        <p:txBody>
          <a:bodyPr wrap="none" rtlCol="0">
            <a:spAutoFit/>
          </a:bodyPr>
          <a:lstStyle/>
          <a:p>
            <a:r>
              <a:rPr lang="en-US" sz="1600" dirty="0" smtClean="0"/>
              <a:t>Time, UTC</a:t>
            </a:r>
            <a:endParaRPr lang="en-US" sz="1600" dirty="0"/>
          </a:p>
        </p:txBody>
      </p:sp>
      <p:sp>
        <p:nvSpPr>
          <p:cNvPr id="7" name="TextBox 6"/>
          <p:cNvSpPr txBox="1"/>
          <p:nvPr/>
        </p:nvSpPr>
        <p:spPr>
          <a:xfrm>
            <a:off x="685800" y="762000"/>
            <a:ext cx="649537" cy="369332"/>
          </a:xfrm>
          <a:prstGeom prst="rect">
            <a:avLst/>
          </a:prstGeom>
          <a:noFill/>
        </p:spPr>
        <p:txBody>
          <a:bodyPr wrap="none" rtlCol="0">
            <a:spAutoFit/>
          </a:bodyPr>
          <a:lstStyle/>
          <a:p>
            <a:r>
              <a:rPr lang="en-US" b="1" dirty="0" smtClean="0"/>
              <a:t>RF04</a:t>
            </a:r>
            <a:endParaRPr lang="en-US" b="1" dirty="0"/>
          </a:p>
        </p:txBody>
      </p:sp>
      <p:sp>
        <p:nvSpPr>
          <p:cNvPr id="14" name="TextBox 13"/>
          <p:cNvSpPr txBox="1"/>
          <p:nvPr/>
        </p:nvSpPr>
        <p:spPr>
          <a:xfrm>
            <a:off x="717254" y="3364468"/>
            <a:ext cx="654346" cy="369332"/>
          </a:xfrm>
          <a:prstGeom prst="rect">
            <a:avLst/>
          </a:prstGeom>
          <a:noFill/>
        </p:spPr>
        <p:txBody>
          <a:bodyPr wrap="none" rtlCol="0">
            <a:spAutoFit/>
          </a:bodyPr>
          <a:lstStyle/>
          <a:p>
            <a:r>
              <a:rPr lang="en-US" b="1" dirty="0" smtClean="0"/>
              <a:t>RF05</a:t>
            </a:r>
            <a:endParaRPr lang="en-US" b="1" dirty="0"/>
          </a:p>
        </p:txBody>
      </p:sp>
      <p:sp>
        <p:nvSpPr>
          <p:cNvPr id="15" name="TextBox 14"/>
          <p:cNvSpPr txBox="1"/>
          <p:nvPr/>
        </p:nvSpPr>
        <p:spPr>
          <a:xfrm>
            <a:off x="28339" y="43934"/>
            <a:ext cx="8013540"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CAM-chem </a:t>
            </a:r>
            <a:r>
              <a:rPr lang="en-US" sz="2200" strike="sngStrike" dirty="0" smtClean="0">
                <a:solidFill>
                  <a:schemeClr val="accent5">
                    <a:lumMod val="50000"/>
                  </a:schemeClr>
                </a:solidFill>
                <a:latin typeface="Tahoma" pitchFamily="34" charset="0"/>
                <a:ea typeface="Tahoma" pitchFamily="34" charset="0"/>
                <a:cs typeface="Tahoma" pitchFamily="34" charset="0"/>
              </a:rPr>
              <a:t>convection</a:t>
            </a:r>
            <a:r>
              <a:rPr lang="en-US" sz="2200" dirty="0" smtClean="0">
                <a:solidFill>
                  <a:schemeClr val="accent5">
                    <a:lumMod val="50000"/>
                  </a:schemeClr>
                </a:solidFill>
                <a:latin typeface="Tahoma" pitchFamily="34" charset="0"/>
                <a:ea typeface="Tahoma" pitchFamily="34" charset="0"/>
                <a:cs typeface="Tahoma" pitchFamily="34" charset="0"/>
              </a:rPr>
              <a:t> during TORERO RF04 and RF05 – CHBr</a:t>
            </a:r>
            <a:r>
              <a:rPr lang="en-US" sz="2200" baseline="-25000" dirty="0" smtClean="0">
                <a:solidFill>
                  <a:schemeClr val="accent5">
                    <a:lumMod val="50000"/>
                  </a:schemeClr>
                </a:solidFill>
                <a:latin typeface="Tahoma" pitchFamily="34" charset="0"/>
                <a:ea typeface="Tahoma" pitchFamily="34" charset="0"/>
                <a:cs typeface="Tahoma" pitchFamily="34" charset="0"/>
              </a:rPr>
              <a:t>3</a:t>
            </a:r>
            <a:endParaRPr lang="en-US" sz="2200" baseline="-25000" dirty="0">
              <a:solidFill>
                <a:schemeClr val="accent5">
                  <a:lumMod val="50000"/>
                </a:schemeClr>
              </a:solidFill>
              <a:latin typeface="Tahoma" pitchFamily="34" charset="0"/>
              <a:ea typeface="Tahoma" pitchFamily="34" charset="0"/>
              <a:cs typeface="Tahoma" pitchFamily="34" charset="0"/>
            </a:endParaRPr>
          </a:p>
        </p:txBody>
      </p:sp>
      <p:cxnSp>
        <p:nvCxnSpPr>
          <p:cNvPr id="17" name="Straight Connector 16"/>
          <p:cNvCxnSpPr/>
          <p:nvPr/>
        </p:nvCxnSpPr>
        <p:spPr>
          <a:xfrm>
            <a:off x="0" y="530317"/>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1" y="609600"/>
            <a:ext cx="1993849" cy="2768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1" y="3581400"/>
            <a:ext cx="2008386" cy="27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408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865" y="6553200"/>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339" y="43934"/>
            <a:ext cx="1362874"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Summary</a:t>
            </a:r>
            <a:endParaRPr lang="en-US" sz="2200" baseline="-25000" dirty="0">
              <a:solidFill>
                <a:schemeClr val="accent5">
                  <a:lumMod val="50000"/>
                </a:schemeClr>
              </a:solidFill>
              <a:latin typeface="Tahoma" pitchFamily="34" charset="0"/>
              <a:ea typeface="Tahoma" pitchFamily="34" charset="0"/>
              <a:cs typeface="Tahoma" pitchFamily="34" charset="0"/>
            </a:endParaRPr>
          </a:p>
        </p:txBody>
      </p:sp>
      <p:cxnSp>
        <p:nvCxnSpPr>
          <p:cNvPr id="16" name="Straight Connector 15"/>
          <p:cNvCxnSpPr/>
          <p:nvPr/>
        </p:nvCxnSpPr>
        <p:spPr>
          <a:xfrm>
            <a:off x="0" y="530317"/>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698" y="685800"/>
            <a:ext cx="9045102" cy="5509200"/>
          </a:xfrm>
          <a:prstGeom prst="rect">
            <a:avLst/>
          </a:prstGeom>
          <a:noFill/>
        </p:spPr>
        <p:txBody>
          <a:bodyPr wrap="square" rtlCol="0">
            <a:spAutoFit/>
          </a:bodyPr>
          <a:lstStyle/>
          <a:p>
            <a:pPr marL="285750" indent="-285750">
              <a:buFont typeface="Arial" pitchFamily="34" charset="0"/>
              <a:buChar char="•"/>
            </a:pPr>
            <a:r>
              <a:rPr lang="en-US" sz="2200" dirty="0" smtClean="0"/>
              <a:t>Marine boundary layer VSLS concentrations in the CONTRAST study region were lower and less variable than in the eastern Pacific.</a:t>
            </a:r>
          </a:p>
          <a:p>
            <a:pPr marL="285750" indent="-285750">
              <a:buFont typeface="Arial" pitchFamily="34" charset="0"/>
              <a:buChar char="•"/>
            </a:pPr>
            <a:r>
              <a:rPr lang="en-US" sz="2200" dirty="0" smtClean="0"/>
              <a:t>Overall there is good agreement between the observations and CAM-chem. For many HCs and OVOCs (not shown), the agreement is excellent.</a:t>
            </a:r>
          </a:p>
          <a:p>
            <a:pPr marL="285750" indent="-285750">
              <a:buFont typeface="Arial" pitchFamily="34" charset="0"/>
              <a:buChar char="•"/>
            </a:pPr>
            <a:r>
              <a:rPr lang="en-US" sz="2200" dirty="0" smtClean="0"/>
              <a:t>For the VSLs, CAM-chem tends to predict higher </a:t>
            </a:r>
            <a:r>
              <a:rPr lang="en-US" sz="2200" dirty="0" err="1" smtClean="0"/>
              <a:t>bromoform</a:t>
            </a:r>
            <a:r>
              <a:rPr lang="en-US" sz="2200" dirty="0" smtClean="0"/>
              <a:t> and DMS in both the Eastern and Western Tropical Pacific, although the general spatial and vertical trends agree with the observations.</a:t>
            </a:r>
            <a:endParaRPr lang="en-US" sz="2200" dirty="0"/>
          </a:p>
          <a:p>
            <a:pPr marL="285750" indent="-285750">
              <a:buFont typeface="Arial" pitchFamily="34" charset="0"/>
              <a:buChar char="•"/>
            </a:pPr>
            <a:endParaRPr lang="en-US" sz="2200" dirty="0" smtClean="0"/>
          </a:p>
          <a:p>
            <a:r>
              <a:rPr lang="en-US" sz="2200" dirty="0" smtClean="0"/>
              <a:t>Moving forward:</a:t>
            </a:r>
          </a:p>
          <a:p>
            <a:pPr marL="742950" lvl="1" indent="-285750">
              <a:buFont typeface="Arial" pitchFamily="34" charset="0"/>
              <a:buChar char="•"/>
            </a:pPr>
            <a:r>
              <a:rPr lang="en-US" sz="2200" dirty="0"/>
              <a:t>C</a:t>
            </a:r>
            <a:r>
              <a:rPr lang="en-US" sz="2200" dirty="0" smtClean="0"/>
              <a:t>ontinue to compare model and observations from the other CONTRAST and TORERO flights to better understand the horizontal and vertical distributions of VSLs throughout the Tropical Pacific.</a:t>
            </a:r>
          </a:p>
          <a:p>
            <a:pPr marL="742950" lvl="1" indent="-285750">
              <a:buFont typeface="Arial" pitchFamily="34" charset="0"/>
              <a:buChar char="•"/>
            </a:pPr>
            <a:r>
              <a:rPr lang="en-US" sz="2200" dirty="0" smtClean="0"/>
              <a:t>Use these findings to better constrain the impact of VSLS convection on the UT/LS, and contribute feedback to the model emissions.</a:t>
            </a:r>
          </a:p>
          <a:p>
            <a:pPr marL="742950" lvl="1" indent="-285750">
              <a:buFont typeface="Arial" pitchFamily="34" charset="0"/>
              <a:buChar char="•"/>
            </a:pPr>
            <a:r>
              <a:rPr lang="en-US" sz="2200" dirty="0" smtClean="0"/>
              <a:t>Compare different model resolutions on the convective scale to see what, if any, improvement we can see on the convective modeling.</a:t>
            </a:r>
          </a:p>
        </p:txBody>
      </p:sp>
    </p:spTree>
    <p:extLst>
      <p:ext uri="{BB962C8B-B14F-4D97-AF65-F5344CB8AC3E}">
        <p14:creationId xmlns:p14="http://schemas.microsoft.com/office/powerpoint/2010/main" val="820845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5791200" y="933450"/>
            <a:ext cx="2514600"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87851" y="999462"/>
            <a:ext cx="4392928" cy="2554545"/>
          </a:xfrm>
          <a:prstGeom prst="rect">
            <a:avLst/>
          </a:prstGeom>
          <a:gradFill flip="none" rotWithShape="1">
            <a:gsLst>
              <a:gs pos="0">
                <a:schemeClr val="accent5">
                  <a:lumMod val="60000"/>
                  <a:lumOff val="40000"/>
                </a:schemeClr>
              </a:gs>
              <a:gs pos="98000">
                <a:schemeClr val="accent5">
                  <a:lumMod val="40000"/>
                  <a:lumOff val="60000"/>
                </a:schemeClr>
              </a:gs>
              <a:gs pos="66000">
                <a:srgbClr val="D0E9F0"/>
              </a:gs>
              <a:gs pos="26000">
                <a:schemeClr val="accent5">
                  <a:lumMod val="20000"/>
                  <a:lumOff val="80000"/>
                </a:schemeClr>
              </a:gs>
            </a:gsLst>
            <a:lin ang="18900000" scaled="1"/>
            <a:tileRect/>
          </a:gradFill>
          <a:ln w="28575">
            <a:solidFill>
              <a:schemeClr val="accent5">
                <a:lumMod val="75000"/>
              </a:schemeClr>
            </a:solidFill>
          </a:ln>
        </p:spPr>
        <p:txBody>
          <a:bodyPr wrap="square" rtlCol="0">
            <a:spAutoFit/>
          </a:bodyPr>
          <a:lstStyle/>
          <a:p>
            <a:r>
              <a:rPr lang="en-US" sz="1600" b="1" dirty="0" smtClean="0">
                <a:latin typeface="Tahoma" pitchFamily="34" charset="0"/>
                <a:ea typeface="Tahoma" pitchFamily="34" charset="0"/>
                <a:cs typeface="Tahoma" pitchFamily="34" charset="0"/>
              </a:rPr>
              <a:t>VOC tracers from several sources/types:</a:t>
            </a:r>
          </a:p>
          <a:p>
            <a:pPr marL="171450" indent="-171450">
              <a:buFont typeface="Arial" pitchFamily="34" charset="0"/>
              <a:buChar char="•"/>
            </a:pPr>
            <a:r>
              <a:rPr lang="en-US" sz="1600" dirty="0" smtClean="0">
                <a:solidFill>
                  <a:srgbClr val="00B050"/>
                </a:solidFill>
                <a:latin typeface="Tahoma" pitchFamily="34" charset="0"/>
                <a:ea typeface="Tahoma" pitchFamily="34" charset="0"/>
                <a:cs typeface="Tahoma" pitchFamily="34" charset="0"/>
              </a:rPr>
              <a:t>Biogenic</a:t>
            </a:r>
            <a:r>
              <a:rPr lang="en-US" sz="1600" dirty="0" smtClean="0">
                <a:latin typeface="Tahoma" pitchFamily="34" charset="0"/>
                <a:ea typeface="Tahoma" pitchFamily="34" charset="0"/>
                <a:cs typeface="Tahoma" pitchFamily="34" charset="0"/>
              </a:rPr>
              <a:t> VOCs and oxidation products</a:t>
            </a:r>
          </a:p>
          <a:p>
            <a:pPr marL="171450" indent="-171450">
              <a:buFont typeface="Arial" pitchFamily="34" charset="0"/>
              <a:buChar char="•"/>
            </a:pPr>
            <a:r>
              <a:rPr lang="en-US" sz="1600" dirty="0" smtClean="0">
                <a:solidFill>
                  <a:schemeClr val="bg1">
                    <a:lumMod val="50000"/>
                  </a:schemeClr>
                </a:solidFill>
                <a:latin typeface="Tahoma" pitchFamily="34" charset="0"/>
                <a:ea typeface="Tahoma" pitchFamily="34" charset="0"/>
                <a:cs typeface="Tahoma" pitchFamily="34" charset="0"/>
              </a:rPr>
              <a:t>Anthropogenic</a:t>
            </a:r>
            <a:r>
              <a:rPr lang="en-US" sz="1600" dirty="0" smtClean="0">
                <a:latin typeface="Tahoma" pitchFamily="34" charset="0"/>
                <a:ea typeface="Tahoma" pitchFamily="34" charset="0"/>
                <a:cs typeface="Tahoma" pitchFamily="34" charset="0"/>
              </a:rPr>
              <a:t> VOCs</a:t>
            </a:r>
          </a:p>
          <a:p>
            <a:pPr marL="171450" indent="-171450">
              <a:buFont typeface="Arial" pitchFamily="34" charset="0"/>
              <a:buChar char="•"/>
            </a:pPr>
            <a:r>
              <a:rPr lang="en-US" sz="1600" dirty="0" smtClean="0">
                <a:latin typeface="Tahoma" pitchFamily="34" charset="0"/>
                <a:ea typeface="Tahoma" pitchFamily="34" charset="0"/>
                <a:cs typeface="Tahoma" pitchFamily="34" charset="0"/>
              </a:rPr>
              <a:t>Oil and Gas Tracers</a:t>
            </a:r>
          </a:p>
          <a:p>
            <a:pPr marL="171450" indent="-171450">
              <a:buFont typeface="Arial" pitchFamily="34" charset="0"/>
              <a:buChar char="•"/>
            </a:pPr>
            <a:r>
              <a:rPr lang="en-US" sz="1600" dirty="0" smtClean="0">
                <a:solidFill>
                  <a:srgbClr val="FF0000"/>
                </a:solidFill>
                <a:latin typeface="Tahoma" pitchFamily="34" charset="0"/>
                <a:ea typeface="Tahoma" pitchFamily="34" charset="0"/>
                <a:cs typeface="Tahoma" pitchFamily="34" charset="0"/>
              </a:rPr>
              <a:t>Long-lived Halogenated</a:t>
            </a:r>
            <a:r>
              <a:rPr lang="en-US" sz="1600" dirty="0" smtClean="0">
                <a:latin typeface="Tahoma" pitchFamily="34" charset="0"/>
                <a:ea typeface="Tahoma" pitchFamily="34" charset="0"/>
                <a:cs typeface="Tahoma" pitchFamily="34" charset="0"/>
              </a:rPr>
              <a:t> VOCs</a:t>
            </a:r>
          </a:p>
          <a:p>
            <a:pPr marL="171450" indent="-171450">
              <a:buFont typeface="Arial" pitchFamily="34" charset="0"/>
              <a:buChar char="•"/>
            </a:pPr>
            <a:r>
              <a:rPr lang="en-US" sz="1600" dirty="0" smtClean="0">
                <a:solidFill>
                  <a:schemeClr val="accent6">
                    <a:lumMod val="75000"/>
                  </a:schemeClr>
                </a:solidFill>
                <a:latin typeface="Tahoma" pitchFamily="34" charset="0"/>
                <a:ea typeface="Tahoma" pitchFamily="34" charset="0"/>
                <a:cs typeface="Tahoma" pitchFamily="34" charset="0"/>
              </a:rPr>
              <a:t>Short-lived Halogenated </a:t>
            </a:r>
            <a:r>
              <a:rPr lang="en-US" sz="1600" dirty="0" smtClean="0">
                <a:latin typeface="Tahoma" pitchFamily="34" charset="0"/>
                <a:ea typeface="Tahoma" pitchFamily="34" charset="0"/>
                <a:cs typeface="Tahoma" pitchFamily="34" charset="0"/>
              </a:rPr>
              <a:t>VOCs</a:t>
            </a:r>
          </a:p>
          <a:p>
            <a:pPr marL="171450" indent="-171450">
              <a:buFont typeface="Arial" pitchFamily="34" charset="0"/>
              <a:buChar char="•"/>
            </a:pPr>
            <a:r>
              <a:rPr lang="en-US" sz="1600" dirty="0" smtClean="0">
                <a:solidFill>
                  <a:srgbClr val="0070C0"/>
                </a:solidFill>
                <a:latin typeface="Tahoma" pitchFamily="34" charset="0"/>
                <a:ea typeface="Tahoma" pitchFamily="34" charset="0"/>
                <a:cs typeface="Tahoma" pitchFamily="34" charset="0"/>
              </a:rPr>
              <a:t>OVOCs</a:t>
            </a:r>
            <a:r>
              <a:rPr lang="en-US" sz="1600" dirty="0" smtClean="0">
                <a:latin typeface="Tahoma" pitchFamily="34" charset="0"/>
                <a:ea typeface="Tahoma" pitchFamily="34" charset="0"/>
                <a:cs typeface="Tahoma" pitchFamily="34" charset="0"/>
              </a:rPr>
              <a:t>, including HCHO</a:t>
            </a:r>
          </a:p>
          <a:p>
            <a:pPr marL="171450" indent="-171450">
              <a:buFont typeface="Arial" pitchFamily="34" charset="0"/>
              <a:buChar char="•"/>
            </a:pPr>
            <a:r>
              <a:rPr lang="en-US" sz="1600" dirty="0" smtClean="0">
                <a:solidFill>
                  <a:schemeClr val="accent6">
                    <a:lumMod val="50000"/>
                  </a:schemeClr>
                </a:solidFill>
                <a:latin typeface="Tahoma" pitchFamily="34" charset="0"/>
                <a:ea typeface="Tahoma" pitchFamily="34" charset="0"/>
                <a:cs typeface="Tahoma" pitchFamily="34" charset="0"/>
              </a:rPr>
              <a:t>DMS</a:t>
            </a:r>
          </a:p>
          <a:p>
            <a:pPr marL="171450" indent="-171450">
              <a:buFont typeface="Arial" pitchFamily="34" charset="0"/>
              <a:buChar char="•"/>
            </a:pPr>
            <a:r>
              <a:rPr lang="en-US" sz="1600" dirty="0">
                <a:latin typeface="Tahoma" pitchFamily="34" charset="0"/>
                <a:ea typeface="Tahoma" pitchFamily="34" charset="0"/>
                <a:cs typeface="Tahoma" pitchFamily="34" charset="0"/>
              </a:rPr>
              <a:t>A</a:t>
            </a:r>
            <a:r>
              <a:rPr lang="en-US" sz="1600" dirty="0" smtClean="0">
                <a:latin typeface="Tahoma" pitchFamily="34" charset="0"/>
                <a:ea typeface="Tahoma" pitchFamily="34" charset="0"/>
                <a:cs typeface="Tahoma" pitchFamily="34" charset="0"/>
              </a:rPr>
              <a:t>lkyl Nitrates</a:t>
            </a:r>
          </a:p>
          <a:p>
            <a:pPr marL="171450" indent="-171450">
              <a:buFont typeface="Arial" pitchFamily="34" charset="0"/>
              <a:buChar char="•"/>
            </a:pPr>
            <a:r>
              <a:rPr lang="en-US" sz="1600" dirty="0" smtClean="0">
                <a:solidFill>
                  <a:schemeClr val="bg2">
                    <a:lumMod val="50000"/>
                  </a:schemeClr>
                </a:solidFill>
                <a:latin typeface="Tahoma" pitchFamily="34" charset="0"/>
                <a:ea typeface="Tahoma" pitchFamily="34" charset="0"/>
                <a:cs typeface="Tahoma" pitchFamily="34" charset="0"/>
              </a:rPr>
              <a:t>Biomass burning </a:t>
            </a:r>
            <a:r>
              <a:rPr lang="en-US" sz="1600" dirty="0" smtClean="0">
                <a:latin typeface="Tahoma" pitchFamily="34" charset="0"/>
                <a:ea typeface="Tahoma" pitchFamily="34" charset="0"/>
                <a:cs typeface="Tahoma" pitchFamily="34" charset="0"/>
              </a:rPr>
              <a:t>tracers (HCN, CH</a:t>
            </a:r>
            <a:r>
              <a:rPr lang="en-US" sz="1600" baseline="-25000" dirty="0" smtClean="0">
                <a:latin typeface="Tahoma" pitchFamily="34" charset="0"/>
                <a:ea typeface="Tahoma" pitchFamily="34" charset="0"/>
                <a:cs typeface="Tahoma" pitchFamily="34" charset="0"/>
              </a:rPr>
              <a:t>3</a:t>
            </a:r>
            <a:r>
              <a:rPr lang="en-US" sz="1600" dirty="0" smtClean="0">
                <a:latin typeface="Tahoma" pitchFamily="34" charset="0"/>
                <a:ea typeface="Tahoma" pitchFamily="34" charset="0"/>
                <a:cs typeface="Tahoma" pitchFamily="34" charset="0"/>
              </a:rPr>
              <a:t>CN)</a:t>
            </a:r>
          </a:p>
        </p:txBody>
      </p:sp>
      <p:sp>
        <p:nvSpPr>
          <p:cNvPr id="11" name="TextBox 10"/>
          <p:cNvSpPr txBox="1"/>
          <p:nvPr/>
        </p:nvSpPr>
        <p:spPr>
          <a:xfrm>
            <a:off x="28339" y="43934"/>
            <a:ext cx="4483856"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TOGA: Trace Organic Gas Analyzer</a:t>
            </a:r>
            <a:endParaRPr lang="en-US" sz="2200" dirty="0">
              <a:solidFill>
                <a:schemeClr val="accent5">
                  <a:lumMod val="50000"/>
                </a:schemeClr>
              </a:solidFill>
              <a:latin typeface="Tahoma" pitchFamily="34" charset="0"/>
              <a:ea typeface="Tahoma" pitchFamily="34" charset="0"/>
              <a:cs typeface="Tahoma" pitchFamily="34" charset="0"/>
            </a:endParaRPr>
          </a:p>
        </p:txBody>
      </p:sp>
      <p:cxnSp>
        <p:nvCxnSpPr>
          <p:cNvPr id="12" name="Straight Connector 11"/>
          <p:cNvCxnSpPr/>
          <p:nvPr/>
        </p:nvCxnSpPr>
        <p:spPr>
          <a:xfrm>
            <a:off x="0" y="533400"/>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1946" y="990600"/>
            <a:ext cx="3936630" cy="5105400"/>
          </a:xfrm>
          <a:prstGeom prst="rect">
            <a:avLst/>
          </a:prstGeom>
          <a:ln w="28575">
            <a:solidFill>
              <a:schemeClr val="accent5">
                <a:lumMod val="75000"/>
              </a:schemeClr>
            </a:solidFill>
          </a:ln>
        </p:spPr>
        <p:style>
          <a:lnRef idx="0">
            <a:schemeClr val="accent1"/>
          </a:lnRef>
          <a:fillRef idx="3">
            <a:schemeClr val="accent1"/>
          </a:fillRef>
          <a:effectRef idx="3">
            <a:schemeClr val="accent1"/>
          </a:effectRef>
          <a:fontRef idx="minor">
            <a:schemeClr val="lt1"/>
          </a:fontRef>
        </p:style>
      </p:pic>
      <p:sp>
        <p:nvSpPr>
          <p:cNvPr id="15" name="Rectangle 14"/>
          <p:cNvSpPr/>
          <p:nvPr/>
        </p:nvSpPr>
        <p:spPr>
          <a:xfrm>
            <a:off x="5021946" y="5788222"/>
            <a:ext cx="2126993"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r>
              <a:rPr lang="en-US" sz="1400" b="1" dirty="0" smtClean="0">
                <a:solidFill>
                  <a:schemeClr val="bg1"/>
                </a:solidFill>
                <a:latin typeface="+mj-lt"/>
              </a:rPr>
              <a:t>TOGA Installed on the G-V</a:t>
            </a:r>
            <a:endParaRPr lang="en-US" sz="1400" b="1" dirty="0">
              <a:solidFill>
                <a:schemeClr val="bg1"/>
              </a:solidFill>
              <a:latin typeface="+mj-lt"/>
            </a:endParaRPr>
          </a:p>
        </p:txBody>
      </p:sp>
      <p:sp>
        <p:nvSpPr>
          <p:cNvPr id="17" name="TextBox 16"/>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8" name="TextBox 17"/>
          <p:cNvSpPr txBox="1"/>
          <p:nvPr/>
        </p:nvSpPr>
        <p:spPr>
          <a:xfrm>
            <a:off x="5790518" y="6553200"/>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9" name="Straight Connector 18"/>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 y="3657600"/>
            <a:ext cx="4688949" cy="2539157"/>
          </a:xfrm>
          <a:prstGeom prst="rect">
            <a:avLst/>
          </a:prstGeom>
          <a:noFill/>
        </p:spPr>
        <p:txBody>
          <a:bodyPr wrap="square" rtlCol="0">
            <a:spAutoFit/>
          </a:bodyPr>
          <a:lstStyle/>
          <a:p>
            <a:r>
              <a:rPr lang="en-US" sz="2200" dirty="0" smtClean="0">
                <a:solidFill>
                  <a:schemeClr val="accent5">
                    <a:lumMod val="50000"/>
                  </a:schemeClr>
                </a:solidFill>
              </a:rPr>
              <a:t>For more information, see these posters this afternoon:</a:t>
            </a:r>
          </a:p>
          <a:p>
            <a:endParaRPr lang="en-US" sz="500" dirty="0" smtClean="0">
              <a:solidFill>
                <a:schemeClr val="accent5">
                  <a:lumMod val="50000"/>
                </a:schemeClr>
              </a:solidFill>
            </a:endParaRPr>
          </a:p>
          <a:p>
            <a:pPr marL="342900" indent="-182880">
              <a:buFont typeface="Arial" pitchFamily="34" charset="0"/>
              <a:buChar char="•"/>
            </a:pPr>
            <a:r>
              <a:rPr lang="en-US" sz="2200" dirty="0" smtClean="0">
                <a:solidFill>
                  <a:schemeClr val="accent5">
                    <a:lumMod val="50000"/>
                  </a:schemeClr>
                </a:solidFill>
              </a:rPr>
              <a:t>TOGA </a:t>
            </a:r>
            <a:r>
              <a:rPr lang="en-US" sz="2200" dirty="0">
                <a:solidFill>
                  <a:schemeClr val="accent5">
                    <a:lumMod val="50000"/>
                  </a:schemeClr>
                </a:solidFill>
              </a:rPr>
              <a:t>and AWAS measurements </a:t>
            </a:r>
            <a:r>
              <a:rPr lang="en-US" sz="2200" dirty="0" smtClean="0">
                <a:solidFill>
                  <a:schemeClr val="accent5">
                    <a:lumMod val="50000"/>
                  </a:schemeClr>
                </a:solidFill>
              </a:rPr>
              <a:t>during CONTRAST</a:t>
            </a:r>
          </a:p>
          <a:p>
            <a:pPr marL="342900" indent="-182880">
              <a:buFont typeface="Arial" pitchFamily="34" charset="0"/>
              <a:buChar char="•"/>
            </a:pPr>
            <a:r>
              <a:rPr lang="en-US" sz="2200" dirty="0" smtClean="0">
                <a:solidFill>
                  <a:schemeClr val="accent5">
                    <a:lumMod val="50000"/>
                  </a:schemeClr>
                </a:solidFill>
              </a:rPr>
              <a:t>Inter-comparisons of TOGA and AWAS measurements </a:t>
            </a:r>
            <a:r>
              <a:rPr lang="en-US" sz="2200" dirty="0">
                <a:solidFill>
                  <a:schemeClr val="accent5">
                    <a:lumMod val="50000"/>
                  </a:schemeClr>
                </a:solidFill>
              </a:rPr>
              <a:t>during CONTRAST</a:t>
            </a:r>
          </a:p>
        </p:txBody>
      </p:sp>
    </p:spTree>
    <p:extLst>
      <p:ext uri="{BB962C8B-B14F-4D97-AF65-F5344CB8AC3E}">
        <p14:creationId xmlns:p14="http://schemas.microsoft.com/office/powerpoint/2010/main" val="3701721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0" y="0"/>
            <a:ext cx="9144000" cy="762000"/>
          </a:xfrm>
          <a:solidFill>
            <a:srgbClr val="6699FF"/>
          </a:solidFill>
          <a:ln w="19050" cmpd="sng">
            <a:solidFill>
              <a:srgbClr val="020000"/>
            </a:solidFill>
          </a:ln>
        </p:spPr>
        <p:txBody>
          <a:bodyPr/>
          <a:lstStyle/>
          <a:p>
            <a:pPr marL="24161750" indent="-24161750" algn="ctr">
              <a:defRPr/>
            </a:pPr>
            <a:r>
              <a:rPr lang="en-US" sz="2800" b="1" dirty="0" smtClean="0">
                <a:solidFill>
                  <a:schemeClr val="tx1"/>
                </a:solidFill>
                <a:effectLst>
                  <a:outerShdw blurRad="38100" dist="38100" dir="2700000" algn="tl">
                    <a:srgbClr val="000000">
                      <a:alpha val="43137"/>
                    </a:srgbClr>
                  </a:outerShdw>
                </a:effectLst>
                <a:ea typeface="ＭＳ Ｐゴシック" pitchFamily="20" charset="-128"/>
                <a:cs typeface="ＭＳ Ｐゴシック" pitchFamily="20" charset="-128"/>
              </a:rPr>
              <a:t>CAM-</a:t>
            </a:r>
            <a:r>
              <a:rPr lang="en-US" sz="2800" b="1" dirty="0" err="1" smtClean="0">
                <a:solidFill>
                  <a:schemeClr val="tx1"/>
                </a:solidFill>
                <a:effectLst>
                  <a:outerShdw blurRad="38100" dist="38100" dir="2700000" algn="tl">
                    <a:srgbClr val="000000">
                      <a:alpha val="43137"/>
                    </a:srgbClr>
                  </a:outerShdw>
                </a:effectLst>
                <a:ea typeface="ＭＳ Ｐゴシック" pitchFamily="20" charset="-128"/>
                <a:cs typeface="ＭＳ Ｐゴシック" pitchFamily="20" charset="-128"/>
              </a:rPr>
              <a:t>Chem</a:t>
            </a:r>
            <a:r>
              <a:rPr lang="en-US" sz="2800" b="1" dirty="0" smtClean="0">
                <a:solidFill>
                  <a:schemeClr val="tx1"/>
                </a:solidFill>
                <a:effectLst>
                  <a:outerShdw blurRad="38100" dist="38100" dir="2700000" algn="tl">
                    <a:srgbClr val="000000">
                      <a:alpha val="43137"/>
                    </a:srgbClr>
                  </a:outerShdw>
                </a:effectLst>
                <a:ea typeface="ＭＳ Ｐゴシック" pitchFamily="20" charset="-128"/>
                <a:cs typeface="ＭＳ Ｐゴシック" pitchFamily="20" charset="-128"/>
              </a:rPr>
              <a:t> with VSL Chemistry</a:t>
            </a:r>
          </a:p>
        </p:txBody>
      </p:sp>
      <p:cxnSp>
        <p:nvCxnSpPr>
          <p:cNvPr id="5" name="Straight Connector 4"/>
          <p:cNvCxnSpPr/>
          <p:nvPr/>
        </p:nvCxnSpPr>
        <p:spPr bwMode="auto">
          <a:xfrm flipV="1">
            <a:off x="0" y="0"/>
            <a:ext cx="0" cy="762000"/>
          </a:xfrm>
          <a:prstGeom prst="line">
            <a:avLst/>
          </a:prstGeom>
          <a:solidFill>
            <a:srgbClr val="292929"/>
          </a:solidFill>
          <a:ln w="19050" cap="flat" cmpd="sng" algn="ctr">
            <a:solidFill>
              <a:srgbClr val="020000"/>
            </a:solidFill>
            <a:prstDash val="solid"/>
            <a:round/>
            <a:headEnd type="none" w="med" len="med"/>
            <a:tailEnd type="none" w="med" len="med"/>
          </a:ln>
          <a:effectLst/>
        </p:spPr>
      </p:cxnSp>
      <p:cxnSp>
        <p:nvCxnSpPr>
          <p:cNvPr id="10" name="Straight Connector 17"/>
          <p:cNvCxnSpPr>
            <a:cxnSpLocks noChangeShapeType="1"/>
          </p:cNvCxnSpPr>
          <p:nvPr/>
        </p:nvCxnSpPr>
        <p:spPr bwMode="auto">
          <a:xfrm>
            <a:off x="0" y="0"/>
            <a:ext cx="9144000" cy="0"/>
          </a:xfrm>
          <a:prstGeom prst="line">
            <a:avLst/>
          </a:prstGeom>
          <a:noFill/>
          <a:ln w="19050" cmpd="sng">
            <a:solidFill>
              <a:srgbClr val="020000"/>
            </a:solidFill>
            <a:round/>
            <a:headEnd/>
            <a:tailEnd/>
          </a:ln>
        </p:spPr>
      </p:cxnSp>
      <p:cxnSp>
        <p:nvCxnSpPr>
          <p:cNvPr id="11" name="Straight Connector 10"/>
          <p:cNvCxnSpPr/>
          <p:nvPr/>
        </p:nvCxnSpPr>
        <p:spPr bwMode="auto">
          <a:xfrm flipV="1">
            <a:off x="9137650" y="0"/>
            <a:ext cx="0" cy="762000"/>
          </a:xfrm>
          <a:prstGeom prst="line">
            <a:avLst/>
          </a:prstGeom>
          <a:solidFill>
            <a:srgbClr val="292929"/>
          </a:solidFill>
          <a:ln w="19050" cap="flat" cmpd="sng" algn="ctr">
            <a:solidFill>
              <a:srgbClr val="020000"/>
            </a:solidFill>
            <a:prstDash val="solid"/>
            <a:round/>
            <a:headEnd type="none" w="med" len="med"/>
            <a:tailEnd type="none" w="med" len="med"/>
          </a:ln>
          <a:effectLst/>
        </p:spPr>
      </p:cxnSp>
      <p:cxnSp>
        <p:nvCxnSpPr>
          <p:cNvPr id="12" name="Straight Connector 17"/>
          <p:cNvCxnSpPr>
            <a:cxnSpLocks noChangeShapeType="1"/>
          </p:cNvCxnSpPr>
          <p:nvPr/>
        </p:nvCxnSpPr>
        <p:spPr bwMode="auto">
          <a:xfrm>
            <a:off x="0" y="762000"/>
            <a:ext cx="9144000" cy="0"/>
          </a:xfrm>
          <a:prstGeom prst="line">
            <a:avLst/>
          </a:prstGeom>
          <a:noFill/>
          <a:ln w="19050" cmpd="sng">
            <a:solidFill>
              <a:srgbClr val="020000"/>
            </a:solidFill>
            <a:round/>
            <a:headEnd/>
            <a:tailEnd/>
          </a:ln>
        </p:spPr>
      </p:cxnSp>
      <p:cxnSp>
        <p:nvCxnSpPr>
          <p:cNvPr id="9" name="Straight Connector 17"/>
          <p:cNvCxnSpPr>
            <a:cxnSpLocks noChangeShapeType="1"/>
          </p:cNvCxnSpPr>
          <p:nvPr/>
        </p:nvCxnSpPr>
        <p:spPr bwMode="auto">
          <a:xfrm>
            <a:off x="0" y="762000"/>
            <a:ext cx="9144000" cy="0"/>
          </a:xfrm>
          <a:prstGeom prst="line">
            <a:avLst/>
          </a:prstGeom>
          <a:noFill/>
          <a:ln w="19050" cmpd="sng">
            <a:solidFill>
              <a:srgbClr val="020000"/>
            </a:solidFill>
            <a:round/>
            <a:headEnd/>
            <a:tailEnd/>
          </a:ln>
        </p:spPr>
      </p:cxnSp>
      <p:sp>
        <p:nvSpPr>
          <p:cNvPr id="13" name="TextBox 12"/>
          <p:cNvSpPr txBox="1"/>
          <p:nvPr/>
        </p:nvSpPr>
        <p:spPr bwMode="auto">
          <a:xfrm>
            <a:off x="1371600" y="6576355"/>
            <a:ext cx="6172200" cy="281645"/>
          </a:xfrm>
          <a:prstGeom prst="rect">
            <a:avLst/>
          </a:prstGeom>
          <a:noFill/>
          <a:ln w="9525">
            <a:noFill/>
            <a:round/>
            <a:headEnd/>
            <a:tailEnd/>
          </a:ln>
          <a:effectLst/>
        </p:spPr>
        <p:txBody>
          <a:bodyPr wrap="square" lIns="81639" tIns="55221" rIns="81639" bIns="40820" rtlCol="0">
            <a:spAutoFit/>
          </a:bodyPr>
          <a:lstStyle/>
          <a:p>
            <a:pPr algn="l">
              <a:tabLst>
                <a:tab pos="656650" algn="l"/>
                <a:tab pos="1313299" algn="l"/>
                <a:tab pos="1969949" algn="l"/>
              </a:tabLst>
            </a:pPr>
            <a:r>
              <a:rPr lang="en-US" sz="1200" dirty="0" err="1" smtClean="0">
                <a:solidFill>
                  <a:srgbClr val="000000"/>
                </a:solidFill>
                <a:effectLst/>
                <a:ea typeface="DejaVu Sans" charset="0"/>
                <a:cs typeface="DejaVu Sans" charset="0"/>
              </a:rPr>
              <a:t>Ordoñez</a:t>
            </a:r>
            <a:r>
              <a:rPr lang="en-US" sz="1200" dirty="0" smtClean="0">
                <a:solidFill>
                  <a:srgbClr val="000000"/>
                </a:solidFill>
                <a:effectLst/>
                <a:ea typeface="DejaVu Sans" charset="0"/>
                <a:cs typeface="DejaVu Sans" charset="0"/>
              </a:rPr>
              <a:t> et al., ACP, 2012; </a:t>
            </a:r>
            <a:r>
              <a:rPr lang="en-US" sz="1200" dirty="0" err="1" smtClean="0">
                <a:solidFill>
                  <a:srgbClr val="000000"/>
                </a:solidFill>
                <a:effectLst/>
                <a:ea typeface="DejaVu Sans" charset="0"/>
                <a:cs typeface="DejaVu Sans" charset="0"/>
              </a:rPr>
              <a:t>Saiz</a:t>
            </a:r>
            <a:r>
              <a:rPr lang="en-US" sz="1200" dirty="0" smtClean="0">
                <a:solidFill>
                  <a:srgbClr val="000000"/>
                </a:solidFill>
                <a:effectLst/>
                <a:ea typeface="DejaVu Sans" charset="0"/>
                <a:cs typeface="DejaVu Sans" charset="0"/>
              </a:rPr>
              <a:t>-Lopez et al., ACP, 2012, Fernandez et al., ACP, 2014 </a:t>
            </a:r>
          </a:p>
        </p:txBody>
      </p:sp>
      <p:sp>
        <p:nvSpPr>
          <p:cNvPr id="14" name="TextBox 13"/>
          <p:cNvSpPr txBox="1"/>
          <p:nvPr/>
        </p:nvSpPr>
        <p:spPr>
          <a:xfrm>
            <a:off x="228600" y="3122235"/>
            <a:ext cx="4100294" cy="3354765"/>
          </a:xfrm>
          <a:prstGeom prst="rect">
            <a:avLst/>
          </a:prstGeom>
          <a:noFill/>
          <a:ln>
            <a:solidFill>
              <a:srgbClr val="0000FF"/>
            </a:solidFill>
          </a:ln>
        </p:spPr>
        <p:txBody>
          <a:bodyPr wrap="square" rtlCol="0">
            <a:spAutoFit/>
          </a:bodyPr>
          <a:lstStyle/>
          <a:p>
            <a:r>
              <a:rPr lang="en-GB" sz="1800" b="1" dirty="0" smtClean="0">
                <a:solidFill>
                  <a:srgbClr val="339933"/>
                </a:solidFill>
                <a:effectLst/>
                <a:latin typeface="Arial" pitchFamily="34" charset="0"/>
                <a:cs typeface="Arial" pitchFamily="34" charset="0"/>
              </a:rPr>
              <a:t>Tropospheric Halogen Chemistry</a:t>
            </a:r>
          </a:p>
          <a:p>
            <a:pPr algn="l">
              <a:spcAft>
                <a:spcPts val="600"/>
              </a:spcAft>
            </a:pPr>
            <a:r>
              <a:rPr lang="en-GB" sz="500" dirty="0" smtClean="0">
                <a:solidFill>
                  <a:srgbClr val="000099"/>
                </a:solidFill>
                <a:effectLst/>
                <a:latin typeface="Arial" pitchFamily="34" charset="0"/>
                <a:cs typeface="Arial" pitchFamily="34" charset="0"/>
              </a:rPr>
              <a:t>  </a:t>
            </a:r>
          </a:p>
          <a:p>
            <a:pPr algn="l">
              <a:spcAft>
                <a:spcPts val="600"/>
              </a:spcAft>
            </a:pPr>
            <a:r>
              <a:rPr lang="en-GB" sz="1600" dirty="0" smtClean="0">
                <a:solidFill>
                  <a:srgbClr val="660066"/>
                </a:solidFill>
                <a:effectLst/>
                <a:latin typeface="Arial" pitchFamily="34" charset="0"/>
                <a:cs typeface="Arial" pitchFamily="34" charset="0"/>
              </a:rPr>
              <a:t>Halogenated sources from the ocean. </a:t>
            </a:r>
          </a:p>
          <a:p>
            <a:pPr algn="l">
              <a:spcAft>
                <a:spcPts val="600"/>
              </a:spcAft>
              <a:buFont typeface="Arial" charset="0"/>
              <a:buChar char="•"/>
            </a:pPr>
            <a:r>
              <a:rPr lang="en-GB" sz="1600" dirty="0" smtClean="0">
                <a:solidFill>
                  <a:srgbClr val="000099"/>
                </a:solidFill>
                <a:effectLst/>
                <a:latin typeface="Arial" pitchFamily="34" charset="0"/>
                <a:cs typeface="Arial" pitchFamily="34" charset="0"/>
              </a:rPr>
              <a:t> Emissions following </a:t>
            </a:r>
            <a:r>
              <a:rPr lang="en-GB" sz="1600" dirty="0" err="1" smtClean="0">
                <a:solidFill>
                  <a:srgbClr val="000099"/>
                </a:solidFill>
                <a:effectLst/>
                <a:latin typeface="Arial" pitchFamily="34" charset="0"/>
                <a:cs typeface="Arial" pitchFamily="34" charset="0"/>
              </a:rPr>
              <a:t>Chl</a:t>
            </a:r>
            <a:r>
              <a:rPr lang="en-GB" sz="1600" dirty="0" smtClean="0">
                <a:solidFill>
                  <a:srgbClr val="000099"/>
                </a:solidFill>
                <a:effectLst/>
                <a:latin typeface="Arial" pitchFamily="34" charset="0"/>
                <a:cs typeface="Arial" pitchFamily="34" charset="0"/>
              </a:rPr>
              <a:t>-a over tropics</a:t>
            </a:r>
            <a:endParaRPr lang="en-GB" sz="1600" dirty="0">
              <a:solidFill>
                <a:srgbClr val="000099"/>
              </a:solidFill>
              <a:effectLst/>
              <a:latin typeface="Arial" pitchFamily="34" charset="0"/>
              <a:cs typeface="Arial" pitchFamily="34" charset="0"/>
            </a:endParaRPr>
          </a:p>
          <a:p>
            <a:pPr algn="l">
              <a:spcAft>
                <a:spcPts val="600"/>
              </a:spcAft>
              <a:buFont typeface="Arial" charset="0"/>
              <a:buChar char="•"/>
            </a:pPr>
            <a:r>
              <a:rPr lang="en-GB" sz="1600" dirty="0" smtClean="0">
                <a:solidFill>
                  <a:srgbClr val="000099"/>
                </a:solidFill>
                <a:effectLst/>
                <a:latin typeface="Arial" pitchFamily="34" charset="0"/>
                <a:cs typeface="Arial" pitchFamily="34" charset="0"/>
              </a:rPr>
              <a:t> Catalytic </a:t>
            </a:r>
            <a:r>
              <a:rPr lang="en-GB" sz="1600" dirty="0">
                <a:solidFill>
                  <a:srgbClr val="000099"/>
                </a:solidFill>
                <a:effectLst/>
                <a:latin typeface="Arial" pitchFamily="34" charset="0"/>
                <a:cs typeface="Arial" pitchFamily="34" charset="0"/>
              </a:rPr>
              <a:t>release from sea-</a:t>
            </a:r>
            <a:r>
              <a:rPr lang="en-GB" sz="1600" dirty="0" smtClean="0">
                <a:solidFill>
                  <a:srgbClr val="000099"/>
                </a:solidFill>
                <a:effectLst/>
                <a:latin typeface="Arial" pitchFamily="34" charset="0"/>
                <a:cs typeface="Arial" pitchFamily="34" charset="0"/>
              </a:rPr>
              <a:t>salt</a:t>
            </a:r>
          </a:p>
          <a:p>
            <a:pPr algn="l">
              <a:spcAft>
                <a:spcPts val="600"/>
              </a:spcAft>
              <a:buFont typeface="Arial" charset="0"/>
              <a:buChar char="•"/>
            </a:pPr>
            <a:r>
              <a:rPr lang="en-GB" sz="1600" dirty="0">
                <a:solidFill>
                  <a:srgbClr val="000099"/>
                </a:solidFill>
                <a:effectLst/>
                <a:latin typeface="Arial" pitchFamily="34" charset="0"/>
                <a:cs typeface="Arial" pitchFamily="34" charset="0"/>
              </a:rPr>
              <a:t> </a:t>
            </a:r>
            <a:r>
              <a:rPr lang="en-GB" sz="1600" dirty="0" smtClean="0">
                <a:solidFill>
                  <a:srgbClr val="000099"/>
                </a:solidFill>
                <a:effectLst/>
                <a:latin typeface="Arial" pitchFamily="34" charset="0"/>
                <a:cs typeface="Arial" pitchFamily="34" charset="0"/>
              </a:rPr>
              <a:t>Do NOT have polar emission processes</a:t>
            </a:r>
          </a:p>
          <a:p>
            <a:pPr algn="l">
              <a:spcAft>
                <a:spcPts val="600"/>
              </a:spcAft>
            </a:pPr>
            <a:r>
              <a:rPr lang="en-GB" sz="1600" dirty="0" smtClean="0">
                <a:solidFill>
                  <a:srgbClr val="660066"/>
                </a:solidFill>
                <a:effectLst/>
                <a:latin typeface="Arial" pitchFamily="34" charset="0"/>
                <a:cs typeface="Arial" pitchFamily="34" charset="0"/>
              </a:rPr>
              <a:t>Chemical Processes</a:t>
            </a:r>
            <a:endParaRPr lang="en-GB" sz="1600" dirty="0">
              <a:solidFill>
                <a:srgbClr val="660066"/>
              </a:solidFill>
              <a:effectLst/>
              <a:latin typeface="Arial" pitchFamily="34" charset="0"/>
              <a:cs typeface="Arial" pitchFamily="34" charset="0"/>
            </a:endParaRPr>
          </a:p>
          <a:p>
            <a:pPr algn="l">
              <a:spcAft>
                <a:spcPts val="600"/>
              </a:spcAft>
              <a:buFont typeface="Arial" charset="0"/>
              <a:buChar char="•"/>
            </a:pPr>
            <a:r>
              <a:rPr lang="en-GB" sz="1600" dirty="0">
                <a:solidFill>
                  <a:srgbClr val="000099"/>
                </a:solidFill>
                <a:effectLst/>
                <a:latin typeface="Arial" pitchFamily="34" charset="0"/>
                <a:cs typeface="Arial" pitchFamily="34" charset="0"/>
              </a:rPr>
              <a:t> Photochemistry </a:t>
            </a:r>
            <a:r>
              <a:rPr lang="en-GB" sz="1600" dirty="0" smtClean="0">
                <a:solidFill>
                  <a:srgbClr val="000099"/>
                </a:solidFill>
                <a:effectLst/>
                <a:latin typeface="Arial" pitchFamily="34" charset="0"/>
                <a:cs typeface="Arial" pitchFamily="34" charset="0"/>
              </a:rPr>
              <a:t>(</a:t>
            </a:r>
            <a:r>
              <a:rPr lang="en-GB" sz="1600" dirty="0" err="1" smtClean="0">
                <a:solidFill>
                  <a:srgbClr val="000099"/>
                </a:solidFill>
                <a:effectLst/>
                <a:latin typeface="Arial" pitchFamily="34" charset="0"/>
                <a:cs typeface="Arial" pitchFamily="34" charset="0"/>
              </a:rPr>
              <a:t>Cl</a:t>
            </a:r>
            <a:r>
              <a:rPr lang="en-GB" sz="1600" dirty="0" smtClean="0">
                <a:solidFill>
                  <a:srgbClr val="000099"/>
                </a:solidFill>
                <a:effectLst/>
                <a:latin typeface="Arial" pitchFamily="34" charset="0"/>
                <a:cs typeface="Arial" pitchFamily="34" charset="0"/>
              </a:rPr>
              <a:t>, Br, and I)</a:t>
            </a:r>
            <a:endParaRPr lang="en-GB" sz="1600" dirty="0">
              <a:solidFill>
                <a:srgbClr val="000099"/>
              </a:solidFill>
              <a:effectLst/>
              <a:latin typeface="Arial" pitchFamily="34" charset="0"/>
              <a:cs typeface="Arial" pitchFamily="34" charset="0"/>
            </a:endParaRPr>
          </a:p>
          <a:p>
            <a:pPr algn="l">
              <a:spcAft>
                <a:spcPts val="600"/>
              </a:spcAft>
              <a:buFont typeface="Arial" charset="0"/>
              <a:buChar char="•"/>
            </a:pPr>
            <a:r>
              <a:rPr lang="en-GB" sz="1600" dirty="0">
                <a:solidFill>
                  <a:srgbClr val="000099"/>
                </a:solidFill>
                <a:effectLst/>
                <a:latin typeface="Arial" pitchFamily="34" charset="0"/>
                <a:cs typeface="Arial" pitchFamily="34" charset="0"/>
              </a:rPr>
              <a:t> Dry / wet </a:t>
            </a:r>
            <a:r>
              <a:rPr lang="en-GB" sz="1600" dirty="0" smtClean="0">
                <a:solidFill>
                  <a:srgbClr val="000099"/>
                </a:solidFill>
                <a:effectLst/>
                <a:latin typeface="Arial" pitchFamily="34" charset="0"/>
                <a:cs typeface="Arial" pitchFamily="34" charset="0"/>
              </a:rPr>
              <a:t>deposition</a:t>
            </a:r>
          </a:p>
          <a:p>
            <a:pPr algn="l">
              <a:spcAft>
                <a:spcPts val="600"/>
              </a:spcAft>
              <a:buFont typeface="Arial" charset="0"/>
              <a:buChar char="•"/>
            </a:pPr>
            <a:r>
              <a:rPr lang="en-GB" sz="1600" dirty="0">
                <a:solidFill>
                  <a:srgbClr val="000099"/>
                </a:solidFill>
                <a:effectLst/>
                <a:latin typeface="Arial" pitchFamily="34" charset="0"/>
                <a:cs typeface="Arial" pitchFamily="34" charset="0"/>
              </a:rPr>
              <a:t> </a:t>
            </a:r>
            <a:r>
              <a:rPr lang="en-GB" sz="1600" dirty="0" smtClean="0">
                <a:solidFill>
                  <a:srgbClr val="000099"/>
                </a:solidFill>
                <a:effectLst/>
                <a:latin typeface="Arial" pitchFamily="34" charset="0"/>
                <a:cs typeface="Arial" pitchFamily="34" charset="0"/>
              </a:rPr>
              <a:t>9 Additional </a:t>
            </a:r>
            <a:r>
              <a:rPr lang="en-GB" sz="1600" dirty="0" err="1" smtClean="0">
                <a:solidFill>
                  <a:srgbClr val="000099"/>
                </a:solidFill>
                <a:effectLst/>
                <a:latin typeface="Arial" pitchFamily="34" charset="0"/>
                <a:cs typeface="Arial" pitchFamily="34" charset="0"/>
              </a:rPr>
              <a:t>vsl</a:t>
            </a:r>
            <a:r>
              <a:rPr lang="en-GB" sz="1600" dirty="0" smtClean="0">
                <a:solidFill>
                  <a:srgbClr val="000099"/>
                </a:solidFill>
                <a:effectLst/>
                <a:latin typeface="Arial" pitchFamily="34" charset="0"/>
                <a:cs typeface="Arial" pitchFamily="34" charset="0"/>
              </a:rPr>
              <a:t> Organic species included.</a:t>
            </a:r>
          </a:p>
          <a:p>
            <a:pPr algn="l">
              <a:spcAft>
                <a:spcPts val="600"/>
              </a:spcAft>
              <a:buFont typeface="Arial" charset="0"/>
              <a:buChar char="•"/>
            </a:pPr>
            <a:r>
              <a:rPr lang="en-GB" sz="1600" dirty="0">
                <a:solidFill>
                  <a:srgbClr val="000099"/>
                </a:solidFill>
                <a:effectLst/>
                <a:latin typeface="Arial" pitchFamily="34" charset="0"/>
                <a:cs typeface="Arial" pitchFamily="34" charset="0"/>
              </a:rPr>
              <a:t> </a:t>
            </a:r>
            <a:r>
              <a:rPr lang="en-GB" sz="1600" dirty="0" smtClean="0">
                <a:solidFill>
                  <a:srgbClr val="000099"/>
                </a:solidFill>
                <a:effectLst/>
                <a:latin typeface="Arial" pitchFamily="34" charset="0"/>
                <a:cs typeface="Arial" pitchFamily="34" charset="0"/>
              </a:rPr>
              <a:t>160 species, 427 reactions</a:t>
            </a:r>
            <a:endParaRPr lang="en-GB" sz="1600" dirty="0">
              <a:solidFill>
                <a:srgbClr val="000099"/>
              </a:solidFill>
              <a:effectLst/>
              <a:latin typeface="Arial" pitchFamily="34" charset="0"/>
              <a:cs typeface="Arial" pitchFamily="34" charset="0"/>
            </a:endParaRPr>
          </a:p>
        </p:txBody>
      </p:sp>
      <p:sp>
        <p:nvSpPr>
          <p:cNvPr id="15" name="Rectangle 14"/>
          <p:cNvSpPr/>
          <p:nvPr/>
        </p:nvSpPr>
        <p:spPr>
          <a:xfrm>
            <a:off x="228600" y="914400"/>
            <a:ext cx="4114800" cy="2031325"/>
          </a:xfrm>
          <a:prstGeom prst="rect">
            <a:avLst/>
          </a:prstGeom>
          <a:ln>
            <a:solidFill>
              <a:srgbClr val="0000FF"/>
            </a:solidFill>
          </a:ln>
        </p:spPr>
        <p:txBody>
          <a:bodyPr wrap="square">
            <a:spAutoFit/>
          </a:bodyPr>
          <a:lstStyle/>
          <a:p>
            <a:r>
              <a:rPr lang="en-GB" sz="1800" b="1" dirty="0" smtClean="0">
                <a:solidFill>
                  <a:srgbClr val="339933"/>
                </a:solidFill>
                <a:effectLst/>
                <a:latin typeface="Arial"/>
                <a:cs typeface="Arial"/>
              </a:rPr>
              <a:t>CESM CAM</a:t>
            </a:r>
            <a:r>
              <a:rPr lang="en-GB" sz="1800" b="1" dirty="0">
                <a:solidFill>
                  <a:srgbClr val="339933"/>
                </a:solidFill>
                <a:effectLst/>
                <a:latin typeface="Arial"/>
                <a:cs typeface="Arial"/>
              </a:rPr>
              <a:t>-</a:t>
            </a:r>
            <a:r>
              <a:rPr lang="en-GB" sz="1800" b="1" dirty="0" smtClean="0">
                <a:solidFill>
                  <a:srgbClr val="339933"/>
                </a:solidFill>
                <a:effectLst/>
                <a:latin typeface="Arial"/>
                <a:cs typeface="Arial"/>
              </a:rPr>
              <a:t>CHEM </a:t>
            </a:r>
          </a:p>
          <a:p>
            <a:pPr algn="l"/>
            <a:endParaRPr lang="en-GB" sz="1000" dirty="0">
              <a:solidFill>
                <a:srgbClr val="3333CC"/>
              </a:solidFill>
              <a:latin typeface="Arial"/>
              <a:cs typeface="Arial"/>
            </a:endParaRPr>
          </a:p>
          <a:p>
            <a:pPr marL="0" lvl="1" algn="l">
              <a:spcAft>
                <a:spcPts val="600"/>
              </a:spcAft>
              <a:buFont typeface="Arial" pitchFamily="34" charset="0"/>
              <a:buChar char="•"/>
            </a:pPr>
            <a:r>
              <a:rPr lang="en-GB" sz="1400" dirty="0">
                <a:solidFill>
                  <a:srgbClr val="3333CC"/>
                </a:solidFill>
                <a:effectLst/>
                <a:latin typeface="Arial"/>
                <a:cs typeface="Arial"/>
              </a:rPr>
              <a:t> </a:t>
            </a:r>
            <a:r>
              <a:rPr lang="en-GB" sz="1400" dirty="0" smtClean="0">
                <a:solidFill>
                  <a:srgbClr val="3333CC"/>
                </a:solidFill>
                <a:effectLst/>
                <a:latin typeface="Arial"/>
                <a:cs typeface="Arial"/>
              </a:rPr>
              <a:t> </a:t>
            </a:r>
            <a:r>
              <a:rPr lang="en-US" sz="1600" dirty="0" smtClean="0">
                <a:solidFill>
                  <a:srgbClr val="3333CC"/>
                </a:solidFill>
                <a:effectLst/>
                <a:latin typeface="Arial"/>
                <a:cs typeface="Arial"/>
              </a:rPr>
              <a:t>Global </a:t>
            </a:r>
            <a:r>
              <a:rPr lang="en-US" sz="1600" dirty="0">
                <a:solidFill>
                  <a:srgbClr val="3333CC"/>
                </a:solidFill>
                <a:effectLst/>
                <a:latin typeface="Arial"/>
                <a:cs typeface="Arial"/>
              </a:rPr>
              <a:t>Chemistry-Climate Model</a:t>
            </a:r>
            <a:r>
              <a:rPr lang="en-GB" sz="1600" dirty="0">
                <a:solidFill>
                  <a:srgbClr val="3333CC"/>
                </a:solidFill>
                <a:effectLst/>
                <a:latin typeface="Arial"/>
                <a:cs typeface="Arial"/>
              </a:rPr>
              <a:t> </a:t>
            </a:r>
          </a:p>
          <a:p>
            <a:pPr marL="0" lvl="1" algn="l">
              <a:spcAft>
                <a:spcPts val="600"/>
              </a:spcAft>
              <a:buFont typeface="Arial" pitchFamily="34" charset="0"/>
              <a:buChar char="•"/>
            </a:pPr>
            <a:r>
              <a:rPr lang="en-GB" sz="1600" dirty="0" smtClean="0">
                <a:solidFill>
                  <a:srgbClr val="3333CC"/>
                </a:solidFill>
                <a:effectLst/>
                <a:latin typeface="Arial"/>
                <a:cs typeface="Arial"/>
              </a:rPr>
              <a:t> ~1.0° horizontal resolution</a:t>
            </a:r>
          </a:p>
          <a:p>
            <a:pPr marL="0" lvl="1" algn="l">
              <a:spcAft>
                <a:spcPts val="600"/>
              </a:spcAft>
              <a:buFont typeface="Arial" pitchFamily="34" charset="0"/>
              <a:buChar char="•"/>
            </a:pPr>
            <a:r>
              <a:rPr lang="en-GB" sz="1600" dirty="0">
                <a:solidFill>
                  <a:srgbClr val="3333CC"/>
                </a:solidFill>
                <a:effectLst/>
                <a:latin typeface="Arial"/>
                <a:cs typeface="Arial"/>
              </a:rPr>
              <a:t> </a:t>
            </a:r>
            <a:r>
              <a:rPr lang="en-GB" sz="1600" dirty="0" smtClean="0">
                <a:solidFill>
                  <a:srgbClr val="3333CC"/>
                </a:solidFill>
                <a:effectLst/>
                <a:latin typeface="Arial"/>
                <a:cs typeface="Arial"/>
              </a:rPr>
              <a:t>Specified Dynamics Version (GEOS5)</a:t>
            </a:r>
            <a:endParaRPr lang="en-GB" sz="1600" dirty="0">
              <a:solidFill>
                <a:srgbClr val="3333CC"/>
              </a:solidFill>
              <a:effectLst/>
              <a:latin typeface="Arial"/>
              <a:cs typeface="Arial"/>
            </a:endParaRPr>
          </a:p>
          <a:p>
            <a:pPr marL="0" lvl="1" algn="l">
              <a:spcAft>
                <a:spcPts val="600"/>
              </a:spcAft>
              <a:buFont typeface="Arial" pitchFamily="34" charset="0"/>
              <a:buChar char="•"/>
            </a:pPr>
            <a:r>
              <a:rPr lang="en-GB" sz="1600" dirty="0">
                <a:solidFill>
                  <a:srgbClr val="3333CC"/>
                </a:solidFill>
                <a:effectLst/>
                <a:latin typeface="Arial"/>
                <a:cs typeface="Arial"/>
              </a:rPr>
              <a:t> </a:t>
            </a:r>
            <a:r>
              <a:rPr lang="en-GB" sz="1600" dirty="0" smtClean="0">
                <a:solidFill>
                  <a:srgbClr val="3333CC"/>
                </a:solidFill>
                <a:effectLst/>
                <a:latin typeface="Arial"/>
                <a:cs typeface="Arial"/>
              </a:rPr>
              <a:t>56 </a:t>
            </a:r>
            <a:r>
              <a:rPr lang="en-GB" sz="1600" dirty="0">
                <a:solidFill>
                  <a:srgbClr val="3333CC"/>
                </a:solidFill>
                <a:effectLst/>
                <a:latin typeface="Arial"/>
                <a:cs typeface="Arial"/>
              </a:rPr>
              <a:t>vertical levels (surface to ~ </a:t>
            </a:r>
            <a:r>
              <a:rPr lang="en-GB" sz="1600" dirty="0" smtClean="0">
                <a:solidFill>
                  <a:srgbClr val="3333CC"/>
                </a:solidFill>
                <a:effectLst/>
                <a:latin typeface="Arial"/>
                <a:cs typeface="Arial"/>
              </a:rPr>
              <a:t>2 </a:t>
            </a:r>
            <a:r>
              <a:rPr lang="en-GB" sz="1600" dirty="0" err="1" smtClean="0">
                <a:solidFill>
                  <a:srgbClr val="3333CC"/>
                </a:solidFill>
                <a:effectLst/>
                <a:latin typeface="Arial"/>
                <a:cs typeface="Arial"/>
              </a:rPr>
              <a:t>hPa</a:t>
            </a:r>
            <a:r>
              <a:rPr lang="en-GB" sz="1600" dirty="0" smtClean="0">
                <a:solidFill>
                  <a:srgbClr val="3333CC"/>
                </a:solidFill>
                <a:effectLst/>
                <a:latin typeface="Arial"/>
                <a:cs typeface="Arial"/>
              </a:rPr>
              <a:t>)</a:t>
            </a:r>
          </a:p>
          <a:p>
            <a:pPr marL="0" lvl="1">
              <a:spcAft>
                <a:spcPts val="1200"/>
              </a:spcAft>
            </a:pPr>
            <a:r>
              <a:rPr lang="en-GB" sz="1400" dirty="0" err="1" smtClean="0">
                <a:solidFill>
                  <a:srgbClr val="02070F"/>
                </a:solidFill>
                <a:effectLst/>
                <a:latin typeface="Arial"/>
                <a:cs typeface="Arial"/>
              </a:rPr>
              <a:t>Lamarque</a:t>
            </a:r>
            <a:r>
              <a:rPr lang="en-GB" sz="1400" dirty="0" smtClean="0">
                <a:solidFill>
                  <a:srgbClr val="02070F"/>
                </a:solidFill>
                <a:effectLst/>
                <a:latin typeface="Arial"/>
                <a:cs typeface="Arial"/>
              </a:rPr>
              <a:t> et al., </a:t>
            </a:r>
            <a:r>
              <a:rPr lang="en-GB" sz="1400" i="1" dirty="0" err="1" smtClean="0">
                <a:solidFill>
                  <a:srgbClr val="02070F"/>
                </a:solidFill>
                <a:effectLst/>
                <a:latin typeface="Arial"/>
                <a:cs typeface="Arial"/>
              </a:rPr>
              <a:t>Geosci</a:t>
            </a:r>
            <a:r>
              <a:rPr lang="en-GB" sz="1400" i="1" dirty="0" smtClean="0">
                <a:solidFill>
                  <a:srgbClr val="02070F"/>
                </a:solidFill>
                <a:effectLst/>
                <a:latin typeface="Arial"/>
                <a:cs typeface="Arial"/>
              </a:rPr>
              <a:t>. Mod. Dev</a:t>
            </a:r>
            <a:r>
              <a:rPr lang="en-GB" sz="1400" dirty="0" smtClean="0">
                <a:solidFill>
                  <a:srgbClr val="02070F"/>
                </a:solidFill>
                <a:effectLst/>
                <a:latin typeface="Arial"/>
                <a:cs typeface="Arial"/>
              </a:rPr>
              <a:t>., 2012</a:t>
            </a:r>
            <a:endParaRPr lang="en-GB" sz="900" dirty="0" smtClean="0">
              <a:solidFill>
                <a:srgbClr val="02070F"/>
              </a:solidFill>
              <a:effectLst/>
              <a:latin typeface="Arial"/>
              <a:cs typeface="Arial"/>
            </a:endParaRPr>
          </a:p>
        </p:txBody>
      </p:sp>
      <p:pic>
        <p:nvPicPr>
          <p:cNvPr id="16" name="Picture 15"/>
          <p:cNvPicPr>
            <a:picLocks noChangeAspect="1"/>
          </p:cNvPicPr>
          <p:nvPr/>
        </p:nvPicPr>
        <p:blipFill rotWithShape="1">
          <a:blip r:embed="rId3"/>
          <a:srcRect l="3039" t="8547" r="100"/>
          <a:stretch/>
        </p:blipFill>
        <p:spPr>
          <a:xfrm>
            <a:off x="4665518" y="1143000"/>
            <a:ext cx="4453082" cy="2717800"/>
          </a:xfrm>
          <a:prstGeom prst="rect">
            <a:avLst/>
          </a:prstGeom>
        </p:spPr>
      </p:pic>
      <p:sp>
        <p:nvSpPr>
          <p:cNvPr id="17" name="Rectangle 16"/>
          <p:cNvSpPr/>
          <p:nvPr/>
        </p:nvSpPr>
        <p:spPr>
          <a:xfrm>
            <a:off x="5029200" y="914400"/>
            <a:ext cx="2743200" cy="307777"/>
          </a:xfrm>
          <a:prstGeom prst="rect">
            <a:avLst/>
          </a:prstGeom>
          <a:solidFill>
            <a:srgbClr val="FFFFFF"/>
          </a:solidFill>
        </p:spPr>
        <p:txBody>
          <a:bodyPr wrap="square">
            <a:spAutoFit/>
          </a:bodyPr>
          <a:lstStyle/>
          <a:p>
            <a:pPr algn="l"/>
            <a:r>
              <a:rPr lang="en-GB" sz="1400" b="1" dirty="0" smtClean="0">
                <a:solidFill>
                  <a:srgbClr val="000099"/>
                </a:solidFill>
                <a:effectLst/>
                <a:latin typeface="Arial" pitchFamily="34" charset="0"/>
                <a:cs typeface="Arial" pitchFamily="34" charset="0"/>
              </a:rPr>
              <a:t>CHBr</a:t>
            </a:r>
            <a:r>
              <a:rPr lang="en-GB" sz="1400" b="1" baseline="-25000" dirty="0" smtClean="0">
                <a:solidFill>
                  <a:srgbClr val="000099"/>
                </a:solidFill>
                <a:effectLst/>
                <a:latin typeface="Arial" pitchFamily="34" charset="0"/>
                <a:cs typeface="Arial" pitchFamily="34" charset="0"/>
              </a:rPr>
              <a:t>3</a:t>
            </a:r>
            <a:r>
              <a:rPr lang="en-GB" sz="1400" b="1" dirty="0" smtClean="0">
                <a:solidFill>
                  <a:srgbClr val="000099"/>
                </a:solidFill>
                <a:effectLst/>
                <a:latin typeface="Arial" pitchFamily="34" charset="0"/>
                <a:cs typeface="Arial" pitchFamily="34" charset="0"/>
              </a:rPr>
              <a:t> Flux in CAM-</a:t>
            </a:r>
            <a:r>
              <a:rPr lang="en-GB" sz="1400" b="1" dirty="0" err="1" smtClean="0">
                <a:solidFill>
                  <a:srgbClr val="000099"/>
                </a:solidFill>
                <a:effectLst/>
                <a:latin typeface="Arial" pitchFamily="34" charset="0"/>
                <a:cs typeface="Arial" pitchFamily="34" charset="0"/>
              </a:rPr>
              <a:t>Chem</a:t>
            </a:r>
            <a:endParaRPr lang="en-GB" sz="1400" b="1" dirty="0" smtClean="0">
              <a:solidFill>
                <a:srgbClr val="000099"/>
              </a:solidFill>
              <a:effectLst/>
              <a:latin typeface="Arial" pitchFamily="34" charset="0"/>
              <a:cs typeface="Arial" pitchFamily="34" charset="0"/>
            </a:endParaRPr>
          </a:p>
        </p:txBody>
      </p:sp>
      <p:pic>
        <p:nvPicPr>
          <p:cNvPr id="18" name="Picture 17"/>
          <p:cNvPicPr>
            <a:picLocks noChangeAspect="1"/>
          </p:cNvPicPr>
          <p:nvPr/>
        </p:nvPicPr>
        <p:blipFill rotWithShape="1">
          <a:blip r:embed="rId4"/>
          <a:srcRect t="19775"/>
          <a:stretch/>
        </p:blipFill>
        <p:spPr>
          <a:xfrm>
            <a:off x="4648200" y="3810000"/>
            <a:ext cx="3276600" cy="2112414"/>
          </a:xfrm>
          <a:prstGeom prst="rect">
            <a:avLst/>
          </a:prstGeom>
        </p:spPr>
      </p:pic>
      <p:sp>
        <p:nvSpPr>
          <p:cNvPr id="19" name="TextBox 18"/>
          <p:cNvSpPr txBox="1"/>
          <p:nvPr/>
        </p:nvSpPr>
        <p:spPr>
          <a:xfrm>
            <a:off x="5334000" y="5943600"/>
            <a:ext cx="2522637" cy="523220"/>
          </a:xfrm>
          <a:prstGeom prst="rect">
            <a:avLst/>
          </a:prstGeom>
          <a:noFill/>
        </p:spPr>
        <p:txBody>
          <a:bodyPr wrap="none" rtlCol="0">
            <a:spAutoFit/>
          </a:bodyPr>
          <a:lstStyle/>
          <a:p>
            <a:pPr algn="l"/>
            <a:r>
              <a:rPr lang="en-US" sz="1400" dirty="0" smtClean="0">
                <a:effectLst/>
              </a:rPr>
              <a:t>Total Bromine: 632 </a:t>
            </a:r>
            <a:r>
              <a:rPr lang="en-US" sz="1400" dirty="0" err="1" smtClean="0">
                <a:effectLst/>
              </a:rPr>
              <a:t>Gg</a:t>
            </a:r>
            <a:r>
              <a:rPr lang="en-US" sz="1400" dirty="0" smtClean="0">
                <a:effectLst/>
              </a:rPr>
              <a:t> Br yr</a:t>
            </a:r>
            <a:r>
              <a:rPr lang="en-US" sz="1400" baseline="30000" dirty="0" smtClean="0">
                <a:effectLst/>
              </a:rPr>
              <a:t>-1</a:t>
            </a:r>
          </a:p>
          <a:p>
            <a:pPr algn="l"/>
            <a:r>
              <a:rPr lang="en-US" sz="1400" dirty="0" smtClean="0">
                <a:effectLst/>
              </a:rPr>
              <a:t>Total Iodine:    600 </a:t>
            </a:r>
            <a:r>
              <a:rPr lang="en-US" sz="1400" dirty="0" err="1" smtClean="0">
                <a:effectLst/>
              </a:rPr>
              <a:t>Gg</a:t>
            </a:r>
            <a:r>
              <a:rPr lang="en-US" sz="1400" dirty="0" smtClean="0">
                <a:effectLst/>
              </a:rPr>
              <a:t> I yr</a:t>
            </a:r>
            <a:r>
              <a:rPr lang="en-US" sz="1400" baseline="30000" dirty="0" smtClean="0">
                <a:effectLst/>
              </a:rPr>
              <a:t>-1</a:t>
            </a:r>
            <a:endParaRPr lang="en-US" sz="1400" baseline="30000" dirty="0">
              <a:effectLst/>
            </a:endParaRPr>
          </a:p>
        </p:txBody>
      </p:sp>
      <p:cxnSp>
        <p:nvCxnSpPr>
          <p:cNvPr id="3" name="Straight Connector 2"/>
          <p:cNvCxnSpPr/>
          <p:nvPr/>
        </p:nvCxnSpPr>
        <p:spPr>
          <a:xfrm>
            <a:off x="7162800" y="449580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162800" y="464820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29785" y="4044977"/>
            <a:ext cx="1008609" cy="1877437"/>
          </a:xfrm>
          <a:prstGeom prst="rect">
            <a:avLst/>
          </a:prstGeom>
          <a:noFill/>
        </p:spPr>
        <p:txBody>
          <a:bodyPr wrap="none" rtlCol="0">
            <a:spAutoFit/>
          </a:bodyPr>
          <a:lstStyle/>
          <a:p>
            <a:pPr algn="ctr"/>
            <a:r>
              <a:rPr lang="en-US" dirty="0" smtClean="0"/>
              <a:t>CHBr</a:t>
            </a:r>
            <a:r>
              <a:rPr lang="en-US" baseline="-25000" dirty="0" smtClean="0"/>
              <a:t>3</a:t>
            </a:r>
            <a:endParaRPr lang="en-US" dirty="0" smtClean="0"/>
          </a:p>
          <a:p>
            <a:pPr algn="ctr"/>
            <a:r>
              <a:rPr lang="en-US" dirty="0" smtClean="0"/>
              <a:t>17 days</a:t>
            </a:r>
          </a:p>
          <a:p>
            <a:pPr algn="ctr"/>
            <a:endParaRPr lang="en-US" sz="400" dirty="0"/>
          </a:p>
          <a:p>
            <a:pPr algn="ctr"/>
            <a:r>
              <a:rPr lang="en-US" dirty="0" smtClean="0"/>
              <a:t>CH</a:t>
            </a:r>
            <a:r>
              <a:rPr lang="en-US" baseline="-25000" dirty="0" smtClean="0"/>
              <a:t>2</a:t>
            </a:r>
            <a:r>
              <a:rPr lang="en-US" dirty="0" smtClean="0"/>
              <a:t>Br</a:t>
            </a:r>
            <a:r>
              <a:rPr lang="en-US" baseline="-25000" dirty="0" smtClean="0"/>
              <a:t>2</a:t>
            </a:r>
          </a:p>
          <a:p>
            <a:pPr algn="ctr"/>
            <a:r>
              <a:rPr lang="en-US" dirty="0" smtClean="0"/>
              <a:t>130 days</a:t>
            </a:r>
          </a:p>
          <a:p>
            <a:pPr algn="ctr"/>
            <a:endParaRPr lang="en-US" sz="400" dirty="0" smtClean="0"/>
          </a:p>
          <a:p>
            <a:pPr algn="ctr"/>
            <a:r>
              <a:rPr lang="en-US" dirty="0" smtClean="0"/>
              <a:t>CH</a:t>
            </a:r>
            <a:r>
              <a:rPr lang="en-US" baseline="-25000" dirty="0" smtClean="0"/>
              <a:t>2</a:t>
            </a:r>
            <a:r>
              <a:rPr lang="en-US" dirty="0" smtClean="0"/>
              <a:t>ICl</a:t>
            </a:r>
            <a:endParaRPr lang="en-US" baseline="-25000" dirty="0"/>
          </a:p>
          <a:p>
            <a:pPr algn="ctr"/>
            <a:r>
              <a:rPr lang="en-US" dirty="0" smtClean="0"/>
              <a:t>8 h</a:t>
            </a:r>
          </a:p>
        </p:txBody>
      </p:sp>
      <p:cxnSp>
        <p:nvCxnSpPr>
          <p:cNvPr id="21" name="Straight Connector 20"/>
          <p:cNvCxnSpPr/>
          <p:nvPr/>
        </p:nvCxnSpPr>
        <p:spPr>
          <a:xfrm>
            <a:off x="7086600" y="548640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ight Brace 1"/>
          <p:cNvSpPr/>
          <p:nvPr/>
        </p:nvSpPr>
        <p:spPr>
          <a:xfrm>
            <a:off x="7620000" y="4419600"/>
            <a:ext cx="236637" cy="1143000"/>
          </a:xfrm>
          <a:prstGeom prst="rightBrace">
            <a:avLst>
              <a:gd name="adj1" fmla="val 17366"/>
              <a:gd name="adj2" fmla="val 5086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824536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027907"/>
            <a:ext cx="4170936" cy="4837966"/>
          </a:xfrm>
          <a:prstGeom prst="rect">
            <a:avLst/>
          </a:prstGeom>
          <a:ln w="19050">
            <a:solidFill>
              <a:schemeClr val="tx1"/>
            </a:solidFill>
          </a:ln>
        </p:spPr>
      </p:pic>
      <p:sp>
        <p:nvSpPr>
          <p:cNvPr id="7" name="TextBox 6"/>
          <p:cNvSpPr txBox="1"/>
          <p:nvPr/>
        </p:nvSpPr>
        <p:spPr>
          <a:xfrm>
            <a:off x="28339" y="43934"/>
            <a:ext cx="6696449"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Data Coverage: Western and Eastern Tropical Pacific</a:t>
            </a:r>
            <a:endParaRPr lang="en-US" sz="2200" dirty="0">
              <a:solidFill>
                <a:schemeClr val="accent5">
                  <a:lumMod val="50000"/>
                </a:schemeClr>
              </a:solidFill>
              <a:latin typeface="Tahoma" pitchFamily="34" charset="0"/>
              <a:ea typeface="Tahoma" pitchFamily="34" charset="0"/>
              <a:cs typeface="Tahoma" pitchFamily="34" charset="0"/>
            </a:endParaRPr>
          </a:p>
        </p:txBody>
      </p:sp>
      <p:sp>
        <p:nvSpPr>
          <p:cNvPr id="8" name="TextBox 7"/>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9" name="TextBox 8"/>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0" name="Straight Connector 9"/>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22" y="1027907"/>
            <a:ext cx="4600178" cy="4839493"/>
          </a:xfrm>
          <a:prstGeom prst="rect">
            <a:avLst/>
          </a:prstGeom>
          <a:ln w="19050">
            <a:solidFill>
              <a:schemeClr val="tx1"/>
            </a:solidFill>
          </a:ln>
        </p:spPr>
      </p:pic>
      <p:sp>
        <p:nvSpPr>
          <p:cNvPr id="17" name="TextBox 16"/>
          <p:cNvSpPr txBox="1"/>
          <p:nvPr/>
        </p:nvSpPr>
        <p:spPr>
          <a:xfrm>
            <a:off x="598106" y="653534"/>
            <a:ext cx="3652410" cy="369332"/>
          </a:xfrm>
          <a:prstGeom prst="rect">
            <a:avLst/>
          </a:prstGeom>
          <a:noFill/>
        </p:spPr>
        <p:txBody>
          <a:bodyPr wrap="none" rtlCol="0">
            <a:spAutoFit/>
          </a:bodyPr>
          <a:lstStyle/>
          <a:p>
            <a:r>
              <a:rPr lang="en-US" dirty="0" smtClean="0"/>
              <a:t>All </a:t>
            </a:r>
            <a:r>
              <a:rPr lang="en-US" b="1" dirty="0" smtClean="0"/>
              <a:t>CONTRAST</a:t>
            </a:r>
            <a:r>
              <a:rPr lang="en-US" dirty="0" smtClean="0"/>
              <a:t> Flights, Jan - Feb 2014</a:t>
            </a:r>
            <a:endParaRPr lang="en-US" dirty="0"/>
          </a:p>
        </p:txBody>
      </p:sp>
      <p:sp>
        <p:nvSpPr>
          <p:cNvPr id="18" name="TextBox 17"/>
          <p:cNvSpPr txBox="1"/>
          <p:nvPr/>
        </p:nvSpPr>
        <p:spPr>
          <a:xfrm>
            <a:off x="5136063" y="653534"/>
            <a:ext cx="3360343" cy="369332"/>
          </a:xfrm>
          <a:prstGeom prst="rect">
            <a:avLst/>
          </a:prstGeom>
          <a:noFill/>
        </p:spPr>
        <p:txBody>
          <a:bodyPr wrap="none" rtlCol="0">
            <a:spAutoFit/>
          </a:bodyPr>
          <a:lstStyle/>
          <a:p>
            <a:r>
              <a:rPr lang="en-US" dirty="0" smtClean="0"/>
              <a:t>All </a:t>
            </a:r>
            <a:r>
              <a:rPr lang="en-US" b="1" dirty="0" smtClean="0"/>
              <a:t>TORERO</a:t>
            </a:r>
            <a:r>
              <a:rPr lang="en-US" dirty="0" smtClean="0"/>
              <a:t> Flights, Jan - Feb 2012</a:t>
            </a:r>
            <a:endParaRPr lang="en-US" dirty="0"/>
          </a:p>
        </p:txBody>
      </p:sp>
      <p:cxnSp>
        <p:nvCxnSpPr>
          <p:cNvPr id="13" name="Straight Connector 12"/>
          <p:cNvCxnSpPr/>
          <p:nvPr/>
        </p:nvCxnSpPr>
        <p:spPr>
          <a:xfrm>
            <a:off x="0" y="533400"/>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34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4204" y="3585775"/>
            <a:ext cx="3183596" cy="28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4204" y="728275"/>
            <a:ext cx="3183596" cy="28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60918"/>
            <a:ext cx="3200400" cy="2906486"/>
          </a:xfrm>
          <a:prstGeom prst="rect">
            <a:avLst/>
          </a:prstGeom>
          <a:solidFill>
            <a:schemeClr val="bg1"/>
          </a:solidFill>
          <a:ln>
            <a:noFill/>
          </a:ln>
          <a:effectLst/>
        </p:spPr>
      </p:pic>
      <p:pic>
        <p:nvPicPr>
          <p:cNvPr id="3087"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3556518"/>
            <a:ext cx="3200400" cy="2906486"/>
          </a:xfrm>
          <a:prstGeom prst="rect">
            <a:avLst/>
          </a:prstGeom>
          <a:solidFill>
            <a:schemeClr val="bg1"/>
          </a:solidFill>
          <a:ln>
            <a:noFill/>
          </a:ln>
          <a:effectLst/>
        </p:spPr>
      </p:pic>
      <p:sp>
        <p:nvSpPr>
          <p:cNvPr id="8" name="TextBox 7"/>
          <p:cNvSpPr txBox="1"/>
          <p:nvPr/>
        </p:nvSpPr>
        <p:spPr>
          <a:xfrm>
            <a:off x="28339" y="43934"/>
            <a:ext cx="6830075"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Spatial Distribution: DMS (Dimethyl sulfide, CH</a:t>
            </a:r>
            <a:r>
              <a:rPr lang="en-US" sz="2200" baseline="-25000" dirty="0" smtClean="0">
                <a:solidFill>
                  <a:schemeClr val="accent5">
                    <a:lumMod val="50000"/>
                  </a:schemeClr>
                </a:solidFill>
                <a:latin typeface="Tahoma" pitchFamily="34" charset="0"/>
                <a:ea typeface="Tahoma" pitchFamily="34" charset="0"/>
                <a:cs typeface="Tahoma" pitchFamily="34" charset="0"/>
              </a:rPr>
              <a:t>3</a:t>
            </a:r>
            <a:r>
              <a:rPr lang="en-US" sz="2200" dirty="0" smtClean="0">
                <a:solidFill>
                  <a:schemeClr val="accent5">
                    <a:lumMod val="50000"/>
                  </a:schemeClr>
                </a:solidFill>
                <a:latin typeface="Tahoma" pitchFamily="34" charset="0"/>
                <a:ea typeface="Tahoma" pitchFamily="34" charset="0"/>
                <a:cs typeface="Tahoma" pitchFamily="34" charset="0"/>
              </a:rPr>
              <a:t>SCH</a:t>
            </a:r>
            <a:r>
              <a:rPr lang="en-US" sz="2200" baseline="-25000" dirty="0" smtClean="0">
                <a:solidFill>
                  <a:schemeClr val="accent5">
                    <a:lumMod val="50000"/>
                  </a:schemeClr>
                </a:solidFill>
                <a:latin typeface="Tahoma" pitchFamily="34" charset="0"/>
                <a:ea typeface="Tahoma" pitchFamily="34" charset="0"/>
                <a:cs typeface="Tahoma" pitchFamily="34" charset="0"/>
              </a:rPr>
              <a:t>3</a:t>
            </a:r>
            <a:r>
              <a:rPr lang="en-US" sz="2200" dirty="0" smtClean="0">
                <a:solidFill>
                  <a:schemeClr val="accent5">
                    <a:lumMod val="50000"/>
                  </a:schemeClr>
                </a:solidFill>
                <a:latin typeface="Tahoma" pitchFamily="34" charset="0"/>
                <a:ea typeface="Tahoma" pitchFamily="34" charset="0"/>
                <a:cs typeface="Tahoma" pitchFamily="34" charset="0"/>
              </a:rPr>
              <a:t>)</a:t>
            </a:r>
            <a:endParaRPr lang="en-US" sz="2200" dirty="0">
              <a:solidFill>
                <a:schemeClr val="accent5">
                  <a:lumMod val="50000"/>
                </a:schemeClr>
              </a:solidFill>
              <a:latin typeface="Tahoma" pitchFamily="34" charset="0"/>
              <a:ea typeface="Tahoma" pitchFamily="34" charset="0"/>
              <a:cs typeface="Tahoma" pitchFamily="34" charset="0"/>
            </a:endParaRPr>
          </a:p>
        </p:txBody>
      </p:sp>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a:grpSpLocks noChangeAspect="1"/>
          </p:cNvGrpSpPr>
          <p:nvPr/>
        </p:nvGrpSpPr>
        <p:grpSpPr>
          <a:xfrm>
            <a:off x="3336449" y="3327667"/>
            <a:ext cx="2302351" cy="3149331"/>
            <a:chOff x="2273300" y="287338"/>
            <a:chExt cx="4595813" cy="6286500"/>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6392" y="410636"/>
              <a:ext cx="3310646" cy="5532964"/>
            </a:xfrm>
            <a:prstGeom prst="rect">
              <a:avLst/>
            </a:prstGeom>
          </p:spPr>
        </p:pic>
        <p:pic>
          <p:nvPicPr>
            <p:cNvPr id="26" name="Picture 6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3300" y="287338"/>
              <a:ext cx="4595813"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Group 26"/>
          <p:cNvGrpSpPr>
            <a:grpSpLocks noChangeAspect="1"/>
          </p:cNvGrpSpPr>
          <p:nvPr/>
        </p:nvGrpSpPr>
        <p:grpSpPr>
          <a:xfrm>
            <a:off x="1050449" y="3327667"/>
            <a:ext cx="2302351" cy="3149331"/>
            <a:chOff x="2273300" y="287338"/>
            <a:chExt cx="4595813" cy="6286500"/>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6392" y="410636"/>
              <a:ext cx="3310646" cy="5532964"/>
            </a:xfrm>
            <a:prstGeom prst="rect">
              <a:avLst/>
            </a:prstGeom>
          </p:spPr>
        </p:pic>
        <p:pic>
          <p:nvPicPr>
            <p:cNvPr id="2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3300" y="287338"/>
              <a:ext cx="4595813"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a:grpSpLocks noChangeAspect="1"/>
          </p:cNvGrpSpPr>
          <p:nvPr/>
        </p:nvGrpSpPr>
        <p:grpSpPr>
          <a:xfrm>
            <a:off x="3226476" y="609600"/>
            <a:ext cx="2640924" cy="2670100"/>
            <a:chOff x="1625600" y="452438"/>
            <a:chExt cx="5891213" cy="5956300"/>
          </a:xfrm>
        </p:grpSpPr>
        <p:pic>
          <p:nvPicPr>
            <p:cNvPr id="31" name="Picture 30"/>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514600" y="585216"/>
              <a:ext cx="4572000" cy="5175504"/>
            </a:xfrm>
            <a:prstGeom prst="rect">
              <a:avLst/>
            </a:prstGeom>
          </p:spPr>
        </p:pic>
        <p:pic>
          <p:nvPicPr>
            <p:cNvPr id="3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25600" y="452438"/>
              <a:ext cx="5891213"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a:grpSpLocks noChangeAspect="1"/>
          </p:cNvGrpSpPr>
          <p:nvPr/>
        </p:nvGrpSpPr>
        <p:grpSpPr>
          <a:xfrm>
            <a:off x="838200" y="609600"/>
            <a:ext cx="2640924" cy="2670100"/>
            <a:chOff x="1625600" y="452438"/>
            <a:chExt cx="5891213" cy="5956300"/>
          </a:xfrm>
        </p:grpSpPr>
        <p:pic>
          <p:nvPicPr>
            <p:cNvPr id="34" name="Picture 3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514600" y="585216"/>
              <a:ext cx="4572000" cy="5175504"/>
            </a:xfrm>
            <a:prstGeom prst="rect">
              <a:avLst/>
            </a:prstGeom>
          </p:spPr>
        </p:pic>
        <p:pic>
          <p:nvPicPr>
            <p:cNvPr id="35"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25600" y="452438"/>
              <a:ext cx="5891213"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4486779" y="2640560"/>
            <a:ext cx="1228221" cy="369332"/>
          </a:xfrm>
          <a:prstGeom prst="rect">
            <a:avLst/>
          </a:prstGeom>
          <a:noFill/>
        </p:spPr>
        <p:txBody>
          <a:bodyPr wrap="none" rtlCol="0">
            <a:spAutoFit/>
          </a:bodyPr>
          <a:lstStyle/>
          <a:p>
            <a:r>
              <a:rPr lang="en-US" dirty="0" smtClean="0">
                <a:solidFill>
                  <a:schemeClr val="bg1"/>
                </a:solidFill>
              </a:rPr>
              <a:t>CAM-chem</a:t>
            </a:r>
            <a:endParaRPr lang="en-US" dirty="0">
              <a:solidFill>
                <a:schemeClr val="bg1"/>
              </a:solidFill>
            </a:endParaRPr>
          </a:p>
        </p:txBody>
      </p:sp>
      <p:sp>
        <p:nvSpPr>
          <p:cNvPr id="37" name="TextBox 36"/>
          <p:cNvSpPr txBox="1"/>
          <p:nvPr/>
        </p:nvSpPr>
        <p:spPr>
          <a:xfrm>
            <a:off x="3779472" y="5782144"/>
            <a:ext cx="1228221" cy="369332"/>
          </a:xfrm>
          <a:prstGeom prst="rect">
            <a:avLst/>
          </a:prstGeom>
          <a:noFill/>
        </p:spPr>
        <p:txBody>
          <a:bodyPr wrap="none" rtlCol="0">
            <a:spAutoFit/>
          </a:bodyPr>
          <a:lstStyle/>
          <a:p>
            <a:r>
              <a:rPr lang="en-US" dirty="0" smtClean="0">
                <a:solidFill>
                  <a:schemeClr val="bg1"/>
                </a:solidFill>
              </a:rPr>
              <a:t>CAM-chem</a:t>
            </a:r>
            <a:endParaRPr lang="en-US" dirty="0">
              <a:solidFill>
                <a:schemeClr val="bg1"/>
              </a:solidFill>
            </a:endParaRPr>
          </a:p>
        </p:txBody>
      </p:sp>
      <p:sp>
        <p:nvSpPr>
          <p:cNvPr id="38" name="TextBox 37"/>
          <p:cNvSpPr txBox="1"/>
          <p:nvPr/>
        </p:nvSpPr>
        <p:spPr>
          <a:xfrm>
            <a:off x="1447800" y="5782144"/>
            <a:ext cx="1164421" cy="369332"/>
          </a:xfrm>
          <a:prstGeom prst="rect">
            <a:avLst/>
          </a:prstGeom>
          <a:noFill/>
        </p:spPr>
        <p:txBody>
          <a:bodyPr wrap="none" rtlCol="0">
            <a:spAutoFit/>
          </a:bodyPr>
          <a:lstStyle/>
          <a:p>
            <a:r>
              <a:rPr lang="en-US" dirty="0" smtClean="0">
                <a:solidFill>
                  <a:schemeClr val="bg1"/>
                </a:solidFill>
              </a:rPr>
              <a:t>TOGA obs.</a:t>
            </a:r>
            <a:endParaRPr lang="en-US" dirty="0">
              <a:solidFill>
                <a:schemeClr val="bg1"/>
              </a:solidFill>
            </a:endParaRPr>
          </a:p>
        </p:txBody>
      </p:sp>
      <p:sp>
        <p:nvSpPr>
          <p:cNvPr id="39" name="TextBox 38"/>
          <p:cNvSpPr txBox="1"/>
          <p:nvPr/>
        </p:nvSpPr>
        <p:spPr>
          <a:xfrm>
            <a:off x="2120590" y="2619873"/>
            <a:ext cx="1164421" cy="369332"/>
          </a:xfrm>
          <a:prstGeom prst="rect">
            <a:avLst/>
          </a:prstGeom>
          <a:noFill/>
        </p:spPr>
        <p:txBody>
          <a:bodyPr wrap="none" rtlCol="0">
            <a:spAutoFit/>
          </a:bodyPr>
          <a:lstStyle/>
          <a:p>
            <a:r>
              <a:rPr lang="en-US" dirty="0" smtClean="0">
                <a:solidFill>
                  <a:schemeClr val="bg1"/>
                </a:solidFill>
              </a:rPr>
              <a:t>TOGA obs.</a:t>
            </a:r>
            <a:endParaRPr lang="en-US" dirty="0">
              <a:solidFill>
                <a:schemeClr val="bg1"/>
              </a:solidFill>
            </a:endParaRPr>
          </a:p>
        </p:txBody>
      </p:sp>
      <p:cxnSp>
        <p:nvCxnSpPr>
          <p:cNvPr id="36" name="Straight Connector 35"/>
          <p:cNvCxnSpPr/>
          <p:nvPr/>
        </p:nvCxnSpPr>
        <p:spPr>
          <a:xfrm>
            <a:off x="0" y="533400"/>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091" y="545068"/>
            <a:ext cx="1194109" cy="369332"/>
          </a:xfrm>
          <a:prstGeom prst="rect">
            <a:avLst/>
          </a:prstGeom>
          <a:noFill/>
        </p:spPr>
        <p:txBody>
          <a:bodyPr wrap="none" rtlCol="0">
            <a:spAutoFit/>
          </a:bodyPr>
          <a:lstStyle/>
          <a:p>
            <a:r>
              <a:rPr lang="en-US" dirty="0" smtClean="0"/>
              <a:t>CONTRAST</a:t>
            </a:r>
            <a:endParaRPr lang="en-US" dirty="0"/>
          </a:p>
        </p:txBody>
      </p:sp>
      <p:sp>
        <p:nvSpPr>
          <p:cNvPr id="40" name="TextBox 39"/>
          <p:cNvSpPr txBox="1"/>
          <p:nvPr/>
        </p:nvSpPr>
        <p:spPr>
          <a:xfrm>
            <a:off x="188059" y="3276600"/>
            <a:ext cx="954941" cy="369332"/>
          </a:xfrm>
          <a:prstGeom prst="rect">
            <a:avLst/>
          </a:prstGeom>
          <a:noFill/>
        </p:spPr>
        <p:txBody>
          <a:bodyPr wrap="none" rtlCol="0">
            <a:spAutoFit/>
          </a:bodyPr>
          <a:lstStyle/>
          <a:p>
            <a:r>
              <a:rPr lang="en-US" dirty="0" smtClean="0"/>
              <a:t>TORERO</a:t>
            </a:r>
            <a:endParaRPr lang="en-US" dirty="0"/>
          </a:p>
        </p:txBody>
      </p:sp>
    </p:spTree>
    <p:extLst>
      <p:ext uri="{BB962C8B-B14F-4D97-AF65-F5344CB8AC3E}">
        <p14:creationId xmlns:p14="http://schemas.microsoft.com/office/powerpoint/2010/main" val="20683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0404" y="3585775"/>
            <a:ext cx="3183596" cy="28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0404" y="728275"/>
            <a:ext cx="3183596" cy="28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339" y="43934"/>
            <a:ext cx="7042312"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Spatial Distribution of VSLS: </a:t>
            </a:r>
            <a:r>
              <a:rPr lang="en-US" sz="2200" dirty="0" err="1" smtClean="0">
                <a:solidFill>
                  <a:schemeClr val="accent5">
                    <a:lumMod val="50000"/>
                  </a:schemeClr>
                </a:solidFill>
                <a:latin typeface="Tahoma" pitchFamily="34" charset="0"/>
                <a:ea typeface="Tahoma" pitchFamily="34" charset="0"/>
                <a:cs typeface="Tahoma" pitchFamily="34" charset="0"/>
              </a:rPr>
              <a:t>Dibromomethane</a:t>
            </a:r>
            <a:r>
              <a:rPr lang="en-US" sz="2200" dirty="0" smtClean="0">
                <a:solidFill>
                  <a:schemeClr val="accent5">
                    <a:lumMod val="50000"/>
                  </a:schemeClr>
                </a:solidFill>
                <a:latin typeface="Tahoma" pitchFamily="34" charset="0"/>
                <a:ea typeface="Tahoma" pitchFamily="34" charset="0"/>
                <a:cs typeface="Tahoma" pitchFamily="34" charset="0"/>
              </a:rPr>
              <a:t> (CH</a:t>
            </a:r>
            <a:r>
              <a:rPr lang="en-US" sz="2200" baseline="-25000" dirty="0" smtClean="0">
                <a:solidFill>
                  <a:schemeClr val="accent5">
                    <a:lumMod val="50000"/>
                  </a:schemeClr>
                </a:solidFill>
                <a:latin typeface="Tahoma" pitchFamily="34" charset="0"/>
                <a:ea typeface="Tahoma" pitchFamily="34" charset="0"/>
                <a:cs typeface="Tahoma" pitchFamily="34" charset="0"/>
              </a:rPr>
              <a:t>2</a:t>
            </a:r>
            <a:r>
              <a:rPr lang="en-US" sz="2200" dirty="0" smtClean="0">
                <a:solidFill>
                  <a:schemeClr val="accent5">
                    <a:lumMod val="50000"/>
                  </a:schemeClr>
                </a:solidFill>
                <a:latin typeface="Tahoma" pitchFamily="34" charset="0"/>
                <a:ea typeface="Tahoma" pitchFamily="34" charset="0"/>
                <a:cs typeface="Tahoma" pitchFamily="34" charset="0"/>
              </a:rPr>
              <a:t>Br</a:t>
            </a:r>
            <a:r>
              <a:rPr lang="en-US" sz="2200" baseline="-25000" dirty="0" smtClean="0">
                <a:solidFill>
                  <a:schemeClr val="accent5">
                    <a:lumMod val="50000"/>
                  </a:schemeClr>
                </a:solidFill>
                <a:latin typeface="Tahoma" pitchFamily="34" charset="0"/>
                <a:ea typeface="Tahoma" pitchFamily="34" charset="0"/>
                <a:cs typeface="Tahoma" pitchFamily="34" charset="0"/>
              </a:rPr>
              <a:t>2</a:t>
            </a:r>
            <a:r>
              <a:rPr lang="en-US" sz="2200" dirty="0" smtClean="0">
                <a:solidFill>
                  <a:schemeClr val="accent5">
                    <a:lumMod val="50000"/>
                  </a:schemeClr>
                </a:solidFill>
                <a:latin typeface="Tahoma" pitchFamily="34" charset="0"/>
                <a:ea typeface="Tahoma" pitchFamily="34" charset="0"/>
                <a:cs typeface="Tahoma" pitchFamily="34" charset="0"/>
              </a:rPr>
              <a:t>)</a:t>
            </a:r>
            <a:endParaRPr lang="en-US" sz="2200" baseline="-25000" dirty="0">
              <a:solidFill>
                <a:schemeClr val="accent5">
                  <a:lumMod val="50000"/>
                </a:schemeClr>
              </a:solidFill>
              <a:latin typeface="Tahoma" pitchFamily="34" charset="0"/>
              <a:ea typeface="Tahoma" pitchFamily="34" charset="0"/>
              <a:cs typeface="Tahoma" pitchFamily="34" charset="0"/>
            </a:endParaRPr>
          </a:p>
        </p:txBody>
      </p:sp>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p:cNvGrpSpPr>
            <a:grpSpLocks noChangeAspect="1"/>
          </p:cNvGrpSpPr>
          <p:nvPr/>
        </p:nvGrpSpPr>
        <p:grpSpPr>
          <a:xfrm>
            <a:off x="3412649" y="3327668"/>
            <a:ext cx="2302351" cy="3149330"/>
            <a:chOff x="2273300" y="287338"/>
            <a:chExt cx="4595813" cy="628650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6392" y="410636"/>
              <a:ext cx="3310646" cy="5532964"/>
            </a:xfrm>
            <a:prstGeom prst="rect">
              <a:avLst/>
            </a:prstGeom>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3300" y="287338"/>
              <a:ext cx="4595813"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a:grpSpLocks noChangeAspect="1"/>
          </p:cNvGrpSpPr>
          <p:nvPr/>
        </p:nvGrpSpPr>
        <p:grpSpPr>
          <a:xfrm>
            <a:off x="1126649" y="3327668"/>
            <a:ext cx="2302351" cy="3149330"/>
            <a:chOff x="2273300" y="287338"/>
            <a:chExt cx="4595813" cy="6286500"/>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6392" y="410636"/>
              <a:ext cx="3310646" cy="5532964"/>
            </a:xfrm>
            <a:prstGeom prst="rect">
              <a:avLst/>
            </a:prstGeom>
          </p:spPr>
        </p:pic>
        <p:pic>
          <p:nvPicPr>
            <p:cNvPr id="2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3300" y="287338"/>
              <a:ext cx="4595813"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3845030" y="5782144"/>
            <a:ext cx="1228221" cy="369332"/>
          </a:xfrm>
          <a:prstGeom prst="rect">
            <a:avLst/>
          </a:prstGeom>
          <a:noFill/>
        </p:spPr>
        <p:txBody>
          <a:bodyPr wrap="none" rtlCol="0">
            <a:spAutoFit/>
          </a:bodyPr>
          <a:lstStyle/>
          <a:p>
            <a:r>
              <a:rPr lang="en-US" dirty="0" smtClean="0">
                <a:solidFill>
                  <a:schemeClr val="bg1"/>
                </a:solidFill>
              </a:rPr>
              <a:t>CAM-chem</a:t>
            </a:r>
            <a:endParaRPr lang="en-US" dirty="0">
              <a:solidFill>
                <a:schemeClr val="bg1"/>
              </a:solidFill>
            </a:endParaRPr>
          </a:p>
        </p:txBody>
      </p:sp>
      <p:sp>
        <p:nvSpPr>
          <p:cNvPr id="26" name="TextBox 25"/>
          <p:cNvSpPr txBox="1"/>
          <p:nvPr/>
        </p:nvSpPr>
        <p:spPr>
          <a:xfrm>
            <a:off x="1513358" y="5782144"/>
            <a:ext cx="1164421" cy="369332"/>
          </a:xfrm>
          <a:prstGeom prst="rect">
            <a:avLst/>
          </a:prstGeom>
          <a:noFill/>
        </p:spPr>
        <p:txBody>
          <a:bodyPr wrap="none" rtlCol="0">
            <a:spAutoFit/>
          </a:bodyPr>
          <a:lstStyle/>
          <a:p>
            <a:r>
              <a:rPr lang="en-US" dirty="0" smtClean="0">
                <a:solidFill>
                  <a:schemeClr val="bg1"/>
                </a:solidFill>
              </a:rPr>
              <a:t>TOGA obs.</a:t>
            </a:r>
            <a:endParaRPr lang="en-US" dirty="0">
              <a:solidFill>
                <a:schemeClr val="bg1"/>
              </a:solidFill>
            </a:endParaRPr>
          </a:p>
        </p:txBody>
      </p:sp>
      <p:grpSp>
        <p:nvGrpSpPr>
          <p:cNvPr id="27" name="Group 26"/>
          <p:cNvGrpSpPr>
            <a:grpSpLocks noChangeAspect="1"/>
          </p:cNvGrpSpPr>
          <p:nvPr/>
        </p:nvGrpSpPr>
        <p:grpSpPr>
          <a:xfrm>
            <a:off x="3301032" y="607938"/>
            <a:ext cx="2642568" cy="2671762"/>
            <a:chOff x="1625600" y="452438"/>
            <a:chExt cx="5891213" cy="5956300"/>
          </a:xfrm>
        </p:grpSpPr>
        <p:pic>
          <p:nvPicPr>
            <p:cNvPr id="29" name="Picture 28"/>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2514600" y="585216"/>
              <a:ext cx="4572000" cy="5175504"/>
            </a:xfrm>
            <a:prstGeom prst="rect">
              <a:avLst/>
            </a:prstGeom>
          </p:spPr>
        </p:pic>
        <p:pic>
          <p:nvPicPr>
            <p:cNvPr id="3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5600" y="452438"/>
              <a:ext cx="5891213"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a:grpSpLocks noChangeAspect="1"/>
          </p:cNvGrpSpPr>
          <p:nvPr/>
        </p:nvGrpSpPr>
        <p:grpSpPr>
          <a:xfrm>
            <a:off x="914400" y="604838"/>
            <a:ext cx="2642568" cy="2671762"/>
            <a:chOff x="1625600" y="452438"/>
            <a:chExt cx="5891213" cy="5956300"/>
          </a:xfrm>
        </p:grpSpPr>
        <p:pic>
          <p:nvPicPr>
            <p:cNvPr id="32" name="Picture 3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2514600" y="585216"/>
              <a:ext cx="4572000" cy="5175504"/>
            </a:xfrm>
            <a:prstGeom prst="rect">
              <a:avLst/>
            </a:prstGeom>
          </p:spPr>
        </p:pic>
        <p:pic>
          <p:nvPicPr>
            <p:cNvPr id="33"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5600" y="452438"/>
              <a:ext cx="5891213"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TextBox 33"/>
          <p:cNvSpPr txBox="1"/>
          <p:nvPr/>
        </p:nvSpPr>
        <p:spPr>
          <a:xfrm>
            <a:off x="4533344" y="2640560"/>
            <a:ext cx="1228221" cy="369332"/>
          </a:xfrm>
          <a:prstGeom prst="rect">
            <a:avLst/>
          </a:prstGeom>
          <a:noFill/>
        </p:spPr>
        <p:txBody>
          <a:bodyPr wrap="none" rtlCol="0">
            <a:spAutoFit/>
          </a:bodyPr>
          <a:lstStyle/>
          <a:p>
            <a:r>
              <a:rPr lang="en-US" dirty="0" smtClean="0">
                <a:solidFill>
                  <a:schemeClr val="bg1"/>
                </a:solidFill>
              </a:rPr>
              <a:t>CAM-chem</a:t>
            </a:r>
            <a:endParaRPr lang="en-US" dirty="0">
              <a:solidFill>
                <a:schemeClr val="bg1"/>
              </a:solidFill>
            </a:endParaRPr>
          </a:p>
        </p:txBody>
      </p:sp>
      <p:sp>
        <p:nvSpPr>
          <p:cNvPr id="35" name="TextBox 34"/>
          <p:cNvSpPr txBox="1"/>
          <p:nvPr/>
        </p:nvSpPr>
        <p:spPr>
          <a:xfrm>
            <a:off x="2167155" y="2619873"/>
            <a:ext cx="1164421" cy="369332"/>
          </a:xfrm>
          <a:prstGeom prst="rect">
            <a:avLst/>
          </a:prstGeom>
          <a:noFill/>
        </p:spPr>
        <p:txBody>
          <a:bodyPr wrap="none" rtlCol="0">
            <a:spAutoFit/>
          </a:bodyPr>
          <a:lstStyle/>
          <a:p>
            <a:r>
              <a:rPr lang="en-US" dirty="0" smtClean="0">
                <a:solidFill>
                  <a:schemeClr val="bg1"/>
                </a:solidFill>
              </a:rPr>
              <a:t>TOGA obs.</a:t>
            </a:r>
            <a:endParaRPr lang="en-US" dirty="0">
              <a:solidFill>
                <a:schemeClr val="bg1"/>
              </a:solidFill>
            </a:endParaRPr>
          </a:p>
        </p:txBody>
      </p:sp>
      <p:cxnSp>
        <p:nvCxnSpPr>
          <p:cNvPr id="36" name="Straight Connector 35"/>
          <p:cNvCxnSpPr/>
          <p:nvPr/>
        </p:nvCxnSpPr>
        <p:spPr>
          <a:xfrm>
            <a:off x="0" y="533400"/>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5091" y="545068"/>
            <a:ext cx="1194109" cy="369332"/>
          </a:xfrm>
          <a:prstGeom prst="rect">
            <a:avLst/>
          </a:prstGeom>
          <a:noFill/>
        </p:spPr>
        <p:txBody>
          <a:bodyPr wrap="none" rtlCol="0">
            <a:spAutoFit/>
          </a:bodyPr>
          <a:lstStyle/>
          <a:p>
            <a:r>
              <a:rPr lang="en-US" dirty="0" smtClean="0"/>
              <a:t>CONTRAST</a:t>
            </a:r>
            <a:endParaRPr lang="en-US" dirty="0"/>
          </a:p>
        </p:txBody>
      </p:sp>
      <p:sp>
        <p:nvSpPr>
          <p:cNvPr id="37" name="TextBox 36"/>
          <p:cNvSpPr txBox="1"/>
          <p:nvPr/>
        </p:nvSpPr>
        <p:spPr>
          <a:xfrm>
            <a:off x="188059" y="3276600"/>
            <a:ext cx="954941" cy="369332"/>
          </a:xfrm>
          <a:prstGeom prst="rect">
            <a:avLst/>
          </a:prstGeom>
          <a:noFill/>
        </p:spPr>
        <p:txBody>
          <a:bodyPr wrap="none" rtlCol="0">
            <a:spAutoFit/>
          </a:bodyPr>
          <a:lstStyle/>
          <a:p>
            <a:r>
              <a:rPr lang="en-US" dirty="0" smtClean="0"/>
              <a:t>TORERO</a:t>
            </a:r>
            <a:endParaRPr lang="en-US" dirty="0"/>
          </a:p>
        </p:txBody>
      </p:sp>
    </p:spTree>
    <p:extLst>
      <p:ext uri="{BB962C8B-B14F-4D97-AF65-F5344CB8AC3E}">
        <p14:creationId xmlns:p14="http://schemas.microsoft.com/office/powerpoint/2010/main" val="3905433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4807" y="3589774"/>
            <a:ext cx="3179193" cy="288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4807" y="746270"/>
            <a:ext cx="3179193" cy="288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339" y="43934"/>
            <a:ext cx="6184898"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Spatial Distribution of VSLS: </a:t>
            </a:r>
            <a:r>
              <a:rPr lang="en-US" sz="2200" dirty="0" err="1" smtClean="0">
                <a:solidFill>
                  <a:schemeClr val="accent5">
                    <a:lumMod val="50000"/>
                  </a:schemeClr>
                </a:solidFill>
                <a:latin typeface="Tahoma" pitchFamily="34" charset="0"/>
                <a:ea typeface="Tahoma" pitchFamily="34" charset="0"/>
                <a:cs typeface="Tahoma" pitchFamily="34" charset="0"/>
              </a:rPr>
              <a:t>Bromoform</a:t>
            </a:r>
            <a:r>
              <a:rPr lang="en-US" sz="2200" dirty="0" smtClean="0">
                <a:solidFill>
                  <a:schemeClr val="accent5">
                    <a:lumMod val="50000"/>
                  </a:schemeClr>
                </a:solidFill>
                <a:latin typeface="Tahoma" pitchFamily="34" charset="0"/>
                <a:ea typeface="Tahoma" pitchFamily="34" charset="0"/>
                <a:cs typeface="Tahoma" pitchFamily="34" charset="0"/>
              </a:rPr>
              <a:t> </a:t>
            </a:r>
            <a:r>
              <a:rPr lang="en-US" sz="2200" dirty="0">
                <a:solidFill>
                  <a:schemeClr val="accent5">
                    <a:lumMod val="50000"/>
                  </a:schemeClr>
                </a:solidFill>
                <a:latin typeface="Tahoma" pitchFamily="34" charset="0"/>
                <a:ea typeface="Tahoma" pitchFamily="34" charset="0"/>
                <a:cs typeface="Tahoma" pitchFamily="34" charset="0"/>
              </a:rPr>
              <a:t>(</a:t>
            </a:r>
            <a:r>
              <a:rPr lang="en-US" sz="2200" dirty="0" smtClean="0">
                <a:solidFill>
                  <a:schemeClr val="accent5">
                    <a:lumMod val="50000"/>
                  </a:schemeClr>
                </a:solidFill>
                <a:latin typeface="Tahoma" pitchFamily="34" charset="0"/>
                <a:ea typeface="Tahoma" pitchFamily="34" charset="0"/>
                <a:cs typeface="Tahoma" pitchFamily="34" charset="0"/>
              </a:rPr>
              <a:t>CHBr</a:t>
            </a:r>
            <a:r>
              <a:rPr lang="en-US" sz="2200" baseline="-25000" dirty="0" smtClean="0">
                <a:solidFill>
                  <a:schemeClr val="accent5">
                    <a:lumMod val="50000"/>
                  </a:schemeClr>
                </a:solidFill>
                <a:latin typeface="Tahoma" pitchFamily="34" charset="0"/>
                <a:ea typeface="Tahoma" pitchFamily="34" charset="0"/>
                <a:cs typeface="Tahoma" pitchFamily="34" charset="0"/>
              </a:rPr>
              <a:t>3</a:t>
            </a:r>
            <a:r>
              <a:rPr lang="en-US" sz="2200" dirty="0" smtClean="0">
                <a:solidFill>
                  <a:schemeClr val="accent5">
                    <a:lumMod val="50000"/>
                  </a:schemeClr>
                </a:solidFill>
                <a:latin typeface="Tahoma" pitchFamily="34" charset="0"/>
                <a:ea typeface="Tahoma" pitchFamily="34" charset="0"/>
                <a:cs typeface="Tahoma" pitchFamily="34" charset="0"/>
              </a:rPr>
              <a:t>)</a:t>
            </a:r>
            <a:endParaRPr lang="en-US" sz="2200" baseline="-25000" dirty="0">
              <a:solidFill>
                <a:schemeClr val="accent5">
                  <a:lumMod val="50000"/>
                </a:schemeClr>
              </a:solidFill>
              <a:latin typeface="Tahoma" pitchFamily="34" charset="0"/>
              <a:ea typeface="Tahoma" pitchFamily="34" charset="0"/>
              <a:cs typeface="Tahoma" pitchFamily="34" charset="0"/>
            </a:endParaRPr>
          </a:p>
        </p:txBody>
      </p:sp>
      <p:sp>
        <p:nvSpPr>
          <p:cNvPr id="9" name="TextBox 8"/>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0" name="TextBox 9"/>
          <p:cNvSpPr txBox="1"/>
          <p:nvPr/>
        </p:nvSpPr>
        <p:spPr>
          <a:xfrm>
            <a:off x="5790518" y="6553200"/>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11" name="Straight Connector 1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533400"/>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091" y="545068"/>
            <a:ext cx="1194109" cy="369332"/>
          </a:xfrm>
          <a:prstGeom prst="rect">
            <a:avLst/>
          </a:prstGeom>
          <a:noFill/>
        </p:spPr>
        <p:txBody>
          <a:bodyPr wrap="none" rtlCol="0">
            <a:spAutoFit/>
          </a:bodyPr>
          <a:lstStyle/>
          <a:p>
            <a:r>
              <a:rPr lang="en-US" dirty="0" smtClean="0"/>
              <a:t>CONTRAST</a:t>
            </a:r>
            <a:endParaRPr lang="en-US" dirty="0"/>
          </a:p>
        </p:txBody>
      </p:sp>
      <p:sp>
        <p:nvSpPr>
          <p:cNvPr id="27" name="TextBox 26"/>
          <p:cNvSpPr txBox="1"/>
          <p:nvPr/>
        </p:nvSpPr>
        <p:spPr>
          <a:xfrm>
            <a:off x="188059" y="3276600"/>
            <a:ext cx="954941" cy="369332"/>
          </a:xfrm>
          <a:prstGeom prst="rect">
            <a:avLst/>
          </a:prstGeom>
          <a:noFill/>
        </p:spPr>
        <p:txBody>
          <a:bodyPr wrap="none" rtlCol="0">
            <a:spAutoFit/>
          </a:bodyPr>
          <a:lstStyle/>
          <a:p>
            <a:r>
              <a:rPr lang="en-US" dirty="0" smtClean="0"/>
              <a:t>TORERO</a:t>
            </a:r>
            <a:endParaRPr lang="en-US" dirty="0"/>
          </a:p>
        </p:txBody>
      </p:sp>
      <p:grpSp>
        <p:nvGrpSpPr>
          <p:cNvPr id="2" name="Group 1"/>
          <p:cNvGrpSpPr/>
          <p:nvPr/>
        </p:nvGrpSpPr>
        <p:grpSpPr>
          <a:xfrm>
            <a:off x="3428999" y="3334992"/>
            <a:ext cx="2279175" cy="3154680"/>
            <a:chOff x="3428999" y="3334992"/>
            <a:chExt cx="2279175" cy="3154680"/>
          </a:xfrm>
        </p:grpSpPr>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0863" y="3389903"/>
              <a:ext cx="1671091" cy="2792834"/>
            </a:xfrm>
            <a:prstGeom prst="rect">
              <a:avLst/>
            </a:prstGeom>
          </p:spPr>
        </p:pic>
        <p:sp>
          <p:nvSpPr>
            <p:cNvPr id="60" name="TextBox 59"/>
            <p:cNvSpPr txBox="1"/>
            <p:nvPr/>
          </p:nvSpPr>
          <p:spPr>
            <a:xfrm>
              <a:off x="3845031" y="5782144"/>
              <a:ext cx="1228221" cy="369332"/>
            </a:xfrm>
            <a:prstGeom prst="rect">
              <a:avLst/>
            </a:prstGeom>
            <a:noFill/>
          </p:spPr>
          <p:txBody>
            <a:bodyPr wrap="none" rtlCol="0">
              <a:spAutoFit/>
            </a:bodyPr>
            <a:lstStyle/>
            <a:p>
              <a:r>
                <a:rPr lang="en-US" dirty="0" smtClean="0">
                  <a:solidFill>
                    <a:schemeClr val="bg1"/>
                  </a:solidFill>
                </a:rPr>
                <a:t>CAM-chem</a:t>
              </a:r>
              <a:endParaRPr lang="en-US" dirty="0">
                <a:solidFill>
                  <a:schemeClr val="bg1"/>
                </a:solidFill>
              </a:endParaRPr>
            </a:p>
          </p:txBody>
        </p:sp>
        <p:pic>
          <p:nvPicPr>
            <p:cNvPr id="102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8999" y="3334992"/>
              <a:ext cx="2279175" cy="3154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1135642" y="3340100"/>
            <a:ext cx="2293358" cy="3149572"/>
            <a:chOff x="1135642" y="3340100"/>
            <a:chExt cx="2293358" cy="3149572"/>
          </a:xfrm>
        </p:grpSpPr>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7563" y="3389903"/>
              <a:ext cx="1671091" cy="2792834"/>
            </a:xfrm>
            <a:prstGeom prst="rect">
              <a:avLst/>
            </a:prstGeom>
          </p:spPr>
        </p:pic>
        <p:sp>
          <p:nvSpPr>
            <p:cNvPr id="61" name="TextBox 60"/>
            <p:cNvSpPr txBox="1"/>
            <p:nvPr/>
          </p:nvSpPr>
          <p:spPr>
            <a:xfrm>
              <a:off x="1513359" y="5782144"/>
              <a:ext cx="1164421" cy="369332"/>
            </a:xfrm>
            <a:prstGeom prst="rect">
              <a:avLst/>
            </a:prstGeom>
            <a:noFill/>
          </p:spPr>
          <p:txBody>
            <a:bodyPr wrap="none" rtlCol="0">
              <a:spAutoFit/>
            </a:bodyPr>
            <a:lstStyle/>
            <a:p>
              <a:r>
                <a:rPr lang="en-US" dirty="0" smtClean="0">
                  <a:solidFill>
                    <a:schemeClr val="bg1"/>
                  </a:solidFill>
                </a:rPr>
                <a:t>TOGA obs.</a:t>
              </a:r>
              <a:endParaRPr lang="en-US" dirty="0">
                <a:solidFill>
                  <a:schemeClr val="bg1"/>
                </a:solidFill>
              </a:endParaRP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5642" y="3340100"/>
              <a:ext cx="2293358" cy="314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924512" y="608013"/>
            <a:ext cx="2640084" cy="2668587"/>
            <a:chOff x="924512" y="608013"/>
            <a:chExt cx="2640084" cy="2668587"/>
          </a:xfrm>
        </p:grpSpPr>
        <p:pic>
          <p:nvPicPr>
            <p:cNvPr id="53" name="Picture 5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312461" y="655854"/>
              <a:ext cx="2047164" cy="2317390"/>
            </a:xfrm>
            <a:prstGeom prst="rect">
              <a:avLst/>
            </a:prstGeom>
          </p:spPr>
        </p:pic>
        <p:sp>
          <p:nvSpPr>
            <p:cNvPr id="63" name="TextBox 62"/>
            <p:cNvSpPr txBox="1"/>
            <p:nvPr/>
          </p:nvSpPr>
          <p:spPr>
            <a:xfrm>
              <a:off x="2167156" y="2619873"/>
              <a:ext cx="1164421" cy="369332"/>
            </a:xfrm>
            <a:prstGeom prst="rect">
              <a:avLst/>
            </a:prstGeom>
            <a:noFill/>
          </p:spPr>
          <p:txBody>
            <a:bodyPr wrap="none" rtlCol="0">
              <a:spAutoFit/>
            </a:bodyPr>
            <a:lstStyle/>
            <a:p>
              <a:r>
                <a:rPr lang="en-US" dirty="0" smtClean="0">
                  <a:solidFill>
                    <a:schemeClr val="bg1"/>
                  </a:solidFill>
                </a:rPr>
                <a:t>TOGA obs.</a:t>
              </a:r>
              <a:endParaRPr lang="en-US" dirty="0">
                <a:solidFill>
                  <a:schemeClr val="bg1"/>
                </a:solidFill>
              </a:endParaRPr>
            </a:p>
          </p:txBody>
        </p:sp>
        <p:pic>
          <p:nvPicPr>
            <p:cNvPr id="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4512" y="608013"/>
              <a:ext cx="2640084" cy="26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3303516" y="608013"/>
            <a:ext cx="2640084" cy="2668587"/>
            <a:chOff x="3303516" y="608013"/>
            <a:chExt cx="2640084" cy="2668587"/>
          </a:xfrm>
        </p:grpSpPr>
        <p:pic>
          <p:nvPicPr>
            <p:cNvPr id="56" name="Picture 55"/>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699093" y="664291"/>
              <a:ext cx="2047164" cy="2317390"/>
            </a:xfrm>
            <a:prstGeom prst="rect">
              <a:avLst/>
            </a:prstGeom>
          </p:spPr>
        </p:pic>
        <p:sp>
          <p:nvSpPr>
            <p:cNvPr id="62" name="TextBox 61"/>
            <p:cNvSpPr txBox="1"/>
            <p:nvPr/>
          </p:nvSpPr>
          <p:spPr>
            <a:xfrm>
              <a:off x="4533345" y="2640560"/>
              <a:ext cx="1228221" cy="369332"/>
            </a:xfrm>
            <a:prstGeom prst="rect">
              <a:avLst/>
            </a:prstGeom>
            <a:noFill/>
          </p:spPr>
          <p:txBody>
            <a:bodyPr wrap="none" rtlCol="0">
              <a:spAutoFit/>
            </a:bodyPr>
            <a:lstStyle/>
            <a:p>
              <a:r>
                <a:rPr lang="en-US" dirty="0" smtClean="0">
                  <a:solidFill>
                    <a:schemeClr val="bg1"/>
                  </a:solidFill>
                </a:rPr>
                <a:t>CAM-chem</a:t>
              </a:r>
              <a:endParaRPr lang="en-US" dirty="0">
                <a:solidFill>
                  <a:schemeClr val="bg1"/>
                </a:solidFill>
              </a:endParaRPr>
            </a:p>
          </p:txBody>
        </p:sp>
        <p:pic>
          <p:nvPicPr>
            <p:cNvPr id="6"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03516" y="608013"/>
              <a:ext cx="2640084" cy="26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51346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17" name="TextBox 16"/>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21" name="Straight Connector 20"/>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339" y="87868"/>
            <a:ext cx="9030998" cy="369332"/>
          </a:xfrm>
          <a:prstGeom prst="rect">
            <a:avLst/>
          </a:prstGeom>
          <a:noFill/>
        </p:spPr>
        <p:txBody>
          <a:bodyPr wrap="none" rtlCol="0">
            <a:spAutoFit/>
          </a:bodyPr>
          <a:lstStyle/>
          <a:p>
            <a:r>
              <a:rPr lang="en-US" dirty="0" smtClean="0">
                <a:solidFill>
                  <a:schemeClr val="accent5">
                    <a:lumMod val="50000"/>
                  </a:schemeClr>
                </a:solidFill>
                <a:latin typeface="Tahoma" pitchFamily="34" charset="0"/>
                <a:ea typeface="Tahoma" pitchFamily="34" charset="0"/>
                <a:cs typeface="Tahoma" pitchFamily="34" charset="0"/>
              </a:rPr>
              <a:t>Case Study: Smaller scale convective region north of Guam – </a:t>
            </a:r>
            <a:r>
              <a:rPr lang="en-US" dirty="0">
                <a:solidFill>
                  <a:schemeClr val="accent5">
                    <a:lumMod val="50000"/>
                  </a:schemeClr>
                </a:solidFill>
                <a:latin typeface="Tahoma" pitchFamily="34" charset="0"/>
                <a:ea typeface="Tahoma" pitchFamily="34" charset="0"/>
                <a:cs typeface="Tahoma" pitchFamily="34" charset="0"/>
              </a:rPr>
              <a:t>CONTRAST </a:t>
            </a:r>
            <a:r>
              <a:rPr lang="en-US" dirty="0" smtClean="0">
                <a:solidFill>
                  <a:schemeClr val="accent5">
                    <a:lumMod val="50000"/>
                  </a:schemeClr>
                </a:solidFill>
                <a:latin typeface="Tahoma" pitchFamily="34" charset="0"/>
                <a:ea typeface="Tahoma" pitchFamily="34" charset="0"/>
                <a:cs typeface="Tahoma" pitchFamily="34" charset="0"/>
              </a:rPr>
              <a:t>RF05, Jan 22</a:t>
            </a:r>
            <a:endParaRPr lang="en-US" dirty="0">
              <a:solidFill>
                <a:schemeClr val="accent5">
                  <a:lumMod val="50000"/>
                </a:schemeClr>
              </a:solidFill>
              <a:latin typeface="Tahoma" pitchFamily="34" charset="0"/>
              <a:ea typeface="Tahoma" pitchFamily="34" charset="0"/>
              <a:cs typeface="Tahoma" pitchFamily="34" charset="0"/>
            </a:endParaRPr>
          </a:p>
        </p:txBody>
      </p:sp>
      <p:sp>
        <p:nvSpPr>
          <p:cNvPr id="23" name="TextBox 22"/>
          <p:cNvSpPr txBox="1"/>
          <p:nvPr/>
        </p:nvSpPr>
        <p:spPr>
          <a:xfrm>
            <a:off x="936135" y="563815"/>
            <a:ext cx="3254865" cy="369332"/>
          </a:xfrm>
          <a:prstGeom prst="rect">
            <a:avLst/>
          </a:prstGeom>
          <a:noFill/>
        </p:spPr>
        <p:txBody>
          <a:bodyPr wrap="none" rtlCol="0">
            <a:spAutoFit/>
          </a:bodyPr>
          <a:lstStyle/>
          <a:p>
            <a:r>
              <a:rPr lang="en-US" dirty="0" smtClean="0">
                <a:solidFill>
                  <a:schemeClr val="accent5">
                    <a:lumMod val="50000"/>
                  </a:schemeClr>
                </a:solidFill>
              </a:rPr>
              <a:t>Flight plan and active convection</a:t>
            </a:r>
            <a:endParaRPr lang="en-US" dirty="0">
              <a:solidFill>
                <a:schemeClr val="accent5">
                  <a:lumMod val="50000"/>
                </a:schemeClr>
              </a:solidFill>
            </a:endParaRPr>
          </a:p>
        </p:txBody>
      </p:sp>
      <p:sp>
        <p:nvSpPr>
          <p:cNvPr id="32" name="TextBox 31"/>
          <p:cNvSpPr txBox="1"/>
          <p:nvPr/>
        </p:nvSpPr>
        <p:spPr>
          <a:xfrm>
            <a:off x="6117467" y="563815"/>
            <a:ext cx="1886735" cy="369332"/>
          </a:xfrm>
          <a:prstGeom prst="rect">
            <a:avLst/>
          </a:prstGeom>
          <a:noFill/>
        </p:spPr>
        <p:txBody>
          <a:bodyPr wrap="none" rtlCol="0">
            <a:spAutoFit/>
          </a:bodyPr>
          <a:lstStyle/>
          <a:p>
            <a:r>
              <a:rPr lang="en-US" dirty="0" smtClean="0">
                <a:solidFill>
                  <a:schemeClr val="accent5">
                    <a:lumMod val="50000"/>
                  </a:schemeClr>
                </a:solidFill>
              </a:rPr>
              <a:t>Actual Flight Track</a:t>
            </a:r>
            <a:endParaRPr lang="en-US" dirty="0">
              <a:solidFill>
                <a:schemeClr val="accent5">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931843"/>
            <a:ext cx="3886200" cy="36705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94" y="944815"/>
            <a:ext cx="4360606" cy="3703385"/>
          </a:xfrm>
          <a:prstGeom prst="rect">
            <a:avLst/>
          </a:prstGeom>
        </p:spPr>
      </p:pic>
      <p:sp>
        <p:nvSpPr>
          <p:cNvPr id="4" name="TextBox 3"/>
          <p:cNvSpPr txBox="1"/>
          <p:nvPr/>
        </p:nvSpPr>
        <p:spPr>
          <a:xfrm>
            <a:off x="2300925" y="2665149"/>
            <a:ext cx="756938"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Guam</a:t>
            </a:r>
            <a:endParaRPr lang="en-US" b="1" dirty="0">
              <a:solidFill>
                <a:schemeClr val="bg1"/>
              </a:solidFill>
              <a:effectLst>
                <a:outerShdw blurRad="38100" dist="38100" dir="2700000" algn="tl">
                  <a:srgbClr val="000000">
                    <a:alpha val="43137"/>
                  </a:srgbClr>
                </a:outerShdw>
              </a:effectLst>
            </a:endParaRPr>
          </a:p>
        </p:txBody>
      </p:sp>
      <p:sp>
        <p:nvSpPr>
          <p:cNvPr id="31" name="TextBox 30"/>
          <p:cNvSpPr txBox="1"/>
          <p:nvPr/>
        </p:nvSpPr>
        <p:spPr>
          <a:xfrm>
            <a:off x="6329662" y="1749261"/>
            <a:ext cx="683200" cy="338554"/>
          </a:xfrm>
          <a:prstGeom prst="rect">
            <a:avLst/>
          </a:prstGeom>
          <a:noFill/>
        </p:spPr>
        <p:txBody>
          <a:bodyPr wrap="none" rtlCol="0">
            <a:spAutoFit/>
          </a:bodyPr>
          <a:lstStyle/>
          <a:p>
            <a:r>
              <a:rPr lang="en-US" sz="1600" dirty="0" smtClean="0">
                <a:solidFill>
                  <a:srgbClr val="FFFF00"/>
                </a:solidFill>
              </a:rPr>
              <a:t>Guam</a:t>
            </a:r>
            <a:endParaRPr lang="en-US" sz="1600" dirty="0">
              <a:solidFill>
                <a:srgbClr val="FFFF00"/>
              </a:solidFill>
            </a:endParaRPr>
          </a:p>
        </p:txBody>
      </p:sp>
      <p:sp>
        <p:nvSpPr>
          <p:cNvPr id="33" name="TextBox 32"/>
          <p:cNvSpPr txBox="1"/>
          <p:nvPr/>
        </p:nvSpPr>
        <p:spPr>
          <a:xfrm>
            <a:off x="5430010" y="2326595"/>
            <a:ext cx="635495" cy="338554"/>
          </a:xfrm>
          <a:prstGeom prst="rect">
            <a:avLst/>
          </a:prstGeom>
          <a:noFill/>
        </p:spPr>
        <p:txBody>
          <a:bodyPr wrap="none" rtlCol="0">
            <a:spAutoFit/>
          </a:bodyPr>
          <a:lstStyle/>
          <a:p>
            <a:r>
              <a:rPr lang="en-US" sz="1600" dirty="0" smtClean="0">
                <a:solidFill>
                  <a:srgbClr val="FFFF00"/>
                </a:solidFill>
              </a:rPr>
              <a:t>Palau</a:t>
            </a:r>
            <a:endParaRPr lang="en-US" sz="1600" dirty="0">
              <a:solidFill>
                <a:srgbClr val="FFFF00"/>
              </a:solidFill>
            </a:endParaRPr>
          </a:p>
        </p:txBody>
      </p:sp>
      <p:sp>
        <p:nvSpPr>
          <p:cNvPr id="34" name="TextBox 33"/>
          <p:cNvSpPr txBox="1"/>
          <p:nvPr/>
        </p:nvSpPr>
        <p:spPr>
          <a:xfrm>
            <a:off x="5799719" y="4309646"/>
            <a:ext cx="1762983" cy="338554"/>
          </a:xfrm>
          <a:prstGeom prst="rect">
            <a:avLst/>
          </a:prstGeom>
          <a:noFill/>
        </p:spPr>
        <p:txBody>
          <a:bodyPr wrap="none" rtlCol="0">
            <a:spAutoFit/>
          </a:bodyPr>
          <a:lstStyle/>
          <a:p>
            <a:r>
              <a:rPr lang="en-US" sz="1600" dirty="0" smtClean="0">
                <a:solidFill>
                  <a:srgbClr val="FFFF00"/>
                </a:solidFill>
              </a:rPr>
              <a:t>Papua New Guinea</a:t>
            </a:r>
            <a:endParaRPr lang="en-US" sz="1600" dirty="0">
              <a:solidFill>
                <a:srgbClr val="FFFF00"/>
              </a:solidFill>
            </a:endParaRPr>
          </a:p>
        </p:txBody>
      </p:sp>
      <p:sp>
        <p:nvSpPr>
          <p:cNvPr id="5" name="TextBox 4"/>
          <p:cNvSpPr txBox="1"/>
          <p:nvPr/>
        </p:nvSpPr>
        <p:spPr>
          <a:xfrm>
            <a:off x="7620000" y="969640"/>
            <a:ext cx="727956" cy="584775"/>
          </a:xfrm>
          <a:prstGeom prst="rect">
            <a:avLst/>
          </a:prstGeom>
          <a:noFill/>
          <a:ln>
            <a:solidFill>
              <a:schemeClr val="bg1"/>
            </a:solidFill>
          </a:ln>
        </p:spPr>
        <p:txBody>
          <a:bodyPr wrap="none" rtlCol="0">
            <a:spAutoFit/>
          </a:bodyPr>
          <a:lstStyle/>
          <a:p>
            <a:r>
              <a:rPr lang="en-US" sz="1600" dirty="0" smtClean="0">
                <a:solidFill>
                  <a:schemeClr val="bg1"/>
                </a:solidFill>
              </a:rPr>
              <a:t>05:00</a:t>
            </a:r>
          </a:p>
          <a:p>
            <a:r>
              <a:rPr lang="en-US" sz="1600" dirty="0" smtClean="0">
                <a:solidFill>
                  <a:schemeClr val="bg1"/>
                </a:solidFill>
              </a:rPr>
              <a:t>profile</a:t>
            </a:r>
            <a:endParaRPr lang="en-US" sz="1600" dirty="0">
              <a:solidFill>
                <a:schemeClr val="bg1"/>
              </a:solidFill>
            </a:endParaRPr>
          </a:p>
        </p:txBody>
      </p:sp>
      <p:sp>
        <p:nvSpPr>
          <p:cNvPr id="36" name="TextBox 35"/>
          <p:cNvSpPr txBox="1"/>
          <p:nvPr/>
        </p:nvSpPr>
        <p:spPr>
          <a:xfrm>
            <a:off x="5143770" y="1350640"/>
            <a:ext cx="727956" cy="584775"/>
          </a:xfrm>
          <a:prstGeom prst="rect">
            <a:avLst/>
          </a:prstGeom>
          <a:noFill/>
          <a:ln>
            <a:solidFill>
              <a:schemeClr val="bg1"/>
            </a:solidFill>
          </a:ln>
        </p:spPr>
        <p:txBody>
          <a:bodyPr wrap="none" rtlCol="0">
            <a:spAutoFit/>
          </a:bodyPr>
          <a:lstStyle/>
          <a:p>
            <a:r>
              <a:rPr lang="en-US" sz="1600" dirty="0" smtClean="0">
                <a:solidFill>
                  <a:schemeClr val="bg1"/>
                </a:solidFill>
              </a:rPr>
              <a:t>06:30</a:t>
            </a:r>
          </a:p>
          <a:p>
            <a:r>
              <a:rPr lang="en-US" sz="1600" dirty="0" smtClean="0">
                <a:solidFill>
                  <a:schemeClr val="bg1"/>
                </a:solidFill>
              </a:rPr>
              <a:t>profile</a:t>
            </a:r>
            <a:endParaRPr lang="en-US" sz="1600" dirty="0">
              <a:solidFill>
                <a:schemeClr val="bg1"/>
              </a:solidFill>
            </a:endParaRPr>
          </a:p>
        </p:txBody>
      </p:sp>
      <p:cxnSp>
        <p:nvCxnSpPr>
          <p:cNvPr id="11" name="Straight Arrow Connector 10"/>
          <p:cNvCxnSpPr/>
          <p:nvPr/>
        </p:nvCxnSpPr>
        <p:spPr>
          <a:xfrm flipV="1">
            <a:off x="5871726" y="1630614"/>
            <a:ext cx="757674" cy="1"/>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39000" y="1190292"/>
            <a:ext cx="38100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819900" y="2150406"/>
            <a:ext cx="152400" cy="169277"/>
          </a:xfrm>
          <a:prstGeom prst="straightConnector1">
            <a:avLst/>
          </a:prstGeom>
          <a:ln w="12700">
            <a:solidFill>
              <a:srgbClr val="CC99FF"/>
            </a:solidFill>
            <a:tailEnd type="arrow"/>
          </a:ln>
        </p:spPr>
        <p:style>
          <a:lnRef idx="1">
            <a:schemeClr val="accent1"/>
          </a:lnRef>
          <a:fillRef idx="0">
            <a:schemeClr val="accent1"/>
          </a:fillRef>
          <a:effectRef idx="0">
            <a:schemeClr val="accent1"/>
          </a:effectRef>
          <a:fontRef idx="minor">
            <a:schemeClr val="tx1"/>
          </a:fontRef>
        </p:style>
      </p:cxn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8241" y="4651177"/>
            <a:ext cx="5399359" cy="190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a:xfrm>
            <a:off x="0" y="533400"/>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252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339" y="43934"/>
            <a:ext cx="8888459" cy="430887"/>
          </a:xfrm>
          <a:prstGeom prst="rect">
            <a:avLst/>
          </a:prstGeom>
          <a:noFill/>
        </p:spPr>
        <p:txBody>
          <a:bodyPr wrap="none" rtlCol="0">
            <a:spAutoFit/>
          </a:bodyPr>
          <a:lstStyle/>
          <a:p>
            <a:r>
              <a:rPr lang="en-US" sz="2200" dirty="0" smtClean="0">
                <a:solidFill>
                  <a:schemeClr val="accent5">
                    <a:lumMod val="50000"/>
                  </a:schemeClr>
                </a:solidFill>
                <a:latin typeface="Tahoma" pitchFamily="34" charset="0"/>
                <a:ea typeface="Tahoma" pitchFamily="34" charset="0"/>
                <a:cs typeface="Tahoma" pitchFamily="34" charset="0"/>
              </a:rPr>
              <a:t>VSLS behavior during CONTRAST RF05 – Localized Convection Region</a:t>
            </a:r>
            <a:endParaRPr lang="en-US" sz="2200" dirty="0">
              <a:solidFill>
                <a:schemeClr val="accent5">
                  <a:lumMod val="50000"/>
                </a:schemeClr>
              </a:solidFill>
              <a:latin typeface="Tahoma" pitchFamily="34" charset="0"/>
              <a:ea typeface="Tahoma" pitchFamily="34" charset="0"/>
              <a:cs typeface="Tahoma" pitchFamily="34" charset="0"/>
            </a:endParaRPr>
          </a:p>
        </p:txBody>
      </p:sp>
      <p:sp>
        <p:nvSpPr>
          <p:cNvPr id="9" name="Rectangle 8"/>
          <p:cNvSpPr/>
          <p:nvPr/>
        </p:nvSpPr>
        <p:spPr>
          <a:xfrm>
            <a:off x="2760156" y="4300261"/>
            <a:ext cx="1964244" cy="17195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95600" y="4415134"/>
            <a:ext cx="1003929" cy="307777"/>
          </a:xfrm>
          <a:prstGeom prst="rect">
            <a:avLst/>
          </a:prstGeom>
          <a:noFill/>
        </p:spPr>
        <p:txBody>
          <a:bodyPr wrap="none" rtlCol="0">
            <a:spAutoFit/>
          </a:bodyPr>
          <a:lstStyle/>
          <a:p>
            <a:pPr algn="ctr"/>
            <a:r>
              <a:rPr lang="en-US" sz="1400" dirty="0" smtClean="0"/>
              <a:t>Convection</a:t>
            </a:r>
          </a:p>
        </p:txBody>
      </p:sp>
      <p:sp>
        <p:nvSpPr>
          <p:cNvPr id="10" name="TextBox 9"/>
          <p:cNvSpPr txBox="1"/>
          <p:nvPr/>
        </p:nvSpPr>
        <p:spPr>
          <a:xfrm>
            <a:off x="131739" y="688300"/>
            <a:ext cx="2611461" cy="2893100"/>
          </a:xfrm>
          <a:prstGeom prst="rect">
            <a:avLst/>
          </a:prstGeom>
          <a:noFill/>
        </p:spPr>
        <p:txBody>
          <a:bodyPr wrap="square" rtlCol="0">
            <a:spAutoFit/>
          </a:bodyPr>
          <a:lstStyle/>
          <a:p>
            <a:r>
              <a:rPr lang="en-US" sz="1400" dirty="0" smtClean="0"/>
              <a:t>With only localized convection, CHBr</a:t>
            </a:r>
            <a:r>
              <a:rPr lang="en-US" sz="1400" baseline="-25000" dirty="0" smtClean="0"/>
              <a:t>3</a:t>
            </a:r>
            <a:r>
              <a:rPr lang="en-US" sz="1400" dirty="0" smtClean="0"/>
              <a:t> increases slightly in aged convection (see acetone). Shorter-lived species are not observed aloft, so the convection is not very recent. This region is less impacted by wide-spread convection, hence no clear </a:t>
            </a:r>
          </a:p>
          <a:p>
            <a:r>
              <a:rPr lang="en-US" sz="1400" dirty="0" smtClean="0"/>
              <a:t>C-shapes in the altitude profiles.</a:t>
            </a:r>
          </a:p>
          <a:p>
            <a:endParaRPr lang="en-US" sz="1400" dirty="0"/>
          </a:p>
          <a:p>
            <a:r>
              <a:rPr lang="en-US" sz="1400" dirty="0" smtClean="0"/>
              <a:t>CAM-chem predicts more</a:t>
            </a:r>
          </a:p>
          <a:p>
            <a:r>
              <a:rPr lang="en-US" sz="1400" dirty="0" smtClean="0"/>
              <a:t>CHBr</a:t>
            </a:r>
            <a:r>
              <a:rPr lang="en-US" sz="1400" baseline="-25000" dirty="0" smtClean="0"/>
              <a:t>3</a:t>
            </a:r>
            <a:r>
              <a:rPr lang="en-US" sz="1400" dirty="0" smtClean="0"/>
              <a:t> and DMS than is observed aloft and in the MBL.</a:t>
            </a:r>
          </a:p>
        </p:txBody>
      </p:sp>
      <p:sp>
        <p:nvSpPr>
          <p:cNvPr id="25" name="TextBox 24"/>
          <p:cNvSpPr txBox="1"/>
          <p:nvPr/>
        </p:nvSpPr>
        <p:spPr>
          <a:xfrm>
            <a:off x="39865" y="6550223"/>
            <a:ext cx="2046394"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NCAR/ACD TOGA group</a:t>
            </a:r>
            <a:endParaRPr lang="en-US" sz="1400" dirty="0">
              <a:solidFill>
                <a:schemeClr val="accent5">
                  <a:lumMod val="50000"/>
                </a:schemeClr>
              </a:solidFill>
              <a:latin typeface="Centaur" pitchFamily="18" charset="0"/>
              <a:ea typeface="DotumChe" pitchFamily="49" charset="-127"/>
            </a:endParaRPr>
          </a:p>
        </p:txBody>
      </p:sp>
      <p:sp>
        <p:nvSpPr>
          <p:cNvPr id="26" name="TextBox 25"/>
          <p:cNvSpPr txBox="1"/>
          <p:nvPr/>
        </p:nvSpPr>
        <p:spPr>
          <a:xfrm>
            <a:off x="5790518" y="6550223"/>
            <a:ext cx="3353482" cy="307777"/>
          </a:xfrm>
          <a:prstGeom prst="rect">
            <a:avLst/>
          </a:prstGeom>
          <a:noFill/>
        </p:spPr>
        <p:txBody>
          <a:bodyPr wrap="none" rtlCol="0">
            <a:spAutoFit/>
          </a:bodyPr>
          <a:lstStyle/>
          <a:p>
            <a:r>
              <a:rPr lang="en-US" sz="1400" dirty="0" smtClean="0">
                <a:solidFill>
                  <a:schemeClr val="accent5">
                    <a:lumMod val="50000"/>
                  </a:schemeClr>
                </a:solidFill>
                <a:latin typeface="Centaur" pitchFamily="18" charset="0"/>
                <a:ea typeface="DotumChe" pitchFamily="49" charset="-127"/>
              </a:rPr>
              <a:t>CONTRAST-CAST-ATTREX science meeting</a:t>
            </a:r>
            <a:endParaRPr lang="en-US" sz="1400" dirty="0">
              <a:solidFill>
                <a:schemeClr val="accent5">
                  <a:lumMod val="50000"/>
                </a:schemeClr>
              </a:solidFill>
              <a:latin typeface="Centaur" pitchFamily="18" charset="0"/>
              <a:ea typeface="DotumChe" pitchFamily="49" charset="-127"/>
            </a:endParaRPr>
          </a:p>
        </p:txBody>
      </p:sp>
      <p:cxnSp>
        <p:nvCxnSpPr>
          <p:cNvPr id="27" name="Straight Connector 26"/>
          <p:cNvCxnSpPr/>
          <p:nvPr/>
        </p:nvCxnSpPr>
        <p:spPr>
          <a:xfrm>
            <a:off x="0" y="6551658"/>
            <a:ext cx="9144000" cy="1542"/>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821" y="607868"/>
            <a:ext cx="2199579" cy="297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1325" y="601735"/>
            <a:ext cx="2225475" cy="297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728598"/>
            <a:ext cx="8351523" cy="274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3728598"/>
            <a:ext cx="8351523" cy="2748402"/>
          </a:xfrm>
          <a:prstGeom prst="rect">
            <a:avLst/>
          </a:prstGeom>
          <a:solidFill>
            <a:schemeClr val="bg1"/>
          </a:solidFill>
          <a:ln>
            <a:noFill/>
          </a:ln>
          <a:effec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5034" y="601735"/>
            <a:ext cx="2212766" cy="297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0" y="530317"/>
            <a:ext cx="9067800" cy="3083"/>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4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2924</TotalTime>
  <Words>2896</Words>
  <Application>Microsoft Office PowerPoint</Application>
  <PresentationFormat>On-screen Show (4:3)</PresentationFormat>
  <Paragraphs>256</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CAM-Chem with VSL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Center for Atmospheric Research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Hornbrook</dc:creator>
  <cp:lastModifiedBy>Rebecca Hornbrook</cp:lastModifiedBy>
  <cp:revision>105</cp:revision>
  <dcterms:created xsi:type="dcterms:W3CDTF">2014-10-13T17:45:36Z</dcterms:created>
  <dcterms:modified xsi:type="dcterms:W3CDTF">2014-10-22T13:52:53Z</dcterms:modified>
</cp:coreProperties>
</file>