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312" r:id="rId3"/>
    <p:sldId id="311" r:id="rId4"/>
    <p:sldId id="289" r:id="rId5"/>
    <p:sldId id="310" r:id="rId6"/>
    <p:sldId id="313" r:id="rId7"/>
    <p:sldId id="314" r:id="rId8"/>
    <p:sldId id="318" r:id="rId9"/>
    <p:sldId id="319" r:id="rId10"/>
    <p:sldId id="322" r:id="rId11"/>
    <p:sldId id="324" r:id="rId12"/>
    <p:sldId id="325" r:id="rId13"/>
    <p:sldId id="328" r:id="rId14"/>
    <p:sldId id="329" r:id="rId15"/>
    <p:sldId id="331" r:id="rId16"/>
    <p:sldId id="332" r:id="rId17"/>
    <p:sldId id="336" r:id="rId18"/>
    <p:sldId id="29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1658C4"/>
    <a:srgbClr val="19B5A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>
    <p:restoredLeft sz="8731" autoAdjust="0"/>
    <p:restoredTop sz="91654" autoAdjust="0"/>
  </p:normalViewPr>
  <p:slideViewPr>
    <p:cSldViewPr>
      <p:cViewPr varScale="1">
        <p:scale>
          <a:sx n="59" d="100"/>
          <a:sy n="59" d="100"/>
        </p:scale>
        <p:origin x="-1133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8436F0-126C-41F4-B867-DDB0F6C06C0F}" type="datetimeFigureOut">
              <a:rPr lang="en-US" smtClean="0"/>
              <a:pPr/>
              <a:t>5/4/2015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B03E07-F412-445B-96B5-D5FB1BBDA6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39508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Global-Hawk AVAPS went</a:t>
            </a:r>
            <a:r>
              <a:rPr lang="en-US" baseline="0" dirty="0" smtClean="0"/>
              <a:t> to HS3 (Hurricane and Severe Storm Sentinel) each of the past 3 years.</a:t>
            </a:r>
          </a:p>
          <a:p>
            <a:r>
              <a:rPr lang="en-US" baseline="0" dirty="0" smtClean="0"/>
              <a:t>Every year had both challenges and successes.</a:t>
            </a:r>
          </a:p>
          <a:p>
            <a:r>
              <a:rPr lang="en-US" baseline="0" dirty="0" smtClean="0"/>
              <a:t>Highlights are:</a:t>
            </a:r>
          </a:p>
          <a:p>
            <a:r>
              <a:rPr lang="en-US" baseline="0" dirty="0" smtClean="0"/>
              <a:t>    A total of 1425 m</a:t>
            </a:r>
            <a:r>
              <a:rPr lang="en-US" dirty="0" smtClean="0"/>
              <a:t>ini dropsondes were deployed with very high success rate</a:t>
            </a:r>
          </a:p>
          <a:p>
            <a:r>
              <a:rPr lang="en-US" dirty="0" smtClean="0"/>
              <a:t>    We used HS3 as an opportunity to develop a rapid-drop</a:t>
            </a:r>
            <a:r>
              <a:rPr lang="en-US" baseline="0" dirty="0" smtClean="0"/>
              <a:t> capability: D</a:t>
            </a:r>
            <a:r>
              <a:rPr lang="en-US" dirty="0" smtClean="0"/>
              <a:t>rops every 1 minute, which became enabling for collecting data over the hurricane eye. [The technique</a:t>
            </a:r>
            <a:r>
              <a:rPr lang="en-US" baseline="0" dirty="0" smtClean="0"/>
              <a:t> is called </a:t>
            </a:r>
            <a:r>
              <a:rPr lang="en-US" dirty="0" smtClean="0"/>
              <a:t>pre-launch GPS Aiding]</a:t>
            </a:r>
          </a:p>
          <a:p>
            <a:r>
              <a:rPr lang="en-US" dirty="0" smtClean="0"/>
              <a:t>     Over</a:t>
            </a:r>
            <a:r>
              <a:rPr lang="en-US" baseline="0" dirty="0" smtClean="0"/>
              <a:t> the 3 years, the GH made 19 flights over named tropical storms. (Right picture). This summer, the final year of HS3, </a:t>
            </a:r>
            <a:r>
              <a:rPr lang="en-US" dirty="0" smtClean="0"/>
              <a:t>Four flights sampled almost the complete life cycle of Edouard from tropical storm, to category 1 hurricane, to category 3 hurricane, and to decay over cold water into an extra-tropical storm</a:t>
            </a:r>
            <a:r>
              <a:rPr lang="en-US" baseline="0" dirty="0" smtClean="0"/>
              <a:t>. The Left picture shows the GH flight track in RED for the Cat-3 flight. [Purple and Yellow are other NOAA aircraft]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8EF604-97C2-4B29-8969-EA105B2FF35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38896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Mini</a:t>
            </a:r>
            <a:r>
              <a:rPr lang="en-US" baseline="0" dirty="0" smtClean="0"/>
              <a:t> Dropsonde </a:t>
            </a:r>
            <a:r>
              <a:rPr lang="en-US" dirty="0" smtClean="0"/>
              <a:t>has dry bias in 2011, RD-94 has dry bias in 2014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2011 comparison: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Both sondes of similar vintage (a few months old)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2014 comparison: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Mini dropsonde several months old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RD94 between one and three years old</a:t>
            </a: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03E07-F412-445B-96B5-D5FB1BBDA694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92D98-A48A-4286-9C02-2A4146C87BE1}" type="datetimeFigureOut">
              <a:rPr lang="en-US" smtClean="0"/>
              <a:pPr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BDDF3-63F5-4202-9C86-2E140E1123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5603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92D98-A48A-4286-9C02-2A4146C87BE1}" type="datetimeFigureOut">
              <a:rPr lang="en-US" smtClean="0"/>
              <a:pPr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BDDF3-63F5-4202-9C86-2E140E1123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37054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92D98-A48A-4286-9C02-2A4146C87BE1}" type="datetimeFigureOut">
              <a:rPr lang="en-US" smtClean="0"/>
              <a:pPr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BDDF3-63F5-4202-9C86-2E140E1123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14257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971549" y="0"/>
            <a:ext cx="6943725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endParaRPr lang="en-US" altLang="de-DE" dirty="0" smtClean="0"/>
          </a:p>
        </p:txBody>
      </p:sp>
    </p:spTree>
    <p:extLst>
      <p:ext uri="{BB962C8B-B14F-4D97-AF65-F5344CB8AC3E}">
        <p14:creationId xmlns:p14="http://schemas.microsoft.com/office/powerpoint/2010/main" xmlns="" val="32530935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49" y="0"/>
            <a:ext cx="6943725" cy="8191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304800" y="1009651"/>
            <a:ext cx="4114800" cy="530352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4724400" y="1009651"/>
            <a:ext cx="4114800" cy="53035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087674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92D98-A48A-4286-9C02-2A4146C87BE1}" type="datetimeFigureOut">
              <a:rPr lang="en-US" smtClean="0"/>
              <a:pPr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BDDF3-63F5-4202-9C86-2E140E1123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38835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92D98-A48A-4286-9C02-2A4146C87BE1}" type="datetimeFigureOut">
              <a:rPr lang="en-US" smtClean="0"/>
              <a:pPr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BDDF3-63F5-4202-9C86-2E140E1123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57243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92D98-A48A-4286-9C02-2A4146C87BE1}" type="datetimeFigureOut">
              <a:rPr lang="en-US" smtClean="0"/>
              <a:pPr/>
              <a:t>5/4/2015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BDDF3-63F5-4202-9C86-2E140E1123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85781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92D98-A48A-4286-9C02-2A4146C87BE1}" type="datetimeFigureOut">
              <a:rPr lang="en-US" smtClean="0"/>
              <a:pPr/>
              <a:t>5/4/2015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BDDF3-63F5-4202-9C86-2E140E1123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92453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92D98-A48A-4286-9C02-2A4146C87BE1}" type="datetimeFigureOut">
              <a:rPr lang="en-US" smtClean="0"/>
              <a:pPr/>
              <a:t>5/4/2015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BDDF3-63F5-4202-9C86-2E140E1123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1219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92D98-A48A-4286-9C02-2A4146C87BE1}" type="datetimeFigureOut">
              <a:rPr lang="en-US" smtClean="0"/>
              <a:pPr/>
              <a:t>5/4/2015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BDDF3-63F5-4202-9C86-2E140E1123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4039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92D98-A48A-4286-9C02-2A4146C87BE1}" type="datetimeFigureOut">
              <a:rPr lang="en-US" smtClean="0"/>
              <a:pPr/>
              <a:t>5/4/2015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BDDF3-63F5-4202-9C86-2E140E1123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52832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92D98-A48A-4286-9C02-2A4146C87BE1}" type="datetimeFigureOut">
              <a:rPr lang="en-US" smtClean="0"/>
              <a:pPr/>
              <a:t>5/4/2015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BDDF3-63F5-4202-9C86-2E140E1123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3815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1658C4"/>
            </a:gs>
            <a:gs pos="100000">
              <a:srgbClr val="19B5AE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492D98-A48A-4286-9C02-2A4146C87BE1}" type="datetimeFigureOut">
              <a:rPr lang="en-US" smtClean="0"/>
              <a:pPr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BDDF3-63F5-4202-9C86-2E140E1123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04564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28600"/>
            <a:ext cx="8610600" cy="17748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AVAPS – Dropsonde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HS3 2014 Field Program &amp;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Global Hawk NOAA G-4 </a:t>
            </a:r>
            <a:r>
              <a:rPr lang="en-US" dirty="0" err="1" smtClean="0">
                <a:solidFill>
                  <a:schemeClr val="bg1"/>
                </a:solidFill>
              </a:rPr>
              <a:t>Intercomparison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362200"/>
            <a:ext cx="8534400" cy="13716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HS3 Science Meeting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May 5-6, 2015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57600" y="65532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NCAR EOL ISF 2015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5" name="Picture 2" descr="F:\Global Hawk launcher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1" y="3172825"/>
            <a:ext cx="2521546" cy="3151775"/>
          </a:xfrm>
          <a:prstGeom prst="roundRect">
            <a:avLst/>
          </a:prstGeom>
          <a:noFill/>
        </p:spPr>
      </p:pic>
      <p:pic>
        <p:nvPicPr>
          <p:cNvPr id="8" name="Picture 2" descr="C:\Users\hock\Pictures\Picasa\Exports\My Pictures\GH Mini Dropsonde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636877"/>
            <a:ext cx="1865959" cy="3916323"/>
          </a:xfrm>
          <a:prstGeom prst="roundRect">
            <a:avLst/>
          </a:prstGeom>
          <a:noFill/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2590800" y="3886200"/>
            <a:ext cx="4495800" cy="2667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Terry Hock</a:t>
            </a:r>
            <a:r>
              <a:rPr kumimoji="0" lang="en-US" sz="32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Holger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altLang="de-DE" sz="3200" dirty="0" smtClean="0">
                <a:solidFill>
                  <a:schemeClr val="bg1"/>
                </a:solidFill>
              </a:rPr>
              <a:t>Vömel</a:t>
            </a:r>
            <a:r>
              <a:rPr lang="en-US" sz="3200" baseline="30000" dirty="0" smtClean="0">
                <a:solidFill>
                  <a:schemeClr val="bg1"/>
                </a:solidFill>
              </a:rPr>
              <a:t>1</a:t>
            </a:r>
            <a:r>
              <a:rPr lang="en-US" sz="3200" dirty="0" smtClean="0">
                <a:solidFill>
                  <a:schemeClr val="bg1"/>
                </a:solidFill>
              </a:rPr>
              <a:t>, </a:t>
            </a:r>
            <a:r>
              <a:rPr lang="en-US" sz="3200" dirty="0">
                <a:solidFill>
                  <a:schemeClr val="bg1"/>
                </a:solidFill>
              </a:rPr>
              <a:t>Kate </a:t>
            </a:r>
            <a:r>
              <a:rPr lang="en-US" sz="3200" dirty="0" smtClean="0">
                <a:solidFill>
                  <a:schemeClr val="bg1"/>
                </a:solidFill>
              </a:rPr>
              <a:t>Young</a:t>
            </a:r>
            <a:r>
              <a:rPr lang="en-US" sz="3200" baseline="30000" dirty="0" smtClean="0">
                <a:solidFill>
                  <a:schemeClr val="bg1"/>
                </a:solidFill>
              </a:rPr>
              <a:t>1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Gary Wick</a:t>
            </a:r>
            <a:r>
              <a:rPr kumimoji="0" lang="en-US" sz="32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endParaRPr kumimoji="0" lang="en-US" sz="3200" b="0" i="0" u="none" strike="noStrike" kern="1200" cap="none" spc="0" normalizeH="0" baseline="3000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200" baseline="30000" dirty="0" smtClean="0">
                <a:solidFill>
                  <a:schemeClr val="bg1"/>
                </a:solidFill>
              </a:rPr>
              <a:t>1</a:t>
            </a:r>
            <a:r>
              <a:rPr lang="en-US" sz="3200" dirty="0" smtClean="0">
                <a:solidFill>
                  <a:schemeClr val="bg1"/>
                </a:solidFill>
              </a:rPr>
              <a:t>National Center for Atmospheric Research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National Oceanic &amp; Atmospheric Administration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306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Google Earth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982658" y="76200"/>
            <a:ext cx="5161342" cy="33528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3962400" cy="6553200"/>
          </a:xfrm>
        </p:spPr>
        <p:txBody>
          <a:bodyPr>
            <a:noAutofit/>
          </a:bodyPr>
          <a:lstStyle/>
          <a:p>
            <a:pPr lvl="0"/>
            <a:r>
              <a:rPr lang="en-US" altLang="de-DE" sz="3200" dirty="0" smtClean="0">
                <a:solidFill>
                  <a:schemeClr val="bg1"/>
                </a:solidFill>
              </a:rPr>
              <a:t>Update on NOAA G-4 RD94 Dropsonde </a:t>
            </a:r>
            <a:br>
              <a:rPr lang="en-US" altLang="de-DE" sz="3200" dirty="0" smtClean="0">
                <a:solidFill>
                  <a:schemeClr val="bg1"/>
                </a:solidFill>
              </a:rPr>
            </a:br>
            <a:r>
              <a:rPr lang="en-US" altLang="de-DE" sz="3200" dirty="0" smtClean="0">
                <a:solidFill>
                  <a:schemeClr val="bg1"/>
                </a:solidFill>
              </a:rPr>
              <a:t>Inter-comparison </a:t>
            </a:r>
            <a:br>
              <a:rPr lang="en-US" altLang="de-DE" sz="3200" dirty="0" smtClean="0">
                <a:solidFill>
                  <a:schemeClr val="bg1"/>
                </a:solidFill>
              </a:rPr>
            </a:br>
            <a:r>
              <a:rPr lang="en-US" altLang="de-DE" sz="3200" dirty="0" smtClean="0">
                <a:solidFill>
                  <a:schemeClr val="bg1"/>
                </a:solidFill>
              </a:rPr>
              <a:t>NASA Global Hawk Mini Dropsonde</a:t>
            </a:r>
            <a:br>
              <a:rPr lang="en-US" altLang="de-DE" sz="3200" dirty="0" smtClean="0">
                <a:solidFill>
                  <a:schemeClr val="bg1"/>
                </a:solidFill>
              </a:rPr>
            </a:br>
            <a:r>
              <a:rPr lang="de-DE" altLang="en-US" sz="3200" dirty="0" smtClean="0">
                <a:solidFill>
                  <a:schemeClr val="bg1"/>
                </a:solidFill>
              </a:rPr>
              <a:t/>
            </a:r>
            <a:br>
              <a:rPr lang="de-DE" altLang="en-US" sz="3200" dirty="0" smtClean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> </a:t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>2011 (23 pair) </a:t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>and </a:t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>2014 (15 pair)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20864" y="381000"/>
            <a:ext cx="15183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0" dirty="0" smtClean="0">
                <a:solidFill>
                  <a:schemeClr val="bg1"/>
                </a:solidFill>
                <a:sym typeface="Wingdings" panose="05000000000000000000" pitchFamily="2" charset="2"/>
              </a:rPr>
              <a:t>14 Sep 2011 </a:t>
            </a:r>
            <a:endParaRPr lang="en-US" sz="2000" b="0" dirty="0">
              <a:solidFill>
                <a:schemeClr val="bg1"/>
              </a:solidFill>
            </a:endParaRPr>
          </a:p>
        </p:txBody>
      </p:sp>
      <p:pic>
        <p:nvPicPr>
          <p:cNvPr id="7" name="Content Placeholder 3" descr="Google Earth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962400" y="3429000"/>
            <a:ext cx="5181600" cy="33659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05400" y="3505200"/>
            <a:ext cx="20606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 smtClean="0">
                <a:solidFill>
                  <a:schemeClr val="bg1"/>
                </a:solidFill>
                <a:sym typeface="Wingdings" panose="05000000000000000000" pitchFamily="2" charset="2"/>
              </a:rPr>
              <a:t>30 Sep 2014</a:t>
            </a:r>
            <a:endParaRPr lang="en-US" sz="20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60869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Winds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46605" y="914400"/>
            <a:ext cx="4120595" cy="289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/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642406" y="3886200"/>
            <a:ext cx="4120594" cy="2899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46605" y="3886200"/>
            <a:ext cx="4120594" cy="2899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648200" y="914400"/>
            <a:ext cx="4120594" cy="2899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556522" y="838200"/>
            <a:ext cx="58400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0" dirty="0" smtClean="0">
                <a:sym typeface="Wingdings" panose="05000000000000000000" pitchFamily="2" charset="2"/>
              </a:rPr>
              <a:t>2011                                                                                2014</a:t>
            </a:r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xmlns="" val="8644466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Winds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46605" y="914400"/>
            <a:ext cx="4120594" cy="2899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/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648200" y="914400"/>
            <a:ext cx="4120593" cy="2899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46605" y="3886200"/>
            <a:ext cx="4120593" cy="2899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642406" y="3886200"/>
            <a:ext cx="4120593" cy="2899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229050" y="924013"/>
            <a:ext cx="46858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0" dirty="0" smtClean="0">
                <a:solidFill>
                  <a:schemeClr val="bg1"/>
                </a:solidFill>
                <a:sym typeface="Wingdings" panose="05000000000000000000" pitchFamily="2" charset="2"/>
              </a:rPr>
              <a:t>2011                                                            2014</a:t>
            </a:r>
            <a:endParaRPr lang="en-US" sz="2000" b="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30808" y="609600"/>
            <a:ext cx="5310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 smtClean="0">
                <a:solidFill>
                  <a:schemeClr val="bg1"/>
                </a:solidFill>
                <a:sym typeface="Wingdings" panose="05000000000000000000" pitchFamily="2" charset="2"/>
              </a:rPr>
              <a:t>Wind comparisons: Good agreement in 2011 and 2014</a:t>
            </a:r>
            <a:endParaRPr lang="en-US" sz="18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64084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90600" y="0"/>
            <a:ext cx="6943725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Temperature</a:t>
            </a:r>
            <a:br>
              <a:rPr lang="en-US" sz="3600" dirty="0" smtClean="0">
                <a:solidFill>
                  <a:schemeClr val="bg1"/>
                </a:solidFill>
              </a:rPr>
            </a:br>
            <a:r>
              <a:rPr lang="en-US" sz="3600" dirty="0" smtClean="0">
                <a:solidFill>
                  <a:schemeClr val="bg1"/>
                </a:solidFill>
              </a:rPr>
              <a:t>Global Hawk Drops only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7175" name="Picture 7"/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648200" y="1219200"/>
            <a:ext cx="4352716" cy="3794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/>
          <p:cNvPicPr>
            <a:picLocks noGrp="1" noChangeAspect="1" noChangeArrowheads="1"/>
          </p:cNvPicPr>
          <p:nvPr>
            <p:ph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6882" y="1219200"/>
            <a:ext cx="4352716" cy="3794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882803" y="1200090"/>
            <a:ext cx="53783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0" dirty="0" smtClean="0">
                <a:sym typeface="Wingdings" panose="05000000000000000000" pitchFamily="2" charset="2"/>
              </a:rPr>
              <a:t>2011                                                                        2014</a:t>
            </a:r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xmlns="" val="4351502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09600" y="5334000"/>
            <a:ext cx="7924800" cy="1143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71549" y="0"/>
            <a:ext cx="6943725" cy="10668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Temperature Difference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sz="3100" dirty="0" smtClean="0">
                <a:solidFill>
                  <a:schemeClr val="bg1"/>
                </a:solidFill>
              </a:rPr>
              <a:t> GH</a:t>
            </a:r>
            <a:r>
              <a:rPr lang="en-US" sz="3100" baseline="-25000" dirty="0" smtClean="0">
                <a:solidFill>
                  <a:schemeClr val="bg1"/>
                </a:solidFill>
              </a:rPr>
              <a:t>T </a:t>
            </a:r>
            <a:r>
              <a:rPr lang="en-US" sz="3100" dirty="0" smtClean="0">
                <a:solidFill>
                  <a:schemeClr val="bg1"/>
                </a:solidFill>
              </a:rPr>
              <a:t>- GV</a:t>
            </a:r>
            <a:r>
              <a:rPr lang="en-US" sz="3100" baseline="-25000" dirty="0" smtClean="0">
                <a:solidFill>
                  <a:schemeClr val="bg1"/>
                </a:solidFill>
              </a:rPr>
              <a:t>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66567" y="5410288"/>
            <a:ext cx="7610866" cy="950004"/>
          </a:xfrm>
          <a:prstGeom prst="rect">
            <a:avLst/>
          </a:prstGeom>
          <a:blipFill rotWithShape="1">
            <a:blip r:embed="rId2" cstate="print"/>
            <a:stretch>
              <a:fillRect b="-10323"/>
            </a:stretch>
          </a:blipFill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 </a:t>
            </a: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6882" y="1219200"/>
            <a:ext cx="4352716" cy="3794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648200" y="1219200"/>
            <a:ext cx="4352716" cy="3794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882803" y="1200090"/>
            <a:ext cx="53783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0" dirty="0" smtClean="0">
                <a:sym typeface="Wingdings" panose="05000000000000000000" pitchFamily="2" charset="2"/>
              </a:rPr>
              <a:t>2011                                                                        2014</a:t>
            </a:r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xmlns="" val="4111571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71549" y="171450"/>
            <a:ext cx="6943725" cy="81915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Relative Humidity</a:t>
            </a:r>
            <a:br>
              <a:rPr lang="en-US" sz="3600" dirty="0" smtClean="0">
                <a:solidFill>
                  <a:schemeClr val="bg1"/>
                </a:solidFill>
              </a:rPr>
            </a:br>
            <a:r>
              <a:rPr lang="en-US" sz="3600" dirty="0" smtClean="0">
                <a:solidFill>
                  <a:schemeClr val="bg1"/>
                </a:solidFill>
              </a:rPr>
              <a:t> Global Hawk Drops only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18435" name="Picture 3"/>
          <p:cNvPicPr>
            <a:picLocks noGrp="1" noChangeAspect="1" noChangeArrowheads="1"/>
          </p:cNvPicPr>
          <p:nvPr>
            <p:ph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6882" y="1219200"/>
            <a:ext cx="4352716" cy="3794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/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648200" y="1219200"/>
            <a:ext cx="4352716" cy="3794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82803" y="1200090"/>
            <a:ext cx="53783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0" dirty="0" smtClean="0">
                <a:sym typeface="Wingdings" panose="05000000000000000000" pitchFamily="2" charset="2"/>
              </a:rPr>
              <a:t>2011                                                                        2014</a:t>
            </a:r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xmlns="" val="42274913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533400" y="5105400"/>
            <a:ext cx="8153400" cy="1143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71549" y="0"/>
            <a:ext cx="6943725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Relative </a:t>
            </a:r>
            <a:r>
              <a:rPr lang="en-US" dirty="0" smtClean="0">
                <a:solidFill>
                  <a:schemeClr val="bg1"/>
                </a:solidFill>
              </a:rPr>
              <a:t>Humidity Difference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sz="3100" dirty="0" smtClean="0">
                <a:solidFill>
                  <a:schemeClr val="bg1"/>
                </a:solidFill>
              </a:rPr>
              <a:t>GH</a:t>
            </a:r>
            <a:r>
              <a:rPr lang="en-US" sz="3100" baseline="-25000" dirty="0" smtClean="0">
                <a:solidFill>
                  <a:schemeClr val="bg1"/>
                </a:solidFill>
              </a:rPr>
              <a:t>RH </a:t>
            </a:r>
            <a:r>
              <a:rPr lang="en-US" sz="3100" dirty="0" smtClean="0">
                <a:solidFill>
                  <a:schemeClr val="bg1"/>
                </a:solidFill>
              </a:rPr>
              <a:t>- GV</a:t>
            </a:r>
            <a:r>
              <a:rPr lang="en-US" sz="3100" baseline="-25000" dirty="0" smtClean="0">
                <a:solidFill>
                  <a:schemeClr val="bg1"/>
                </a:solidFill>
              </a:rPr>
              <a:t>RH</a:t>
            </a:r>
            <a:endParaRPr lang="en-US" baseline="-250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0" name="TextBox 9"/>
              <p:cNvSpPr txBox="1"/>
              <p:nvPr/>
            </p:nvSpPr>
            <p:spPr>
              <a:xfrm>
                <a:off x="658012" y="5153113"/>
                <a:ext cx="7827977" cy="9500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tabLst>
                    <a:tab pos="4457700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dirty="0" smtClean="0">
                            <a:latin typeface="Cambria Math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800" b="0" dirty="0">
                            <a:latin typeface="Cambria Math"/>
                            <a:sym typeface="Wingdings" panose="05000000000000000000" pitchFamily="2" charset="2"/>
                          </a:rPr>
                          <m:t>Δ</m:t>
                        </m:r>
                        <m:r>
                          <m:rPr>
                            <m:sty m:val="p"/>
                          </m:rPr>
                          <a:rPr lang="en-US" sz="1800" b="0" dirty="0">
                            <a:latin typeface="Cambria Math"/>
                            <a:sym typeface="Wingdings" panose="05000000000000000000" pitchFamily="2" charset="2"/>
                          </a:rPr>
                          <m:t>RH</m:t>
                        </m:r>
                      </m:e>
                      <m:sub>
                        <m:r>
                          <a:rPr lang="en-US" sz="1800" b="0" i="1" dirty="0" smtClean="0">
                            <a:latin typeface="Cambria Math"/>
                            <a:sym typeface="Wingdings" panose="05000000000000000000" pitchFamily="2" charset="2"/>
                          </a:rPr>
                          <m:t>𝑎𝑏𝑠</m:t>
                        </m:r>
                        <m:r>
                          <a:rPr lang="en-US" sz="1800" b="0" i="1" dirty="0" smtClean="0">
                            <a:latin typeface="Cambria Math"/>
                            <a:sym typeface="Wingdings" panose="05000000000000000000" pitchFamily="2" charset="2"/>
                          </a:rPr>
                          <m:t>,</m:t>
                        </m:r>
                        <m:r>
                          <a:rPr lang="en-US" sz="1800" b="0" dirty="0">
                            <a:latin typeface="Cambria Math"/>
                            <a:sym typeface="Wingdings" panose="05000000000000000000" pitchFamily="2" charset="2"/>
                          </a:rPr>
                          <m:t>(0−2 </m:t>
                        </m:r>
                        <m:r>
                          <m:rPr>
                            <m:sty m:val="p"/>
                          </m:rPr>
                          <a:rPr lang="en-US" sz="1800" b="0" dirty="0">
                            <a:latin typeface="Cambria Math"/>
                            <a:sym typeface="Wingdings" panose="05000000000000000000" pitchFamily="2" charset="2"/>
                          </a:rPr>
                          <m:t>km</m:t>
                        </m:r>
                        <m:r>
                          <a:rPr lang="en-US" sz="1800" b="0" dirty="0">
                            <a:latin typeface="Cambria Math"/>
                            <a:sym typeface="Wingdings" panose="05000000000000000000" pitchFamily="2" charset="2"/>
                          </a:rPr>
                          <m:t>)</m:t>
                        </m:r>
                      </m:sub>
                    </m:sSub>
                    <m:r>
                      <a:rPr lang="en-US" sz="1800" b="0" i="0" dirty="0" smtClean="0">
                        <a:latin typeface="Cambria Math"/>
                        <a:sym typeface="Wingdings" panose="05000000000000000000" pitchFamily="2" charset="2"/>
                      </a:rPr>
                      <m:t>=−3.6</m:t>
                    </m:r>
                    <m:r>
                      <a:rPr lang="en-US" sz="1800" b="0" i="0" dirty="0">
                        <a:latin typeface="Cambria Math"/>
                        <a:sym typeface="Wingdings" panose="05000000000000000000" pitchFamily="2" charset="2"/>
                      </a:rPr>
                      <m:t>±</m:t>
                    </m:r>
                    <m:r>
                      <a:rPr lang="en-US" sz="1800" b="0" i="0" dirty="0" smtClean="0">
                        <a:latin typeface="Cambria Math"/>
                        <a:sym typeface="Wingdings" panose="05000000000000000000" pitchFamily="2" charset="2"/>
                      </a:rPr>
                      <m:t>0.2 %</m:t>
                    </m:r>
                    <m:r>
                      <a:rPr lang="en-US" sz="1800" b="0" i="1" dirty="0" smtClean="0">
                        <a:latin typeface="Cambria Math"/>
                        <a:sym typeface="Wingdings" panose="05000000000000000000" pitchFamily="2" charset="2"/>
                      </a:rPr>
                      <m:t> </m:t>
                    </m:r>
                  </m:oMath>
                </a14:m>
                <a:r>
                  <a:rPr lang="en-US" sz="1800" b="0" dirty="0" smtClean="0">
                    <a:sym typeface="Wingdings" panose="05000000000000000000" pitchFamily="2" charset="2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dirty="0">
                            <a:latin typeface="Cambria Math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800" b="0" dirty="0">
                            <a:latin typeface="Cambria Math"/>
                            <a:sym typeface="Wingdings" panose="05000000000000000000" pitchFamily="2" charset="2"/>
                          </a:rPr>
                          <m:t>Δ</m:t>
                        </m:r>
                        <m:r>
                          <m:rPr>
                            <m:sty m:val="p"/>
                          </m:rPr>
                          <a:rPr lang="en-US" sz="1800" b="0" dirty="0">
                            <a:latin typeface="Cambria Math"/>
                            <a:sym typeface="Wingdings" panose="05000000000000000000" pitchFamily="2" charset="2"/>
                          </a:rPr>
                          <m:t>RH</m:t>
                        </m:r>
                      </m:e>
                      <m:sub>
                        <m:r>
                          <a:rPr lang="en-US" sz="1800" b="0" i="1" dirty="0">
                            <a:latin typeface="Cambria Math"/>
                            <a:sym typeface="Wingdings" panose="05000000000000000000" pitchFamily="2" charset="2"/>
                          </a:rPr>
                          <m:t>𝑎𝑏𝑠</m:t>
                        </m:r>
                        <m:r>
                          <a:rPr lang="en-US" sz="1800" b="0" i="1" dirty="0">
                            <a:latin typeface="Cambria Math"/>
                            <a:sym typeface="Wingdings" panose="05000000000000000000" pitchFamily="2" charset="2"/>
                          </a:rPr>
                          <m:t>,</m:t>
                        </m:r>
                        <m:r>
                          <a:rPr lang="en-US" sz="1800" b="0" dirty="0">
                            <a:latin typeface="Cambria Math"/>
                            <a:sym typeface="Wingdings" panose="05000000000000000000" pitchFamily="2" charset="2"/>
                          </a:rPr>
                          <m:t>(0−2 </m:t>
                        </m:r>
                        <m:r>
                          <m:rPr>
                            <m:sty m:val="p"/>
                          </m:rPr>
                          <a:rPr lang="en-US" sz="1800" b="0" dirty="0">
                            <a:latin typeface="Cambria Math"/>
                            <a:sym typeface="Wingdings" panose="05000000000000000000" pitchFamily="2" charset="2"/>
                          </a:rPr>
                          <m:t>km</m:t>
                        </m:r>
                        <m:r>
                          <a:rPr lang="en-US" sz="1800" b="0" dirty="0">
                            <a:latin typeface="Cambria Math"/>
                            <a:sym typeface="Wingdings" panose="05000000000000000000" pitchFamily="2" charset="2"/>
                          </a:rPr>
                          <m:t>)</m:t>
                        </m:r>
                      </m:sub>
                    </m:sSub>
                    <m:r>
                      <a:rPr lang="en-US" sz="1800" b="0" dirty="0">
                        <a:latin typeface="Cambria Math"/>
                        <a:sym typeface="Wingdings" panose="05000000000000000000" pitchFamily="2" charset="2"/>
                      </a:rPr>
                      <m:t>=</m:t>
                    </m:r>
                    <m:r>
                      <a:rPr lang="en-US" sz="1800" b="0" i="0" dirty="0" smtClean="0">
                        <a:latin typeface="Cambria Math"/>
                        <a:sym typeface="Wingdings" panose="05000000000000000000" pitchFamily="2" charset="2"/>
                      </a:rPr>
                      <m:t>+2.7</m:t>
                    </m:r>
                    <m:r>
                      <a:rPr lang="en-US" sz="1800" b="0" dirty="0">
                        <a:latin typeface="Cambria Math"/>
                        <a:sym typeface="Wingdings" panose="05000000000000000000" pitchFamily="2" charset="2"/>
                      </a:rPr>
                      <m:t>±0.</m:t>
                    </m:r>
                    <m:r>
                      <a:rPr lang="en-US" sz="1800" b="0" i="0" dirty="0" smtClean="0">
                        <a:latin typeface="Cambria Math"/>
                        <a:sym typeface="Wingdings" panose="05000000000000000000" pitchFamily="2" charset="2"/>
                      </a:rPr>
                      <m:t>3</m:t>
                    </m:r>
                    <m:r>
                      <a:rPr lang="en-US" sz="1800" b="0" dirty="0">
                        <a:latin typeface="Cambria Math"/>
                        <a:sym typeface="Wingdings" panose="05000000000000000000" pitchFamily="2" charset="2"/>
                      </a:rPr>
                      <m:t> %</m:t>
                    </m:r>
                  </m:oMath>
                </a14:m>
                <a:endParaRPr lang="en-US" sz="1800" b="0" dirty="0" smtClean="0">
                  <a:sym typeface="Wingdings" panose="05000000000000000000" pitchFamily="2" charset="2"/>
                </a:endParaRPr>
              </a:p>
              <a:p>
                <a:pPr algn="ctr"/>
                <a:r>
                  <a:rPr lang="en-US" sz="1800" b="0" dirty="0" smtClean="0">
                    <a:sym typeface="Wingdings" panose="05000000000000000000" pitchFamily="2" charset="2"/>
                  </a:rPr>
                  <a:t>In boundary layer:</a:t>
                </a:r>
                <a:endParaRPr lang="en-US" sz="1800" b="0" dirty="0">
                  <a:sym typeface="Wingdings" panose="05000000000000000000" pitchFamily="2" charset="2"/>
                </a:endParaRPr>
              </a:p>
              <a:p>
                <a:pPr algn="ctr"/>
                <a:r>
                  <a:rPr lang="en-US" sz="1800" b="0" dirty="0" smtClean="0">
                    <a:sym typeface="Wingdings" panose="05000000000000000000" pitchFamily="2" charset="2"/>
                  </a:rPr>
                  <a:t>Absolute difference changed by 6 % between 2011 and 2014</a:t>
                </a:r>
                <a:endParaRPr lang="en-US" sz="1800" b="0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012" y="5153113"/>
                <a:ext cx="7827977" cy="950004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b="-9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409" name="Picture 1"/>
          <p:cNvPicPr>
            <a:picLocks noGrp="1" noChangeAspect="1" noChangeArrowheads="1"/>
          </p:cNvPicPr>
          <p:nvPr>
            <p:ph sz="quarter" idx="1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6882" y="1219200"/>
            <a:ext cx="4352716" cy="3794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/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648200" y="1219200"/>
            <a:ext cx="4352716" cy="3794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882803" y="1200090"/>
            <a:ext cx="53783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0" dirty="0" smtClean="0">
                <a:sym typeface="Wingdings" panose="05000000000000000000" pitchFamily="2" charset="2"/>
              </a:rPr>
              <a:t>2011                                                                        2014</a:t>
            </a:r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xmlns="" val="42050537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9175" y="0"/>
            <a:ext cx="6555332" cy="1447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Summary of Mini </a:t>
            </a:r>
            <a:r>
              <a:rPr lang="en-US" dirty="0" err="1" smtClean="0">
                <a:solidFill>
                  <a:schemeClr val="bg1"/>
                </a:solidFill>
              </a:rPr>
              <a:t>vs</a:t>
            </a:r>
            <a:r>
              <a:rPr lang="en-US" dirty="0" smtClean="0">
                <a:solidFill>
                  <a:schemeClr val="bg1"/>
                </a:solidFill>
              </a:rPr>
              <a:t> RD-94 Dropsonde Comparison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495299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Notes:</a:t>
            </a:r>
          </a:p>
          <a:p>
            <a:pPr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2011 comparison: Both sondes of similar vintage (a few months old)</a:t>
            </a:r>
            <a:endParaRPr lang="en-US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2014 </a:t>
            </a:r>
            <a:r>
              <a:rPr lang="en-US" sz="1800" dirty="0">
                <a:solidFill>
                  <a:schemeClr val="bg1"/>
                </a:solidFill>
              </a:rPr>
              <a:t>comparison</a:t>
            </a:r>
            <a:r>
              <a:rPr lang="en-US" sz="1800" dirty="0" smtClean="0">
                <a:solidFill>
                  <a:schemeClr val="bg1"/>
                </a:solidFill>
              </a:rPr>
              <a:t>: Mini dropsonde several months old, RD94 between one and three years old</a:t>
            </a:r>
          </a:p>
          <a:p>
            <a:pPr>
              <a:buNone/>
            </a:pPr>
            <a:endParaRPr lang="en-US" sz="1800" dirty="0" smtClean="0">
              <a:solidFill>
                <a:schemeClr val="bg1"/>
              </a:solidFill>
            </a:endParaRPr>
          </a:p>
          <a:p>
            <a:pPr>
              <a:spcAft>
                <a:spcPts val="1200"/>
              </a:spcAft>
              <a:buFont typeface="+mj-lt"/>
              <a:buAutoNum type="arabicPeriod"/>
            </a:pPr>
            <a:r>
              <a:rPr lang="en-US" sz="1800" b="1" dirty="0" smtClean="0">
                <a:solidFill>
                  <a:schemeClr val="bg1"/>
                </a:solidFill>
              </a:rPr>
              <a:t>The comparisons show excellent agreements for wind profiles without any systematic bias for both 2011 &amp; 2014. </a:t>
            </a:r>
          </a:p>
          <a:p>
            <a:pPr>
              <a:spcAft>
                <a:spcPts val="1200"/>
              </a:spcAft>
              <a:buAutoNum type="arabicPeriod"/>
            </a:pPr>
            <a:r>
              <a:rPr lang="en-US" sz="1800" b="1" dirty="0" smtClean="0">
                <a:solidFill>
                  <a:schemeClr val="bg1"/>
                </a:solidFill>
              </a:rPr>
              <a:t>The temperature showed excellent agreement in 2014, whereas the mini </a:t>
            </a:r>
            <a:r>
              <a:rPr lang="en-US" sz="1800" b="1" dirty="0" err="1" smtClean="0">
                <a:solidFill>
                  <a:schemeClr val="bg1"/>
                </a:solidFill>
              </a:rPr>
              <a:t>dropsnde</a:t>
            </a:r>
            <a:r>
              <a:rPr lang="en-US" sz="1800" b="1" dirty="0" smtClean="0">
                <a:solidFill>
                  <a:schemeClr val="bg1"/>
                </a:solidFill>
              </a:rPr>
              <a:t> showed a  showed a warm bias with a mean of 0.2°C in 2011</a:t>
            </a:r>
          </a:p>
          <a:p>
            <a:pPr>
              <a:spcAft>
                <a:spcPts val="1200"/>
              </a:spcAft>
              <a:buAutoNum type="arabicPeriod"/>
            </a:pPr>
            <a:r>
              <a:rPr lang="en-US" sz="1800" b="1" dirty="0" smtClean="0">
                <a:solidFill>
                  <a:schemeClr val="bg1"/>
                </a:solidFill>
              </a:rPr>
              <a:t>The RH profiles agree well with each other above~750 </a:t>
            </a:r>
            <a:r>
              <a:rPr lang="en-US" sz="1800" b="1" dirty="0" err="1" smtClean="0">
                <a:solidFill>
                  <a:schemeClr val="bg1"/>
                </a:solidFill>
              </a:rPr>
              <a:t>hPa</a:t>
            </a:r>
            <a:r>
              <a:rPr lang="en-US" sz="1800" b="1" dirty="0" smtClean="0">
                <a:solidFill>
                  <a:schemeClr val="bg1"/>
                </a:solidFill>
              </a:rPr>
              <a:t>, (RH&lt;50%)  </a:t>
            </a:r>
          </a:p>
          <a:p>
            <a:pPr lvl="1">
              <a:spcAft>
                <a:spcPts val="1200"/>
              </a:spcAft>
              <a:buAutoNum type="arabicPeriod"/>
            </a:pPr>
            <a:r>
              <a:rPr lang="en-US" sz="1100" b="1" dirty="0" smtClean="0">
                <a:solidFill>
                  <a:schemeClr val="bg1"/>
                </a:solidFill>
              </a:rPr>
              <a:t>2011 show </a:t>
            </a:r>
            <a:r>
              <a:rPr lang="en-US" sz="1100" b="1" dirty="0" err="1" smtClean="0">
                <a:solidFill>
                  <a:schemeClr val="bg1"/>
                </a:solidFill>
              </a:rPr>
              <a:t>eda</a:t>
            </a:r>
            <a:r>
              <a:rPr lang="en-US" sz="1100" b="1" dirty="0" smtClean="0">
                <a:solidFill>
                  <a:schemeClr val="bg1"/>
                </a:solidFill>
              </a:rPr>
              <a:t> 3-5% dry bias in the GH data below ~750 </a:t>
            </a:r>
            <a:r>
              <a:rPr lang="en-US" sz="1100" b="1" dirty="0" err="1" smtClean="0">
                <a:solidFill>
                  <a:schemeClr val="bg1"/>
                </a:solidFill>
              </a:rPr>
              <a:t>hPa</a:t>
            </a:r>
            <a:r>
              <a:rPr lang="en-US" sz="1100" b="1" dirty="0" smtClean="0">
                <a:solidFill>
                  <a:schemeClr val="bg1"/>
                </a:solidFill>
              </a:rPr>
              <a:t>. </a:t>
            </a:r>
          </a:p>
          <a:p>
            <a:pPr lvl="1">
              <a:spcAft>
                <a:spcPts val="1200"/>
              </a:spcAft>
              <a:buAutoNum type="arabicPeriod"/>
            </a:pPr>
            <a:r>
              <a:rPr lang="en-US" sz="1100" b="1" dirty="0" smtClean="0">
                <a:solidFill>
                  <a:schemeClr val="bg1"/>
                </a:solidFill>
              </a:rPr>
              <a:t>2014 data  shows a 3-5% dry bias in the RD-94 data</a:t>
            </a:r>
          </a:p>
          <a:p>
            <a:pPr lvl="1"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1100" b="1" u="sng" dirty="0" smtClean="0">
                <a:solidFill>
                  <a:schemeClr val="bg1"/>
                </a:solidFill>
              </a:rPr>
              <a:t>Pre-flight sonde  procures of RH re-conditioning is important</a:t>
            </a:r>
          </a:p>
          <a:p>
            <a:pPr>
              <a:spcAft>
                <a:spcPts val="1200"/>
              </a:spcAft>
              <a:buAutoNum type="arabicPeriod"/>
            </a:pPr>
            <a:r>
              <a:rPr lang="en-US" sz="1800" b="1" dirty="0" smtClean="0">
                <a:solidFill>
                  <a:schemeClr val="bg1"/>
                </a:solidFill>
              </a:rPr>
              <a:t>Future Lab testing at NCAR to understand and improve the temperature bias.</a:t>
            </a:r>
            <a:endParaRPr lang="en-US" sz="18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sz="1400" dirty="0">
              <a:solidFill>
                <a:schemeClr val="bg1"/>
              </a:solidFill>
            </a:endParaRPr>
          </a:p>
          <a:p>
            <a:pPr>
              <a:buNone/>
            </a:pPr>
            <a:endParaRPr lang="en-US" sz="1400" dirty="0">
              <a:solidFill>
                <a:schemeClr val="bg1"/>
              </a:solidFill>
            </a:endParaRPr>
          </a:p>
          <a:p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34330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https://lh5.googleusercontent.com/-VlJ0eLf3qkk/UlIiW5PcUbI/AAAAAAAAIew/Aj5z2JDkbSw/w1194-h672-no/20130903_1040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6453" y="228600"/>
            <a:ext cx="4385581" cy="2468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s://lh4.googleusercontent.com/-Ybyay5rlcWo/UlIhps1C_RI/AAAAAAAAIfA/Rlt9lgjGbg8/w1194-h672-no/20130829_2146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07000" y="9296400"/>
            <a:ext cx="5686425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lh4.googleusercontent.com/-5LMtN7o0-Q8/UlIhThMcPEI/AAAAAAAAIeA/j95cV8fQGQE/w1194-h672-no/20130828_1000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6003" y="4185110"/>
            <a:ext cx="4342980" cy="2444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ttps://lh6.googleusercontent.com/-B4E5piulwy8/UlIgNkfmu7I/AAAAAAAAD84/zHdtksyWVIQ/w1194-h672-no/20130815_13381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1766" y="304800"/>
            <a:ext cx="4250191" cy="239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1" y="2769472"/>
            <a:ext cx="122341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HS3 </a:t>
            </a:r>
          </a:p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2014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72200" y="2819400"/>
            <a:ext cx="237956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Global Hawk 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NCAR AVAPS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24349" y="5257800"/>
            <a:ext cx="21746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n>
                  <a:solidFill>
                    <a:schemeClr val="tx1">
                      <a:alpha val="37000"/>
                    </a:schemeClr>
                  </a:solidFill>
                </a:ln>
                <a:solidFill>
                  <a:srgbClr val="FFFF00"/>
                </a:solidFill>
              </a:rPr>
              <a:t>Thanks for your</a:t>
            </a:r>
          </a:p>
          <a:p>
            <a:pPr algn="ctr"/>
            <a:r>
              <a:rPr lang="en-US" sz="2400" b="1" dirty="0" smtClean="0">
                <a:ln>
                  <a:solidFill>
                    <a:schemeClr val="tx1">
                      <a:alpha val="37000"/>
                    </a:schemeClr>
                  </a:solidFill>
                </a:ln>
                <a:solidFill>
                  <a:srgbClr val="FFFF00"/>
                </a:solidFill>
              </a:rPr>
              <a:t>Attention</a:t>
            </a:r>
            <a:endParaRPr lang="en-US" sz="2400" b="1" dirty="0">
              <a:ln>
                <a:solidFill>
                  <a:schemeClr val="tx1">
                    <a:alpha val="37000"/>
                  </a:schemeClr>
                </a:solidFill>
              </a:ln>
              <a:solidFill>
                <a:srgbClr val="FFFF00"/>
              </a:solidFill>
            </a:endParaRPr>
          </a:p>
        </p:txBody>
      </p:sp>
      <p:pic>
        <p:nvPicPr>
          <p:cNvPr id="1026" name="Picture 2" descr="C:\Users\Terry\Pictures\Samsung S5 Oct 2014\20140827_10164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48237" y="4038600"/>
            <a:ext cx="3967163" cy="2590800"/>
          </a:xfrm>
          <a:prstGeom prst="rect">
            <a:avLst/>
          </a:prstGeom>
          <a:noFill/>
        </p:spPr>
      </p:pic>
      <p:pic>
        <p:nvPicPr>
          <p:cNvPr id="3080" name="Picture 8" descr="https://lh4.googleusercontent.com/-B7uysUCAID0/UlIhLG4AT8I/AAAAAAAAIeo/0YjeAw7d6V4/w1194-h672-no/20130826_11472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438400"/>
            <a:ext cx="3527958" cy="1985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1147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9601" y="3631201"/>
            <a:ext cx="4724400" cy="3226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584775"/>
          </a:xfr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Three Years of HS3 Science with AVAPS Dropsondes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781800" y="7162800"/>
            <a:ext cx="6400800" cy="2145133"/>
          </a:xfrm>
          <a:prstGeom prst="rect">
            <a:avLst/>
          </a:prstGeom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53581152"/>
              </p:ext>
            </p:extLst>
          </p:nvPr>
        </p:nvGraphicFramePr>
        <p:xfrm>
          <a:off x="1528889" y="990600"/>
          <a:ext cx="2662111" cy="141922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54038"/>
                <a:gridCol w="699580"/>
                <a:gridCol w="643318"/>
                <a:gridCol w="765175"/>
              </a:tblGrid>
              <a:tr h="1905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Year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Flights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Hours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u="none" strike="noStrike" dirty="0" err="1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Sondes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2012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8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174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343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2013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12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232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433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/>
                </a:tc>
              </a:tr>
              <a:tr h="1905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2014</a:t>
                      </a:r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10</a:t>
                      </a:r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236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656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Total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30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642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143</a:t>
                      </a:r>
                      <a:r>
                        <a:rPr lang="en-US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4" name="Oval 3"/>
          <p:cNvSpPr/>
          <p:nvPr/>
        </p:nvSpPr>
        <p:spPr>
          <a:xfrm>
            <a:off x="3302726" y="2120537"/>
            <a:ext cx="9906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923232" y="3810000"/>
            <a:ext cx="1717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HS3 2012 - 2014</a:t>
            </a:r>
          </a:p>
        </p:txBody>
      </p:sp>
      <p:pic>
        <p:nvPicPr>
          <p:cNvPr id="11" name="Picture 10" descr="GH_0916_2043z_Edouard_GH_P3s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684733"/>
            <a:ext cx="4419600" cy="41732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47660" y="990600"/>
            <a:ext cx="361054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sng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19 Flights Over Named </a:t>
            </a:r>
            <a:r>
              <a:rPr lang="en-US" b="1" u="sng" dirty="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Storms</a:t>
            </a:r>
            <a:endParaRPr lang="en-US" b="1" u="sng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fontAlgn="t"/>
            <a:r>
              <a:rPr lang="en-US" b="1" dirty="0">
                <a:solidFill>
                  <a:schemeClr val="bg1"/>
                </a:solidFill>
                <a:ea typeface="Tahoma"/>
                <a:cs typeface="Tahoma"/>
              </a:rPr>
              <a:t>2012</a:t>
            </a:r>
            <a:endParaRPr lang="en-US" dirty="0">
              <a:solidFill>
                <a:schemeClr val="bg1"/>
              </a:solidFill>
              <a:latin typeface="Arial"/>
            </a:endParaRPr>
          </a:p>
          <a:p>
            <a:pPr algn="ctr" fontAlgn="t"/>
            <a:r>
              <a:rPr lang="en-US" dirty="0">
                <a:solidFill>
                  <a:schemeClr val="bg1"/>
                </a:solidFill>
                <a:ea typeface="Tahoma"/>
                <a:cs typeface="Tahoma"/>
              </a:rPr>
              <a:t>Leslie – 1 </a:t>
            </a:r>
            <a:r>
              <a:rPr lang="en-US" dirty="0" smtClean="0">
                <a:solidFill>
                  <a:schemeClr val="bg1"/>
                </a:solidFill>
                <a:ea typeface="Tahoma"/>
                <a:cs typeface="Tahoma"/>
              </a:rPr>
              <a:t>Flight, </a:t>
            </a:r>
            <a:r>
              <a:rPr lang="en-US" b="1" dirty="0">
                <a:solidFill>
                  <a:schemeClr val="bg1"/>
                </a:solidFill>
                <a:ea typeface="Tahoma"/>
                <a:cs typeface="Tahoma"/>
              </a:rPr>
              <a:t>Nadine – 5 Flights</a:t>
            </a:r>
          </a:p>
          <a:p>
            <a:pPr algn="ctr" fontAlgn="t"/>
            <a:r>
              <a:rPr lang="en-US" b="1" dirty="0">
                <a:solidFill>
                  <a:schemeClr val="bg1"/>
                </a:solidFill>
                <a:ea typeface="Tahoma"/>
                <a:cs typeface="Tahoma"/>
              </a:rPr>
              <a:t>2013</a:t>
            </a:r>
            <a:endParaRPr lang="en-US" dirty="0">
              <a:solidFill>
                <a:schemeClr val="bg1"/>
              </a:solidFill>
              <a:latin typeface="Arial"/>
            </a:endParaRPr>
          </a:p>
          <a:p>
            <a:pPr algn="ctr" fontAlgn="b"/>
            <a:r>
              <a:rPr lang="en-US" dirty="0">
                <a:solidFill>
                  <a:schemeClr val="bg1"/>
                </a:solidFill>
                <a:ea typeface="Tahoma"/>
                <a:cs typeface="Tahoma"/>
              </a:rPr>
              <a:t>Gabrielle – 4 </a:t>
            </a:r>
            <a:r>
              <a:rPr lang="en-US" dirty="0" smtClean="0">
                <a:solidFill>
                  <a:schemeClr val="bg1"/>
                </a:solidFill>
                <a:ea typeface="Tahoma"/>
                <a:cs typeface="Tahoma"/>
              </a:rPr>
              <a:t>Flights, Ingrid </a:t>
            </a:r>
            <a:r>
              <a:rPr lang="en-US" dirty="0">
                <a:solidFill>
                  <a:schemeClr val="bg1"/>
                </a:solidFill>
                <a:ea typeface="Tahoma"/>
                <a:cs typeface="Tahoma"/>
              </a:rPr>
              <a:t>– 1 Flight</a:t>
            </a:r>
            <a:endParaRPr lang="en-US" dirty="0">
              <a:solidFill>
                <a:schemeClr val="bg1"/>
              </a:solidFill>
              <a:latin typeface="Arial"/>
            </a:endParaRPr>
          </a:p>
          <a:p>
            <a:pPr algn="ctr" fontAlgn="b"/>
            <a:r>
              <a:rPr lang="en-US" dirty="0">
                <a:solidFill>
                  <a:schemeClr val="bg1"/>
                </a:solidFill>
                <a:ea typeface="Tahoma"/>
                <a:cs typeface="Tahoma"/>
              </a:rPr>
              <a:t>Humberto – 1 Flight</a:t>
            </a:r>
            <a:endParaRPr lang="en-US" dirty="0">
              <a:solidFill>
                <a:schemeClr val="bg1"/>
              </a:solidFill>
              <a:latin typeface="Arial"/>
            </a:endParaRPr>
          </a:p>
          <a:p>
            <a:pPr algn="ctr" fontAlgn="b"/>
            <a:r>
              <a:rPr lang="en-US" b="1" dirty="0">
                <a:solidFill>
                  <a:schemeClr val="bg1"/>
                </a:solidFill>
                <a:ea typeface="Tahoma"/>
                <a:cs typeface="Tahoma"/>
              </a:rPr>
              <a:t>2014</a:t>
            </a:r>
            <a:endParaRPr lang="en-US" dirty="0">
              <a:solidFill>
                <a:schemeClr val="bg1"/>
              </a:solidFill>
              <a:latin typeface="Arial"/>
            </a:endParaRPr>
          </a:p>
          <a:p>
            <a:pPr algn="ctr" fontAlgn="b"/>
            <a:r>
              <a:rPr lang="en-US" dirty="0">
                <a:solidFill>
                  <a:schemeClr val="bg1"/>
                </a:solidFill>
                <a:ea typeface="Tahoma"/>
                <a:cs typeface="Tahoma"/>
              </a:rPr>
              <a:t>Cristobal – 2 </a:t>
            </a:r>
            <a:r>
              <a:rPr lang="en-US" dirty="0" smtClean="0">
                <a:solidFill>
                  <a:schemeClr val="bg1"/>
                </a:solidFill>
                <a:ea typeface="Tahoma"/>
                <a:cs typeface="Tahoma"/>
              </a:rPr>
              <a:t>Flights, Dolly </a:t>
            </a:r>
            <a:r>
              <a:rPr lang="en-US" dirty="0">
                <a:solidFill>
                  <a:schemeClr val="bg1"/>
                </a:solidFill>
                <a:ea typeface="Tahoma"/>
                <a:cs typeface="Tahoma"/>
              </a:rPr>
              <a:t>– 1 Flight</a:t>
            </a:r>
            <a:endParaRPr lang="en-US" dirty="0">
              <a:solidFill>
                <a:schemeClr val="bg1"/>
              </a:solidFill>
              <a:latin typeface="Arial"/>
            </a:endParaRPr>
          </a:p>
          <a:p>
            <a:pPr algn="ctr" fontAlgn="b"/>
            <a:r>
              <a:rPr lang="en-US" b="1" dirty="0">
                <a:solidFill>
                  <a:schemeClr val="bg1"/>
                </a:solidFill>
                <a:ea typeface="Tahoma"/>
                <a:cs typeface="Tahoma"/>
              </a:rPr>
              <a:t>Edouard – 4 </a:t>
            </a:r>
            <a:r>
              <a:rPr lang="en-US" b="1" dirty="0" smtClean="0">
                <a:solidFill>
                  <a:schemeClr val="bg1"/>
                </a:solidFill>
                <a:ea typeface="Tahoma"/>
                <a:cs typeface="Tahoma"/>
              </a:rPr>
              <a:t>Flights</a:t>
            </a:r>
            <a:endParaRPr lang="en-US" b="1" dirty="0">
              <a:solidFill>
                <a:schemeClr val="bg1"/>
              </a:solidFill>
              <a:latin typeface="Arial"/>
            </a:endParaRPr>
          </a:p>
        </p:txBody>
      </p:sp>
      <p:pic>
        <p:nvPicPr>
          <p:cNvPr id="1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7150" y="990600"/>
            <a:ext cx="1314450" cy="1340324"/>
          </a:xfrm>
        </p:spPr>
      </p:pic>
    </p:spTree>
    <p:extLst>
      <p:ext uri="{BB962C8B-B14F-4D97-AF65-F5344CB8AC3E}">
        <p14:creationId xmlns:p14="http://schemas.microsoft.com/office/powerpoint/2010/main" xmlns="" val="418002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F04_05.RF09_10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81600" y="41911"/>
            <a:ext cx="3962400" cy="2244089"/>
          </a:xfrm>
          <a:prstGeom prst="rect">
            <a:avLst/>
          </a:prstGeom>
        </p:spPr>
      </p:pic>
      <p:pic>
        <p:nvPicPr>
          <p:cNvPr id="3" name="Picture 2" descr="RF02.RF06_08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81600" y="2327909"/>
            <a:ext cx="3962400" cy="2244091"/>
          </a:xfrm>
          <a:prstGeom prst="rect">
            <a:avLst/>
          </a:prstGeom>
        </p:spPr>
      </p:pic>
      <p:pic>
        <p:nvPicPr>
          <p:cNvPr id="4" name="Picture 3" descr="RF01.RF03.RF11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81600" y="4613910"/>
            <a:ext cx="3962399" cy="2244090"/>
          </a:xfrm>
          <a:prstGeom prst="rect">
            <a:avLst/>
          </a:prstGeom>
        </p:spPr>
      </p:pic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069939497"/>
              </p:ext>
            </p:extLst>
          </p:nvPr>
        </p:nvGraphicFramePr>
        <p:xfrm>
          <a:off x="172792" y="2453640"/>
          <a:ext cx="4800600" cy="341376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914399"/>
                <a:gridCol w="1102744"/>
                <a:gridCol w="1101306"/>
                <a:gridCol w="1682151"/>
              </a:tblGrid>
              <a:tr h="4626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Research Flight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Dates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Sondes deployed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Soundings in final archive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313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RF01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Aug 26</a:t>
                      </a:r>
                      <a:endParaRPr lang="en-US" sz="1100" dirty="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81</a:t>
                      </a:r>
                      <a:endParaRPr lang="en-US" sz="110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81</a:t>
                      </a:r>
                      <a:endParaRPr lang="en-US" sz="1100" dirty="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313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RF02</a:t>
                      </a:r>
                      <a:endParaRPr lang="en-US" sz="110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Aug </a:t>
                      </a:r>
                      <a:r>
                        <a:rPr lang="en-US" sz="1600" dirty="0" smtClean="0">
                          <a:effectLst/>
                        </a:rPr>
                        <a:t>29</a:t>
                      </a:r>
                      <a:endParaRPr lang="en-US" sz="1100" dirty="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70</a:t>
                      </a:r>
                      <a:endParaRPr lang="en-US" sz="110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69</a:t>
                      </a:r>
                      <a:endParaRPr lang="en-US" sz="1100" dirty="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313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RF03</a:t>
                      </a:r>
                      <a:endParaRPr lang="en-US" sz="110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Sept </a:t>
                      </a:r>
                      <a:r>
                        <a:rPr lang="en-US" sz="1600" dirty="0" smtClean="0">
                          <a:effectLst/>
                        </a:rPr>
                        <a:t>2</a:t>
                      </a:r>
                      <a:endParaRPr lang="en-US" sz="1100" dirty="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50</a:t>
                      </a:r>
                      <a:endParaRPr lang="en-US" sz="110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50</a:t>
                      </a:r>
                      <a:endParaRPr lang="en-US" sz="1100" dirty="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313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RF04</a:t>
                      </a:r>
                      <a:endParaRPr lang="en-US" sz="110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Sept </a:t>
                      </a:r>
                      <a:r>
                        <a:rPr lang="en-US" sz="1600" dirty="0" smtClean="0">
                          <a:effectLst/>
                        </a:rPr>
                        <a:t>5</a:t>
                      </a:r>
                      <a:endParaRPr lang="en-US" sz="1100" dirty="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59</a:t>
                      </a:r>
                      <a:endParaRPr lang="en-US" sz="110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59</a:t>
                      </a:r>
                      <a:endParaRPr lang="en-US" sz="1100" dirty="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313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RF05</a:t>
                      </a:r>
                      <a:endParaRPr lang="en-US" sz="110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Sept </a:t>
                      </a:r>
                      <a:r>
                        <a:rPr lang="en-US" sz="1600" dirty="0" smtClean="0">
                          <a:effectLst/>
                        </a:rPr>
                        <a:t>11</a:t>
                      </a:r>
                      <a:endParaRPr lang="en-US" sz="1100" dirty="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64</a:t>
                      </a:r>
                      <a:endParaRPr lang="en-US" sz="110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00050" algn="l"/>
                        </a:tabLst>
                      </a:pPr>
                      <a:r>
                        <a:rPr lang="en-US" sz="1600" dirty="0" smtClean="0">
                          <a:effectLst/>
                        </a:rPr>
                        <a:t>60</a:t>
                      </a:r>
                      <a:endParaRPr lang="en-US" sz="1100" dirty="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313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RF06</a:t>
                      </a:r>
                      <a:endParaRPr lang="en-US" sz="110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Sept </a:t>
                      </a:r>
                      <a:r>
                        <a:rPr lang="en-US" sz="1600" dirty="0" smtClean="0">
                          <a:effectLst/>
                        </a:rPr>
                        <a:t>14</a:t>
                      </a:r>
                      <a:endParaRPr lang="en-US" sz="1100" dirty="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80</a:t>
                      </a:r>
                      <a:endParaRPr lang="en-US" sz="110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80</a:t>
                      </a:r>
                      <a:endParaRPr lang="en-US" sz="1100" dirty="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313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RF07</a:t>
                      </a:r>
                      <a:endParaRPr lang="en-US" sz="110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Sept </a:t>
                      </a:r>
                      <a:r>
                        <a:rPr lang="en-US" sz="1600" dirty="0" smtClean="0">
                          <a:effectLst/>
                        </a:rPr>
                        <a:t>16</a:t>
                      </a:r>
                      <a:endParaRPr lang="en-US" sz="1100" dirty="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88</a:t>
                      </a:r>
                      <a:endParaRPr lang="en-US" sz="110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87</a:t>
                      </a:r>
                      <a:endParaRPr lang="en-US" sz="1100" dirty="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313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RF08</a:t>
                      </a:r>
                      <a:endParaRPr lang="en-US" sz="110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Sept </a:t>
                      </a:r>
                      <a:r>
                        <a:rPr lang="en-US" sz="1600" dirty="0" smtClean="0">
                          <a:effectLst/>
                        </a:rPr>
                        <a:t>18</a:t>
                      </a:r>
                      <a:endParaRPr lang="en-US" sz="1100" dirty="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50</a:t>
                      </a:r>
                      <a:endParaRPr lang="en-US" sz="110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50</a:t>
                      </a:r>
                      <a:endParaRPr lang="en-US" sz="1100" dirty="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313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RF09</a:t>
                      </a:r>
                      <a:endParaRPr lang="en-US" sz="110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Sept </a:t>
                      </a:r>
                      <a:r>
                        <a:rPr lang="en-US" sz="1600" dirty="0" smtClean="0">
                          <a:effectLst/>
                        </a:rPr>
                        <a:t>22</a:t>
                      </a:r>
                      <a:endParaRPr lang="en-US" sz="1100" dirty="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40</a:t>
                      </a:r>
                      <a:endParaRPr lang="en-US" sz="110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40</a:t>
                      </a:r>
                      <a:endParaRPr lang="en-US" sz="1100" dirty="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313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RF10</a:t>
                      </a:r>
                      <a:endParaRPr lang="en-US" sz="110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Sept </a:t>
                      </a:r>
                      <a:r>
                        <a:rPr lang="en-US" sz="1600" dirty="0" smtClean="0">
                          <a:effectLst/>
                        </a:rPr>
                        <a:t>28</a:t>
                      </a:r>
                      <a:endParaRPr lang="en-US" sz="1100" dirty="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65</a:t>
                      </a:r>
                      <a:endParaRPr lang="en-US" sz="110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65</a:t>
                      </a:r>
                      <a:endParaRPr lang="en-US" sz="1100" dirty="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313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RF11</a:t>
                      </a:r>
                      <a:endParaRPr lang="en-US" sz="1100" dirty="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Sept </a:t>
                      </a:r>
                      <a:r>
                        <a:rPr lang="en-US" sz="1600" dirty="0" smtClean="0">
                          <a:effectLst/>
                        </a:rPr>
                        <a:t>30</a:t>
                      </a:r>
                      <a:endParaRPr lang="en-US" sz="1100" dirty="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15</a:t>
                      </a:r>
                      <a:endParaRPr lang="en-US" sz="110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15</a:t>
                      </a:r>
                      <a:endParaRPr lang="en-US" sz="1100" dirty="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31310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Total</a:t>
                      </a:r>
                      <a:endParaRPr lang="en-US" sz="1100" dirty="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662</a:t>
                      </a:r>
                      <a:endParaRPr lang="en-US" sz="1100" dirty="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656 </a:t>
                      </a:r>
                      <a:r>
                        <a:rPr lang="en-US" sz="1600" dirty="0">
                          <a:effectLst/>
                        </a:rPr>
                        <a:t>*</a:t>
                      </a:r>
                      <a:endParaRPr lang="en-US" sz="1100" dirty="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52400" y="5983069"/>
            <a:ext cx="48370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* There were AVAPS </a:t>
            </a:r>
            <a:r>
              <a:rPr lang="en-US" dirty="0" smtClean="0">
                <a:solidFill>
                  <a:schemeClr val="bg1"/>
                </a:solidFill>
              </a:rPr>
              <a:t>aircraft system </a:t>
            </a:r>
            <a:r>
              <a:rPr lang="en-US" dirty="0">
                <a:solidFill>
                  <a:schemeClr val="bg1"/>
                </a:solidFill>
              </a:rPr>
              <a:t>issues which prevented data collection of </a:t>
            </a:r>
            <a:r>
              <a:rPr lang="en-US" dirty="0" smtClean="0">
                <a:solidFill>
                  <a:schemeClr val="bg1"/>
                </a:solidFill>
              </a:rPr>
              <a:t>6 </a:t>
            </a:r>
            <a:r>
              <a:rPr lang="en-US" dirty="0">
                <a:solidFill>
                  <a:schemeClr val="bg1"/>
                </a:solidFill>
              </a:rPr>
              <a:t>sondes launched.</a:t>
            </a:r>
          </a:p>
        </p:txBody>
      </p:sp>
      <p:sp>
        <p:nvSpPr>
          <p:cNvPr id="7" name="Rectangle 6"/>
          <p:cNvSpPr/>
          <p:nvPr/>
        </p:nvSpPr>
        <p:spPr>
          <a:xfrm>
            <a:off x="381000" y="228600"/>
            <a:ext cx="47025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Summary of 2014 Drops</a:t>
            </a:r>
            <a:endParaRPr lang="en-US" sz="3600" dirty="0"/>
          </a:p>
        </p:txBody>
      </p:sp>
      <p:sp>
        <p:nvSpPr>
          <p:cNvPr id="8" name="Rectangle 7"/>
          <p:cNvSpPr/>
          <p:nvPr/>
        </p:nvSpPr>
        <p:spPr>
          <a:xfrm>
            <a:off x="304800" y="99060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NASA Global Hawk AV-6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656 </a:t>
            </a:r>
            <a:r>
              <a:rPr lang="en-US" sz="2000" dirty="0" err="1" smtClean="0">
                <a:solidFill>
                  <a:schemeClr val="bg1"/>
                </a:solidFill>
              </a:rPr>
              <a:t>Dropsondes</a:t>
            </a:r>
            <a:endParaRPr lang="en-US" sz="2000" dirty="0" smtClean="0">
              <a:solidFill>
                <a:schemeClr val="bg1"/>
              </a:solidFill>
            </a:endParaRP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11 Research Flights for AV-6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Aug 20 to Sept 19, 2013</a:t>
            </a:r>
          </a:p>
        </p:txBody>
      </p:sp>
    </p:spTree>
    <p:extLst>
      <p:ext uri="{BB962C8B-B14F-4D97-AF65-F5344CB8AC3E}">
        <p14:creationId xmlns:p14="http://schemas.microsoft.com/office/powerpoint/2010/main" xmlns="" val="264867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49387022"/>
              </p:ext>
            </p:extLst>
          </p:nvPr>
        </p:nvGraphicFramePr>
        <p:xfrm>
          <a:off x="496160" y="1587770"/>
          <a:ext cx="8153399" cy="22621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86000"/>
                <a:gridCol w="1642456"/>
                <a:gridCol w="1408314"/>
                <a:gridCol w="1490931"/>
                <a:gridCol w="1325698"/>
              </a:tblGrid>
              <a:tr h="33201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HS3 Data </a:t>
                      </a:r>
                      <a:r>
                        <a:rPr lang="en-US" sz="1600" dirty="0">
                          <a:effectLst/>
                        </a:rPr>
                        <a:t>Quality </a:t>
                      </a:r>
                      <a:r>
                        <a:rPr lang="en-US" sz="1600" dirty="0" smtClean="0">
                          <a:effectLst/>
                        </a:rPr>
                        <a:t>Issues</a:t>
                      </a:r>
                      <a:endParaRPr lang="en-US" sz="1100" dirty="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2013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# </a:t>
                      </a:r>
                      <a:r>
                        <a:rPr lang="en-US" sz="1600" dirty="0">
                          <a:effectLst/>
                        </a:rPr>
                        <a:t>of soundings</a:t>
                      </a:r>
                      <a:endParaRPr lang="en-US" sz="1100" dirty="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2013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% </a:t>
                      </a:r>
                      <a:r>
                        <a:rPr lang="en-US" sz="1600" dirty="0">
                          <a:effectLst/>
                        </a:rPr>
                        <a:t>of dataset</a:t>
                      </a:r>
                      <a:endParaRPr lang="en-US" sz="1100" dirty="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2014 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# of Soundings</a:t>
                      </a:r>
                      <a:endParaRPr lang="en-US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2014 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 of dataset</a:t>
                      </a:r>
                      <a:endParaRPr lang="en-US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27375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Fast Falls (</a:t>
                      </a:r>
                      <a:r>
                        <a:rPr lang="en-US" sz="1600" dirty="0" smtClean="0">
                          <a:effectLst/>
                        </a:rPr>
                        <a:t>complete &amp; partial)</a:t>
                      </a:r>
                      <a:endParaRPr lang="en-US" sz="1100" dirty="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28</a:t>
                      </a:r>
                      <a:endParaRPr lang="en-US" sz="1100" dirty="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6.4%</a:t>
                      </a:r>
                      <a:endParaRPr lang="en-US" sz="1100" dirty="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0.3%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26635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No Temperature  Data</a:t>
                      </a:r>
                      <a:endParaRPr lang="en-US" sz="1100" dirty="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0</a:t>
                      </a:r>
                      <a:endParaRPr lang="en-US" sz="1100" dirty="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</a:t>
                      </a:r>
                      <a:endParaRPr lang="en-US" sz="1100" dirty="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0.2%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26635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No RH Data</a:t>
                      </a:r>
                      <a:endParaRPr lang="en-US" sz="1100" dirty="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356935">
                <a:tc>
                  <a:txBody>
                    <a:bodyPr/>
                    <a:lstStyle/>
                    <a:p>
                      <a:pPr marL="0" marR="0" algn="just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Loss of data near surface due to RFI</a:t>
                      </a:r>
                      <a:endParaRPr lang="en-US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1.8%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2.0%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266354">
                <a:tc>
                  <a:txBody>
                    <a:bodyPr/>
                    <a:lstStyle/>
                    <a:p>
                      <a:pPr marL="0" marR="0" algn="just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Winds at surface </a:t>
                      </a:r>
                      <a:endParaRPr lang="en-US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10.4%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73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11.1%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90358398"/>
              </p:ext>
            </p:extLst>
          </p:nvPr>
        </p:nvGraphicFramePr>
        <p:xfrm>
          <a:off x="9372600" y="4953000"/>
          <a:ext cx="7010400" cy="14929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62400"/>
                <a:gridCol w="1600200"/>
                <a:gridCol w="1447800"/>
              </a:tblGrid>
              <a:tr h="2721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Overall Success rate</a:t>
                      </a:r>
                      <a:endParaRPr lang="en-US" sz="1100" dirty="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# of Soundings</a:t>
                      </a:r>
                      <a:endParaRPr lang="en-US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Success rate</a:t>
                      </a:r>
                      <a:endParaRPr lang="en-US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27375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Perfect Soundings, no issues </a:t>
                      </a:r>
                      <a:endParaRPr lang="en-US" sz="1100" dirty="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+mn-ea"/>
                        </a:rPr>
                        <a:t>352</a:t>
                      </a:r>
                      <a:endParaRPr lang="en-US" sz="1100" dirty="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81.3%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266354">
                <a:tc>
                  <a:txBody>
                    <a:bodyPr/>
                    <a:lstStyle/>
                    <a:p>
                      <a:pPr marL="0" marR="0" algn="just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Good soundings including with small data gaps (RFI data loss, no winds at surface)</a:t>
                      </a:r>
                      <a:endParaRPr lang="en-US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405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93.5%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26635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+mn-ea"/>
                        </a:rPr>
                        <a:t>Useful</a:t>
                      </a:r>
                      <a:r>
                        <a:rPr lang="en-US" sz="1600" baseline="0" dirty="0" smtClean="0">
                          <a:effectLst/>
                          <a:latin typeface="+mn-lt"/>
                          <a:ea typeface="+mn-ea"/>
                        </a:rPr>
                        <a:t> scientific data  - Includes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 smtClean="0">
                          <a:effectLst/>
                          <a:latin typeface="+mn-lt"/>
                          <a:ea typeface="+mn-ea"/>
                        </a:rPr>
                        <a:t>Fast falls, RFI, GPS multipath (Buyer beware)</a:t>
                      </a:r>
                      <a:endParaRPr lang="en-US" sz="1100" dirty="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433</a:t>
                      </a:r>
                      <a:endParaRPr lang="en-US" sz="1100" dirty="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693969" y="161835"/>
            <a:ext cx="57560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HS3 2013 &amp; 2014 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Sonde Performance Summary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296400" y="4419600"/>
            <a:ext cx="5867400" cy="2286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95300" y="4495800"/>
            <a:ext cx="8155118" cy="1200329"/>
          </a:xfrm>
          <a:prstGeom prst="rect">
            <a:avLst/>
          </a:prstGeom>
          <a:noFill/>
          <a:ln w="28575" cap="rnd">
            <a:solidFill>
              <a:schemeClr val="bg1">
                <a:lumMod val="8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Sonde Position Information – GPS Latitude, Longitude and GPS Height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HS3 2012: No issues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HS32013 : Errors in Lat-Long - GPS Height  158 Drops ( 36.5%) All corrected May 2015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HS32014: No issues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5888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93969" y="76200"/>
            <a:ext cx="5756061" cy="120032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GEOID Altitude corrections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 descr="C:\Users\kbeierle\AppData\Local\Microsoft\Windows\Temporary Internet Files\Content.Word\ChkSfc.Geoid.old.vs.new.gif"/>
          <p:cNvPicPr/>
          <p:nvPr/>
        </p:nvPicPr>
        <p:blipFill rotWithShape="1">
          <a:blip r:embed="rId2" cstate="print"/>
          <a:srcRect b="7744"/>
          <a:stretch/>
        </p:blipFill>
        <p:spPr bwMode="auto">
          <a:xfrm>
            <a:off x="1600517" y="1310640"/>
            <a:ext cx="5942965" cy="42367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7" name="Rectangle 6"/>
          <p:cNvSpPr/>
          <p:nvPr/>
        </p:nvSpPr>
        <p:spPr>
          <a:xfrm>
            <a:off x="1060361" y="5638800"/>
            <a:ext cx="7848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Black line shows dropsonde geoid values originally contained in real-time dropsonde GPS altitudes. Red line shows the geoid measurements from the EMG96 which replaced the dropsonde geoid values.</a:t>
            </a:r>
          </a:p>
        </p:txBody>
      </p:sp>
      <p:sp>
        <p:nvSpPr>
          <p:cNvPr id="8" name="Text Box 18"/>
          <p:cNvSpPr txBox="1"/>
          <p:nvPr/>
        </p:nvSpPr>
        <p:spPr>
          <a:xfrm>
            <a:off x="2209800" y="1949005"/>
            <a:ext cx="1447800" cy="53340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900">
                <a:effectLst/>
                <a:latin typeface="Arial"/>
                <a:ea typeface="Times New Roman"/>
              </a:rPr>
              <a:t>- Sonde Real-time Geoid</a:t>
            </a:r>
            <a:endParaRPr lang="en-US" sz="1200">
              <a:effectLst/>
              <a:latin typeface="Times New Roman"/>
              <a:ea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900">
                <a:solidFill>
                  <a:srgbClr val="FF0000"/>
                </a:solidFill>
                <a:effectLst/>
                <a:latin typeface="Arial"/>
                <a:ea typeface="Times New Roman"/>
              </a:rPr>
              <a:t>- EMG96 Geoid</a:t>
            </a:r>
            <a:endParaRPr lang="en-US" sz="1200">
              <a:effectLst/>
              <a:latin typeface="Times New Roman"/>
              <a:ea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900">
                <a:solidFill>
                  <a:srgbClr val="0000FF"/>
                </a:solidFill>
                <a:effectLst/>
                <a:latin typeface="Arial"/>
                <a:ea typeface="Times New Roman"/>
              </a:rPr>
              <a:t>- Difference</a:t>
            </a:r>
            <a:endParaRPr lang="en-US" sz="1200">
              <a:effectLst/>
              <a:latin typeface="Times New Roman"/>
              <a:ea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900">
                <a:effectLst/>
                <a:latin typeface="Arial"/>
                <a:ea typeface="Times New Roman"/>
              </a:rPr>
              <a:t> </a:t>
            </a:r>
            <a:endParaRPr lang="en-US" sz="120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439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U:\EOL\EOL Projects\AVAPS\Field Project Data\2014 - HS3\2014-09-28 RF10\postflight\RH_level_2014-09-28 RF1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0593" y="1219199"/>
            <a:ext cx="7102814" cy="551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93969" y="76200"/>
            <a:ext cx="5756061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RF10  Sept 28 RH Data 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Sonde Performance Summary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338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:\EOL\EOL Projects\AVAPS\Field Project Data\2014 - HS3\2014-09-28 RF10\postflight\T_level_2014-09-28 RF1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0593" y="1219199"/>
            <a:ext cx="7102814" cy="5516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93969" y="76200"/>
            <a:ext cx="5756062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RF10  Sept 28 </a:t>
            </a:r>
            <a:r>
              <a:rPr lang="en-US" sz="3600" dirty="0" smtClean="0">
                <a:solidFill>
                  <a:schemeClr val="bg1"/>
                </a:solidFill>
              </a:rPr>
              <a:t>Temperature Data </a:t>
            </a:r>
            <a:endParaRPr lang="en-US" sz="3600" dirty="0">
              <a:solidFill>
                <a:schemeClr val="bg1"/>
              </a:solidFill>
            </a:endParaRP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Sonde Performance Summary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00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U:\EOL\EOL Projects\AVAPS\Field Project Data\2014 - HS3\2014-09-14 RF06\postflight\2014-09-14 RF06-spectru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5315" y="1143000"/>
            <a:ext cx="8293370" cy="5486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0" y="420469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Flight RF06  </a:t>
            </a:r>
            <a:r>
              <a:rPr lang="en-US" sz="3600" dirty="0">
                <a:solidFill>
                  <a:schemeClr val="bg1"/>
                </a:solidFill>
              </a:rPr>
              <a:t>Sept </a:t>
            </a:r>
            <a:r>
              <a:rPr lang="en-US" sz="3600" dirty="0" smtClean="0">
                <a:solidFill>
                  <a:schemeClr val="bg1"/>
                </a:solidFill>
              </a:rPr>
              <a:t>9 RF Spectrum Summary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76600" y="1219200"/>
            <a:ext cx="20329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RF Spectrum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901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U:\EOL\EOL Projects\AVAPS\Field Project Data\2014 - HS3\2014-09-14 RF06\postflight\rfi-B20140914_204150_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3026" y="1676400"/>
            <a:ext cx="8757949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41241" y="161835"/>
            <a:ext cx="49691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RF06  </a:t>
            </a:r>
            <a:r>
              <a:rPr lang="en-US" sz="3600" dirty="0">
                <a:solidFill>
                  <a:schemeClr val="bg1"/>
                </a:solidFill>
              </a:rPr>
              <a:t>Sept </a:t>
            </a:r>
            <a:r>
              <a:rPr lang="en-US" sz="3600" dirty="0" smtClean="0">
                <a:solidFill>
                  <a:schemeClr val="bg1"/>
                </a:solidFill>
              </a:rPr>
              <a:t>9 RF Spectrum</a:t>
            </a:r>
            <a:endParaRPr lang="en-US" sz="3600" dirty="0">
              <a:solidFill>
                <a:schemeClr val="bg1"/>
              </a:solidFill>
            </a:endParaRP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Drop #34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5181600" y="1752600"/>
            <a:ext cx="609600" cy="4572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85800" y="2133600"/>
            <a:ext cx="15643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Raw Data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832506" y="4800600"/>
            <a:ext cx="20329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RF Spectrum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337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blipFill rotWithShape="1">
          <a:blip xmlns:r="http://schemas.openxmlformats.org/officeDocument/2006/relationships" r:embed="rId1" cstate="print"/>
          <a:stretch>
            <a:fillRect b="-8772"/>
          </a:stretch>
        </a:blipFill>
      </a:spPr>
      <a:bodyPr/>
      <a:lstStyle>
        <a:defPPr>
          <a:defRPr>
            <a:solidFill>
              <a:schemeClr val="bg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2877</TotalTime>
  <Words>875</Words>
  <Application>Microsoft Office PowerPoint</Application>
  <PresentationFormat>On-screen Show (4:3)</PresentationFormat>
  <Paragraphs>216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AVAPS – Dropsonde HS3 2014 Field Program &amp; Global Hawk NOAA G-4 Intercomparison</vt:lpstr>
      <vt:lpstr>Three Years of HS3 Science with AVAPS Dropsondes</vt:lpstr>
      <vt:lpstr>Slide 3</vt:lpstr>
      <vt:lpstr>Slide 4</vt:lpstr>
      <vt:lpstr>GEOID Altitude corrections</vt:lpstr>
      <vt:lpstr>Slide 6</vt:lpstr>
      <vt:lpstr>Slide 7</vt:lpstr>
      <vt:lpstr>Slide 8</vt:lpstr>
      <vt:lpstr>Slide 9</vt:lpstr>
      <vt:lpstr>Update on NOAA G-4 RD94 Dropsonde  Inter-comparison  NASA Global Hawk Mini Dropsonde    2011 (23 pair)  and  2014 (15 pair)</vt:lpstr>
      <vt:lpstr>Winds</vt:lpstr>
      <vt:lpstr>Winds</vt:lpstr>
      <vt:lpstr>Temperature Global Hawk Drops only</vt:lpstr>
      <vt:lpstr>Temperature Difference  GHT - GVT</vt:lpstr>
      <vt:lpstr>Relative Humidity  Global Hawk Drops only</vt:lpstr>
      <vt:lpstr>Relative Humidity Difference GHRH - GVRH</vt:lpstr>
      <vt:lpstr>Summary of Mini vs RD-94 Dropsonde Comparison</vt:lpstr>
      <vt:lpstr>Slide 18</vt:lpstr>
    </vt:vector>
  </TitlesOfParts>
  <Company>NCAR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Terry Hock</dc:creator>
  <cp:lastModifiedBy>Hock</cp:lastModifiedBy>
  <cp:revision>102</cp:revision>
  <dcterms:created xsi:type="dcterms:W3CDTF">2014-04-19T18:44:00Z</dcterms:created>
  <dcterms:modified xsi:type="dcterms:W3CDTF">2015-05-05T06:41:49Z</dcterms:modified>
</cp:coreProperties>
</file>