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257" r:id="rId2"/>
    <p:sldId id="301" r:id="rId3"/>
    <p:sldId id="307" r:id="rId4"/>
    <p:sldId id="264" r:id="rId5"/>
    <p:sldId id="308" r:id="rId6"/>
    <p:sldId id="309" r:id="rId7"/>
    <p:sldId id="310" r:id="rId8"/>
    <p:sldId id="321" r:id="rId9"/>
    <p:sldId id="322" r:id="rId10"/>
    <p:sldId id="323" r:id="rId11"/>
    <p:sldId id="324" r:id="rId12"/>
    <p:sldId id="328" r:id="rId13"/>
    <p:sldId id="327" r:id="rId14"/>
    <p:sldId id="325" r:id="rId15"/>
    <p:sldId id="326" r:id="rId16"/>
    <p:sldId id="320" r:id="rId17"/>
    <p:sldId id="329" r:id="rId18"/>
    <p:sldId id="330" r:id="rId19"/>
    <p:sldId id="331" r:id="rId20"/>
    <p:sldId id="332" r:id="rId21"/>
    <p:sldId id="333" r:id="rId22"/>
    <p:sldId id="334" r:id="rId23"/>
    <p:sldId id="335" r:id="rId24"/>
    <p:sldId id="336" r:id="rId25"/>
    <p:sldId id="337" r:id="rId26"/>
    <p:sldId id="338" r:id="rId27"/>
    <p:sldId id="341" r:id="rId28"/>
    <p:sldId id="291" r:id="rId29"/>
    <p:sldId id="290" r:id="rId30"/>
    <p:sldId id="300" r:id="rId31"/>
    <p:sldId id="339" r:id="rId32"/>
    <p:sldId id="340" r:id="rId33"/>
    <p:sldId id="288" r:id="rId34"/>
    <p:sldId id="263" r:id="rId35"/>
    <p:sldId id="282" r:id="rId36"/>
    <p:sldId id="265" r:id="rId37"/>
    <p:sldId id="283" r:id="rId38"/>
    <p:sldId id="284" r:id="rId39"/>
    <p:sldId id="299" r:id="rId40"/>
    <p:sldId id="293" r:id="rId41"/>
    <p:sldId id="294" r:id="rId42"/>
    <p:sldId id="302" r:id="rId43"/>
    <p:sldId id="303" r:id="rId44"/>
    <p:sldId id="304" r:id="rId45"/>
    <p:sldId id="285" r:id="rId46"/>
    <p:sldId id="286" r:id="rId47"/>
    <p:sldId id="295" r:id="rId48"/>
    <p:sldId id="296" r:id="rId49"/>
    <p:sldId id="305" r:id="rId50"/>
    <p:sldId id="306" r:id="rId51"/>
    <p:sldId id="287" r:id="rId52"/>
    <p:sldId id="289" r:id="rId53"/>
    <p:sldId id="272" r:id="rId54"/>
    <p:sldId id="274" r:id="rId55"/>
    <p:sldId id="273" r:id="rId56"/>
    <p:sldId id="278" r:id="rId57"/>
    <p:sldId id="279" r:id="rId58"/>
    <p:sldId id="281"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5" d="100"/>
          <a:sy n="75" d="100"/>
        </p:scale>
        <p:origin x="-1960"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95A89B-C33E-5947-A546-D9E2263FC2E6}" type="datetimeFigureOut">
              <a:rPr lang="en-US" smtClean="0"/>
              <a:pPr/>
              <a:t>10/19/14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5D4D78-97C2-8842-A871-CDD4F70C4239}" type="slidenum">
              <a:rPr lang="en-US" smtClean="0"/>
              <a:pPr/>
              <a:t>‹#›</a:t>
            </a:fld>
            <a:endParaRPr lang="en-US" dirty="0"/>
          </a:p>
        </p:txBody>
      </p:sp>
    </p:spTree>
    <p:extLst>
      <p:ext uri="{BB962C8B-B14F-4D97-AF65-F5344CB8AC3E}">
        <p14:creationId xmlns:p14="http://schemas.microsoft.com/office/powerpoint/2010/main" val="19031981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deep</a:t>
            </a:r>
            <a:r>
              <a:rPr lang="en-US" baseline="0" dirty="0" smtClean="0"/>
              <a:t> convection or halogen chemistry?</a:t>
            </a:r>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2</a:t>
            </a:fld>
            <a:endParaRPr lang="en-US" dirty="0"/>
          </a:p>
        </p:txBody>
      </p:sp>
    </p:spTree>
    <p:extLst>
      <p:ext uri="{BB962C8B-B14F-4D97-AF65-F5344CB8AC3E}">
        <p14:creationId xmlns:p14="http://schemas.microsoft.com/office/powerpoint/2010/main" val="223838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data binned and averaged</a:t>
            </a:r>
          </a:p>
          <a:p>
            <a:r>
              <a:rPr lang="en-US" dirty="0" smtClean="0"/>
              <a:t>Tropopause</a:t>
            </a:r>
            <a:r>
              <a:rPr lang="en-US" baseline="0" dirty="0" smtClean="0"/>
              <a:t> is lower of two, from temperature data</a:t>
            </a:r>
          </a:p>
          <a:p>
            <a:r>
              <a:rPr lang="en-US" baseline="0" dirty="0" smtClean="0"/>
              <a:t>Tracers peak just below tropopause</a:t>
            </a:r>
          </a:p>
          <a:p>
            <a:r>
              <a:rPr lang="en-US" baseline="0" dirty="0" smtClean="0"/>
              <a:t>Flat region between tropopauses; may be even flatter in individual profiles</a:t>
            </a:r>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13</a:t>
            </a:fld>
            <a:endParaRPr lang="en-US" dirty="0"/>
          </a:p>
        </p:txBody>
      </p:sp>
    </p:spTree>
    <p:extLst>
      <p:ext uri="{BB962C8B-B14F-4D97-AF65-F5344CB8AC3E}">
        <p14:creationId xmlns:p14="http://schemas.microsoft.com/office/powerpoint/2010/main" val="3666436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 of ozone values 10-20 ppb</a:t>
            </a:r>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14</a:t>
            </a:fld>
            <a:endParaRPr lang="en-US" dirty="0"/>
          </a:p>
        </p:txBody>
      </p:sp>
    </p:spTree>
    <p:extLst>
      <p:ext uri="{BB962C8B-B14F-4D97-AF65-F5344CB8AC3E}">
        <p14:creationId xmlns:p14="http://schemas.microsoft.com/office/powerpoint/2010/main" val="3666436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Ozone often 10 ppb</a:t>
            </a:r>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15</a:t>
            </a:fld>
            <a:endParaRPr lang="en-US" dirty="0"/>
          </a:p>
        </p:txBody>
      </p:sp>
    </p:spTree>
    <p:extLst>
      <p:ext uri="{BB962C8B-B14F-4D97-AF65-F5344CB8AC3E}">
        <p14:creationId xmlns:p14="http://schemas.microsoft.com/office/powerpoint/2010/main" val="3666436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Tao Wang</a:t>
            </a:r>
          </a:p>
          <a:p>
            <a:r>
              <a:rPr lang="en-US" dirty="0" smtClean="0"/>
              <a:t>16-17 N</a:t>
            </a:r>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16</a:t>
            </a:fld>
            <a:endParaRPr lang="en-US" dirty="0"/>
          </a:p>
        </p:txBody>
      </p:sp>
    </p:spTree>
    <p:extLst>
      <p:ext uri="{BB962C8B-B14F-4D97-AF65-F5344CB8AC3E}">
        <p14:creationId xmlns:p14="http://schemas.microsoft.com/office/powerpoint/2010/main" val="3226035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Tao Wang</a:t>
            </a:r>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17</a:t>
            </a:fld>
            <a:endParaRPr lang="en-US" dirty="0"/>
          </a:p>
        </p:txBody>
      </p:sp>
    </p:spTree>
    <p:extLst>
      <p:ext uri="{BB962C8B-B14F-4D97-AF65-F5344CB8AC3E}">
        <p14:creationId xmlns:p14="http://schemas.microsoft.com/office/powerpoint/2010/main" val="3226035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Tao Wang</a:t>
            </a:r>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18</a:t>
            </a:fld>
            <a:endParaRPr lang="en-US" dirty="0"/>
          </a:p>
        </p:txBody>
      </p:sp>
    </p:spTree>
    <p:extLst>
      <p:ext uri="{BB962C8B-B14F-4D97-AF65-F5344CB8AC3E}">
        <p14:creationId xmlns:p14="http://schemas.microsoft.com/office/powerpoint/2010/main" val="3226035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Tao Wang</a:t>
            </a:r>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19</a:t>
            </a:fld>
            <a:endParaRPr lang="en-US" dirty="0"/>
          </a:p>
        </p:txBody>
      </p:sp>
    </p:spTree>
    <p:extLst>
      <p:ext uri="{BB962C8B-B14F-4D97-AF65-F5344CB8AC3E}">
        <p14:creationId xmlns:p14="http://schemas.microsoft.com/office/powerpoint/2010/main" val="3226035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Tao Wang</a:t>
            </a:r>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20</a:t>
            </a:fld>
            <a:endParaRPr lang="en-US" dirty="0"/>
          </a:p>
        </p:txBody>
      </p:sp>
    </p:spTree>
    <p:extLst>
      <p:ext uri="{BB962C8B-B14F-4D97-AF65-F5344CB8AC3E}">
        <p14:creationId xmlns:p14="http://schemas.microsoft.com/office/powerpoint/2010/main" val="3226035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Lenny Pfister</a:t>
            </a:r>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21</a:t>
            </a:fld>
            <a:endParaRPr lang="en-US" dirty="0"/>
          </a:p>
        </p:txBody>
      </p:sp>
    </p:spTree>
    <p:extLst>
      <p:ext uri="{BB962C8B-B14F-4D97-AF65-F5344CB8AC3E}">
        <p14:creationId xmlns:p14="http://schemas.microsoft.com/office/powerpoint/2010/main" val="3226035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Lenny Pfister</a:t>
            </a:r>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22</a:t>
            </a:fld>
            <a:endParaRPr lang="en-US" dirty="0"/>
          </a:p>
        </p:txBody>
      </p:sp>
    </p:spTree>
    <p:extLst>
      <p:ext uri="{BB962C8B-B14F-4D97-AF65-F5344CB8AC3E}">
        <p14:creationId xmlns:p14="http://schemas.microsoft.com/office/powerpoint/2010/main" val="3226035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Ozone distribution</a:t>
            </a:r>
            <a:r>
              <a:rPr lang="en-US" baseline="0" dirty="0" smtClean="0"/>
              <a:t> relaxed?</a:t>
            </a:r>
          </a:p>
          <a:p>
            <a:r>
              <a:rPr lang="en-US" baseline="0" dirty="0" smtClean="0"/>
              <a:t>What is lifetime of ozone at 380-400 K in tropics and subtropics?</a:t>
            </a:r>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4</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Lenny Pfister</a:t>
            </a:r>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23</a:t>
            </a:fld>
            <a:endParaRPr lang="en-US" dirty="0"/>
          </a:p>
        </p:txBody>
      </p:sp>
    </p:spTree>
    <p:extLst>
      <p:ext uri="{BB962C8B-B14F-4D97-AF65-F5344CB8AC3E}">
        <p14:creationId xmlns:p14="http://schemas.microsoft.com/office/powerpoint/2010/main" val="3226035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Lenny Pfister</a:t>
            </a:r>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24</a:t>
            </a:fld>
            <a:endParaRPr lang="en-US" dirty="0"/>
          </a:p>
        </p:txBody>
      </p:sp>
    </p:spTree>
    <p:extLst>
      <p:ext uri="{BB962C8B-B14F-4D97-AF65-F5344CB8AC3E}">
        <p14:creationId xmlns:p14="http://schemas.microsoft.com/office/powerpoint/2010/main" val="3226035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Lenny Pfister</a:t>
            </a:r>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25</a:t>
            </a:fld>
            <a:endParaRPr lang="en-US" dirty="0"/>
          </a:p>
        </p:txBody>
      </p:sp>
    </p:spTree>
    <p:extLst>
      <p:ext uri="{BB962C8B-B14F-4D97-AF65-F5344CB8AC3E}">
        <p14:creationId xmlns:p14="http://schemas.microsoft.com/office/powerpoint/2010/main" val="3226035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Lenny Pfister</a:t>
            </a:r>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26</a:t>
            </a:fld>
            <a:endParaRPr lang="en-US" dirty="0"/>
          </a:p>
        </p:txBody>
      </p:sp>
    </p:spTree>
    <p:extLst>
      <p:ext uri="{BB962C8B-B14F-4D97-AF65-F5344CB8AC3E}">
        <p14:creationId xmlns:p14="http://schemas.microsoft.com/office/powerpoint/2010/main" val="32260354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Notes: Be sure to discuss methods of averaging for both MLS and ATTREX data, and what error bars are. For both, error bars are just arithmetic. Satellite Data is a weighted average, not an arithmetic average. Global Hawk data simple average.</a:t>
            </a:r>
          </a:p>
          <a:p>
            <a:r>
              <a:rPr lang="en-US" dirty="0">
                <a:ea typeface="ＭＳ Ｐゴシック" charset="0"/>
                <a:cs typeface="ＭＳ Ｐゴシック" charset="0"/>
              </a:rPr>
              <a:t>TIMEGOAL: 1 minute</a:t>
            </a: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309645" indent="-3685994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49702" eaLnBrk="0" fontAlgn="base" hangingPunct="0">
              <a:spcBef>
                <a:spcPct val="0"/>
              </a:spcBef>
              <a:spcAft>
                <a:spcPct val="0"/>
              </a:spcAft>
              <a:defRPr sz="2400">
                <a:solidFill>
                  <a:schemeClr val="tx1"/>
                </a:solidFill>
                <a:latin typeface="Times New Roman" charset="0"/>
                <a:ea typeface="ＭＳ Ｐゴシック" charset="0"/>
              </a:defRPr>
            </a:lvl6pPr>
            <a:lvl7pPr marL="899404" eaLnBrk="0" fontAlgn="base" hangingPunct="0">
              <a:spcBef>
                <a:spcPct val="0"/>
              </a:spcBef>
              <a:spcAft>
                <a:spcPct val="0"/>
              </a:spcAft>
              <a:defRPr sz="2400">
                <a:solidFill>
                  <a:schemeClr val="tx1"/>
                </a:solidFill>
                <a:latin typeface="Times New Roman" charset="0"/>
                <a:ea typeface="ＭＳ Ｐゴシック" charset="0"/>
              </a:defRPr>
            </a:lvl7pPr>
            <a:lvl8pPr marL="1349106" eaLnBrk="0" fontAlgn="base" hangingPunct="0">
              <a:spcBef>
                <a:spcPct val="0"/>
              </a:spcBef>
              <a:spcAft>
                <a:spcPct val="0"/>
              </a:spcAft>
              <a:defRPr sz="2400">
                <a:solidFill>
                  <a:schemeClr val="tx1"/>
                </a:solidFill>
                <a:latin typeface="Times New Roman" charset="0"/>
                <a:ea typeface="ＭＳ Ｐゴシック" charset="0"/>
              </a:defRPr>
            </a:lvl8pPr>
            <a:lvl9pPr marL="1798808"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F2F6CC-6806-0D45-9404-DB941CAA7C18}" type="slidenum">
              <a:rPr lang="en-US" sz="1200"/>
              <a:pPr eaLnBrk="1" hangingPunct="1"/>
              <a:t>27</a:t>
            </a:fld>
            <a:endParaRPr lang="en-US" sz="12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Long-lived tracers –</a:t>
            </a:r>
            <a:r>
              <a:rPr lang="en-US" baseline="0" dirty="0" smtClean="0"/>
              <a:t> particularly N2O</a:t>
            </a:r>
          </a:p>
          <a:p>
            <a:r>
              <a:rPr lang="en-US" baseline="0" dirty="0" smtClean="0"/>
              <a:t>Need a mission to the same area with a full chemical payload in the TTL (NOx, OH, halogen CIMS, OVOCs + other HOx precursors).</a:t>
            </a:r>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28</a:t>
            </a:fld>
            <a:endParaRPr lang="en-US" dirty="0"/>
          </a:p>
        </p:txBody>
      </p:sp>
    </p:spTree>
    <p:extLst>
      <p:ext uri="{BB962C8B-B14F-4D97-AF65-F5344CB8AC3E}">
        <p14:creationId xmlns:p14="http://schemas.microsoft.com/office/powerpoint/2010/main" val="4110652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Notes: tropopause here is cold point tropopause, marked simply where the temperature profile reaches a minimum (since temp begins to increase in the stratosphere).</a:t>
            </a:r>
          </a:p>
          <a:p>
            <a:r>
              <a:rPr lang="en-US" dirty="0">
                <a:ea typeface="ＭＳ Ｐゴシック" charset="0"/>
                <a:cs typeface="ＭＳ Ｐゴシック" charset="0"/>
              </a:rPr>
              <a:t>Also, Methane (CH4) levels between MLO and SMO as well (MLO: 1839 ppb, SMO: 1767 ppb)—values between 1795 and 1815 ppb in profile above. All these values taken at surface of locations indicated.</a:t>
            </a:r>
          </a:p>
          <a:p>
            <a:r>
              <a:rPr lang="en-US" dirty="0">
                <a:ea typeface="ＭＳ Ｐゴシック" charset="0"/>
                <a:cs typeface="ＭＳ Ｐゴシック" charset="0"/>
              </a:rPr>
              <a:t>SF6 is basically right between MLO and SMO, which is to be expected if there is little inter-hemispheric exchange of air. In other words, this means the air likely predominantly came from lower in the atmosphere, instead of from other latitudes.</a:t>
            </a:r>
          </a:p>
          <a:p>
            <a:r>
              <a:rPr lang="en-US" dirty="0">
                <a:ea typeface="ＭＳ Ｐゴシック" charset="0"/>
                <a:cs typeface="ＭＳ Ｐゴシック" charset="0"/>
              </a:rPr>
              <a:t>TIMEGOAL: 1 minute</a:t>
            </a: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309645" indent="-3685994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49702" eaLnBrk="0" fontAlgn="base" hangingPunct="0">
              <a:spcBef>
                <a:spcPct val="0"/>
              </a:spcBef>
              <a:spcAft>
                <a:spcPct val="0"/>
              </a:spcAft>
              <a:defRPr sz="2400">
                <a:solidFill>
                  <a:schemeClr val="tx1"/>
                </a:solidFill>
                <a:latin typeface="Times New Roman" charset="0"/>
                <a:ea typeface="ＭＳ Ｐゴシック" charset="0"/>
              </a:defRPr>
            </a:lvl6pPr>
            <a:lvl7pPr marL="899404" eaLnBrk="0" fontAlgn="base" hangingPunct="0">
              <a:spcBef>
                <a:spcPct val="0"/>
              </a:spcBef>
              <a:spcAft>
                <a:spcPct val="0"/>
              </a:spcAft>
              <a:defRPr sz="2400">
                <a:solidFill>
                  <a:schemeClr val="tx1"/>
                </a:solidFill>
                <a:latin typeface="Times New Roman" charset="0"/>
                <a:ea typeface="ＭＳ Ｐゴシック" charset="0"/>
              </a:defRPr>
            </a:lvl7pPr>
            <a:lvl8pPr marL="1349106" eaLnBrk="0" fontAlgn="base" hangingPunct="0">
              <a:spcBef>
                <a:spcPct val="0"/>
              </a:spcBef>
              <a:spcAft>
                <a:spcPct val="0"/>
              </a:spcAft>
              <a:defRPr sz="2400">
                <a:solidFill>
                  <a:schemeClr val="tx1"/>
                </a:solidFill>
                <a:latin typeface="Times New Roman" charset="0"/>
                <a:ea typeface="ＭＳ Ｐゴシック" charset="0"/>
              </a:defRPr>
            </a:lvl8pPr>
            <a:lvl9pPr marL="1798808"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C2EA5B-2154-AF43-9B9E-19FCE001F90D}" type="slidenum">
              <a:rPr lang="en-US" sz="1200"/>
              <a:pPr eaLnBrk="1" hangingPunct="1"/>
              <a:t>31</a:t>
            </a:fld>
            <a:endParaRPr lang="en-US" sz="12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Notes: Here discuss differences in SF6 average values, as well as differences in how other tracers and ozone appear at higher/southern latitudes, respectively. Can go through pretty quickly.</a:t>
            </a:r>
          </a:p>
          <a:p>
            <a:r>
              <a:rPr lang="en-US" dirty="0">
                <a:ea typeface="ＭＳ Ｐゴシック" charset="0"/>
                <a:cs typeface="ＭＳ Ｐゴシック" charset="0"/>
              </a:rPr>
              <a:t>All tracers lower in stratosphere, but ozone increases sharply (in March 11</a:t>
            </a:r>
            <a:r>
              <a:rPr lang="en-US" baseline="30000" dirty="0">
                <a:ea typeface="ＭＳ Ｐゴシック" charset="0"/>
                <a:cs typeface="ＭＳ Ｐゴシック" charset="0"/>
              </a:rPr>
              <a:t>th</a:t>
            </a:r>
            <a:r>
              <a:rPr lang="en-US" dirty="0">
                <a:ea typeface="ＭＳ Ｐゴシック" charset="0"/>
                <a:cs typeface="ＭＳ Ｐゴシック" charset="0"/>
              </a:rPr>
              <a:t>). Again, even in southern hemisphere, we have higher CO and CH4 at tropopause: convection is bringing this air up from the boundary layer, which is why it is high in CH4 and CO but low in ozone. photolysis starts to take effect just below tropopause, as we can see. We see values of SF6 and CH4 more comparable to SMO, which is again to be expected, further backs that it is more convection than other methods of transport.</a:t>
            </a:r>
          </a:p>
          <a:p>
            <a:r>
              <a:rPr lang="en-US" dirty="0">
                <a:ea typeface="ＭＳ Ｐゴシック" charset="0"/>
                <a:cs typeface="ＭＳ Ｐゴシック" charset="0"/>
              </a:rPr>
              <a:t>TIMEGOAL: 1 minute</a:t>
            </a: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309645" indent="-3685994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49702" eaLnBrk="0" fontAlgn="base" hangingPunct="0">
              <a:spcBef>
                <a:spcPct val="0"/>
              </a:spcBef>
              <a:spcAft>
                <a:spcPct val="0"/>
              </a:spcAft>
              <a:defRPr sz="2400">
                <a:solidFill>
                  <a:schemeClr val="tx1"/>
                </a:solidFill>
                <a:latin typeface="Times New Roman" charset="0"/>
                <a:ea typeface="ＭＳ Ｐゴシック" charset="0"/>
              </a:defRPr>
            </a:lvl6pPr>
            <a:lvl7pPr marL="899404" eaLnBrk="0" fontAlgn="base" hangingPunct="0">
              <a:spcBef>
                <a:spcPct val="0"/>
              </a:spcBef>
              <a:spcAft>
                <a:spcPct val="0"/>
              </a:spcAft>
              <a:defRPr sz="2400">
                <a:solidFill>
                  <a:schemeClr val="tx1"/>
                </a:solidFill>
                <a:latin typeface="Times New Roman" charset="0"/>
                <a:ea typeface="ＭＳ Ｐゴシック" charset="0"/>
              </a:defRPr>
            </a:lvl7pPr>
            <a:lvl8pPr marL="1349106" eaLnBrk="0" fontAlgn="base" hangingPunct="0">
              <a:spcBef>
                <a:spcPct val="0"/>
              </a:spcBef>
              <a:spcAft>
                <a:spcPct val="0"/>
              </a:spcAft>
              <a:defRPr sz="2400">
                <a:solidFill>
                  <a:schemeClr val="tx1"/>
                </a:solidFill>
                <a:latin typeface="Times New Roman" charset="0"/>
                <a:ea typeface="ＭＳ Ｐゴシック" charset="0"/>
              </a:defRPr>
            </a:lvl8pPr>
            <a:lvl9pPr marL="1798808"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C830E7-CE84-6B4D-9B59-A09B2E146835}" type="slidenum">
              <a:rPr lang="en-US" sz="1200"/>
              <a:pPr eaLnBrk="1" hangingPunct="1"/>
              <a:t>32</a:t>
            </a:fld>
            <a:endParaRPr lang="en-US" sz="12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contrast</a:t>
            </a:r>
            <a:r>
              <a:rPr lang="en-US" baseline="0" dirty="0" smtClean="0"/>
              <a:t> to ATTREX-1</a:t>
            </a:r>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33</a:t>
            </a:fld>
            <a:endParaRPr lang="en-US" dirty="0"/>
          </a:p>
        </p:txBody>
      </p:sp>
    </p:spTree>
    <p:extLst>
      <p:ext uri="{BB962C8B-B14F-4D97-AF65-F5344CB8AC3E}">
        <p14:creationId xmlns:p14="http://schemas.microsoft.com/office/powerpoint/2010/main" val="24366274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Methane ~</a:t>
            </a:r>
            <a:r>
              <a:rPr lang="en-US" baseline="0" dirty="0" smtClean="0"/>
              <a:t> 1780-1790 at 12-13 N, 390-400 K; agreement with AWAS (even a little bit lower) – Tropospheric methane = 1785 (Eq.), 1880 (NH), 1765 (SH)</a:t>
            </a:r>
          </a:p>
          <a:p>
            <a:r>
              <a:rPr lang="en-US" dirty="0" smtClean="0"/>
              <a:t>N2O – dips from 321 to 317 ppb, SF6 also drops from 12-14 N</a:t>
            </a:r>
          </a:p>
          <a:p>
            <a:r>
              <a:rPr lang="en-US" dirty="0" smtClean="0"/>
              <a:t>Decrease in methane on dive at 15-17 N may be due to seasonal cycle (agreement with</a:t>
            </a:r>
            <a:r>
              <a:rPr lang="en-US" baseline="0" dirty="0" smtClean="0"/>
              <a:t> AWAS, but no dips on other trace gases)</a:t>
            </a:r>
            <a:endParaRPr lang="en-US" dirty="0" smtClean="0"/>
          </a:p>
          <a:p>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34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UCATS ozone</a:t>
            </a:r>
          </a:p>
          <a:p>
            <a:r>
              <a:rPr lang="en-US" dirty="0" smtClean="0"/>
              <a:t>Only flight in ATTREX-1 with low enough</a:t>
            </a:r>
            <a:r>
              <a:rPr lang="en-US" baseline="0" dirty="0" smtClean="0"/>
              <a:t> altitudes and latitudes for low ozone</a:t>
            </a:r>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5</a:t>
            </a:fld>
            <a:endParaRPr lang="en-US" dirty="0"/>
          </a:p>
        </p:txBody>
      </p:sp>
    </p:spTree>
    <p:extLst>
      <p:ext uri="{BB962C8B-B14F-4D97-AF65-F5344CB8AC3E}">
        <p14:creationId xmlns:p14="http://schemas.microsoft.com/office/powerpoint/2010/main" val="2152291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November 9, 2011 – approximate tropopause</a:t>
            </a:r>
            <a:r>
              <a:rPr lang="en-US" baseline="0" dirty="0" smtClean="0"/>
              <a:t> is at 15 km from 10 to 30 N</a:t>
            </a:r>
            <a:endParaRPr lang="en-US" dirty="0" smtClean="0"/>
          </a:p>
          <a:p>
            <a:r>
              <a:rPr lang="en-US" dirty="0" smtClean="0"/>
              <a:t>February 2013 methane distribution – similar average but hemispheric</a:t>
            </a:r>
            <a:r>
              <a:rPr lang="en-US" baseline="0" dirty="0" smtClean="0"/>
              <a:t> gradient even larger (~150 ppb)</a:t>
            </a:r>
            <a:endParaRPr lang="en-US" dirty="0" smtClean="0"/>
          </a:p>
        </p:txBody>
      </p:sp>
      <p:sp>
        <p:nvSpPr>
          <p:cNvPr id="4" name="Slide Number Placeholder 3"/>
          <p:cNvSpPr>
            <a:spLocks noGrp="1"/>
          </p:cNvSpPr>
          <p:nvPr>
            <p:ph type="sldNum" sz="quarter" idx="10"/>
          </p:nvPr>
        </p:nvSpPr>
        <p:spPr/>
        <p:txBody>
          <a:bodyPr/>
          <a:lstStyle/>
          <a:p>
            <a:fld id="{245D4D78-97C2-8842-A871-CDD4F70C4239}" type="slidenum">
              <a:rPr lang="en-US" smtClean="0"/>
              <a:pPr/>
              <a:t>35</a:t>
            </a:fld>
            <a:endParaRPr lang="en-US" dirty="0"/>
          </a:p>
        </p:txBody>
      </p:sp>
    </p:spTree>
    <p:extLst>
      <p:ext uri="{BB962C8B-B14F-4D97-AF65-F5344CB8AC3E}">
        <p14:creationId xmlns:p14="http://schemas.microsoft.com/office/powerpoint/2010/main" val="14321282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Just a few points here – 9-10 N, 390 K.</a:t>
            </a:r>
            <a:r>
              <a:rPr lang="en-US" baseline="0" dirty="0" smtClean="0"/>
              <a:t>  Even lower CH4 in AWAS.</a:t>
            </a:r>
          </a:p>
          <a:p>
            <a:r>
              <a:rPr lang="en-US" baseline="0" dirty="0" smtClean="0"/>
              <a:t>N2O dip from 322 to 319 ppb</a:t>
            </a:r>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36</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Bin</a:t>
            </a:r>
            <a:r>
              <a:rPr lang="en-US" baseline="0" dirty="0" smtClean="0"/>
              <a:t> by PV?</a:t>
            </a:r>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40</a:t>
            </a:fld>
            <a:endParaRPr lang="en-US" dirty="0"/>
          </a:p>
        </p:txBody>
      </p:sp>
    </p:spTree>
    <p:extLst>
      <p:ext uri="{BB962C8B-B14F-4D97-AF65-F5344CB8AC3E}">
        <p14:creationId xmlns:p14="http://schemas.microsoft.com/office/powerpoint/2010/main" val="42576108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Instrument noise?  No.</a:t>
            </a:r>
          </a:p>
          <a:p>
            <a:r>
              <a:rPr lang="en-US" dirty="0" smtClean="0"/>
              <a:t>All</a:t>
            </a:r>
            <a:r>
              <a:rPr lang="en-US" baseline="0" dirty="0" smtClean="0"/>
              <a:t> along one branch.  PV may help, but probably not.</a:t>
            </a:r>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41</a:t>
            </a:fld>
            <a:endParaRPr lang="en-US" dirty="0"/>
          </a:p>
        </p:txBody>
      </p:sp>
    </p:spTree>
    <p:extLst>
      <p:ext uri="{BB962C8B-B14F-4D97-AF65-F5344CB8AC3E}">
        <p14:creationId xmlns:p14="http://schemas.microsoft.com/office/powerpoint/2010/main" val="9684099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CH4, (1805-meas.)/(1805-1690) but with additional uncertainty because of latitudinal gradient of CH4</a:t>
            </a:r>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42</a:t>
            </a:fld>
            <a:endParaRPr lang="en-US" dirty="0"/>
          </a:p>
        </p:txBody>
      </p:sp>
    </p:spTree>
    <p:extLst>
      <p:ext uri="{BB962C8B-B14F-4D97-AF65-F5344CB8AC3E}">
        <p14:creationId xmlns:p14="http://schemas.microsoft.com/office/powerpoint/2010/main" val="18259369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Average = ~7%</a:t>
            </a:r>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43</a:t>
            </a:fld>
            <a:endParaRPr lang="en-US" dirty="0"/>
          </a:p>
        </p:txBody>
      </p:sp>
    </p:spTree>
    <p:extLst>
      <p:ext uri="{BB962C8B-B14F-4D97-AF65-F5344CB8AC3E}">
        <p14:creationId xmlns:p14="http://schemas.microsoft.com/office/powerpoint/2010/main" val="4912015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Tropopause height = 375-380 K in tropics</a:t>
            </a:r>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45</a:t>
            </a:fld>
            <a:endParaRPr lang="en-US" dirty="0"/>
          </a:p>
        </p:txBody>
      </p:sp>
    </p:spTree>
    <p:extLst>
      <p:ext uri="{BB962C8B-B14F-4D97-AF65-F5344CB8AC3E}">
        <p14:creationId xmlns:p14="http://schemas.microsoft.com/office/powerpoint/2010/main" val="27094956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3-5%</a:t>
            </a:r>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49</a:t>
            </a:fld>
            <a:endParaRPr lang="en-US" dirty="0"/>
          </a:p>
        </p:txBody>
      </p:sp>
    </p:spTree>
    <p:extLst>
      <p:ext uri="{BB962C8B-B14F-4D97-AF65-F5344CB8AC3E}">
        <p14:creationId xmlns:p14="http://schemas.microsoft.com/office/powerpoint/2010/main" val="6738932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Tropopause</a:t>
            </a:r>
            <a:r>
              <a:rPr lang="en-US" baseline="0" dirty="0" smtClean="0"/>
              <a:t> height ~ 380 K</a:t>
            </a:r>
          </a:p>
          <a:p>
            <a:r>
              <a:rPr lang="en-US" baseline="0" dirty="0" smtClean="0"/>
              <a:t>Fraction of extratropical air = 1%</a:t>
            </a:r>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51</a:t>
            </a:fld>
            <a:endParaRPr lang="en-US" dirty="0"/>
          </a:p>
        </p:txBody>
      </p:sp>
    </p:spTree>
    <p:extLst>
      <p:ext uri="{BB962C8B-B14F-4D97-AF65-F5344CB8AC3E}">
        <p14:creationId xmlns:p14="http://schemas.microsoft.com/office/powerpoint/2010/main" val="26067402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Fraction of extratropical</a:t>
            </a:r>
            <a:r>
              <a:rPr lang="en-US" baseline="0" dirty="0" smtClean="0"/>
              <a:t> air = 3%</a:t>
            </a:r>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52</a:t>
            </a:fld>
            <a:endParaRPr lang="en-US" dirty="0"/>
          </a:p>
        </p:txBody>
      </p:sp>
    </p:spTree>
    <p:extLst>
      <p:ext uri="{BB962C8B-B14F-4D97-AF65-F5344CB8AC3E}">
        <p14:creationId xmlns:p14="http://schemas.microsoft.com/office/powerpoint/2010/main" val="48901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Lower panel</a:t>
            </a:r>
            <a:r>
              <a:rPr lang="en-US" baseline="0" dirty="0" smtClean="0"/>
              <a:t> is NOAA surface site data</a:t>
            </a:r>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6</a:t>
            </a:fld>
            <a:endParaRPr lang="en-US" dirty="0"/>
          </a:p>
        </p:txBody>
      </p:sp>
    </p:spTree>
    <p:extLst>
      <p:ext uri="{BB962C8B-B14F-4D97-AF65-F5344CB8AC3E}">
        <p14:creationId xmlns:p14="http://schemas.microsoft.com/office/powerpoint/2010/main" val="16637494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November</a:t>
            </a:r>
            <a:r>
              <a:rPr lang="en-US" baseline="0" dirty="0" smtClean="0"/>
              <a:t> 9</a:t>
            </a:r>
            <a:r>
              <a:rPr lang="en-US" baseline="30000" dirty="0" smtClean="0"/>
              <a:t>th</a:t>
            </a:r>
            <a:r>
              <a:rPr lang="en-US" baseline="0" dirty="0" smtClean="0"/>
              <a:t> flight track, color-coded by methane</a:t>
            </a:r>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53</a:t>
            </a:fld>
            <a:endParaRPr lang="en-US" dirty="0"/>
          </a:p>
        </p:txBody>
      </p:sp>
    </p:spTree>
    <p:extLst>
      <p:ext uri="{BB962C8B-B14F-4D97-AF65-F5344CB8AC3E}">
        <p14:creationId xmlns:p14="http://schemas.microsoft.com/office/powerpoint/2010/main" val="2459770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Central Pacific (150 W)</a:t>
            </a:r>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7</a:t>
            </a:fld>
            <a:endParaRPr lang="en-US" dirty="0"/>
          </a:p>
        </p:txBody>
      </p:sp>
    </p:spTree>
    <p:extLst>
      <p:ext uri="{BB962C8B-B14F-4D97-AF65-F5344CB8AC3E}">
        <p14:creationId xmlns:p14="http://schemas.microsoft.com/office/powerpoint/2010/main" val="3179643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Vertical</a:t>
            </a:r>
            <a:r>
              <a:rPr lang="en-US" baseline="0" dirty="0" smtClean="0"/>
              <a:t> structure in ozone at 8-10 km</a:t>
            </a:r>
          </a:p>
          <a:p>
            <a:r>
              <a:rPr lang="en-US" baseline="0" dirty="0" smtClean="0"/>
              <a:t>Minimum ozone around 25 ppb at 8 N</a:t>
            </a:r>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9</a:t>
            </a:fld>
            <a:endParaRPr lang="en-US" dirty="0"/>
          </a:p>
        </p:txBody>
      </p:sp>
    </p:spTree>
    <p:extLst>
      <p:ext uri="{BB962C8B-B14F-4D97-AF65-F5344CB8AC3E}">
        <p14:creationId xmlns:p14="http://schemas.microsoft.com/office/powerpoint/2010/main" val="3666436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Ozone even higher in</a:t>
            </a:r>
            <a:r>
              <a:rPr lang="en-US" baseline="0" dirty="0" smtClean="0"/>
              <a:t> eastern tropical Pacific</a:t>
            </a:r>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10</a:t>
            </a:fld>
            <a:endParaRPr lang="en-US" dirty="0"/>
          </a:p>
        </p:txBody>
      </p:sp>
    </p:spTree>
    <p:extLst>
      <p:ext uri="{BB962C8B-B14F-4D97-AF65-F5344CB8AC3E}">
        <p14:creationId xmlns:p14="http://schemas.microsoft.com/office/powerpoint/2010/main" val="3666436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of</a:t>
            </a:r>
            <a:r>
              <a:rPr lang="en-US" baseline="0" dirty="0" smtClean="0"/>
              <a:t> course in western tropical Pacific</a:t>
            </a:r>
            <a:endParaRPr lang="en-US" dirty="0"/>
          </a:p>
        </p:txBody>
      </p:sp>
      <p:sp>
        <p:nvSpPr>
          <p:cNvPr id="4" name="Slide Number Placeholder 3"/>
          <p:cNvSpPr>
            <a:spLocks noGrp="1"/>
          </p:cNvSpPr>
          <p:nvPr>
            <p:ph type="sldNum" sz="quarter" idx="10"/>
          </p:nvPr>
        </p:nvSpPr>
        <p:spPr/>
        <p:txBody>
          <a:bodyPr/>
          <a:lstStyle/>
          <a:p>
            <a:fld id="{245D4D78-97C2-8842-A871-CDD4F70C4239}" type="slidenum">
              <a:rPr lang="en-US" smtClean="0"/>
              <a:pPr/>
              <a:t>11</a:t>
            </a:fld>
            <a:endParaRPr lang="en-US" dirty="0"/>
          </a:p>
        </p:txBody>
      </p:sp>
    </p:spTree>
    <p:extLst>
      <p:ext uri="{BB962C8B-B14F-4D97-AF65-F5344CB8AC3E}">
        <p14:creationId xmlns:p14="http://schemas.microsoft.com/office/powerpoint/2010/main" val="3666436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Both profiles from Feb. 12</a:t>
            </a:r>
            <a:r>
              <a:rPr lang="en-US" baseline="30000" dirty="0">
                <a:ea typeface="ＭＳ Ｐゴシック" charset="0"/>
                <a:cs typeface="ＭＳ Ｐゴシック" charset="0"/>
              </a:rPr>
              <a:t>th</a:t>
            </a:r>
            <a:r>
              <a:rPr lang="en-US" dirty="0">
                <a:ea typeface="ＭＳ Ｐゴシック" charset="0"/>
                <a:cs typeface="ＭＳ Ｐゴシック" charset="0"/>
              </a:rPr>
              <a:t>-13</a:t>
            </a:r>
            <a:r>
              <a:rPr lang="en-US" baseline="30000" dirty="0">
                <a:ea typeface="ＭＳ Ｐゴシック" charset="0"/>
                <a:cs typeface="ＭＳ Ｐゴシック" charset="0"/>
              </a:rPr>
              <a:t>th</a:t>
            </a:r>
            <a:r>
              <a:rPr lang="en-US" dirty="0">
                <a:ea typeface="ＭＳ Ｐゴシック" charset="0"/>
                <a:cs typeface="ＭＳ Ｐゴシック" charset="0"/>
              </a:rPr>
              <a:t> </a:t>
            </a:r>
          </a:p>
          <a:p>
            <a:r>
              <a:rPr lang="en-US" dirty="0">
                <a:ea typeface="ＭＳ Ｐゴシック" charset="0"/>
                <a:cs typeface="ＭＳ Ｐゴシック" charset="0"/>
              </a:rPr>
              <a:t>Taken in different locations</a:t>
            </a:r>
          </a:p>
          <a:p>
            <a:r>
              <a:rPr lang="en-US" dirty="0">
                <a:ea typeface="ＭＳ Ｐゴシック" charset="0"/>
                <a:cs typeface="ＭＳ Ｐゴシック" charset="0"/>
              </a:rPr>
              <a:t>Agree fairly well, what looks like an offset in CO may simply just be because flights were on different days. Important to see that the profiles appear to fit together well on average. GV shows pollution in middle troposphere, shown by coincident plumes of both high CO and high ozone. (around 7 km)</a:t>
            </a:r>
          </a:p>
          <a:p>
            <a:r>
              <a:rPr lang="en-US" dirty="0">
                <a:ea typeface="ＭＳ Ｐゴシック" charset="0"/>
                <a:cs typeface="ＭＳ Ｐゴシック" charset="0"/>
              </a:rPr>
              <a:t>UCATS CO generally between HUPCRS and GV </a:t>
            </a:r>
          </a:p>
          <a:p>
            <a:r>
              <a:rPr lang="en-US" dirty="0">
                <a:ea typeface="ＭＳ Ｐゴシック" charset="0"/>
                <a:cs typeface="ＭＳ Ｐゴシック" charset="0"/>
              </a:rPr>
              <a:t>Ozone agrees better than CO</a:t>
            </a:r>
          </a:p>
          <a:p>
            <a:r>
              <a:rPr lang="en-US" dirty="0">
                <a:ea typeface="ＭＳ Ｐゴシック" charset="0"/>
                <a:cs typeface="ＭＳ Ｐゴシック" charset="0"/>
              </a:rPr>
              <a:t>TIMEGOAL: 1 minute</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309645" indent="-3685994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49702" eaLnBrk="0" fontAlgn="base" hangingPunct="0">
              <a:spcBef>
                <a:spcPct val="0"/>
              </a:spcBef>
              <a:spcAft>
                <a:spcPct val="0"/>
              </a:spcAft>
              <a:defRPr sz="2400">
                <a:solidFill>
                  <a:schemeClr val="tx1"/>
                </a:solidFill>
                <a:latin typeface="Times New Roman" charset="0"/>
                <a:ea typeface="ＭＳ Ｐゴシック" charset="0"/>
              </a:defRPr>
            </a:lvl6pPr>
            <a:lvl7pPr marL="899404" eaLnBrk="0" fontAlgn="base" hangingPunct="0">
              <a:spcBef>
                <a:spcPct val="0"/>
              </a:spcBef>
              <a:spcAft>
                <a:spcPct val="0"/>
              </a:spcAft>
              <a:defRPr sz="2400">
                <a:solidFill>
                  <a:schemeClr val="tx1"/>
                </a:solidFill>
                <a:latin typeface="Times New Roman" charset="0"/>
                <a:ea typeface="ＭＳ Ｐゴシック" charset="0"/>
              </a:defRPr>
            </a:lvl7pPr>
            <a:lvl8pPr marL="1349106" eaLnBrk="0" fontAlgn="base" hangingPunct="0">
              <a:spcBef>
                <a:spcPct val="0"/>
              </a:spcBef>
              <a:spcAft>
                <a:spcPct val="0"/>
              </a:spcAft>
              <a:defRPr sz="2400">
                <a:solidFill>
                  <a:schemeClr val="tx1"/>
                </a:solidFill>
                <a:latin typeface="Times New Roman" charset="0"/>
                <a:ea typeface="ＭＳ Ｐゴシック" charset="0"/>
              </a:defRPr>
            </a:lvl8pPr>
            <a:lvl9pPr marL="1798808"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5A14F94-FAA0-3A41-BBF2-7F3F66079948}" type="slidenum">
              <a:rPr lang="en-US" sz="1200"/>
              <a:pPr eaLnBrk="1" hangingPunct="1"/>
              <a:t>12</a:t>
            </a:fld>
            <a:endParaRPr 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8E1504-C6BF-0E40-B3C1-E18D481661F6}" type="datetimeFigureOut">
              <a:rPr lang="en-US" smtClean="0"/>
              <a:pPr/>
              <a:t>10/19/14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C54DB0-A6E5-064E-8396-5DB41AC5DF9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8E1504-C6BF-0E40-B3C1-E18D481661F6}" type="datetimeFigureOut">
              <a:rPr lang="en-US" smtClean="0"/>
              <a:pPr/>
              <a:t>10/19/14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C54DB0-A6E5-064E-8396-5DB41AC5DF9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8E1504-C6BF-0E40-B3C1-E18D481661F6}" type="datetimeFigureOut">
              <a:rPr lang="en-US" smtClean="0"/>
              <a:pPr/>
              <a:t>10/19/14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C54DB0-A6E5-064E-8396-5DB41AC5DF9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8E1504-C6BF-0E40-B3C1-E18D481661F6}" type="datetimeFigureOut">
              <a:rPr lang="en-US" smtClean="0"/>
              <a:pPr/>
              <a:t>10/19/14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C54DB0-A6E5-064E-8396-5DB41AC5DF9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8E1504-C6BF-0E40-B3C1-E18D481661F6}" type="datetimeFigureOut">
              <a:rPr lang="en-US" smtClean="0"/>
              <a:pPr/>
              <a:t>10/19/14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C54DB0-A6E5-064E-8396-5DB41AC5DF9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8E1504-C6BF-0E40-B3C1-E18D481661F6}" type="datetimeFigureOut">
              <a:rPr lang="en-US" smtClean="0"/>
              <a:pPr/>
              <a:t>10/19/14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C54DB0-A6E5-064E-8396-5DB41AC5DF9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8E1504-C6BF-0E40-B3C1-E18D481661F6}" type="datetimeFigureOut">
              <a:rPr lang="en-US" smtClean="0"/>
              <a:pPr/>
              <a:t>10/19/14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CC54DB0-A6E5-064E-8396-5DB41AC5DF9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8E1504-C6BF-0E40-B3C1-E18D481661F6}" type="datetimeFigureOut">
              <a:rPr lang="en-US" smtClean="0"/>
              <a:pPr/>
              <a:t>10/19/14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CC54DB0-A6E5-064E-8396-5DB41AC5DF9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8E1504-C6BF-0E40-B3C1-E18D481661F6}" type="datetimeFigureOut">
              <a:rPr lang="en-US" smtClean="0"/>
              <a:pPr/>
              <a:t>10/19/14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CC54DB0-A6E5-064E-8396-5DB41AC5DF9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8E1504-C6BF-0E40-B3C1-E18D481661F6}" type="datetimeFigureOut">
              <a:rPr lang="en-US" smtClean="0"/>
              <a:pPr/>
              <a:t>10/19/14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C54DB0-A6E5-064E-8396-5DB41AC5DF9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8E1504-C6BF-0E40-B3C1-E18D481661F6}" type="datetimeFigureOut">
              <a:rPr lang="en-US" smtClean="0"/>
              <a:pPr/>
              <a:t>10/19/14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C54DB0-A6E5-064E-8396-5DB41AC5DF9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8E1504-C6BF-0E40-B3C1-E18D481661F6}" type="datetimeFigureOut">
              <a:rPr lang="en-US" smtClean="0"/>
              <a:pPr/>
              <a:t>10/19/14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C54DB0-A6E5-064E-8396-5DB41AC5DF9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2210"/>
            <a:ext cx="7772400" cy="2193534"/>
          </a:xfrm>
        </p:spPr>
        <p:txBody>
          <a:bodyPr>
            <a:normAutofit/>
          </a:bodyPr>
          <a:lstStyle/>
          <a:p>
            <a:r>
              <a:rPr lang="en-US" dirty="0"/>
              <a:t>Low ozone in the </a:t>
            </a:r>
            <a:r>
              <a:rPr lang="en-US" dirty="0" smtClean="0"/>
              <a:t>Tropical</a:t>
            </a:r>
            <a:r>
              <a:rPr lang="en-US" dirty="0" smtClean="0"/>
              <a:t> </a:t>
            </a:r>
            <a:r>
              <a:rPr lang="en-US" dirty="0"/>
              <a:t>Tropopause Layer </a:t>
            </a:r>
            <a:r>
              <a:rPr lang="en-US" dirty="0" smtClean="0"/>
              <a:t>(TTL) over the western tropical Pacific</a:t>
            </a:r>
            <a:endParaRPr lang="en-US" dirty="0"/>
          </a:p>
        </p:txBody>
      </p:sp>
      <p:sp>
        <p:nvSpPr>
          <p:cNvPr id="3" name="Subtitle 2"/>
          <p:cNvSpPr>
            <a:spLocks noGrp="1"/>
          </p:cNvSpPr>
          <p:nvPr>
            <p:ph type="subTitle" idx="1"/>
          </p:nvPr>
        </p:nvSpPr>
        <p:spPr>
          <a:xfrm>
            <a:off x="307900" y="2631134"/>
            <a:ext cx="8569894" cy="4034446"/>
          </a:xfrm>
        </p:spPr>
        <p:txBody>
          <a:bodyPr>
            <a:normAutofit/>
          </a:bodyPr>
          <a:lstStyle/>
          <a:p>
            <a:r>
              <a:rPr lang="en-US" dirty="0" smtClean="0"/>
              <a:t>Eric Hintsa, Fred Moore, Geoff Dutton, Brad Hall, David Nance, </a:t>
            </a:r>
            <a:r>
              <a:rPr lang="en-US" dirty="0" smtClean="0"/>
              <a:t>Alex Haugstad, Audra McClure, James Elkins, </a:t>
            </a:r>
            <a:r>
              <a:rPr lang="en-US" dirty="0" smtClean="0"/>
              <a:t>Bruce </a:t>
            </a:r>
            <a:r>
              <a:rPr lang="en-US" dirty="0"/>
              <a:t>Daube, Jasna Pittman, Steve Wofsy</a:t>
            </a:r>
            <a:r>
              <a:rPr lang="en-US" dirty="0" smtClean="0"/>
              <a:t>, </a:t>
            </a:r>
            <a:r>
              <a:rPr lang="en-US" dirty="0" smtClean="0"/>
              <a:t>Ru</a:t>
            </a:r>
            <a:r>
              <a:rPr lang="en-US" dirty="0" smtClean="0"/>
              <a:t>-Shan Gao, </a:t>
            </a:r>
            <a:r>
              <a:rPr lang="en-US" dirty="0"/>
              <a:t>Andrew Rollins, Troy Thornberry, Laurel Watts</a:t>
            </a:r>
            <a:r>
              <a:rPr lang="en-US" dirty="0" smtClean="0"/>
              <a:t>, David Fahey, Tao Wang, </a:t>
            </a:r>
            <a:r>
              <a:rPr lang="en-US" dirty="0" smtClean="0"/>
              <a:t>Paul </a:t>
            </a:r>
            <a:r>
              <a:rPr lang="en-US" dirty="0" smtClean="0"/>
              <a:t>Bui, </a:t>
            </a:r>
            <a:r>
              <a:rPr lang="en-US" dirty="0" smtClean="0"/>
              <a:t>Boon </a:t>
            </a:r>
            <a:r>
              <a:rPr lang="en-US" dirty="0" smtClean="0"/>
              <a:t>Lim, Maria Navarro, Elliot Atlas, </a:t>
            </a:r>
            <a:r>
              <a:rPr lang="en-US" dirty="0" smtClean="0"/>
              <a:t>Lenny Pfister, Cameron </a:t>
            </a:r>
            <a:r>
              <a:rPr lang="en-US" dirty="0" smtClean="0"/>
              <a:t>Homeyer, and the ATTREX </a:t>
            </a:r>
            <a:r>
              <a:rPr lang="en-US" dirty="0"/>
              <a:t>Science </a:t>
            </a:r>
            <a:r>
              <a:rPr lang="en-US" dirty="0" smtClean="0"/>
              <a:t>Team</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34729"/>
          </a:xfrm>
        </p:spPr>
        <p:txBody>
          <a:bodyPr>
            <a:normAutofit fontScale="90000"/>
          </a:bodyPr>
          <a:lstStyle/>
          <a:p>
            <a:r>
              <a:rPr lang="en-US" dirty="0" smtClean="0"/>
              <a:t>Eastern Pacific (100 W) Feb. 21, 2013</a:t>
            </a:r>
            <a:endParaRPr lang="en-US" dirty="0"/>
          </a:p>
        </p:txBody>
      </p:sp>
      <p:pic>
        <p:nvPicPr>
          <p:cNvPr id="4" name="Picture 3" descr="AltvsLat0221o31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9000"/>
            <a:ext cx="9144000" cy="5029200"/>
          </a:xfrm>
          <a:prstGeom prst="rect">
            <a:avLst/>
          </a:prstGeom>
        </p:spPr>
      </p:pic>
    </p:spTree>
    <p:extLst>
      <p:ext uri="{BB962C8B-B14F-4D97-AF65-F5344CB8AC3E}">
        <p14:creationId xmlns:p14="http://schemas.microsoft.com/office/powerpoint/2010/main" val="116298015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34729"/>
          </a:xfrm>
        </p:spPr>
        <p:txBody>
          <a:bodyPr>
            <a:normAutofit fontScale="90000"/>
          </a:bodyPr>
          <a:lstStyle/>
          <a:p>
            <a:r>
              <a:rPr lang="en-US" dirty="0"/>
              <a:t>ATTREX</a:t>
            </a:r>
            <a:r>
              <a:rPr lang="en-US" dirty="0" smtClean="0"/>
              <a:t>-3 Ozone, February 12, 2014</a:t>
            </a:r>
            <a:endParaRPr lang="en-US" dirty="0"/>
          </a:p>
        </p:txBody>
      </p:sp>
      <p:pic>
        <p:nvPicPr>
          <p:cNvPr id="5" name="Picture 4" descr="AltLat20140212ozo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0160"/>
            <a:ext cx="9144000" cy="5029200"/>
          </a:xfrm>
          <a:prstGeom prst="rect">
            <a:avLst/>
          </a:prstGeom>
        </p:spPr>
      </p:pic>
    </p:spTree>
    <p:extLst>
      <p:ext uri="{BB962C8B-B14F-4D97-AF65-F5344CB8AC3E}">
        <p14:creationId xmlns:p14="http://schemas.microsoft.com/office/powerpoint/2010/main" val="287569980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09518"/>
            <a:ext cx="8229600" cy="1143000"/>
          </a:xfrm>
        </p:spPr>
        <p:txBody>
          <a:bodyPr>
            <a:normAutofit fontScale="90000"/>
          </a:bodyPr>
          <a:lstStyle/>
          <a:p>
            <a:r>
              <a:rPr lang="en-US" dirty="0" smtClean="0">
                <a:latin typeface="Arial" charset="0"/>
                <a:ea typeface="ＭＳ Ｐゴシック" charset="0"/>
                <a:cs typeface="ＭＳ Ｐゴシック" charset="0"/>
              </a:rPr>
              <a:t>Combined ATTREX and CONTRAST data</a:t>
            </a:r>
            <a:endParaRPr lang="en-US" dirty="0">
              <a:latin typeface="Arial" charset="0"/>
              <a:ea typeface="ＭＳ Ｐゴシック" charset="0"/>
              <a:cs typeface="ＭＳ Ｐゴシック" charset="0"/>
            </a:endParaRPr>
          </a:p>
        </p:txBody>
      </p:sp>
      <p:sp>
        <p:nvSpPr>
          <p:cNvPr id="3584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9E2339-23A8-2141-8E8A-68A07BB5D494}" type="slidenum">
              <a:rPr lang="en-US" sz="800">
                <a:latin typeface="Arial" charset="0"/>
              </a:rPr>
              <a:pPr eaLnBrk="1" hangingPunct="1"/>
              <a:t>12</a:t>
            </a:fld>
            <a:endParaRPr lang="en-US" sz="800" dirty="0">
              <a:latin typeface="Arial" charset="0"/>
            </a:endParaRPr>
          </a:p>
        </p:txBody>
      </p:sp>
      <p:pic>
        <p:nvPicPr>
          <p:cNvPr id="3584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00200"/>
            <a:ext cx="39338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600200"/>
            <a:ext cx="4038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7010400" y="990600"/>
            <a:ext cx="1390650" cy="584200"/>
          </a:xfrm>
          <a:prstGeom prst="rect">
            <a:avLst/>
          </a:prstGeom>
          <a:noFill/>
        </p:spPr>
        <p:txBody>
          <a:bodyPr wrap="none">
            <a:spAutoFit/>
          </a:bodyPr>
          <a:lstStyle/>
          <a:p>
            <a:pPr>
              <a:defRPr/>
            </a:pPr>
            <a:r>
              <a:rPr lang="en-US" sz="1600" dirty="0">
                <a:solidFill>
                  <a:schemeClr val="bg1"/>
                </a:solidFill>
                <a:latin typeface="+mj-lt"/>
                <a:ea typeface="+mn-ea"/>
                <a:cs typeface="+mn-cs"/>
              </a:rPr>
              <a:t>Gulfstream V </a:t>
            </a:r>
          </a:p>
          <a:p>
            <a:pPr>
              <a:defRPr/>
            </a:pPr>
            <a:r>
              <a:rPr lang="en-US" sz="1600" dirty="0">
                <a:solidFill>
                  <a:schemeClr val="bg1"/>
                </a:solidFill>
                <a:latin typeface="+mj-lt"/>
                <a:ea typeface="+mn-ea"/>
                <a:cs typeface="+mn-cs"/>
              </a:rPr>
              <a:t>Aircraft</a:t>
            </a:r>
          </a:p>
        </p:txBody>
      </p:sp>
    </p:spTree>
    <p:extLst>
      <p:ext uri="{BB962C8B-B14F-4D97-AF65-F5344CB8AC3E}">
        <p14:creationId xmlns:p14="http://schemas.microsoft.com/office/powerpoint/2010/main" val="47575683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34729"/>
          </a:xfrm>
        </p:spPr>
        <p:txBody>
          <a:bodyPr>
            <a:normAutofit fontScale="90000"/>
          </a:bodyPr>
          <a:lstStyle/>
          <a:p>
            <a:r>
              <a:rPr lang="en-US" dirty="0" smtClean="0"/>
              <a:t>Local Guam flight, February 16, 2014</a:t>
            </a:r>
            <a:endParaRPr lang="en-US" dirty="0"/>
          </a:p>
        </p:txBody>
      </p:sp>
      <p:pic>
        <p:nvPicPr>
          <p:cNvPr id="4" name="Picture 3" descr="AltTracers20140216bin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72449"/>
            <a:ext cx="9144000" cy="5050631"/>
          </a:xfrm>
          <a:prstGeom prst="rect">
            <a:avLst/>
          </a:prstGeom>
        </p:spPr>
      </p:pic>
    </p:spTree>
    <p:extLst>
      <p:ext uri="{BB962C8B-B14F-4D97-AF65-F5344CB8AC3E}">
        <p14:creationId xmlns:p14="http://schemas.microsoft.com/office/powerpoint/2010/main" val="177084242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34729"/>
          </a:xfrm>
        </p:spPr>
        <p:txBody>
          <a:bodyPr>
            <a:normAutofit fontScale="90000"/>
          </a:bodyPr>
          <a:lstStyle/>
          <a:p>
            <a:r>
              <a:rPr lang="en-US" dirty="0"/>
              <a:t>ATTREX</a:t>
            </a:r>
            <a:r>
              <a:rPr lang="en-US" dirty="0" smtClean="0"/>
              <a:t>-3 Ozone, March 6, 2014</a:t>
            </a:r>
            <a:endParaRPr lang="en-US" dirty="0"/>
          </a:p>
        </p:txBody>
      </p:sp>
      <p:pic>
        <p:nvPicPr>
          <p:cNvPr id="4" name="Picture 3" descr="AltLat20140306ozo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0160"/>
            <a:ext cx="9144000" cy="5029200"/>
          </a:xfrm>
          <a:prstGeom prst="rect">
            <a:avLst/>
          </a:prstGeom>
        </p:spPr>
      </p:pic>
    </p:spTree>
    <p:extLst>
      <p:ext uri="{BB962C8B-B14F-4D97-AF65-F5344CB8AC3E}">
        <p14:creationId xmlns:p14="http://schemas.microsoft.com/office/powerpoint/2010/main" val="4291327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34729"/>
          </a:xfrm>
        </p:spPr>
        <p:txBody>
          <a:bodyPr>
            <a:normAutofit fontScale="90000"/>
          </a:bodyPr>
          <a:lstStyle/>
          <a:p>
            <a:r>
              <a:rPr lang="en-US" dirty="0"/>
              <a:t>ATTREX</a:t>
            </a:r>
            <a:r>
              <a:rPr lang="en-US" dirty="0" smtClean="0"/>
              <a:t>-3 Ozone, March 9, 2014</a:t>
            </a:r>
            <a:endParaRPr lang="en-US" dirty="0"/>
          </a:p>
        </p:txBody>
      </p:sp>
      <p:pic>
        <p:nvPicPr>
          <p:cNvPr id="3" name="Picture 2" descr="AltLat20140309ozo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2720"/>
            <a:ext cx="9144000" cy="5029200"/>
          </a:xfrm>
          <a:prstGeom prst="rect">
            <a:avLst/>
          </a:prstGeom>
        </p:spPr>
      </p:pic>
    </p:spTree>
    <p:extLst>
      <p:ext uri="{BB962C8B-B14F-4D97-AF65-F5344CB8AC3E}">
        <p14:creationId xmlns:p14="http://schemas.microsoft.com/office/powerpoint/2010/main" val="298324868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6"/>
            <a:ext cx="8229600" cy="655640"/>
          </a:xfrm>
        </p:spPr>
        <p:txBody>
          <a:bodyPr>
            <a:normAutofit fontScale="90000"/>
          </a:bodyPr>
          <a:lstStyle/>
          <a:p>
            <a:r>
              <a:rPr lang="en-US" dirty="0" smtClean="0"/>
              <a:t>Back Trajectories from Tao Wang</a:t>
            </a:r>
            <a:endParaRPr lang="en-US" dirty="0"/>
          </a:p>
        </p:txBody>
      </p:sp>
      <p:pic>
        <p:nvPicPr>
          <p:cNvPr id="4" name="Picture 3" descr="fig_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7280"/>
            <a:ext cx="9144000" cy="5715000"/>
          </a:xfrm>
          <a:prstGeom prst="rect">
            <a:avLst/>
          </a:prstGeom>
        </p:spPr>
      </p:pic>
    </p:spTree>
    <p:extLst>
      <p:ext uri="{BB962C8B-B14F-4D97-AF65-F5344CB8AC3E}">
        <p14:creationId xmlns:p14="http://schemas.microsoft.com/office/powerpoint/2010/main" val="28508946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966"/>
            <a:ext cx="8229600" cy="655640"/>
          </a:xfrm>
        </p:spPr>
        <p:txBody>
          <a:bodyPr>
            <a:normAutofit fontScale="90000"/>
          </a:bodyPr>
          <a:lstStyle/>
          <a:p>
            <a:r>
              <a:rPr lang="en-US" dirty="0" smtClean="0"/>
              <a:t>February 12, 2014; 3.5-5°N</a:t>
            </a:r>
            <a:endParaRPr lang="en-US" dirty="0"/>
          </a:p>
        </p:txBody>
      </p:sp>
      <p:pic>
        <p:nvPicPr>
          <p:cNvPr id="3" name="Picture 2" descr="fig_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7280"/>
            <a:ext cx="9144000" cy="5715000"/>
          </a:xfrm>
          <a:prstGeom prst="rect">
            <a:avLst/>
          </a:prstGeom>
        </p:spPr>
      </p:pic>
    </p:spTree>
    <p:extLst>
      <p:ext uri="{BB962C8B-B14F-4D97-AF65-F5344CB8AC3E}">
        <p14:creationId xmlns:p14="http://schemas.microsoft.com/office/powerpoint/2010/main" val="349974265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966"/>
            <a:ext cx="8229600" cy="655640"/>
          </a:xfrm>
        </p:spPr>
        <p:txBody>
          <a:bodyPr>
            <a:normAutofit fontScale="90000"/>
          </a:bodyPr>
          <a:lstStyle/>
          <a:p>
            <a:r>
              <a:rPr lang="en-US" dirty="0" smtClean="0"/>
              <a:t>February 16, 2014; “in the box”</a:t>
            </a:r>
            <a:endParaRPr lang="en-US" dirty="0"/>
          </a:p>
        </p:txBody>
      </p:sp>
      <p:pic>
        <p:nvPicPr>
          <p:cNvPr id="4" name="Picture 3" descr="fig_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7280"/>
            <a:ext cx="9144000" cy="5715000"/>
          </a:xfrm>
          <a:prstGeom prst="rect">
            <a:avLst/>
          </a:prstGeom>
        </p:spPr>
      </p:pic>
    </p:spTree>
    <p:extLst>
      <p:ext uri="{BB962C8B-B14F-4D97-AF65-F5344CB8AC3E}">
        <p14:creationId xmlns:p14="http://schemas.microsoft.com/office/powerpoint/2010/main" val="131827634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966"/>
            <a:ext cx="8229600" cy="655640"/>
          </a:xfrm>
        </p:spPr>
        <p:txBody>
          <a:bodyPr>
            <a:normAutofit fontScale="90000"/>
          </a:bodyPr>
          <a:lstStyle/>
          <a:p>
            <a:r>
              <a:rPr lang="en-US" dirty="0" smtClean="0"/>
              <a:t>March 4, 2014; 17-18°N</a:t>
            </a:r>
            <a:endParaRPr lang="en-US" dirty="0"/>
          </a:p>
        </p:txBody>
      </p:sp>
      <p:pic>
        <p:nvPicPr>
          <p:cNvPr id="3" name="Picture 2" descr="fig_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7280"/>
            <a:ext cx="9144000" cy="5715000"/>
          </a:xfrm>
          <a:prstGeom prst="rect">
            <a:avLst/>
          </a:prstGeom>
        </p:spPr>
      </p:pic>
    </p:spTree>
    <p:extLst>
      <p:ext uri="{BB962C8B-B14F-4D97-AF65-F5344CB8AC3E}">
        <p14:creationId xmlns:p14="http://schemas.microsoft.com/office/powerpoint/2010/main" val="46722079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normAutofit/>
          </a:bodyPr>
          <a:lstStyle/>
          <a:p>
            <a:r>
              <a:rPr lang="en-US" dirty="0" smtClean="0"/>
              <a:t>Low ozone has been previously observed over the tropical Pacific Ocean (Kley et al., 1996; Takashima et al., 2007, 2008).</a:t>
            </a:r>
            <a:endParaRPr lang="en-US" dirty="0" smtClean="0"/>
          </a:p>
          <a:p>
            <a:r>
              <a:rPr lang="en-US" dirty="0" smtClean="0"/>
              <a:t>This has been hypothesized to lead to an “OH hole”, which could more easily allow short-lived ozone depleting substances to reach the stratosphere (Rex et al., 2014; Gao et al., 2014)</a:t>
            </a:r>
            <a:endParaRPr lang="en-US" dirty="0"/>
          </a:p>
        </p:txBody>
      </p:sp>
    </p:spTree>
    <p:extLst>
      <p:ext uri="{BB962C8B-B14F-4D97-AF65-F5344CB8AC3E}">
        <p14:creationId xmlns:p14="http://schemas.microsoft.com/office/powerpoint/2010/main" val="2221614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966"/>
            <a:ext cx="8229600" cy="655640"/>
          </a:xfrm>
        </p:spPr>
        <p:txBody>
          <a:bodyPr>
            <a:normAutofit fontScale="90000"/>
          </a:bodyPr>
          <a:lstStyle/>
          <a:p>
            <a:r>
              <a:rPr lang="en-US" dirty="0" smtClean="0"/>
              <a:t>March 6, 2014; 8°N</a:t>
            </a:r>
            <a:endParaRPr lang="en-US" dirty="0"/>
          </a:p>
        </p:txBody>
      </p:sp>
      <p:pic>
        <p:nvPicPr>
          <p:cNvPr id="3" name="Picture 2" descr="fig_1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7280"/>
            <a:ext cx="9144000" cy="5715000"/>
          </a:xfrm>
          <a:prstGeom prst="rect">
            <a:avLst/>
          </a:prstGeom>
        </p:spPr>
      </p:pic>
    </p:spTree>
    <p:extLst>
      <p:ext uri="{BB962C8B-B14F-4D97-AF65-F5344CB8AC3E}">
        <p14:creationId xmlns:p14="http://schemas.microsoft.com/office/powerpoint/2010/main" val="367984074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966"/>
            <a:ext cx="8229600" cy="655640"/>
          </a:xfrm>
        </p:spPr>
        <p:txBody>
          <a:bodyPr>
            <a:normAutofit fontScale="90000"/>
          </a:bodyPr>
          <a:lstStyle/>
          <a:p>
            <a:r>
              <a:rPr lang="en-US" dirty="0" smtClean="0"/>
              <a:t>Time since convection, Feb. 12, 2014</a:t>
            </a:r>
            <a:endParaRPr lang="en-US" dirty="0"/>
          </a:p>
        </p:txBody>
      </p:sp>
      <p:pic>
        <p:nvPicPr>
          <p:cNvPr id="4" name="Picture 3" descr="AltvsLat20140212convtim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5029200"/>
          </a:xfrm>
          <a:prstGeom prst="rect">
            <a:avLst/>
          </a:prstGeom>
        </p:spPr>
      </p:pic>
    </p:spTree>
    <p:extLst>
      <p:ext uri="{BB962C8B-B14F-4D97-AF65-F5344CB8AC3E}">
        <p14:creationId xmlns:p14="http://schemas.microsoft.com/office/powerpoint/2010/main" val="200187916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966"/>
            <a:ext cx="8229600" cy="655640"/>
          </a:xfrm>
        </p:spPr>
        <p:txBody>
          <a:bodyPr>
            <a:normAutofit fontScale="90000"/>
          </a:bodyPr>
          <a:lstStyle/>
          <a:p>
            <a:r>
              <a:rPr lang="en-US" dirty="0" smtClean="0"/>
              <a:t>Time since convection, Feb. 16, 2014</a:t>
            </a:r>
            <a:endParaRPr lang="en-US" dirty="0"/>
          </a:p>
        </p:txBody>
      </p:sp>
      <p:pic>
        <p:nvPicPr>
          <p:cNvPr id="3" name="Picture 2" descr="AltvsLat20140216convtim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5029200"/>
          </a:xfrm>
          <a:prstGeom prst="rect">
            <a:avLst/>
          </a:prstGeom>
        </p:spPr>
      </p:pic>
    </p:spTree>
    <p:extLst>
      <p:ext uri="{BB962C8B-B14F-4D97-AF65-F5344CB8AC3E}">
        <p14:creationId xmlns:p14="http://schemas.microsoft.com/office/powerpoint/2010/main" val="387016045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966"/>
            <a:ext cx="8229600" cy="655640"/>
          </a:xfrm>
        </p:spPr>
        <p:txBody>
          <a:bodyPr>
            <a:normAutofit fontScale="90000"/>
          </a:bodyPr>
          <a:lstStyle/>
          <a:p>
            <a:r>
              <a:rPr lang="en-US" dirty="0" smtClean="0"/>
              <a:t>Time since convection, March 4, 2014</a:t>
            </a:r>
            <a:endParaRPr lang="en-US" dirty="0"/>
          </a:p>
        </p:txBody>
      </p:sp>
      <p:pic>
        <p:nvPicPr>
          <p:cNvPr id="4" name="Picture 3" descr="AltvsLat20140304convtim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5029200"/>
          </a:xfrm>
          <a:prstGeom prst="rect">
            <a:avLst/>
          </a:prstGeom>
        </p:spPr>
      </p:pic>
    </p:spTree>
    <p:extLst>
      <p:ext uri="{BB962C8B-B14F-4D97-AF65-F5344CB8AC3E}">
        <p14:creationId xmlns:p14="http://schemas.microsoft.com/office/powerpoint/2010/main" val="77331602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966"/>
            <a:ext cx="8229600" cy="655640"/>
          </a:xfrm>
        </p:spPr>
        <p:txBody>
          <a:bodyPr>
            <a:normAutofit fontScale="90000"/>
          </a:bodyPr>
          <a:lstStyle/>
          <a:p>
            <a:r>
              <a:rPr lang="en-US" dirty="0" smtClean="0"/>
              <a:t>Time since convection, March 6, 2014</a:t>
            </a:r>
            <a:endParaRPr lang="en-US" dirty="0"/>
          </a:p>
        </p:txBody>
      </p:sp>
      <p:pic>
        <p:nvPicPr>
          <p:cNvPr id="3" name="Picture 2" descr="AltvsLat20140306convtim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5029200"/>
          </a:xfrm>
          <a:prstGeom prst="rect">
            <a:avLst/>
          </a:prstGeom>
        </p:spPr>
      </p:pic>
    </p:spTree>
    <p:extLst>
      <p:ext uri="{BB962C8B-B14F-4D97-AF65-F5344CB8AC3E}">
        <p14:creationId xmlns:p14="http://schemas.microsoft.com/office/powerpoint/2010/main" val="113837248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966"/>
            <a:ext cx="8229600" cy="655640"/>
          </a:xfrm>
        </p:spPr>
        <p:txBody>
          <a:bodyPr>
            <a:normAutofit fontScale="90000"/>
          </a:bodyPr>
          <a:lstStyle/>
          <a:p>
            <a:r>
              <a:rPr lang="en-US" dirty="0" smtClean="0"/>
              <a:t>WAS data; February 16, 2014</a:t>
            </a:r>
            <a:endParaRPr lang="en-US" dirty="0"/>
          </a:p>
        </p:txBody>
      </p:sp>
      <p:pic>
        <p:nvPicPr>
          <p:cNvPr id="4" name="Picture 3" descr="AltvsBr201402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7280"/>
            <a:ext cx="9144000" cy="5029200"/>
          </a:xfrm>
          <a:prstGeom prst="rect">
            <a:avLst/>
          </a:prstGeom>
        </p:spPr>
      </p:pic>
    </p:spTree>
    <p:extLst>
      <p:ext uri="{BB962C8B-B14F-4D97-AF65-F5344CB8AC3E}">
        <p14:creationId xmlns:p14="http://schemas.microsoft.com/office/powerpoint/2010/main" val="406974338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966"/>
            <a:ext cx="8229600" cy="655640"/>
          </a:xfrm>
        </p:spPr>
        <p:txBody>
          <a:bodyPr>
            <a:normAutofit fontScale="90000"/>
          </a:bodyPr>
          <a:lstStyle/>
          <a:p>
            <a:r>
              <a:rPr lang="en-US" dirty="0" smtClean="0"/>
              <a:t>WAS data; March 4, 2014</a:t>
            </a:r>
            <a:endParaRPr lang="en-US" dirty="0"/>
          </a:p>
        </p:txBody>
      </p:sp>
      <p:pic>
        <p:nvPicPr>
          <p:cNvPr id="3" name="Picture 2" descr="AltvsBr201403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7280"/>
            <a:ext cx="9144000" cy="5029200"/>
          </a:xfrm>
          <a:prstGeom prst="rect">
            <a:avLst/>
          </a:prstGeom>
        </p:spPr>
      </p:pic>
    </p:spTree>
    <p:extLst>
      <p:ext uri="{BB962C8B-B14F-4D97-AF65-F5344CB8AC3E}">
        <p14:creationId xmlns:p14="http://schemas.microsoft.com/office/powerpoint/2010/main" val="24707205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073337" y="228600"/>
            <a:ext cx="4953000" cy="1143000"/>
          </a:xfrm>
        </p:spPr>
        <p:txBody>
          <a:bodyPr>
            <a:normAutofit fontScale="90000"/>
          </a:bodyPr>
          <a:lstStyle/>
          <a:p>
            <a:r>
              <a:rPr lang="en-US" dirty="0" smtClean="0">
                <a:latin typeface="Arial" charset="0"/>
                <a:ea typeface="ＭＳ Ｐゴシック" charset="0"/>
                <a:cs typeface="ＭＳ Ｐゴシック" charset="0"/>
              </a:rPr>
              <a:t>ATTREX-3 Satellite </a:t>
            </a:r>
            <a:r>
              <a:rPr lang="en-US" dirty="0">
                <a:latin typeface="Arial" charset="0"/>
                <a:ea typeface="ＭＳ Ｐゴシック" charset="0"/>
                <a:cs typeface="ＭＳ Ｐゴシック" charset="0"/>
              </a:rPr>
              <a:t>Comparison</a:t>
            </a:r>
          </a:p>
        </p:txBody>
      </p:sp>
      <p:sp>
        <p:nvSpPr>
          <p:cNvPr id="3379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42912B1-FA00-CA4B-A7F4-A4F9E89FDCFD}" type="slidenum">
              <a:rPr lang="en-US" sz="800">
                <a:latin typeface="Arial" charset="0"/>
              </a:rPr>
              <a:pPr eaLnBrk="1" hangingPunct="1"/>
              <a:t>27</a:t>
            </a:fld>
            <a:endParaRPr lang="en-US" sz="800" dirty="0">
              <a:latin typeface="Arial" charset="0"/>
            </a:endParaRPr>
          </a:p>
        </p:txBody>
      </p:sp>
      <p:sp>
        <p:nvSpPr>
          <p:cNvPr id="33797" name="Content Placeholder 2"/>
          <p:cNvSpPr>
            <a:spLocks noGrp="1"/>
          </p:cNvSpPr>
          <p:nvPr>
            <p:ph idx="1"/>
          </p:nvPr>
        </p:nvSpPr>
        <p:spPr>
          <a:xfrm>
            <a:off x="4495800" y="1676400"/>
            <a:ext cx="4038600" cy="4419600"/>
          </a:xfrm>
        </p:spPr>
        <p:txBody>
          <a:bodyPr>
            <a:normAutofit fontScale="85000" lnSpcReduction="10000"/>
          </a:bodyPr>
          <a:lstStyle/>
          <a:p>
            <a:r>
              <a:rPr lang="en-US" dirty="0">
                <a:latin typeface="Arial" charset="0"/>
                <a:ea typeface="ＭＳ Ｐゴシック" charset="0"/>
                <a:cs typeface="ＭＳ Ｐゴシック" charset="0"/>
              </a:rPr>
              <a:t>MLS uncertainty </a:t>
            </a:r>
            <a:r>
              <a:rPr lang="en-US" dirty="0" smtClean="0">
                <a:latin typeface="Arial" charset="0"/>
                <a:ea typeface="ＭＳ Ｐゴシック" charset="0"/>
                <a:cs typeface="ＭＳ Ｐゴシック" charset="0"/>
              </a:rPr>
              <a:t>overlaps </a:t>
            </a:r>
            <a:r>
              <a:rPr lang="en-US" dirty="0">
                <a:latin typeface="Arial" charset="0"/>
                <a:ea typeface="ＭＳ Ｐゴシック" charset="0"/>
                <a:cs typeface="ＭＳ Ｐゴシック" charset="0"/>
              </a:rPr>
              <a:t>UCATS </a:t>
            </a:r>
            <a:r>
              <a:rPr lang="en-US" dirty="0" smtClean="0">
                <a:latin typeface="Arial" charset="0"/>
                <a:ea typeface="ＭＳ Ｐゴシック" charset="0"/>
                <a:cs typeface="ＭＳ Ｐゴシック" charset="0"/>
              </a:rPr>
              <a:t>		ozone data</a:t>
            </a:r>
            <a:endParaRPr lang="en-US" dirty="0">
              <a:latin typeface="Arial" charset="0"/>
              <a:ea typeface="ＭＳ Ｐゴシック" charset="0"/>
              <a:cs typeface="ＭＳ Ｐゴシック" charset="0"/>
            </a:endParaRPr>
          </a:p>
          <a:p>
            <a:pPr lvl="1"/>
            <a:r>
              <a:rPr lang="en-US" dirty="0">
                <a:latin typeface="Arial" charset="0"/>
                <a:ea typeface="ＭＳ Ｐゴシック" charset="0"/>
              </a:rPr>
              <a:t>Large Error Bars</a:t>
            </a:r>
          </a:p>
          <a:p>
            <a:pPr lvl="1"/>
            <a:r>
              <a:rPr lang="en-US" dirty="0">
                <a:latin typeface="Arial" charset="0"/>
                <a:ea typeface="ＭＳ Ｐゴシック" charset="0"/>
              </a:rPr>
              <a:t>~3 km vert. resolution</a:t>
            </a:r>
          </a:p>
          <a:p>
            <a:pPr lvl="1"/>
            <a:r>
              <a:rPr lang="en-US" dirty="0">
                <a:latin typeface="Arial" charset="0"/>
                <a:ea typeface="ＭＳ Ｐゴシック" charset="0"/>
              </a:rPr>
              <a:t>UCATS lower than MLS</a:t>
            </a:r>
          </a:p>
          <a:p>
            <a:r>
              <a:rPr lang="en-US" dirty="0">
                <a:latin typeface="Arial" charset="0"/>
                <a:ea typeface="ＭＳ Ｐゴシック" charset="0"/>
                <a:cs typeface="ＭＳ Ｐゴシック" charset="0"/>
              </a:rPr>
              <a:t>March vs. February</a:t>
            </a:r>
          </a:p>
          <a:p>
            <a:pPr lvl="1"/>
            <a:r>
              <a:rPr lang="en-US" dirty="0">
                <a:latin typeface="Arial" charset="0"/>
                <a:ea typeface="ＭＳ Ｐゴシック" charset="0"/>
              </a:rPr>
              <a:t>Lower in </a:t>
            </a:r>
            <a:r>
              <a:rPr lang="en-US" dirty="0" smtClean="0">
                <a:latin typeface="Arial" charset="0"/>
                <a:ea typeface="ＭＳ Ｐゴシック" charset="0"/>
              </a:rPr>
              <a:t>TTL</a:t>
            </a:r>
            <a:endParaRPr lang="en-US" dirty="0">
              <a:latin typeface="Arial" charset="0"/>
              <a:ea typeface="ＭＳ Ｐゴシック" charset="0"/>
            </a:endParaRPr>
          </a:p>
          <a:p>
            <a:pPr lvl="1"/>
            <a:r>
              <a:rPr lang="en-US" dirty="0">
                <a:latin typeface="Arial" charset="0"/>
                <a:ea typeface="ＭＳ Ｐゴシック" charset="0"/>
              </a:rPr>
              <a:t>Higher in stratosphere</a:t>
            </a:r>
          </a:p>
        </p:txBody>
      </p:sp>
      <p:pic>
        <p:nvPicPr>
          <p:cNvPr id="3379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863" y="1676400"/>
            <a:ext cx="364013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52400"/>
            <a:ext cx="20812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553200" y="990600"/>
            <a:ext cx="1530350" cy="338138"/>
          </a:xfrm>
          <a:prstGeom prst="rect">
            <a:avLst/>
          </a:prstGeom>
          <a:noFill/>
        </p:spPr>
        <p:txBody>
          <a:bodyPr wrap="none">
            <a:spAutoFit/>
          </a:bodyPr>
          <a:lstStyle/>
          <a:p>
            <a:pPr>
              <a:defRPr/>
            </a:pPr>
            <a:r>
              <a:rPr lang="en-US" sz="1600" dirty="0">
                <a:solidFill>
                  <a:schemeClr val="bg1"/>
                </a:solidFill>
                <a:latin typeface="+mj-lt"/>
                <a:ea typeface="+mn-ea"/>
                <a:cs typeface="+mn-cs"/>
              </a:rPr>
              <a:t>AURA Satellite</a:t>
            </a:r>
          </a:p>
        </p:txBody>
      </p:sp>
    </p:spTree>
    <p:extLst>
      <p:ext uri="{BB962C8B-B14F-4D97-AF65-F5344CB8AC3E}">
        <p14:creationId xmlns:p14="http://schemas.microsoft.com/office/powerpoint/2010/main" val="260899259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702"/>
            <a:ext cx="8229600" cy="1143000"/>
          </a:xfrm>
        </p:spPr>
        <p:txBody>
          <a:bodyPr/>
          <a:lstStyle/>
          <a:p>
            <a:r>
              <a:rPr lang="en-US" dirty="0" smtClean="0"/>
              <a:t>Summary</a:t>
            </a:r>
            <a:endParaRPr lang="en-US" dirty="0"/>
          </a:p>
        </p:txBody>
      </p:sp>
      <p:sp>
        <p:nvSpPr>
          <p:cNvPr id="3" name="Content Placeholder 2"/>
          <p:cNvSpPr>
            <a:spLocks noGrp="1"/>
          </p:cNvSpPr>
          <p:nvPr>
            <p:ph idx="1"/>
          </p:nvPr>
        </p:nvSpPr>
        <p:spPr>
          <a:xfrm>
            <a:off x="457200" y="1217925"/>
            <a:ext cx="8229600" cy="5115147"/>
          </a:xfrm>
        </p:spPr>
        <p:txBody>
          <a:bodyPr>
            <a:normAutofit fontScale="92500" lnSpcReduction="20000"/>
          </a:bodyPr>
          <a:lstStyle/>
          <a:p>
            <a:r>
              <a:rPr lang="en-US" dirty="0" smtClean="0"/>
              <a:t>Ozone was lower in ATTREX-3, particularly in March 2014, compared to ATTREX-1 and 2.</a:t>
            </a:r>
            <a:endParaRPr lang="en-US" dirty="0" smtClean="0"/>
          </a:p>
          <a:p>
            <a:r>
              <a:rPr lang="en-US" dirty="0" smtClean="0"/>
              <a:t>Long-lived tracers were relatively uniform in the TTL over the western tropical Pacific.</a:t>
            </a:r>
            <a:endParaRPr lang="en-US" dirty="0" smtClean="0"/>
          </a:p>
          <a:p>
            <a:r>
              <a:rPr lang="en-US" dirty="0" smtClean="0"/>
              <a:t>Tracers and back trajectory calculations </a:t>
            </a:r>
            <a:r>
              <a:rPr lang="en-US" dirty="0" smtClean="0"/>
              <a:t>suggest deep convection reaching into the TTL</a:t>
            </a:r>
            <a:r>
              <a:rPr lang="en-US" dirty="0" smtClean="0"/>
              <a:t>.</a:t>
            </a:r>
            <a:endParaRPr lang="en-US" dirty="0" smtClean="0"/>
          </a:p>
          <a:p>
            <a:r>
              <a:rPr lang="en-US" dirty="0" smtClean="0"/>
              <a:t>Organic bromine begins to decline (and ozone increases) above 16 km, which is also the approximate highest altitude </a:t>
            </a:r>
            <a:r>
              <a:rPr lang="en-US" dirty="0" smtClean="0"/>
              <a:t>influenced by recent convection.</a:t>
            </a:r>
            <a:endParaRPr lang="en-US" dirty="0" smtClean="0"/>
          </a:p>
          <a:p>
            <a:r>
              <a:rPr lang="en-US" dirty="0" smtClean="0"/>
              <a:t>Data ar</a:t>
            </a:r>
            <a:r>
              <a:rPr lang="en-US" dirty="0" smtClean="0"/>
              <a:t>e consistent with deep convection bringing air with low ozone up to the tropopause.</a:t>
            </a:r>
            <a:endParaRPr lang="en-US" dirty="0"/>
          </a:p>
        </p:txBody>
      </p:sp>
    </p:spTree>
    <p:extLst>
      <p:ext uri="{BB962C8B-B14F-4D97-AF65-F5344CB8AC3E}">
        <p14:creationId xmlns:p14="http://schemas.microsoft.com/office/powerpoint/2010/main" val="185492415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81270117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Ozone from NOAA/CSD photometer and UCATS 2B photometers (±5 ppb in TTL).</a:t>
            </a:r>
          </a:p>
          <a:p>
            <a:pPr marL="0" indent="0">
              <a:buNone/>
            </a:pPr>
            <a:r>
              <a:rPr lang="en-US" dirty="0" smtClean="0"/>
              <a:t>Tracers from UCATS (N</a:t>
            </a:r>
            <a:r>
              <a:rPr lang="en-US" baseline="-25000" dirty="0" smtClean="0"/>
              <a:t>2</a:t>
            </a:r>
            <a:r>
              <a:rPr lang="en-US" dirty="0" smtClean="0"/>
              <a:t>O, SF</a:t>
            </a:r>
            <a:r>
              <a:rPr lang="en-US" baseline="-25000" dirty="0" smtClean="0"/>
              <a:t>6</a:t>
            </a:r>
            <a:r>
              <a:rPr lang="en-US" dirty="0" smtClean="0"/>
              <a:t>, CH</a:t>
            </a:r>
            <a:r>
              <a:rPr lang="en-US" baseline="-25000" dirty="0" smtClean="0"/>
              <a:t>4</a:t>
            </a:r>
            <a:r>
              <a:rPr lang="en-US" dirty="0" smtClean="0"/>
              <a:t>, CO), HUPCRS (CH</a:t>
            </a:r>
            <a:r>
              <a:rPr lang="en-US" baseline="-25000" dirty="0" smtClean="0"/>
              <a:t>4</a:t>
            </a:r>
            <a:r>
              <a:rPr lang="en-US" dirty="0" smtClean="0"/>
              <a:t>, CO, CO</a:t>
            </a:r>
            <a:r>
              <a:rPr lang="en-US" baseline="-25000" dirty="0" smtClean="0"/>
              <a:t>2</a:t>
            </a:r>
            <a:r>
              <a:rPr lang="en-US" dirty="0" smtClean="0"/>
              <a:t>), AWAS (Organic bromine).</a:t>
            </a:r>
          </a:p>
          <a:p>
            <a:pPr marL="0" indent="0">
              <a:buNone/>
            </a:pPr>
            <a:r>
              <a:rPr lang="en-US" dirty="0" smtClean="0"/>
              <a:t>Meteorological data from MMS and MTP.</a:t>
            </a:r>
          </a:p>
          <a:p>
            <a:pPr marL="0" indent="0">
              <a:buNone/>
            </a:pPr>
            <a:r>
              <a:rPr lang="en-US" dirty="0" smtClean="0"/>
              <a:t>Back trajectory calculations.</a:t>
            </a:r>
            <a:endParaRPr lang="en-US" dirty="0"/>
          </a:p>
        </p:txBody>
      </p:sp>
    </p:spTree>
    <p:extLst>
      <p:ext uri="{BB962C8B-B14F-4D97-AF65-F5344CB8AC3E}">
        <p14:creationId xmlns:p14="http://schemas.microsoft.com/office/powerpoint/2010/main" val="114256398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0dayBacTraj-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398" y="1118652"/>
            <a:ext cx="7315200" cy="4572000"/>
          </a:xfrm>
          <a:prstGeom prst="rect">
            <a:avLst/>
          </a:prstGeom>
        </p:spPr>
      </p:pic>
    </p:spTree>
    <p:extLst>
      <p:ext uri="{BB962C8B-B14F-4D97-AF65-F5344CB8AC3E}">
        <p14:creationId xmlns:p14="http://schemas.microsoft.com/office/powerpoint/2010/main" val="96716359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dirty="0">
                <a:latin typeface="Arial" charset="0"/>
                <a:ea typeface="ＭＳ Ｐゴシック" charset="0"/>
                <a:cs typeface="ＭＳ Ｐゴシック" charset="0"/>
              </a:rPr>
              <a:t>Results: Binned Profiles</a:t>
            </a:r>
          </a:p>
        </p:txBody>
      </p:sp>
      <p:sp>
        <p:nvSpPr>
          <p:cNvPr id="27651" name="Content Placeholder 2"/>
          <p:cNvSpPr>
            <a:spLocks noGrp="1"/>
          </p:cNvSpPr>
          <p:nvPr>
            <p:ph idx="1"/>
          </p:nvPr>
        </p:nvSpPr>
        <p:spPr>
          <a:xfrm>
            <a:off x="304800" y="1676400"/>
            <a:ext cx="4572000" cy="4419600"/>
          </a:xfrm>
        </p:spPr>
        <p:txBody>
          <a:bodyPr>
            <a:normAutofit lnSpcReduction="10000"/>
          </a:bodyPr>
          <a:lstStyle/>
          <a:p>
            <a:r>
              <a:rPr lang="en-US" sz="2400" dirty="0">
                <a:latin typeface="Arial" charset="0"/>
                <a:ea typeface="ＭＳ Ｐゴシック" charset="0"/>
                <a:cs typeface="ＭＳ Ｐゴシック" charset="0"/>
              </a:rPr>
              <a:t>Near tropopause, spike in CH</a:t>
            </a:r>
            <a:r>
              <a:rPr lang="en-US" sz="2400" baseline="-25000" dirty="0">
                <a:latin typeface="Arial" charset="0"/>
                <a:ea typeface="ＭＳ Ｐゴシック" charset="0"/>
                <a:cs typeface="ＭＳ Ｐゴシック" charset="0"/>
              </a:rPr>
              <a:t>4</a:t>
            </a:r>
            <a:r>
              <a:rPr lang="en-US" sz="2400" dirty="0">
                <a:latin typeface="Arial" charset="0"/>
                <a:ea typeface="ＭＳ Ｐゴシック" charset="0"/>
                <a:cs typeface="ＭＳ Ｐゴシック" charset="0"/>
              </a:rPr>
              <a:t> and CO, low values of ozone above</a:t>
            </a:r>
          </a:p>
          <a:p>
            <a:pPr lvl="1"/>
            <a:r>
              <a:rPr lang="en-US" sz="2000" dirty="0">
                <a:latin typeface="Arial" charset="0"/>
                <a:ea typeface="ＭＳ Ｐゴシック" charset="0"/>
              </a:rPr>
              <a:t>Implies deep convective mixing</a:t>
            </a:r>
            <a:endParaRPr lang="en-US" dirty="0">
              <a:latin typeface="Arial" charset="0"/>
              <a:ea typeface="ＭＳ Ｐゴシック" charset="0"/>
            </a:endParaRPr>
          </a:p>
          <a:p>
            <a:r>
              <a:rPr lang="en-US" sz="2400" dirty="0">
                <a:latin typeface="Arial" charset="0"/>
                <a:ea typeface="ＭＳ Ｐゴシック" charset="0"/>
                <a:cs typeface="ＭＳ Ｐゴシック" charset="0"/>
              </a:rPr>
              <a:t>SF</a:t>
            </a:r>
            <a:r>
              <a:rPr lang="en-US" sz="2400" baseline="-25000" dirty="0">
                <a:latin typeface="Arial" charset="0"/>
                <a:ea typeface="ＭＳ Ｐゴシック" charset="0"/>
                <a:cs typeface="ＭＳ Ｐゴシック" charset="0"/>
              </a:rPr>
              <a:t>6</a:t>
            </a:r>
            <a:r>
              <a:rPr lang="en-US" sz="2400" dirty="0">
                <a:latin typeface="Arial" charset="0"/>
                <a:ea typeface="ＭＳ Ｐゴシック" charset="0"/>
                <a:cs typeface="ＭＳ Ｐゴシック" charset="0"/>
              </a:rPr>
              <a:t> ~8.08 ppt</a:t>
            </a:r>
          </a:p>
          <a:p>
            <a:pPr lvl="1"/>
            <a:r>
              <a:rPr lang="en-US" sz="2000" dirty="0">
                <a:latin typeface="Arial" charset="0"/>
                <a:ea typeface="ＭＳ Ｐゴシック" charset="0"/>
              </a:rPr>
              <a:t>Mauna Loa Observatory (MLO) (19.5°N): SF</a:t>
            </a:r>
            <a:r>
              <a:rPr lang="en-US" sz="2000" baseline="-25000" dirty="0">
                <a:latin typeface="Arial" charset="0"/>
                <a:ea typeface="ＭＳ Ｐゴシック" charset="0"/>
              </a:rPr>
              <a:t>6</a:t>
            </a:r>
            <a:r>
              <a:rPr lang="en-US" sz="2000" dirty="0">
                <a:latin typeface="Arial" charset="0"/>
                <a:ea typeface="ＭＳ Ｐゴシック" charset="0"/>
              </a:rPr>
              <a:t> ~ 8.21 ppt</a:t>
            </a:r>
          </a:p>
          <a:p>
            <a:pPr lvl="1"/>
            <a:r>
              <a:rPr lang="en-US" sz="2000" dirty="0">
                <a:latin typeface="Arial" charset="0"/>
                <a:ea typeface="ＭＳ Ｐゴシック" charset="0"/>
              </a:rPr>
              <a:t>American Samoa (SMO)(14.2°S): SF</a:t>
            </a:r>
            <a:r>
              <a:rPr lang="en-US" sz="2000" baseline="-25000" dirty="0">
                <a:latin typeface="Arial" charset="0"/>
                <a:ea typeface="ＭＳ Ｐゴシック" charset="0"/>
              </a:rPr>
              <a:t>6</a:t>
            </a:r>
            <a:r>
              <a:rPr lang="en-US" sz="2000" dirty="0">
                <a:latin typeface="Arial" charset="0"/>
                <a:ea typeface="ＭＳ Ｐゴシック" charset="0"/>
              </a:rPr>
              <a:t> ~ 8.01 ppt </a:t>
            </a:r>
          </a:p>
          <a:p>
            <a:r>
              <a:rPr lang="en-US" sz="2400" dirty="0">
                <a:latin typeface="Arial" charset="0"/>
                <a:ea typeface="ＭＳ Ｐゴシック" charset="0"/>
                <a:cs typeface="ＭＳ Ｐゴシック" charset="0"/>
              </a:rPr>
              <a:t>CH</a:t>
            </a:r>
            <a:r>
              <a:rPr lang="en-US" sz="2400" baseline="-25000" dirty="0">
                <a:latin typeface="Arial" charset="0"/>
                <a:ea typeface="ＭＳ Ｐゴシック" charset="0"/>
                <a:cs typeface="ＭＳ Ｐゴシック" charset="0"/>
              </a:rPr>
              <a:t>4</a:t>
            </a:r>
            <a:r>
              <a:rPr lang="en-US" sz="2400" dirty="0">
                <a:latin typeface="Arial" charset="0"/>
                <a:ea typeface="ＭＳ Ｐゴシック" charset="0"/>
                <a:cs typeface="ＭＳ Ｐゴシック" charset="0"/>
              </a:rPr>
              <a:t>: (1795-1815 ppb)</a:t>
            </a:r>
          </a:p>
          <a:p>
            <a:pPr lvl="1"/>
            <a:r>
              <a:rPr lang="en-US" sz="2000" dirty="0">
                <a:latin typeface="Arial" charset="0"/>
                <a:ea typeface="ＭＳ Ｐゴシック" charset="0"/>
              </a:rPr>
              <a:t>MLO: 1839 ppb</a:t>
            </a:r>
          </a:p>
          <a:p>
            <a:pPr lvl="1"/>
            <a:r>
              <a:rPr lang="en-US" sz="2000" dirty="0">
                <a:latin typeface="Arial" charset="0"/>
                <a:ea typeface="ＭＳ Ｐゴシック" charset="0"/>
              </a:rPr>
              <a:t>SMO: 1767 ppb</a:t>
            </a:r>
          </a:p>
        </p:txBody>
      </p:sp>
      <p:sp>
        <p:nvSpPr>
          <p:cNvPr id="4" name="Date Placeholder 3"/>
          <p:cNvSpPr>
            <a:spLocks noGrp="1"/>
          </p:cNvSpPr>
          <p:nvPr>
            <p:ph type="dt" sz="quarter" idx="10"/>
          </p:nvPr>
        </p:nvSpPr>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CCF102-B0D6-4C4A-89AC-7DA707E83B19}" type="datetime1">
              <a:rPr lang="en-US" sz="1400">
                <a:latin typeface="Arial" charset="0"/>
              </a:rPr>
              <a:pPr eaLnBrk="1" hangingPunct="1"/>
              <a:t>10/21/14</a:t>
            </a:fld>
            <a:endParaRPr lang="en-US" sz="1400" dirty="0">
              <a:latin typeface="Arial" charset="0"/>
            </a:endParaRPr>
          </a:p>
        </p:txBody>
      </p:sp>
      <p:sp>
        <p:nvSpPr>
          <p:cNvPr id="27653" name="Slide Number Placeholder 4"/>
          <p:cNvSpPr>
            <a:spLocks noGrp="1"/>
          </p:cNvSpPr>
          <p:nvPr>
            <p:ph type="sldNum" sz="quarter" idx="12"/>
          </p:nvPr>
        </p:nvSpPr>
        <p:spPr>
          <a:xfrm>
            <a:off x="6934200" y="6400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3D9ED9-8FA6-2640-A412-8CB8243827FC}" type="slidenum">
              <a:rPr lang="en-US" sz="1200">
                <a:latin typeface="Arial" charset="0"/>
              </a:rPr>
              <a:pPr eaLnBrk="1" hangingPunct="1"/>
              <a:t>31</a:t>
            </a:fld>
            <a:endParaRPr lang="en-US" sz="1200" dirty="0">
              <a:latin typeface="Arial" charset="0"/>
            </a:endParaRPr>
          </a:p>
        </p:txBody>
      </p:sp>
      <p:pic>
        <p:nvPicPr>
          <p:cNvPr id="2765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676400"/>
            <a:ext cx="36512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34024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Arial" charset="0"/>
                <a:ea typeface="ＭＳ Ｐゴシック" charset="0"/>
                <a:cs typeface="ＭＳ Ｐゴシック" charset="0"/>
              </a:rPr>
              <a:t>Other Binned Profiles</a:t>
            </a:r>
          </a:p>
        </p:txBody>
      </p:sp>
      <p:sp>
        <p:nvSpPr>
          <p:cNvPr id="29699" name="Content Placeholder 2"/>
          <p:cNvSpPr>
            <a:spLocks noGrp="1"/>
          </p:cNvSpPr>
          <p:nvPr>
            <p:ph idx="1"/>
          </p:nvPr>
        </p:nvSpPr>
        <p:spPr>
          <a:xfrm>
            <a:off x="1371600" y="5867400"/>
            <a:ext cx="7162800" cy="381000"/>
          </a:xfrm>
        </p:spPr>
        <p:txBody>
          <a:bodyPr>
            <a:normAutofit fontScale="47500" lnSpcReduction="20000"/>
          </a:bodyPr>
          <a:lstStyle/>
          <a:p>
            <a:r>
              <a:rPr lang="en-US" sz="2000" dirty="0">
                <a:latin typeface="Arial" charset="0"/>
                <a:ea typeface="ＭＳ Ｐゴシック" charset="0"/>
                <a:cs typeface="ＭＳ Ｐゴシック" charset="0"/>
              </a:rPr>
              <a:t>Left: March 11</a:t>
            </a:r>
            <a:r>
              <a:rPr lang="en-US" sz="2000" baseline="30000" dirty="0">
                <a:latin typeface="Arial" charset="0"/>
                <a:ea typeface="ＭＳ Ｐゴシック" charset="0"/>
                <a:cs typeface="ＭＳ Ｐゴシック" charset="0"/>
              </a:rPr>
              <a:t>th</a:t>
            </a:r>
            <a:r>
              <a:rPr lang="en-US" sz="2000" dirty="0">
                <a:latin typeface="Arial" charset="0"/>
                <a:ea typeface="ＭＳ Ｐゴシック" charset="0"/>
                <a:cs typeface="ＭＳ Ｐゴシック" charset="0"/>
              </a:rPr>
              <a:t> (crossed subtropical jet into mid-latitudes)</a:t>
            </a:r>
          </a:p>
          <a:p>
            <a:r>
              <a:rPr lang="en-US" sz="2000" dirty="0">
                <a:latin typeface="Arial" charset="0"/>
                <a:ea typeface="ＭＳ Ｐゴシック" charset="0"/>
                <a:cs typeface="ＭＳ Ｐゴシック" charset="0"/>
              </a:rPr>
              <a:t>Right: March 9</a:t>
            </a:r>
            <a:r>
              <a:rPr lang="en-US" sz="2000" baseline="30000" dirty="0">
                <a:latin typeface="Arial" charset="0"/>
                <a:ea typeface="ＭＳ Ｐゴシック" charset="0"/>
                <a:cs typeface="ＭＳ Ｐゴシック" charset="0"/>
              </a:rPr>
              <a:t>th</a:t>
            </a:r>
            <a:r>
              <a:rPr lang="en-US" sz="2000" dirty="0">
                <a:latin typeface="Arial" charset="0"/>
                <a:ea typeface="ＭＳ Ｐゴシック" charset="0"/>
                <a:cs typeface="ＭＳ Ｐゴシック" charset="0"/>
              </a:rPr>
              <a:t> (crossed equator)</a:t>
            </a:r>
          </a:p>
        </p:txBody>
      </p:sp>
      <p:sp>
        <p:nvSpPr>
          <p:cNvPr id="4" name="Date Placeholder 3"/>
          <p:cNvSpPr>
            <a:spLocks noGrp="1"/>
          </p:cNvSpPr>
          <p:nvPr>
            <p:ph type="dt" sz="quarter" idx="10"/>
          </p:nvPr>
        </p:nvSpPr>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CC3C8B-7C45-7C42-B9A2-CC69E952BFA6}" type="datetime1">
              <a:rPr lang="en-US" sz="1400">
                <a:latin typeface="Arial" charset="0"/>
              </a:rPr>
              <a:pPr eaLnBrk="1" hangingPunct="1"/>
              <a:t>10/21/14</a:t>
            </a:fld>
            <a:endParaRPr lang="en-US" sz="1400" dirty="0">
              <a:latin typeface="Arial" charset="0"/>
            </a:endParaRPr>
          </a:p>
        </p:txBody>
      </p:sp>
      <p:sp>
        <p:nvSpPr>
          <p:cNvPr id="297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959BB6-49C1-5D44-B584-2034A6AB1ACE}" type="slidenum">
              <a:rPr lang="en-US" sz="800">
                <a:latin typeface="Arial" charset="0"/>
              </a:rPr>
              <a:pPr eaLnBrk="1" hangingPunct="1"/>
              <a:t>32</a:t>
            </a:fld>
            <a:endParaRPr lang="en-US" sz="800" dirty="0">
              <a:latin typeface="Arial" charset="0"/>
            </a:endParaRPr>
          </a:p>
        </p:txBody>
      </p:sp>
      <p:pic>
        <p:nvPicPr>
          <p:cNvPr id="29702"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00200"/>
            <a:ext cx="3594100" cy="431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600200"/>
            <a:ext cx="3600450"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420969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Main Points</a:t>
            </a:r>
            <a:endParaRPr lang="en-US" dirty="0"/>
          </a:p>
        </p:txBody>
      </p:sp>
      <p:sp>
        <p:nvSpPr>
          <p:cNvPr id="3" name="Content Placeholder 2"/>
          <p:cNvSpPr>
            <a:spLocks noGrp="1"/>
          </p:cNvSpPr>
          <p:nvPr>
            <p:ph idx="1"/>
          </p:nvPr>
        </p:nvSpPr>
        <p:spPr/>
        <p:txBody>
          <a:bodyPr/>
          <a:lstStyle/>
          <a:p>
            <a:r>
              <a:rPr lang="en-US" dirty="0" smtClean="0"/>
              <a:t>The parts of the TTL sampled by the Global Hawk during ATTREX</a:t>
            </a:r>
            <a:r>
              <a:rPr lang="en-US" dirty="0"/>
              <a:t>-2 </a:t>
            </a:r>
            <a:r>
              <a:rPr lang="en-US" dirty="0" smtClean="0"/>
              <a:t>(February 2013) had young </a:t>
            </a:r>
            <a:r>
              <a:rPr lang="en-US" dirty="0"/>
              <a:t>and relatively uniform </a:t>
            </a:r>
            <a:r>
              <a:rPr lang="en-US" dirty="0" smtClean="0"/>
              <a:t>air.</a:t>
            </a:r>
          </a:p>
          <a:p>
            <a:r>
              <a:rPr lang="en-US" dirty="0" smtClean="0"/>
              <a:t>Small variations in tracer mixing ratios show that there was some mixing in of extratropical or older air.</a:t>
            </a:r>
          </a:p>
          <a:p>
            <a:r>
              <a:rPr lang="en-US" dirty="0" smtClean="0"/>
              <a:t>TTL air sampled in ATTREX-1 (November 2011) had much more extratropical character.</a:t>
            </a:r>
          </a:p>
        </p:txBody>
      </p:sp>
    </p:spTree>
    <p:extLst>
      <p:ext uri="{BB962C8B-B14F-4D97-AF65-F5344CB8AC3E}">
        <p14:creationId xmlns:p14="http://schemas.microsoft.com/office/powerpoint/2010/main" val="248234109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80373"/>
          </a:xfrm>
        </p:spPr>
        <p:txBody>
          <a:bodyPr>
            <a:noAutofit/>
          </a:bodyPr>
          <a:lstStyle/>
          <a:p>
            <a:r>
              <a:rPr lang="en-US" sz="2800" dirty="0" smtClean="0"/>
              <a:t>ATTREX-1: Possible intrusions of extratropical air </a:t>
            </a:r>
            <a:br>
              <a:rPr lang="en-US" sz="2800" dirty="0" smtClean="0"/>
            </a:br>
            <a:r>
              <a:rPr lang="en-US" sz="2800" dirty="0" smtClean="0"/>
              <a:t>into the tropical tropopause region (115-135°W)</a:t>
            </a:r>
            <a:endParaRPr lang="en-US" sz="2800" dirty="0"/>
          </a:p>
        </p:txBody>
      </p:sp>
      <p:pic>
        <p:nvPicPr>
          <p:cNvPr id="4" name="Picture 3" descr="ThetavsLat_20111109ch4.png"/>
          <p:cNvPicPr>
            <a:picLocks noChangeAspect="1"/>
          </p:cNvPicPr>
          <p:nvPr/>
        </p:nvPicPr>
        <p:blipFill>
          <a:blip r:embed="rId3"/>
          <a:stretch>
            <a:fillRect/>
          </a:stretch>
        </p:blipFill>
        <p:spPr>
          <a:xfrm>
            <a:off x="457200" y="1355012"/>
            <a:ext cx="8343619" cy="50101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thaneLatLayou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754" y="199204"/>
            <a:ext cx="8569896" cy="6356959"/>
          </a:xfrm>
          <a:prstGeom prst="rect">
            <a:avLst/>
          </a:prstGeom>
        </p:spPr>
      </p:pic>
    </p:spTree>
    <p:extLst>
      <p:ext uri="{BB962C8B-B14F-4D97-AF65-F5344CB8AC3E}">
        <p14:creationId xmlns:p14="http://schemas.microsoft.com/office/powerpoint/2010/main" val="323041785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900"/>
            <a:ext cx="8229600" cy="736601"/>
          </a:xfrm>
        </p:spPr>
        <p:txBody>
          <a:bodyPr>
            <a:normAutofit fontScale="90000"/>
          </a:bodyPr>
          <a:lstStyle/>
          <a:p>
            <a:r>
              <a:rPr lang="en-US" sz="2800" dirty="0" smtClean="0"/>
              <a:t>Variations in methane distribution on November 5, 2011</a:t>
            </a:r>
            <a:br>
              <a:rPr lang="en-US" sz="2800" dirty="0" smtClean="0"/>
            </a:br>
            <a:r>
              <a:rPr lang="en-US" sz="2800" dirty="0" smtClean="0"/>
              <a:t>(Latitude-theta </a:t>
            </a:r>
            <a:r>
              <a:rPr lang="en-US" sz="2800" dirty="0"/>
              <a:t>slice along 118-128</a:t>
            </a:r>
            <a:r>
              <a:rPr lang="en-US" sz="2800" dirty="0" smtClean="0"/>
              <a:t>°W)</a:t>
            </a:r>
            <a:endParaRPr lang="en-US" sz="2800" dirty="0"/>
          </a:p>
        </p:txBody>
      </p:sp>
      <p:pic>
        <p:nvPicPr>
          <p:cNvPr id="4" name="Picture 3" descr="ThetavsLat_20111105ch4.png"/>
          <p:cNvPicPr>
            <a:picLocks noChangeAspect="1"/>
          </p:cNvPicPr>
          <p:nvPr/>
        </p:nvPicPr>
        <p:blipFill>
          <a:blip r:embed="rId3"/>
          <a:stretch>
            <a:fillRect/>
          </a:stretch>
        </p:blipFill>
        <p:spPr>
          <a:xfrm>
            <a:off x="320730" y="1040435"/>
            <a:ext cx="8544235" cy="50101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Potential Temperature – Latitude Cross-section, February 9, 2013</a:t>
            </a:r>
            <a:endParaRPr lang="en-US" dirty="0"/>
          </a:p>
        </p:txBody>
      </p:sp>
      <p:pic>
        <p:nvPicPr>
          <p:cNvPr id="4" name="Picture 3" descr="ThetavsLat0209N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388" y="1487568"/>
            <a:ext cx="8480090" cy="5003800"/>
          </a:xfrm>
          <a:prstGeom prst="rect">
            <a:avLst/>
          </a:prstGeom>
        </p:spPr>
      </p:pic>
    </p:spTree>
    <p:extLst>
      <p:ext uri="{BB962C8B-B14F-4D97-AF65-F5344CB8AC3E}">
        <p14:creationId xmlns:p14="http://schemas.microsoft.com/office/powerpoint/2010/main" val="118626499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Feb. 9, 2013, Color-coded by Methane</a:t>
            </a:r>
            <a:endParaRPr lang="en-US" dirty="0"/>
          </a:p>
        </p:txBody>
      </p:sp>
      <p:pic>
        <p:nvPicPr>
          <p:cNvPr id="4" name="Picture 3" descr="ThetavsLat0209CH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900" y="1487568"/>
            <a:ext cx="8492920" cy="5003800"/>
          </a:xfrm>
          <a:prstGeom prst="rect">
            <a:avLst/>
          </a:prstGeom>
        </p:spPr>
      </p:pic>
    </p:spTree>
    <p:extLst>
      <p:ext uri="{BB962C8B-B14F-4D97-AF65-F5344CB8AC3E}">
        <p14:creationId xmlns:p14="http://schemas.microsoft.com/office/powerpoint/2010/main" val="381915455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F6N2Oprocessing copy.tiff"/>
          <p:cNvPicPr>
            <a:picLocks noChangeAspect="1"/>
          </p:cNvPicPr>
          <p:nvPr/>
        </p:nvPicPr>
        <p:blipFill>
          <a:blip r:embed="rId2"/>
          <a:stretch>
            <a:fillRect/>
          </a:stretch>
        </p:blipFill>
        <p:spPr>
          <a:xfrm>
            <a:off x="838200" y="838200"/>
            <a:ext cx="7315199" cy="5257800"/>
          </a:xfrm>
          <a:prstGeom prst="rect">
            <a:avLst/>
          </a:prstGeom>
        </p:spPr>
      </p:pic>
      <p:sp>
        <p:nvSpPr>
          <p:cNvPr id="6" name="TextBox 5"/>
          <p:cNvSpPr txBox="1"/>
          <p:nvPr/>
        </p:nvSpPr>
        <p:spPr>
          <a:xfrm>
            <a:off x="1607940" y="2510744"/>
            <a:ext cx="2433242" cy="646331"/>
          </a:xfrm>
          <a:prstGeom prst="rect">
            <a:avLst/>
          </a:prstGeom>
          <a:noFill/>
        </p:spPr>
        <p:txBody>
          <a:bodyPr wrap="square" rtlCol="0">
            <a:spAutoFit/>
          </a:bodyPr>
          <a:lstStyle/>
          <a:p>
            <a:r>
              <a:rPr lang="en-US" dirty="0" smtClean="0">
                <a:solidFill>
                  <a:srgbClr val="3366FF"/>
                </a:solidFill>
              </a:rPr>
              <a:t>Stratospheric air with  </a:t>
            </a:r>
          </a:p>
          <a:p>
            <a:r>
              <a:rPr lang="en-US" dirty="0" smtClean="0">
                <a:solidFill>
                  <a:srgbClr val="3366FF"/>
                </a:solidFill>
              </a:rPr>
              <a:t>tropical entry</a:t>
            </a:r>
            <a:endParaRPr lang="en-US" dirty="0">
              <a:solidFill>
                <a:srgbClr val="3366FF"/>
              </a:solidFill>
            </a:endParaRPr>
          </a:p>
        </p:txBody>
      </p:sp>
      <p:cxnSp>
        <p:nvCxnSpPr>
          <p:cNvPr id="10" name="Straight Connector 9"/>
          <p:cNvCxnSpPr/>
          <p:nvPr/>
        </p:nvCxnSpPr>
        <p:spPr>
          <a:xfrm>
            <a:off x="5029200" y="3581400"/>
            <a:ext cx="25146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flipH="1" flipV="1">
            <a:off x="5599906" y="3237706"/>
            <a:ext cx="687388"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0800000" flipV="1">
            <a:off x="5029200" y="3582988"/>
            <a:ext cx="913606" cy="301624"/>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flipH="1" flipV="1">
            <a:off x="6286500" y="3236912"/>
            <a:ext cx="687388"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630988" y="3584576"/>
            <a:ext cx="912812" cy="301624"/>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029199" y="4722812"/>
            <a:ext cx="25146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029199" y="4951412"/>
            <a:ext cx="25146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957972" y="2738735"/>
            <a:ext cx="671428" cy="461665"/>
          </a:xfrm>
          <a:prstGeom prst="rect">
            <a:avLst/>
          </a:prstGeom>
          <a:noFill/>
        </p:spPr>
        <p:txBody>
          <a:bodyPr wrap="none" rtlCol="0">
            <a:spAutoFit/>
          </a:bodyPr>
          <a:lstStyle/>
          <a:p>
            <a:pPr algn="ctr"/>
            <a:r>
              <a:rPr lang="en-US" sz="1200" dirty="0" smtClean="0">
                <a:solidFill>
                  <a:srgbClr val="0000FF"/>
                </a:solidFill>
              </a:rPr>
              <a:t>Tropical</a:t>
            </a:r>
          </a:p>
          <a:p>
            <a:pPr algn="ctr"/>
            <a:r>
              <a:rPr lang="en-US" sz="1200" dirty="0" smtClean="0">
                <a:solidFill>
                  <a:srgbClr val="0000FF"/>
                </a:solidFill>
              </a:rPr>
              <a:t>pipe</a:t>
            </a:r>
            <a:endParaRPr lang="en-US" sz="1200" dirty="0">
              <a:solidFill>
                <a:srgbClr val="0000FF"/>
              </a:solidFill>
            </a:endParaRPr>
          </a:p>
        </p:txBody>
      </p:sp>
      <p:sp>
        <p:nvSpPr>
          <p:cNvPr id="23" name="TextBox 22"/>
          <p:cNvSpPr txBox="1"/>
          <p:nvPr/>
        </p:nvSpPr>
        <p:spPr>
          <a:xfrm>
            <a:off x="5817945" y="3976300"/>
            <a:ext cx="813043" cy="276999"/>
          </a:xfrm>
          <a:prstGeom prst="rect">
            <a:avLst/>
          </a:prstGeom>
          <a:noFill/>
        </p:spPr>
        <p:txBody>
          <a:bodyPr wrap="none" rtlCol="0">
            <a:spAutoFit/>
          </a:bodyPr>
          <a:lstStyle/>
          <a:p>
            <a:r>
              <a:rPr lang="en-US" sz="1200" dirty="0" smtClean="0">
                <a:solidFill>
                  <a:srgbClr val="008000"/>
                </a:solidFill>
              </a:rPr>
              <a:t>Free Trop.</a:t>
            </a:r>
            <a:endParaRPr lang="en-US" sz="1200" dirty="0">
              <a:solidFill>
                <a:srgbClr val="008000"/>
              </a:solidFill>
            </a:endParaRPr>
          </a:p>
        </p:txBody>
      </p:sp>
      <p:sp>
        <p:nvSpPr>
          <p:cNvPr id="24" name="TextBox 23"/>
          <p:cNvSpPr txBox="1"/>
          <p:nvPr/>
        </p:nvSpPr>
        <p:spPr>
          <a:xfrm>
            <a:off x="5715000" y="4674413"/>
            <a:ext cx="1128810" cy="276999"/>
          </a:xfrm>
          <a:prstGeom prst="rect">
            <a:avLst/>
          </a:prstGeom>
          <a:noFill/>
        </p:spPr>
        <p:txBody>
          <a:bodyPr wrap="none" rtlCol="0">
            <a:spAutoFit/>
          </a:bodyPr>
          <a:lstStyle/>
          <a:p>
            <a:r>
              <a:rPr lang="en-US" sz="1200" dirty="0" smtClean="0">
                <a:solidFill>
                  <a:srgbClr val="FF6600"/>
                </a:solidFill>
              </a:rPr>
              <a:t>Boundary layer</a:t>
            </a:r>
            <a:endParaRPr lang="en-US" sz="1200" dirty="0">
              <a:solidFill>
                <a:srgbClr val="FF6600"/>
              </a:solidFill>
            </a:endParaRPr>
          </a:p>
        </p:txBody>
      </p:sp>
      <p:sp>
        <p:nvSpPr>
          <p:cNvPr id="25" name="TextBox 24"/>
          <p:cNvSpPr txBox="1"/>
          <p:nvPr/>
        </p:nvSpPr>
        <p:spPr>
          <a:xfrm>
            <a:off x="4112587" y="3747700"/>
            <a:ext cx="916612" cy="276999"/>
          </a:xfrm>
          <a:prstGeom prst="rect">
            <a:avLst/>
          </a:prstGeom>
          <a:noFill/>
        </p:spPr>
        <p:txBody>
          <a:bodyPr wrap="none" rtlCol="0">
            <a:spAutoFit/>
          </a:bodyPr>
          <a:lstStyle/>
          <a:p>
            <a:r>
              <a:rPr lang="en-US" sz="1200" dirty="0" smtClean="0">
                <a:solidFill>
                  <a:srgbClr val="3366FF"/>
                </a:solidFill>
              </a:rPr>
              <a:t>Tropopause</a:t>
            </a:r>
            <a:endParaRPr lang="en-US" sz="1200" dirty="0">
              <a:solidFill>
                <a:srgbClr val="3366FF"/>
              </a:solidFill>
            </a:endParaRPr>
          </a:p>
        </p:txBody>
      </p:sp>
      <p:cxnSp>
        <p:nvCxnSpPr>
          <p:cNvPr id="29" name="Straight Arrow Connector 28"/>
          <p:cNvCxnSpPr/>
          <p:nvPr/>
        </p:nvCxnSpPr>
        <p:spPr>
          <a:xfrm rot="5400000" flipH="1" flipV="1">
            <a:off x="6127150" y="3550250"/>
            <a:ext cx="3949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Freeform 37"/>
          <p:cNvSpPr/>
          <p:nvPr/>
        </p:nvSpPr>
        <p:spPr>
          <a:xfrm>
            <a:off x="5459488" y="2558142"/>
            <a:ext cx="573012" cy="795452"/>
          </a:xfrm>
          <a:custGeom>
            <a:avLst/>
            <a:gdLst>
              <a:gd name="connsiteX0" fmla="*/ 573012 w 573012"/>
              <a:gd name="connsiteY0" fmla="*/ 535215 h 1003906"/>
              <a:gd name="connsiteX1" fmla="*/ 137583 w 573012"/>
              <a:gd name="connsiteY1" fmla="*/ 54429 h 1003906"/>
              <a:gd name="connsiteX2" fmla="*/ 19655 w 573012"/>
              <a:gd name="connsiteY2" fmla="*/ 861787 h 1003906"/>
              <a:gd name="connsiteX3" fmla="*/ 19655 w 573012"/>
              <a:gd name="connsiteY3" fmla="*/ 907144 h 1003906"/>
            </a:gdLst>
            <a:ahLst/>
            <a:cxnLst>
              <a:cxn ang="0">
                <a:pos x="connsiteX0" y="connsiteY0"/>
              </a:cxn>
              <a:cxn ang="0">
                <a:pos x="connsiteX1" y="connsiteY1"/>
              </a:cxn>
              <a:cxn ang="0">
                <a:pos x="connsiteX2" y="connsiteY2"/>
              </a:cxn>
              <a:cxn ang="0">
                <a:pos x="connsiteX3" y="connsiteY3"/>
              </a:cxn>
            </a:cxnLst>
            <a:rect l="l" t="t" r="r" b="b"/>
            <a:pathLst>
              <a:path w="573012" h="1003906">
                <a:moveTo>
                  <a:pt x="573012" y="535215"/>
                </a:moveTo>
                <a:cubicBezTo>
                  <a:pt x="401410" y="267607"/>
                  <a:pt x="229809" y="0"/>
                  <a:pt x="137583" y="54429"/>
                </a:cubicBezTo>
                <a:cubicBezTo>
                  <a:pt x="45357" y="108858"/>
                  <a:pt x="39310" y="719668"/>
                  <a:pt x="19655" y="861787"/>
                </a:cubicBezTo>
                <a:cubicBezTo>
                  <a:pt x="0" y="1003906"/>
                  <a:pt x="9827" y="955525"/>
                  <a:pt x="19655" y="90714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40" name="Straight Arrow Connector 39"/>
          <p:cNvCxnSpPr>
            <a:stCxn id="38" idx="3"/>
          </p:cNvCxnSpPr>
          <p:nvPr/>
        </p:nvCxnSpPr>
        <p:spPr>
          <a:xfrm>
            <a:off x="5479143" y="3276924"/>
            <a:ext cx="1588" cy="2290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1744769" y="320686"/>
            <a:ext cx="6055375" cy="461665"/>
          </a:xfrm>
          <a:prstGeom prst="rect">
            <a:avLst/>
          </a:prstGeom>
          <a:noFill/>
        </p:spPr>
        <p:txBody>
          <a:bodyPr wrap="square" rtlCol="0">
            <a:spAutoFit/>
          </a:bodyPr>
          <a:lstStyle/>
          <a:p>
            <a:r>
              <a:rPr lang="en-US" sz="2400" dirty="0" smtClean="0"/>
              <a:t>START-08 Data – GV flights in NH midlatitudes</a:t>
            </a:r>
            <a:endParaRPr lang="en-US" sz="2400" dirty="0"/>
          </a:p>
        </p:txBody>
      </p:sp>
    </p:spTree>
    <p:extLst>
      <p:ext uri="{BB962C8B-B14F-4D97-AF65-F5344CB8AC3E}">
        <p14:creationId xmlns:p14="http://schemas.microsoft.com/office/powerpoint/2010/main" val="104606301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0924"/>
          </a:xfrm>
        </p:spPr>
        <p:txBody>
          <a:bodyPr>
            <a:normAutofit/>
          </a:bodyPr>
          <a:lstStyle/>
          <a:p>
            <a:r>
              <a:rPr lang="en-US" sz="2800" dirty="0" smtClean="0"/>
              <a:t>ATTREX-1 Ozone </a:t>
            </a:r>
            <a:r>
              <a:rPr lang="en-US" sz="2800" dirty="0" smtClean="0"/>
              <a:t>(November 9, 2011)</a:t>
            </a:r>
            <a:endParaRPr lang="en-US" sz="2800" dirty="0"/>
          </a:p>
        </p:txBody>
      </p:sp>
      <p:pic>
        <p:nvPicPr>
          <p:cNvPr id="4" name="Picture 3" descr="ThetavsLat_20111109o3.png"/>
          <p:cNvPicPr>
            <a:picLocks noChangeAspect="1"/>
          </p:cNvPicPr>
          <p:nvPr/>
        </p:nvPicPr>
        <p:blipFill>
          <a:blip r:embed="rId3"/>
          <a:stretch>
            <a:fillRect/>
          </a:stretch>
        </p:blipFill>
        <p:spPr>
          <a:xfrm>
            <a:off x="333558" y="923925"/>
            <a:ext cx="8480091" cy="50101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Feb. 9, 2013, Color-coded by Latitude</a:t>
            </a:r>
            <a:endParaRPr lang="en-US" dirty="0"/>
          </a:p>
        </p:txBody>
      </p:sp>
      <p:pic>
        <p:nvPicPr>
          <p:cNvPr id="4" name="Content Placeholder 3" descr="N2OvsCH40209Lat.png"/>
          <p:cNvPicPr>
            <a:picLocks noGrp="1" noChangeAspect="1"/>
          </p:cNvPicPr>
          <p:nvPr>
            <p:ph idx="1"/>
          </p:nvPr>
        </p:nvPicPr>
        <p:blipFill>
          <a:blip r:embed="rId3">
            <a:extLst>
              <a:ext uri="{28A0092B-C50C-407E-A947-70E740481C1C}">
                <a14:useLocalDpi xmlns:a14="http://schemas.microsoft.com/office/drawing/2010/main" val="0"/>
              </a:ext>
            </a:extLst>
          </a:blip>
          <a:srcRect t="4" b="4"/>
          <a:stretch>
            <a:fillRect/>
          </a:stretch>
        </p:blipFill>
        <p:spPr/>
      </p:pic>
    </p:spTree>
    <p:extLst>
      <p:ext uri="{BB962C8B-B14F-4D97-AF65-F5344CB8AC3E}">
        <p14:creationId xmlns:p14="http://schemas.microsoft.com/office/powerpoint/2010/main" val="13775487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Feb. 9, 2013, Color-coded by Latitude</a:t>
            </a:r>
          </a:p>
        </p:txBody>
      </p:sp>
      <p:pic>
        <p:nvPicPr>
          <p:cNvPr id="4" name="Content Placeholder 3" descr="N2OvsSF60209Lat.png"/>
          <p:cNvPicPr>
            <a:picLocks noGrp="1" noChangeAspect="1"/>
          </p:cNvPicPr>
          <p:nvPr>
            <p:ph idx="1"/>
          </p:nvPr>
        </p:nvPicPr>
        <p:blipFill>
          <a:blip r:embed="rId3">
            <a:extLst>
              <a:ext uri="{28A0092B-C50C-407E-A947-70E740481C1C}">
                <a14:useLocalDpi xmlns:a14="http://schemas.microsoft.com/office/drawing/2010/main" val="0"/>
              </a:ext>
            </a:extLst>
          </a:blip>
          <a:srcRect t="4" b="4"/>
          <a:stretch>
            <a:fillRect/>
          </a:stretch>
        </p:blipFill>
        <p:spPr/>
      </p:pic>
    </p:spTree>
    <p:extLst>
      <p:ext uri="{BB962C8B-B14F-4D97-AF65-F5344CB8AC3E}">
        <p14:creationId xmlns:p14="http://schemas.microsoft.com/office/powerpoint/2010/main" val="156650110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model for mixing</a:t>
            </a:r>
            <a:endParaRPr lang="en-US" dirty="0"/>
          </a:p>
        </p:txBody>
      </p:sp>
      <p:sp>
        <p:nvSpPr>
          <p:cNvPr id="3" name="Content Placeholder 2"/>
          <p:cNvSpPr>
            <a:spLocks noGrp="1"/>
          </p:cNvSpPr>
          <p:nvPr>
            <p:ph idx="1"/>
          </p:nvPr>
        </p:nvSpPr>
        <p:spPr/>
        <p:txBody>
          <a:bodyPr>
            <a:normAutofit lnSpcReduction="10000"/>
          </a:bodyPr>
          <a:lstStyle/>
          <a:p>
            <a:r>
              <a:rPr lang="en-US" dirty="0" smtClean="0"/>
              <a:t>Measured mixing ratio = x*(mixing ratio of midlatitude air) + (1-x)*(mixing ratio of tropospheric air)</a:t>
            </a:r>
          </a:p>
          <a:p>
            <a:r>
              <a:rPr lang="en-US" dirty="0"/>
              <a:t>x</a:t>
            </a:r>
            <a:r>
              <a:rPr lang="en-US" dirty="0" smtClean="0"/>
              <a:t> = fraction of midlatitude (or older) air</a:t>
            </a:r>
          </a:p>
          <a:p>
            <a:r>
              <a:rPr lang="en-US" dirty="0" smtClean="0"/>
              <a:t>Tropospheric values from NOAA ground sites</a:t>
            </a:r>
          </a:p>
          <a:p>
            <a:r>
              <a:rPr lang="en-US" dirty="0" smtClean="0"/>
              <a:t>Mixing ratios for midlatitude air from Global Hawk measurements: N</a:t>
            </a:r>
            <a:r>
              <a:rPr lang="en-US" baseline="-25000" dirty="0" smtClean="0"/>
              <a:t>2</a:t>
            </a:r>
            <a:r>
              <a:rPr lang="en-US" dirty="0" smtClean="0"/>
              <a:t>O = 290 ppb and CH</a:t>
            </a:r>
            <a:r>
              <a:rPr lang="en-US" baseline="-25000" dirty="0" smtClean="0"/>
              <a:t>4</a:t>
            </a:r>
            <a:r>
              <a:rPr lang="en-US" dirty="0" smtClean="0"/>
              <a:t> = 1805 ppb</a:t>
            </a:r>
          </a:p>
          <a:p>
            <a:r>
              <a:rPr lang="en-US" dirty="0" smtClean="0"/>
              <a:t>x</a:t>
            </a:r>
            <a:r>
              <a:rPr lang="en-US" baseline="-25000" dirty="0" smtClean="0"/>
              <a:t>N2O</a:t>
            </a:r>
            <a:r>
              <a:rPr lang="en-US" dirty="0" smtClean="0"/>
              <a:t> = (325 ppb – measured)/(325-290 ppb)</a:t>
            </a:r>
            <a:endParaRPr lang="en-US" dirty="0"/>
          </a:p>
        </p:txBody>
      </p:sp>
    </p:spTree>
    <p:extLst>
      <p:ext uri="{BB962C8B-B14F-4D97-AF65-F5344CB8AC3E}">
        <p14:creationId xmlns:p14="http://schemas.microsoft.com/office/powerpoint/2010/main" val="4991175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Percent of midlatitude or older air based on N</a:t>
            </a:r>
            <a:r>
              <a:rPr lang="en-US" baseline="-25000" dirty="0" smtClean="0"/>
              <a:t>2</a:t>
            </a:r>
            <a:r>
              <a:rPr lang="en-US" dirty="0" smtClean="0"/>
              <a:t>O, February 9, 2013</a:t>
            </a:r>
            <a:endParaRPr lang="en-US" dirty="0"/>
          </a:p>
        </p:txBody>
      </p:sp>
      <p:pic>
        <p:nvPicPr>
          <p:cNvPr id="4" name="Content Placeholder 3" descr="ThetavsLat0209n2ofraction.png"/>
          <p:cNvPicPr>
            <a:picLocks noGrp="1" noChangeAspect="1"/>
          </p:cNvPicPr>
          <p:nvPr>
            <p:ph idx="1"/>
          </p:nvPr>
        </p:nvPicPr>
        <p:blipFill>
          <a:blip r:embed="rId3">
            <a:extLst>
              <a:ext uri="{28A0092B-C50C-407E-A947-70E740481C1C}">
                <a14:useLocalDpi xmlns:a14="http://schemas.microsoft.com/office/drawing/2010/main" val="0"/>
              </a:ext>
            </a:extLst>
          </a:blip>
          <a:srcRect t="4" b="4"/>
          <a:stretch>
            <a:fillRect/>
          </a:stretch>
        </p:blipFill>
        <p:spPr/>
      </p:pic>
    </p:spTree>
    <p:extLst>
      <p:ext uri="{BB962C8B-B14F-4D97-AF65-F5344CB8AC3E}">
        <p14:creationId xmlns:p14="http://schemas.microsoft.com/office/powerpoint/2010/main" val="25928688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Percent of midlatitude or older air based on </a:t>
            </a:r>
            <a:r>
              <a:rPr lang="en-US" dirty="0" smtClean="0"/>
              <a:t>methane, </a:t>
            </a:r>
            <a:r>
              <a:rPr lang="en-US" dirty="0"/>
              <a:t>February 9, 2013</a:t>
            </a:r>
          </a:p>
        </p:txBody>
      </p:sp>
      <p:pic>
        <p:nvPicPr>
          <p:cNvPr id="4" name="Content Placeholder 3" descr="ThetavsLat0209ch4fraction.png"/>
          <p:cNvPicPr>
            <a:picLocks noGrp="1" noChangeAspect="1"/>
          </p:cNvPicPr>
          <p:nvPr>
            <p:ph idx="1"/>
          </p:nvPr>
        </p:nvPicPr>
        <p:blipFill>
          <a:blip r:embed="rId2">
            <a:extLst>
              <a:ext uri="{28A0092B-C50C-407E-A947-70E740481C1C}">
                <a14:useLocalDpi xmlns:a14="http://schemas.microsoft.com/office/drawing/2010/main" val="0"/>
              </a:ext>
            </a:extLst>
          </a:blip>
          <a:srcRect t="4" b="4"/>
          <a:stretch>
            <a:fillRect/>
          </a:stretch>
        </p:blipFill>
        <p:spPr/>
      </p:pic>
    </p:spTree>
    <p:extLst>
      <p:ext uri="{BB962C8B-B14F-4D97-AF65-F5344CB8AC3E}">
        <p14:creationId xmlns:p14="http://schemas.microsoft.com/office/powerpoint/2010/main" val="4774197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Feb. 21, 2013; UCATS Methane</a:t>
            </a:r>
            <a:endParaRPr lang="en-US" dirty="0"/>
          </a:p>
        </p:txBody>
      </p:sp>
      <p:pic>
        <p:nvPicPr>
          <p:cNvPr id="4" name="Picture 3" descr="ThetavsLat0221UCATSCH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500662"/>
            <a:ext cx="8382107" cy="5003800"/>
          </a:xfrm>
          <a:prstGeom prst="rect">
            <a:avLst/>
          </a:prstGeom>
        </p:spPr>
      </p:pic>
    </p:spTree>
    <p:extLst>
      <p:ext uri="{BB962C8B-B14F-4D97-AF65-F5344CB8AC3E}">
        <p14:creationId xmlns:p14="http://schemas.microsoft.com/office/powerpoint/2010/main" val="154647506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Feb. 21, 2013, Color-coded by N</a:t>
            </a:r>
            <a:r>
              <a:rPr lang="en-US" baseline="-25000" dirty="0" smtClean="0"/>
              <a:t>2</a:t>
            </a:r>
            <a:r>
              <a:rPr lang="en-US" dirty="0" smtClean="0"/>
              <a:t>O</a:t>
            </a:r>
            <a:endParaRPr lang="en-US" dirty="0"/>
          </a:p>
        </p:txBody>
      </p:sp>
      <p:pic>
        <p:nvPicPr>
          <p:cNvPr id="4" name="Picture 3" descr="ThetavsLat0221N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559" y="1474474"/>
            <a:ext cx="8492920" cy="5003800"/>
          </a:xfrm>
          <a:prstGeom prst="rect">
            <a:avLst/>
          </a:prstGeom>
        </p:spPr>
      </p:pic>
    </p:spTree>
    <p:extLst>
      <p:ext uri="{BB962C8B-B14F-4D97-AF65-F5344CB8AC3E}">
        <p14:creationId xmlns:p14="http://schemas.microsoft.com/office/powerpoint/2010/main" val="345958073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Feb. </a:t>
            </a:r>
            <a:r>
              <a:rPr lang="en-US" dirty="0" smtClean="0"/>
              <a:t>21, </a:t>
            </a:r>
            <a:r>
              <a:rPr lang="en-US" dirty="0"/>
              <a:t>2013, Color-coded by Latitude</a:t>
            </a:r>
          </a:p>
        </p:txBody>
      </p:sp>
      <p:pic>
        <p:nvPicPr>
          <p:cNvPr id="4" name="Content Placeholder 3" descr="N2OvsSF60221Lat.png"/>
          <p:cNvPicPr>
            <a:picLocks noGrp="1" noChangeAspect="1"/>
          </p:cNvPicPr>
          <p:nvPr>
            <p:ph idx="1"/>
          </p:nvPr>
        </p:nvPicPr>
        <p:blipFill>
          <a:blip r:embed="rId2">
            <a:extLst>
              <a:ext uri="{28A0092B-C50C-407E-A947-70E740481C1C}">
                <a14:useLocalDpi xmlns:a14="http://schemas.microsoft.com/office/drawing/2010/main" val="0"/>
              </a:ext>
            </a:extLst>
          </a:blip>
          <a:srcRect t="4" b="4"/>
          <a:stretch>
            <a:fillRect/>
          </a:stretch>
        </p:blipFill>
        <p:spPr/>
      </p:pic>
    </p:spTree>
    <p:extLst>
      <p:ext uri="{BB962C8B-B14F-4D97-AF65-F5344CB8AC3E}">
        <p14:creationId xmlns:p14="http://schemas.microsoft.com/office/powerpoint/2010/main" val="425269900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Feb. 21, 2013, Color-coded by Latitude</a:t>
            </a:r>
          </a:p>
        </p:txBody>
      </p:sp>
      <p:pic>
        <p:nvPicPr>
          <p:cNvPr id="4" name="Content Placeholder 3" descr="N2OvsUCATSCH40221Lat.png"/>
          <p:cNvPicPr>
            <a:picLocks noGrp="1" noChangeAspect="1"/>
          </p:cNvPicPr>
          <p:nvPr>
            <p:ph idx="1"/>
          </p:nvPr>
        </p:nvPicPr>
        <p:blipFill>
          <a:blip r:embed="rId2">
            <a:extLst>
              <a:ext uri="{28A0092B-C50C-407E-A947-70E740481C1C}">
                <a14:useLocalDpi xmlns:a14="http://schemas.microsoft.com/office/drawing/2010/main" val="0"/>
              </a:ext>
            </a:extLst>
          </a:blip>
          <a:srcRect t="4" b="4"/>
          <a:stretch>
            <a:fillRect/>
          </a:stretch>
        </p:blipFill>
        <p:spPr>
          <a:xfrm>
            <a:off x="457200" y="1523232"/>
            <a:ext cx="8229600" cy="4525963"/>
          </a:xfrm>
        </p:spPr>
      </p:pic>
    </p:spTree>
    <p:extLst>
      <p:ext uri="{BB962C8B-B14F-4D97-AF65-F5344CB8AC3E}">
        <p14:creationId xmlns:p14="http://schemas.microsoft.com/office/powerpoint/2010/main" val="285421538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Percent of midlatitude or older air based on N</a:t>
            </a:r>
            <a:r>
              <a:rPr lang="en-US" baseline="-25000" dirty="0"/>
              <a:t>2</a:t>
            </a:r>
            <a:r>
              <a:rPr lang="en-US" dirty="0"/>
              <a:t>O, February </a:t>
            </a:r>
            <a:r>
              <a:rPr lang="en-US" dirty="0" smtClean="0"/>
              <a:t>21, </a:t>
            </a:r>
            <a:r>
              <a:rPr lang="en-US" dirty="0"/>
              <a:t>2013</a:t>
            </a:r>
          </a:p>
        </p:txBody>
      </p:sp>
      <p:pic>
        <p:nvPicPr>
          <p:cNvPr id="4" name="Content Placeholder 3" descr="ThetavsLat0221n2ofraction.png"/>
          <p:cNvPicPr>
            <a:picLocks noGrp="1" noChangeAspect="1"/>
          </p:cNvPicPr>
          <p:nvPr>
            <p:ph idx="1"/>
          </p:nvPr>
        </p:nvPicPr>
        <p:blipFill>
          <a:blip r:embed="rId3">
            <a:extLst>
              <a:ext uri="{28A0092B-C50C-407E-A947-70E740481C1C}">
                <a14:useLocalDpi xmlns:a14="http://schemas.microsoft.com/office/drawing/2010/main" val="0"/>
              </a:ext>
            </a:extLst>
          </a:blip>
          <a:srcRect t="4" b="4"/>
          <a:stretch>
            <a:fillRect/>
          </a:stretch>
        </p:blipFill>
        <p:spPr/>
      </p:pic>
    </p:spTree>
    <p:extLst>
      <p:ext uri="{BB962C8B-B14F-4D97-AF65-F5344CB8AC3E}">
        <p14:creationId xmlns:p14="http://schemas.microsoft.com/office/powerpoint/2010/main" val="373037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Flight curtain in tropics, low ozone</a:t>
            </a:r>
            <a:endParaRPr lang="en-US" dirty="0"/>
          </a:p>
        </p:txBody>
      </p:sp>
      <p:pic>
        <p:nvPicPr>
          <p:cNvPr id="4" name="Picture 3" descr="AltLat20111109ozone1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4120"/>
            <a:ext cx="9144000" cy="5029200"/>
          </a:xfrm>
          <a:prstGeom prst="rect">
            <a:avLst/>
          </a:prstGeom>
        </p:spPr>
      </p:pic>
    </p:spTree>
    <p:extLst>
      <p:ext uri="{BB962C8B-B14F-4D97-AF65-F5344CB8AC3E}">
        <p14:creationId xmlns:p14="http://schemas.microsoft.com/office/powerpoint/2010/main" val="428852906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Percent of midlatitude or older air based on </a:t>
            </a:r>
            <a:r>
              <a:rPr lang="en-US" dirty="0" smtClean="0"/>
              <a:t>methane, </a:t>
            </a:r>
            <a:r>
              <a:rPr lang="en-US" dirty="0"/>
              <a:t>February </a:t>
            </a:r>
            <a:r>
              <a:rPr lang="en-US" dirty="0" smtClean="0"/>
              <a:t>21, </a:t>
            </a:r>
            <a:r>
              <a:rPr lang="en-US" dirty="0"/>
              <a:t>2013</a:t>
            </a:r>
          </a:p>
        </p:txBody>
      </p:sp>
      <p:pic>
        <p:nvPicPr>
          <p:cNvPr id="4" name="Content Placeholder 3" descr="ThetavsLat0221ch4fraction.png"/>
          <p:cNvPicPr>
            <a:picLocks noGrp="1" noChangeAspect="1"/>
          </p:cNvPicPr>
          <p:nvPr>
            <p:ph idx="1"/>
          </p:nvPr>
        </p:nvPicPr>
        <p:blipFill>
          <a:blip r:embed="rId2">
            <a:extLst>
              <a:ext uri="{28A0092B-C50C-407E-A947-70E740481C1C}">
                <a14:useLocalDpi xmlns:a14="http://schemas.microsoft.com/office/drawing/2010/main" val="0"/>
              </a:ext>
            </a:extLst>
          </a:blip>
          <a:srcRect t="4" b="4"/>
          <a:stretch>
            <a:fillRect/>
          </a:stretch>
        </p:blipFill>
        <p:spPr/>
      </p:pic>
    </p:spTree>
    <p:extLst>
      <p:ext uri="{BB962C8B-B14F-4D97-AF65-F5344CB8AC3E}">
        <p14:creationId xmlns:p14="http://schemas.microsoft.com/office/powerpoint/2010/main" val="3659502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March 1, </a:t>
            </a:r>
            <a:r>
              <a:rPr lang="en-US" dirty="0"/>
              <a:t>2013, Color-coded by Methane</a:t>
            </a:r>
          </a:p>
        </p:txBody>
      </p:sp>
      <p:pic>
        <p:nvPicPr>
          <p:cNvPr id="4" name="Picture 3" descr="ThetavsLat0301CH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88" y="1487568"/>
            <a:ext cx="8467261" cy="5003800"/>
          </a:xfrm>
          <a:prstGeom prst="rect">
            <a:avLst/>
          </a:prstGeom>
        </p:spPr>
      </p:pic>
    </p:spTree>
    <p:extLst>
      <p:ext uri="{BB962C8B-B14F-4D97-AF65-F5344CB8AC3E}">
        <p14:creationId xmlns:p14="http://schemas.microsoft.com/office/powerpoint/2010/main" val="322776640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March 1, </a:t>
            </a:r>
            <a:r>
              <a:rPr lang="en-US" dirty="0"/>
              <a:t>2013, Color-coded by </a:t>
            </a:r>
            <a:r>
              <a:rPr lang="en-US" dirty="0" smtClean="0"/>
              <a:t>N</a:t>
            </a:r>
            <a:r>
              <a:rPr lang="en-US" baseline="-25000" dirty="0" smtClean="0"/>
              <a:t>2</a:t>
            </a:r>
            <a:r>
              <a:rPr lang="en-US" dirty="0" smtClean="0"/>
              <a:t>O</a:t>
            </a:r>
            <a:endParaRPr lang="en-US" dirty="0"/>
          </a:p>
        </p:txBody>
      </p:sp>
      <p:pic>
        <p:nvPicPr>
          <p:cNvPr id="4" name="Picture 3" descr="ThetavsLat0301N2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74474"/>
            <a:ext cx="8339559" cy="5003800"/>
          </a:xfrm>
          <a:prstGeom prst="rect">
            <a:avLst/>
          </a:prstGeom>
        </p:spPr>
      </p:pic>
    </p:spTree>
    <p:extLst>
      <p:ext uri="{BB962C8B-B14F-4D97-AF65-F5344CB8AC3E}">
        <p14:creationId xmlns:p14="http://schemas.microsoft.com/office/powerpoint/2010/main" val="415640834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tvsLong_20111109ch4.png"/>
          <p:cNvPicPr>
            <a:picLocks noChangeAspect="1"/>
          </p:cNvPicPr>
          <p:nvPr/>
        </p:nvPicPr>
        <p:blipFill>
          <a:blip r:embed="rId3"/>
          <a:stretch>
            <a:fillRect/>
          </a:stretch>
        </p:blipFill>
        <p:spPr>
          <a:xfrm>
            <a:off x="755714" y="0"/>
            <a:ext cx="7632571"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085" y="274638"/>
            <a:ext cx="8750741" cy="587527"/>
          </a:xfrm>
        </p:spPr>
        <p:txBody>
          <a:bodyPr>
            <a:normAutofit/>
          </a:bodyPr>
          <a:lstStyle/>
          <a:p>
            <a:r>
              <a:rPr lang="en-US" sz="2800" dirty="0" smtClean="0"/>
              <a:t>Altitude vs. latitude, color-coded by methane, Nov. 9</a:t>
            </a:r>
            <a:endParaRPr lang="en-US" sz="2800" dirty="0"/>
          </a:p>
        </p:txBody>
      </p:sp>
      <p:pic>
        <p:nvPicPr>
          <p:cNvPr id="4" name="Picture 3" descr="AltvsLat_20111109ch4.png"/>
          <p:cNvPicPr>
            <a:picLocks noChangeAspect="1"/>
          </p:cNvPicPr>
          <p:nvPr/>
        </p:nvPicPr>
        <p:blipFill>
          <a:blip r:embed="rId2"/>
          <a:stretch>
            <a:fillRect/>
          </a:stretch>
        </p:blipFill>
        <p:spPr>
          <a:xfrm>
            <a:off x="0" y="1191898"/>
            <a:ext cx="9144000" cy="50101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955" y="274638"/>
            <a:ext cx="8552655" cy="459368"/>
          </a:xfrm>
        </p:spPr>
        <p:txBody>
          <a:bodyPr>
            <a:noAutofit/>
          </a:bodyPr>
          <a:lstStyle/>
          <a:p>
            <a:r>
              <a:rPr lang="en-US" sz="2800" dirty="0" smtClean="0"/>
              <a:t>Ozone vs. Methane, binned by theta, November 9, 2011</a:t>
            </a:r>
            <a:endParaRPr lang="en-US" sz="2800" dirty="0"/>
          </a:p>
        </p:txBody>
      </p:sp>
      <p:pic>
        <p:nvPicPr>
          <p:cNvPr id="4" name="Picture 3" descr="OzonevsCH4_20111109theta.png"/>
          <p:cNvPicPr>
            <a:picLocks noChangeAspect="1"/>
          </p:cNvPicPr>
          <p:nvPr/>
        </p:nvPicPr>
        <p:blipFill>
          <a:blip r:embed="rId2"/>
          <a:stretch>
            <a:fillRect/>
          </a:stretch>
        </p:blipFill>
        <p:spPr>
          <a:xfrm>
            <a:off x="0" y="923925"/>
            <a:ext cx="9144000" cy="50101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Methane-N</a:t>
            </a:r>
            <a:r>
              <a:rPr lang="en-US" baseline="-25000" dirty="0" smtClean="0"/>
              <a:t>2</a:t>
            </a:r>
            <a:r>
              <a:rPr lang="en-US" dirty="0" smtClean="0"/>
              <a:t>O Correlation Plot</a:t>
            </a:r>
            <a:endParaRPr lang="en-US" dirty="0"/>
          </a:p>
        </p:txBody>
      </p:sp>
      <p:pic>
        <p:nvPicPr>
          <p:cNvPr id="4" name="Picture 3" descr="CH4vsN2O02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5016"/>
            <a:ext cx="9144000" cy="5003800"/>
          </a:xfrm>
          <a:prstGeom prst="rect">
            <a:avLst/>
          </a:prstGeom>
        </p:spPr>
      </p:pic>
    </p:spTree>
    <p:extLst>
      <p:ext uri="{BB962C8B-B14F-4D97-AF65-F5344CB8AC3E}">
        <p14:creationId xmlns:p14="http://schemas.microsoft.com/office/powerpoint/2010/main" val="122457094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SF</a:t>
            </a:r>
            <a:r>
              <a:rPr lang="en-US" baseline="-25000" dirty="0" smtClean="0"/>
              <a:t>6</a:t>
            </a:r>
            <a:r>
              <a:rPr lang="en-US" dirty="0" smtClean="0"/>
              <a:t> vs. N</a:t>
            </a:r>
            <a:r>
              <a:rPr lang="en-US" baseline="-25000" dirty="0" smtClean="0"/>
              <a:t>2</a:t>
            </a:r>
            <a:r>
              <a:rPr lang="en-US" dirty="0" smtClean="0"/>
              <a:t>O, February 14, 2013</a:t>
            </a:r>
            <a:endParaRPr lang="en-US" dirty="0"/>
          </a:p>
        </p:txBody>
      </p:sp>
      <p:pic>
        <p:nvPicPr>
          <p:cNvPr id="4" name="Picture 3" descr="SF6vsN2O02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9360"/>
            <a:ext cx="9144000" cy="5003800"/>
          </a:xfrm>
          <a:prstGeom prst="rect">
            <a:avLst/>
          </a:prstGeom>
        </p:spPr>
      </p:pic>
    </p:spTree>
    <p:extLst>
      <p:ext uri="{BB962C8B-B14F-4D97-AF65-F5344CB8AC3E}">
        <p14:creationId xmlns:p14="http://schemas.microsoft.com/office/powerpoint/2010/main" val="92320474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UCATS CO data sorted by Ozone</a:t>
            </a:r>
            <a:endParaRPr lang="en-US" dirty="0"/>
          </a:p>
        </p:txBody>
      </p:sp>
      <p:pic>
        <p:nvPicPr>
          <p:cNvPr id="4" name="Picture 3" descr="COvsTime02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2188"/>
            <a:ext cx="9144000" cy="5003800"/>
          </a:xfrm>
          <a:prstGeom prst="rect">
            <a:avLst/>
          </a:prstGeom>
        </p:spPr>
      </p:pic>
    </p:spTree>
    <p:extLst>
      <p:ext uri="{BB962C8B-B14F-4D97-AF65-F5344CB8AC3E}">
        <p14:creationId xmlns:p14="http://schemas.microsoft.com/office/powerpoint/2010/main" val="248300193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677"/>
            <a:ext cx="8229600" cy="702169"/>
          </a:xfrm>
        </p:spPr>
        <p:txBody>
          <a:bodyPr>
            <a:normAutofit fontScale="90000"/>
          </a:bodyPr>
          <a:lstStyle/>
          <a:p>
            <a:r>
              <a:rPr lang="en-US" dirty="0" smtClean="0"/>
              <a:t>November 9, 2011; methane</a:t>
            </a:r>
            <a:endParaRPr lang="en-US" dirty="0"/>
          </a:p>
        </p:txBody>
      </p:sp>
      <p:pic>
        <p:nvPicPr>
          <p:cNvPr id="4" name="Picture 3" descr="MethaneLatLayou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14400"/>
            <a:ext cx="8229600" cy="5721264"/>
          </a:xfrm>
          <a:prstGeom prst="rect">
            <a:avLst/>
          </a:prstGeom>
        </p:spPr>
      </p:pic>
    </p:spTree>
    <p:extLst>
      <p:ext uri="{BB962C8B-B14F-4D97-AF65-F5344CB8AC3E}">
        <p14:creationId xmlns:p14="http://schemas.microsoft.com/office/powerpoint/2010/main" val="113727601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34729"/>
          </a:xfrm>
        </p:spPr>
        <p:txBody>
          <a:bodyPr>
            <a:normAutofit fontScale="90000"/>
          </a:bodyPr>
          <a:lstStyle/>
          <a:p>
            <a:r>
              <a:rPr lang="en-US" dirty="0"/>
              <a:t>ATTREX</a:t>
            </a:r>
            <a:r>
              <a:rPr lang="en-US" dirty="0" smtClean="0"/>
              <a:t>-2 Ozone, February </a:t>
            </a:r>
            <a:r>
              <a:rPr lang="en-US" dirty="0"/>
              <a:t>9, </a:t>
            </a:r>
            <a:r>
              <a:rPr lang="en-US" dirty="0" smtClean="0"/>
              <a:t>2013</a:t>
            </a:r>
            <a:endParaRPr lang="en-US" dirty="0"/>
          </a:p>
        </p:txBody>
      </p:sp>
      <p:pic>
        <p:nvPicPr>
          <p:cNvPr id="4" name="Picture 3" descr="AltvsLat0209o31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1560"/>
            <a:ext cx="9144000" cy="5029200"/>
          </a:xfrm>
          <a:prstGeom prst="rect">
            <a:avLst/>
          </a:prstGeom>
        </p:spPr>
      </p:pic>
    </p:spTree>
    <p:extLst>
      <p:ext uri="{BB962C8B-B14F-4D97-AF65-F5344CB8AC3E}">
        <p14:creationId xmlns:p14="http://schemas.microsoft.com/office/powerpoint/2010/main" val="149689332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34729"/>
          </a:xfrm>
        </p:spPr>
        <p:txBody>
          <a:bodyPr>
            <a:normAutofit fontScale="90000"/>
          </a:bodyPr>
          <a:lstStyle/>
          <a:p>
            <a:r>
              <a:rPr lang="en-US" dirty="0"/>
              <a:t>ATTREX</a:t>
            </a:r>
            <a:r>
              <a:rPr lang="en-US" dirty="0" smtClean="0"/>
              <a:t>-2 Methane, February </a:t>
            </a:r>
            <a:r>
              <a:rPr lang="en-US" dirty="0"/>
              <a:t>9, </a:t>
            </a:r>
            <a:r>
              <a:rPr lang="en-US" dirty="0" smtClean="0"/>
              <a:t>2013</a:t>
            </a:r>
            <a:endParaRPr lang="en-US" dirty="0"/>
          </a:p>
        </p:txBody>
      </p:sp>
      <p:pic>
        <p:nvPicPr>
          <p:cNvPr id="3" name="Picture 2" descr="AltvsLat_20130209ch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4400"/>
            <a:ext cx="9144000" cy="5003800"/>
          </a:xfrm>
          <a:prstGeom prst="rect">
            <a:avLst/>
          </a:prstGeom>
        </p:spPr>
      </p:pic>
    </p:spTree>
    <p:extLst>
      <p:ext uri="{BB962C8B-B14F-4D97-AF65-F5344CB8AC3E}">
        <p14:creationId xmlns:p14="http://schemas.microsoft.com/office/powerpoint/2010/main" val="21859043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34729"/>
          </a:xfrm>
        </p:spPr>
        <p:txBody>
          <a:bodyPr>
            <a:normAutofit fontScale="90000"/>
          </a:bodyPr>
          <a:lstStyle/>
          <a:p>
            <a:r>
              <a:rPr lang="en-US" dirty="0"/>
              <a:t>ATTREX</a:t>
            </a:r>
            <a:r>
              <a:rPr lang="en-US" dirty="0" smtClean="0"/>
              <a:t>-2 Ozone, February 26, 2013</a:t>
            </a:r>
            <a:endParaRPr lang="en-US" dirty="0"/>
          </a:p>
        </p:txBody>
      </p:sp>
      <p:pic>
        <p:nvPicPr>
          <p:cNvPr id="3" name="Picture 2" descr="AltvsLat0226o31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0160"/>
            <a:ext cx="9144000" cy="5029200"/>
          </a:xfrm>
          <a:prstGeom prst="rect">
            <a:avLst/>
          </a:prstGeom>
        </p:spPr>
      </p:pic>
    </p:spTree>
    <p:extLst>
      <p:ext uri="{BB962C8B-B14F-4D97-AF65-F5344CB8AC3E}">
        <p14:creationId xmlns:p14="http://schemas.microsoft.com/office/powerpoint/2010/main" val="306384680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2944</TotalTime>
  <Words>1924</Words>
  <Application>Microsoft Macintosh PowerPoint</Application>
  <PresentationFormat>On-screen Show (4:3)</PresentationFormat>
  <Paragraphs>212</Paragraphs>
  <Slides>58</Slides>
  <Notes>40</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Low ozone in the Tropical Tropopause Layer (TTL) over the western tropical Pacific</vt:lpstr>
      <vt:lpstr>Background</vt:lpstr>
      <vt:lpstr>Data</vt:lpstr>
      <vt:lpstr>ATTREX-1 Ozone (November 9, 2011)</vt:lpstr>
      <vt:lpstr>Flight curtain in tropics, low ozone</vt:lpstr>
      <vt:lpstr>November 9, 2011; methane</vt:lpstr>
      <vt:lpstr>ATTREX-2 Ozone, February 9, 2013</vt:lpstr>
      <vt:lpstr>ATTREX-2 Methane, February 9, 2013</vt:lpstr>
      <vt:lpstr>ATTREX-2 Ozone, February 26, 2013</vt:lpstr>
      <vt:lpstr>Eastern Pacific (100 W) Feb. 21, 2013</vt:lpstr>
      <vt:lpstr>ATTREX-3 Ozone, February 12, 2014</vt:lpstr>
      <vt:lpstr>Combined ATTREX and CONTRAST data</vt:lpstr>
      <vt:lpstr>Local Guam flight, February 16, 2014</vt:lpstr>
      <vt:lpstr>ATTREX-3 Ozone, March 6, 2014</vt:lpstr>
      <vt:lpstr>ATTREX-3 Ozone, March 9, 2014</vt:lpstr>
      <vt:lpstr>Back Trajectories from Tao Wang</vt:lpstr>
      <vt:lpstr>February 12, 2014; 3.5-5°N</vt:lpstr>
      <vt:lpstr>February 16, 2014; “in the box”</vt:lpstr>
      <vt:lpstr>March 4, 2014; 17-18°N</vt:lpstr>
      <vt:lpstr>March 6, 2014; 8°N</vt:lpstr>
      <vt:lpstr>Time since convection, Feb. 12, 2014</vt:lpstr>
      <vt:lpstr>Time since convection, Feb. 16, 2014</vt:lpstr>
      <vt:lpstr>Time since convection, March 4, 2014</vt:lpstr>
      <vt:lpstr>Time since convection, March 6, 2014</vt:lpstr>
      <vt:lpstr>WAS data; February 16, 2014</vt:lpstr>
      <vt:lpstr>WAS data; March 4, 2014</vt:lpstr>
      <vt:lpstr>ATTREX-3 Satellite Comparison</vt:lpstr>
      <vt:lpstr>Summary</vt:lpstr>
      <vt:lpstr>PowerPoint Presentation</vt:lpstr>
      <vt:lpstr>PowerPoint Presentation</vt:lpstr>
      <vt:lpstr>Results: Binned Profiles</vt:lpstr>
      <vt:lpstr>Other Binned Profiles</vt:lpstr>
      <vt:lpstr>The Main Points</vt:lpstr>
      <vt:lpstr>ATTREX-1: Possible intrusions of extratropical air  into the tropical tropopause region (115-135°W)</vt:lpstr>
      <vt:lpstr>PowerPoint Presentation</vt:lpstr>
      <vt:lpstr>Variations in methane distribution on November 5, 2011 (Latitude-theta slice along 118-128°W)</vt:lpstr>
      <vt:lpstr>Potential Temperature – Latitude Cross-section, February 9, 2013</vt:lpstr>
      <vt:lpstr>Feb. 9, 2013, Color-coded by Methane</vt:lpstr>
      <vt:lpstr>PowerPoint Presentation</vt:lpstr>
      <vt:lpstr>Feb. 9, 2013, Color-coded by Latitude</vt:lpstr>
      <vt:lpstr>Feb. 9, 2013, Color-coded by Latitude</vt:lpstr>
      <vt:lpstr>Simple model for mixing</vt:lpstr>
      <vt:lpstr>Percent of midlatitude or older air based on N2O, February 9, 2013</vt:lpstr>
      <vt:lpstr>Percent of midlatitude or older air based on methane, February 9, 2013</vt:lpstr>
      <vt:lpstr>Feb. 21, 2013; UCATS Methane</vt:lpstr>
      <vt:lpstr>Feb. 21, 2013, Color-coded by N2O</vt:lpstr>
      <vt:lpstr>Feb. 21, 2013, Color-coded by Latitude</vt:lpstr>
      <vt:lpstr>Feb. 21, 2013, Color-coded by Latitude</vt:lpstr>
      <vt:lpstr>Percent of midlatitude or older air based on N2O, February 21, 2013</vt:lpstr>
      <vt:lpstr>Percent of midlatitude or older air based on methane, February 21, 2013</vt:lpstr>
      <vt:lpstr>March 1, 2013, Color-coded by Methane</vt:lpstr>
      <vt:lpstr>March 1, 2013, Color-coded by N2O</vt:lpstr>
      <vt:lpstr>PowerPoint Presentation</vt:lpstr>
      <vt:lpstr>Altitude vs. latitude, color-coded by methane, Nov. 9</vt:lpstr>
      <vt:lpstr>Ozone vs. Methane, binned by theta, November 9, 2011</vt:lpstr>
      <vt:lpstr>Methane-N2O Correlation Plot</vt:lpstr>
      <vt:lpstr>SF6 vs. N2O, February 14, 2013</vt:lpstr>
      <vt:lpstr>UCATS CO data sorted by Ozone</vt:lpstr>
    </vt:vector>
  </TitlesOfParts>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Summary</dc:title>
  <dc:creator>nance</dc:creator>
  <cp:lastModifiedBy>Eric J. Hintsa</cp:lastModifiedBy>
  <cp:revision>83</cp:revision>
  <dcterms:created xsi:type="dcterms:W3CDTF">2012-06-11T05:36:05Z</dcterms:created>
  <dcterms:modified xsi:type="dcterms:W3CDTF">2014-10-21T07:55:32Z</dcterms:modified>
</cp:coreProperties>
</file>