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125" autoAdjust="0"/>
  </p:normalViewPr>
  <p:slideViewPr>
    <p:cSldViewPr snapToGrid="0" snapToObjects="1">
      <p:cViewPr>
        <p:scale>
          <a:sx n="63" d="100"/>
          <a:sy n="63" d="100"/>
        </p:scale>
        <p:origin x="138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27F6A-FC7B-4F90-9098-B3D4A22D2265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B185C-BA3B-4493-8C05-5CEF9706A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64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9C3A6D7-B982-47FF-953D-826C9F0025B4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0C858F4-F72D-4191-851A-449C89570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07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Hello,</a:t>
            </a:r>
            <a:r>
              <a:rPr lang="en-US" baseline="0" dirty="0" smtClean="0"/>
              <a:t> my name is Alexander Martin and I’m a grad student at UMBC. I’m here to present on behalf of Jeff Halverson.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Today I will be discussing vortex and warm core structures incorporating </a:t>
            </a:r>
            <a:r>
              <a:rPr lang="en-US" baseline="0" dirty="0" err="1" smtClean="0"/>
              <a:t>dropsonde</a:t>
            </a:r>
            <a:r>
              <a:rPr lang="en-US" baseline="0" dirty="0" smtClean="0"/>
              <a:t> data from numerous cases during the 2013 and 2014 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58F4-F72D-4191-851A-449C895700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42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plots show the </a:t>
            </a:r>
            <a:r>
              <a:rPr lang="en-US" baseline="0" dirty="0" err="1" smtClean="0"/>
              <a:t>vorticity</a:t>
            </a:r>
            <a:r>
              <a:rPr lang="en-US" baseline="0" dirty="0" smtClean="0"/>
              <a:t> associated with the upper level trough, clearly decoupled from the surface </a:t>
            </a:r>
            <a:r>
              <a:rPr lang="en-US" baseline="0" dirty="0" err="1" smtClean="0"/>
              <a:t>vorticity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maximas</a:t>
            </a:r>
            <a:r>
              <a:rPr lang="en-US" baseline="0" dirty="0" smtClean="0"/>
              <a:t> of Humberto. </a:t>
            </a:r>
          </a:p>
          <a:p>
            <a:r>
              <a:rPr lang="en-US" baseline="0" dirty="0" smtClean="0"/>
              <a:t>You can very clearly discern the upper level trough moving over the low level circulation in these plots.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58F4-F72D-4191-851A-449C895700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6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Onward to 2014,</a:t>
            </a:r>
            <a:r>
              <a:rPr lang="en-US" baseline="0" dirty="0" smtClean="0"/>
              <a:t> I figured I would start with Cristobal, the first flight being August 27</a:t>
            </a:r>
            <a:r>
              <a:rPr lang="en-US" baseline="30000" dirty="0" smtClean="0"/>
              <a:t>th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You can see via the satellite imagery that there was an asymmetric structure, with dry air impinging on the western side of the storm</a:t>
            </a:r>
          </a:p>
          <a:p>
            <a:r>
              <a:rPr lang="en-US" baseline="0" dirty="0" smtClean="0"/>
              <a:t>Dry air intrusion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58F4-F72D-4191-851A-449C895700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05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58F4-F72D-4191-851A-449C895700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41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58F4-F72D-4191-851A-449C895700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54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clearly see the dry air wrapping around the storm from the west and </a:t>
            </a:r>
            <a:r>
              <a:rPr lang="en-US" baseline="0" dirty="0" smtClean="0"/>
              <a:t>south of storm center, associated with the frontal boundary which began wrapping around.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58F4-F72D-4191-851A-449C895700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38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frontal boundary wrapped</a:t>
            </a:r>
            <a:r>
              <a:rPr lang="en-US" baseline="0" dirty="0" smtClean="0"/>
              <a:t> around Cristobal by 12 UTC on the 29</a:t>
            </a:r>
            <a:r>
              <a:rPr lang="en-US" baseline="30000" dirty="0" smtClean="0"/>
              <a:t>th</a:t>
            </a:r>
            <a:r>
              <a:rPr lang="en-US" baseline="0" dirty="0" smtClean="0"/>
              <a:t>, as you can see from the satellite images. </a:t>
            </a:r>
          </a:p>
          <a:p>
            <a:r>
              <a:rPr lang="en-US" baseline="0" dirty="0" smtClean="0"/>
              <a:t>The low level circulation became exposed and a frontal like structure became evident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58F4-F72D-4191-851A-449C895700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30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plots show plan views of the 850 </a:t>
            </a:r>
            <a:r>
              <a:rPr lang="en-US" baseline="0" dirty="0" err="1" smtClean="0"/>
              <a:t>mb</a:t>
            </a:r>
            <a:r>
              <a:rPr lang="en-US" baseline="0" dirty="0" smtClean="0"/>
              <a:t> wind speed field – as you can see, the wind field expands during the northward propagation and ET transition of Cristobal</a:t>
            </a:r>
          </a:p>
          <a:p>
            <a:r>
              <a:rPr lang="en-US" baseline="0" dirty="0" smtClean="0"/>
              <a:t>And the cross core asymmetry is much more prevalent</a:t>
            </a:r>
          </a:p>
          <a:p>
            <a:r>
              <a:rPr lang="en-US" baseline="0" dirty="0" smtClean="0"/>
              <a:t>Note the scale differences in the plots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58F4-F72D-4191-851A-449C895700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94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clearly see the dry air wrapping around the storm from the west and </a:t>
            </a:r>
            <a:r>
              <a:rPr lang="en-US" baseline="0" dirty="0" smtClean="0"/>
              <a:t>south of storm center, associated with the frontal boundary which began wrapping around.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58F4-F72D-4191-851A-449C895700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21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clearly discern</a:t>
            </a:r>
            <a:r>
              <a:rPr lang="en-US" baseline="0" dirty="0" smtClean="0"/>
              <a:t> the shearing of the vortex by looking at the warm core structure, tilting </a:t>
            </a:r>
            <a:r>
              <a:rPr lang="en-US" baseline="0" dirty="0" err="1" smtClean="0"/>
              <a:t>downshear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Also note the cooler air associated with</a:t>
            </a:r>
            <a:r>
              <a:rPr lang="en-US" baseline="0" dirty="0" smtClean="0"/>
              <a:t> the frontal boundary at the surface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58F4-F72D-4191-851A-449C895700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52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seen in these plots of the </a:t>
            </a:r>
            <a:r>
              <a:rPr lang="en-US" dirty="0" err="1" smtClean="0"/>
              <a:t>vorticity</a:t>
            </a:r>
            <a:r>
              <a:rPr lang="en-US" dirty="0" smtClean="0"/>
              <a:t>,</a:t>
            </a:r>
            <a:r>
              <a:rPr lang="en-US" baseline="0" dirty="0" smtClean="0"/>
              <a:t> you can see a low level </a:t>
            </a:r>
            <a:r>
              <a:rPr lang="en-US" baseline="0" dirty="0" err="1" smtClean="0"/>
              <a:t>vort</a:t>
            </a:r>
            <a:r>
              <a:rPr lang="en-US" baseline="0" dirty="0" smtClean="0"/>
              <a:t> column tilting </a:t>
            </a:r>
            <a:r>
              <a:rPr lang="en-US" baseline="0" dirty="0" err="1" smtClean="0"/>
              <a:t>downshear</a:t>
            </a:r>
            <a:r>
              <a:rPr lang="en-US" baseline="0" dirty="0" smtClean="0"/>
              <a:t> as well, with a noncontiguous structure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58F4-F72D-4191-851A-449C895700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5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 I would like to present</a:t>
            </a:r>
            <a:r>
              <a:rPr lang="en-US" baseline="0" dirty="0" smtClean="0"/>
              <a:t> some consistent, precision analysis methodology applied to </a:t>
            </a:r>
            <a:r>
              <a:rPr lang="en-US" baseline="0" dirty="0" err="1" smtClean="0"/>
              <a:t>mesoscale</a:t>
            </a:r>
            <a:r>
              <a:rPr lang="en-US" baseline="0" dirty="0" smtClean="0"/>
              <a:t> analysis of wind, </a:t>
            </a:r>
            <a:r>
              <a:rPr lang="en-US" baseline="0" dirty="0" err="1" smtClean="0"/>
              <a:t>vorticity</a:t>
            </a:r>
            <a:r>
              <a:rPr lang="en-US" baseline="0" dirty="0" smtClean="0"/>
              <a:t>, temperature anomaly and relative humidity </a:t>
            </a:r>
            <a:r>
              <a:rPr lang="en-US" baseline="0" dirty="0" err="1" smtClean="0"/>
              <a:t>fieds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do</a:t>
            </a:r>
            <a:r>
              <a:rPr lang="en-US" baseline="0" dirty="0" smtClean="0"/>
              <a:t> this, I created c</a:t>
            </a:r>
            <a:r>
              <a:rPr lang="en-US" dirty="0" smtClean="0"/>
              <a:t>onstant pressure level analyses and height-longitude cross sections of these</a:t>
            </a:r>
            <a:r>
              <a:rPr lang="en-US" baseline="0" dirty="0" smtClean="0"/>
              <a:t> fields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took advantage</a:t>
            </a:r>
            <a:r>
              <a:rPr lang="en-US" baseline="0" dirty="0" smtClean="0"/>
              <a:t> of the </a:t>
            </a:r>
            <a:r>
              <a:rPr lang="en-US" dirty="0" smtClean="0"/>
              <a:t>final </a:t>
            </a:r>
            <a:r>
              <a:rPr lang="en-US" dirty="0" err="1" smtClean="0"/>
              <a:t>qc’ed</a:t>
            </a:r>
            <a:r>
              <a:rPr lang="en-US" dirty="0" smtClean="0"/>
              <a:t> </a:t>
            </a:r>
            <a:r>
              <a:rPr lang="en-US" dirty="0" err="1" smtClean="0"/>
              <a:t>dropsonde</a:t>
            </a:r>
            <a:r>
              <a:rPr lang="en-US" baseline="0" dirty="0" smtClean="0"/>
              <a:t> data and re-ran the codes to make these plots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Will be used for further process studies related to intensity change, </a:t>
            </a:r>
            <a:r>
              <a:rPr lang="en-US" dirty="0" err="1" smtClean="0"/>
              <a:t>extratropical</a:t>
            </a:r>
            <a:r>
              <a:rPr lang="en-US" dirty="0" smtClean="0"/>
              <a:t> transition, aborted development cases</a:t>
            </a:r>
          </a:p>
          <a:p>
            <a:endParaRPr lang="en-US" dirty="0" smtClean="0"/>
          </a:p>
          <a:p>
            <a:r>
              <a:rPr lang="en-US" dirty="0" smtClean="0"/>
              <a:t>Interest in pursuing comparisons with Scanning-Hi</a:t>
            </a:r>
            <a:r>
              <a:rPr lang="en-US" baseline="0" dirty="0" smtClean="0"/>
              <a:t> res </a:t>
            </a:r>
            <a:r>
              <a:rPr lang="en-US" baseline="0" dirty="0" err="1" smtClean="0"/>
              <a:t>inferometer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58F4-F72D-4191-851A-449C895700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101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we have heard and will continue</a:t>
            </a:r>
            <a:r>
              <a:rPr lang="en-US" baseline="0" dirty="0" smtClean="0"/>
              <a:t> to talk about, Hurricane </a:t>
            </a:r>
            <a:r>
              <a:rPr lang="en-US" baseline="0" dirty="0" err="1" smtClean="0"/>
              <a:t>Edouard</a:t>
            </a:r>
            <a:r>
              <a:rPr lang="en-US" baseline="0" dirty="0" smtClean="0"/>
              <a:t> was by far the most impressive Atlantic storm of the past few years. </a:t>
            </a:r>
          </a:p>
          <a:p>
            <a:r>
              <a:rPr lang="en-US" baseline="0" dirty="0" smtClean="0"/>
              <a:t>As seen via microwave imagery, the storm went through a vigorous structural evolution over the last three flights, including a period of rapid intensification, possible </a:t>
            </a:r>
            <a:r>
              <a:rPr lang="en-US" baseline="0" dirty="0" err="1" smtClean="0"/>
              <a:t>eyewall</a:t>
            </a:r>
            <a:r>
              <a:rPr lang="en-US" baseline="0" dirty="0" smtClean="0"/>
              <a:t> replacement and weakening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58F4-F72D-4191-851A-449C895700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81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the 14</a:t>
            </a:r>
            <a:r>
              <a:rPr lang="en-US" baseline="30000" dirty="0" smtClean="0"/>
              <a:t>th,</a:t>
            </a:r>
            <a:r>
              <a:rPr lang="en-US" baseline="0" dirty="0" smtClean="0"/>
              <a:t> during the first pattern, a composite height-longitude cross section of interpolated vortex center showed </a:t>
            </a:r>
            <a:r>
              <a:rPr lang="en-US" baseline="0" dirty="0" err="1" smtClean="0"/>
              <a:t>vort</a:t>
            </a:r>
            <a:r>
              <a:rPr lang="en-US" baseline="0" dirty="0" smtClean="0"/>
              <a:t> max confined to lower levels, which expanded rapidly both in terms of vertical and horizontal expanse.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16</a:t>
            </a:r>
            <a:r>
              <a:rPr lang="en-US" baseline="30000" dirty="0" smtClean="0"/>
              <a:t>th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Edouard</a:t>
            </a:r>
            <a:r>
              <a:rPr lang="en-US" baseline="0" dirty="0" smtClean="0"/>
              <a:t> was considered to be steady state at a Category 2, with a more confined </a:t>
            </a:r>
            <a:r>
              <a:rPr lang="en-US" baseline="0" dirty="0" err="1" smtClean="0"/>
              <a:t>vorticity</a:t>
            </a:r>
            <a:r>
              <a:rPr lang="en-US" baseline="0" dirty="0" smtClean="0"/>
              <a:t> column but still vertically contiguous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19</a:t>
            </a:r>
            <a:r>
              <a:rPr lang="en-US" baseline="30000" dirty="0" smtClean="0"/>
              <a:t>th</a:t>
            </a:r>
            <a:r>
              <a:rPr lang="en-US" baseline="0" dirty="0" smtClean="0"/>
              <a:t>, the </a:t>
            </a:r>
            <a:r>
              <a:rPr lang="en-US" baseline="0" dirty="0" err="1" smtClean="0"/>
              <a:t>vorticity</a:t>
            </a:r>
            <a:r>
              <a:rPr lang="en-US" baseline="0" dirty="0" smtClean="0"/>
              <a:t> column was disrupted by midlevel shearing the storm became disorganized and rapidly weakened to tropical storm status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58F4-F72D-4191-851A-449C895700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45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we can see the evolution of the warm anomaly</a:t>
            </a:r>
            <a:r>
              <a:rPr lang="en-US" baseline="0" dirty="0" smtClean="0"/>
              <a:t> – becoming stronger and more expansive during the flight on September 14</a:t>
            </a:r>
            <a:r>
              <a:rPr lang="en-US" baseline="30000" dirty="0" smtClean="0"/>
              <a:t>th</a:t>
            </a:r>
            <a:r>
              <a:rPr lang="en-US" baseline="0" dirty="0" smtClean="0"/>
              <a:t>, during RI, remaining strong and expansive during the flight on the 16</a:t>
            </a:r>
            <a:r>
              <a:rPr lang="en-US" baseline="30000" dirty="0" smtClean="0"/>
              <a:t>th</a:t>
            </a:r>
            <a:r>
              <a:rPr lang="en-US" baseline="0" dirty="0" smtClean="0"/>
              <a:t> and becoming displaced and split during rapid weakening on the 19</a:t>
            </a:r>
            <a:r>
              <a:rPr lang="en-US" baseline="30000" dirty="0" smtClean="0"/>
              <a:t>th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we can note the surprisingly strong low level warm core during the weakening phase.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58F4-F72D-4191-851A-449C895700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79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58F4-F72D-4191-851A-449C895700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62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T.S. Gabrielle </a:t>
            </a:r>
            <a:r>
              <a:rPr lang="en-US" dirty="0" smtClean="0">
                <a:solidFill>
                  <a:srgbClr val="3366FF"/>
                </a:solidFill>
              </a:rPr>
              <a:t>(5 Sept 2013; failed to develop)</a:t>
            </a:r>
          </a:p>
          <a:p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T.S. Humberto </a:t>
            </a:r>
            <a:r>
              <a:rPr lang="en-US" dirty="0" smtClean="0">
                <a:solidFill>
                  <a:srgbClr val="3366FF"/>
                </a:solidFill>
              </a:rPr>
              <a:t>(17 Sept 2013; failed to develop)</a:t>
            </a:r>
          </a:p>
          <a:p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Hurricane Cristobal </a:t>
            </a:r>
            <a:r>
              <a:rPr lang="en-US" dirty="0" smtClean="0">
                <a:solidFill>
                  <a:srgbClr val="3366FF"/>
                </a:solidFill>
              </a:rPr>
              <a:t>(27 &amp; 29 Aug, 2014) Cat 1 and early ET phases</a:t>
            </a:r>
          </a:p>
          <a:p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Edouard</a:t>
            </a:r>
            <a:r>
              <a:rPr lang="en-US" dirty="0" smtClean="0">
                <a:solidFill>
                  <a:srgbClr val="3366FF"/>
                </a:solidFill>
              </a:rPr>
              <a:t> (14, 16, 18 Sept, 2014) RI</a:t>
            </a:r>
            <a:r>
              <a:rPr lang="en-US" baseline="0" dirty="0" smtClean="0">
                <a:solidFill>
                  <a:srgbClr val="3366FF"/>
                </a:solidFill>
              </a:rPr>
              <a:t>, weakening and </a:t>
            </a:r>
            <a:r>
              <a:rPr lang="en-US" dirty="0" smtClean="0">
                <a:solidFill>
                  <a:srgbClr val="3366FF"/>
                </a:solidFill>
              </a:rPr>
              <a:t>rapid weakening phases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58F4-F72D-4191-851A-449C895700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18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low level circulation was found around Gabrielle the</a:t>
            </a:r>
            <a:r>
              <a:rPr lang="en-US" baseline="0" dirty="0" smtClean="0"/>
              <a:t> same day this mission took place</a:t>
            </a:r>
          </a:p>
          <a:p>
            <a:endParaRPr lang="en-US" baseline="0" dirty="0" smtClean="0"/>
          </a:p>
          <a:p>
            <a:r>
              <a:rPr lang="en-US" dirty="0" smtClean="0"/>
              <a:t>A tropical wave that had</a:t>
            </a:r>
            <a:r>
              <a:rPr lang="en-US" baseline="0" dirty="0" smtClean="0"/>
              <a:t> been trailing Gabrielle reached the low when it was just south of Puerto Rico, a few hours before the HS3 flight began.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By 1200 UTC on the fifth, three hours after the last drop, the low level circulation ended up fully separating from the mid level circulation to the east-northeast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you can see here, there is a convective band associated with the secondary tropical wave located to the east-northeast along with some convective bursts occurring in the area of Depression Gabrielle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58F4-F72D-4191-851A-449C895700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2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Longitude height cross section of Gabrielle along 20.50 north,</a:t>
            </a:r>
            <a:r>
              <a:rPr lang="en-US" baseline="0" dirty="0" smtClean="0"/>
              <a:t> </a:t>
            </a:r>
          </a:p>
          <a:p>
            <a:pPr defTabSz="942289"/>
            <a:r>
              <a:rPr lang="en-US" dirty="0" smtClean="0"/>
              <a:t>The temperature</a:t>
            </a:r>
            <a:r>
              <a:rPr lang="en-US" baseline="0" dirty="0" smtClean="0"/>
              <a:t> anomalies are computed using </a:t>
            </a:r>
            <a:r>
              <a:rPr lang="en-US" baseline="0" dirty="0" err="1" smtClean="0"/>
              <a:t>Dunions</a:t>
            </a:r>
            <a:r>
              <a:rPr lang="en-US" baseline="0" dirty="0" smtClean="0"/>
              <a:t> revised Jordan mean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clearly see the warm anomaly and evaporative cooling associated with the mid-level circulation convection to the east, as well as a weak warm anomaly north of the low level center of Gabrielle associated with the convective bursts.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58F4-F72D-4191-851A-449C895700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6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see that </a:t>
            </a:r>
            <a:r>
              <a:rPr lang="en-US" dirty="0" err="1" smtClean="0"/>
              <a:t>vorticity</a:t>
            </a:r>
            <a:r>
              <a:rPr lang="en-US" baseline="0" dirty="0" smtClean="0"/>
              <a:t> associated with TD Gabrielle was relatively weak, but nonetheless worthy of Tropical depression status given its vertically expansive and upright structure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58F4-F72D-4191-851A-449C895700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1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move on to our second case,</a:t>
            </a:r>
            <a:r>
              <a:rPr lang="en-US" baseline="0" dirty="0" smtClean="0"/>
              <a:t> Tropical Storm Humberto, from which data was taken during a flight beginning on September 16</a:t>
            </a:r>
            <a:r>
              <a:rPr lang="en-US" baseline="30000" dirty="0" smtClean="0"/>
              <a:t>th</a:t>
            </a:r>
            <a:r>
              <a:rPr lang="en-US" baseline="0" dirty="0" smtClean="0"/>
              <a:t>, 2013.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see a highly sheared asymmetric structure due to interaction with a mid-upper level cyclone from the northwest.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mid-upper level low moved above </a:t>
            </a:r>
            <a:r>
              <a:rPr lang="en-US" baseline="0" dirty="0" err="1" smtClean="0"/>
              <a:t>Humbertos</a:t>
            </a:r>
            <a:r>
              <a:rPr lang="en-US" baseline="0" dirty="0" smtClean="0"/>
              <a:t> low level circulation and indicates a potential hybrid system with a cold trough aloft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58F4-F72D-4191-851A-449C895700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97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clearly</a:t>
            </a:r>
            <a:r>
              <a:rPr lang="en-US" baseline="0" dirty="0" smtClean="0"/>
              <a:t> see a dry air aloft associated with the upper level circulation, which most resulted in the highly asymmetric structure and lack of convection around the low level circulation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58F4-F72D-4191-851A-449C895700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97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can see an expansive cold core vortex above Humberto’s low level vortex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58F4-F72D-4191-851A-449C895700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2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5527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3D Vortex and Warm Core Structure for Selected HS3 Cases Using NCAR-NOAA </a:t>
            </a:r>
            <a:r>
              <a:rPr lang="en-US" b="1" dirty="0" err="1" smtClean="0">
                <a:solidFill>
                  <a:srgbClr val="FFFF00"/>
                </a:solidFill>
              </a:rPr>
              <a:t>Dropsonde</a:t>
            </a:r>
            <a:r>
              <a:rPr lang="en-US" b="1" dirty="0" smtClean="0">
                <a:solidFill>
                  <a:srgbClr val="FFFF00"/>
                </a:solidFill>
              </a:rPr>
              <a:t> Data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Jeffrey B. Halverson, P.I. UMBC</a:t>
            </a:r>
          </a:p>
          <a:p>
            <a:r>
              <a:rPr lang="en-US" smtClean="0">
                <a:solidFill>
                  <a:srgbClr val="3366FF"/>
                </a:solidFill>
              </a:rPr>
              <a:t>Alex </a:t>
            </a:r>
            <a:r>
              <a:rPr lang="en-US" dirty="0" smtClean="0">
                <a:solidFill>
                  <a:srgbClr val="3366FF"/>
                </a:solidFill>
              </a:rPr>
              <a:t>Martin, UMBC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Picture 3" descr="Screen Shot 2015-05-01 at 10.05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0" y="5800774"/>
            <a:ext cx="1270000" cy="1041400"/>
          </a:xfrm>
          <a:prstGeom prst="rect">
            <a:avLst/>
          </a:prstGeom>
        </p:spPr>
      </p:pic>
      <p:pic>
        <p:nvPicPr>
          <p:cNvPr id="5" name="Picture 4" descr="Screen Shot 2015-05-01 at 10.05.22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5" y="5800774"/>
            <a:ext cx="3351072" cy="8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6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7796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T.S. </a:t>
            </a:r>
            <a:r>
              <a:rPr lang="en-US" dirty="0" err="1" smtClean="0">
                <a:solidFill>
                  <a:srgbClr val="FFFF00"/>
                </a:solidFill>
              </a:rPr>
              <a:t>Humberto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48381" y="5383493"/>
            <a:ext cx="2807993" cy="1681834"/>
          </a:xfrm>
        </p:spPr>
        <p:txBody>
          <a:bodyPr/>
          <a:lstStyle/>
          <a:p>
            <a:r>
              <a:rPr lang="en-US" sz="2400" dirty="0" smtClean="0"/>
              <a:t>Weak, low-level </a:t>
            </a:r>
            <a:r>
              <a:rPr lang="en-US" sz="2400" dirty="0" err="1" smtClean="0"/>
              <a:t>vort</a:t>
            </a:r>
            <a:r>
              <a:rPr lang="en-US" sz="2400" dirty="0" smtClean="0"/>
              <a:t> associated with surface circulation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340048" y="6448061"/>
            <a:ext cx="12330" cy="23425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275_Humberto, September 16th, 2013_V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409" y="4127557"/>
            <a:ext cx="3640591" cy="2730443"/>
          </a:xfrm>
          <a:prstGeom prst="rect">
            <a:avLst/>
          </a:prstGeom>
        </p:spPr>
      </p:pic>
      <p:pic>
        <p:nvPicPr>
          <p:cNvPr id="4" name="Picture 3" descr="280_Humberto, September 16th, 2013_Vor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865" y="2122270"/>
            <a:ext cx="3799903" cy="2849927"/>
          </a:xfrm>
          <a:prstGeom prst="rect">
            <a:avLst/>
          </a:prstGeom>
        </p:spPr>
      </p:pic>
      <p:pic>
        <p:nvPicPr>
          <p:cNvPr id="7" name="Picture 6" descr="290_Humberto, September 16th, 2013_Vort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8875"/>
            <a:ext cx="3693236" cy="276992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-47852" y="3753491"/>
            <a:ext cx="2807993" cy="168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Upper level </a:t>
            </a:r>
            <a:r>
              <a:rPr lang="en-US" sz="2400" dirty="0" err="1" smtClean="0"/>
              <a:t>vort</a:t>
            </a:r>
            <a:r>
              <a:rPr lang="en-US" sz="2400" dirty="0" smtClean="0"/>
              <a:t> associated with trough, decoupled from surface </a:t>
            </a:r>
            <a:r>
              <a:rPr lang="en-US" sz="2400" dirty="0" err="1" smtClean="0"/>
              <a:t>vort</a:t>
            </a: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274201" y="6232778"/>
            <a:ext cx="2228901" cy="215283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78786" y="2980331"/>
            <a:ext cx="2345529" cy="1318615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671676" y="1541997"/>
            <a:ext cx="907110" cy="2756949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380982" y="4392748"/>
            <a:ext cx="0" cy="21599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285_Humberto, September 16th, 2013_TempAnomaly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36" y="213288"/>
            <a:ext cx="2479232" cy="185942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537732" y="1308753"/>
            <a:ext cx="802316" cy="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>
          <a:xfrm>
            <a:off x="6694331" y="213288"/>
            <a:ext cx="2449669" cy="168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Significant cold core aloft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Cristobal – </a:t>
            </a:r>
            <a:r>
              <a:rPr lang="en-US" dirty="0" smtClean="0">
                <a:solidFill>
                  <a:srgbClr val="FFFF00"/>
                </a:solidFill>
              </a:rPr>
              <a:t>Hurricane Stage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767644"/>
            <a:ext cx="4461515" cy="31426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Asymmetric structure;  dry air impinging on western semicircle</a:t>
            </a:r>
          </a:p>
          <a:p>
            <a:r>
              <a:rPr lang="en-US" sz="2400" dirty="0" smtClean="0"/>
              <a:t>Partial </a:t>
            </a:r>
            <a:r>
              <a:rPr lang="en-US" sz="2400" dirty="0" err="1" smtClean="0"/>
              <a:t>eyewall</a:t>
            </a:r>
            <a:r>
              <a:rPr lang="en-US" sz="2400" dirty="0" smtClean="0"/>
              <a:t> seen in microwave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87222" y="3273778"/>
            <a:ext cx="68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burst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324" y="308911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center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743197" y="2822222"/>
            <a:ext cx="493830" cy="6362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02739" y="2977444"/>
            <a:ext cx="328784" cy="29633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reen Shot 2015-05-01 at 6.50.5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644"/>
            <a:ext cx="4178300" cy="4019378"/>
          </a:xfrm>
          <a:prstGeom prst="rect">
            <a:avLst/>
          </a:prstGeom>
        </p:spPr>
      </p:pic>
      <p:pic>
        <p:nvPicPr>
          <p:cNvPr id="5" name="Picture 4" descr="Screen Shot 2015-05-01 at 6.52.09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822222"/>
            <a:ext cx="4461515" cy="39456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32937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2300 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32300" y="290444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 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669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Cristobal – </a:t>
            </a:r>
            <a:r>
              <a:rPr lang="en-US" dirty="0" smtClean="0">
                <a:solidFill>
                  <a:srgbClr val="FFFF00"/>
                </a:solidFill>
              </a:rPr>
              <a:t>Hurricane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Stage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51" y="697171"/>
            <a:ext cx="2676592" cy="4525963"/>
          </a:xfrm>
        </p:spPr>
        <p:txBody>
          <a:bodyPr/>
          <a:lstStyle/>
          <a:p>
            <a:r>
              <a:rPr lang="en-US" sz="2400" dirty="0" smtClean="0"/>
              <a:t>Healthy warm core aloft, +8 C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22168" y="652565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center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697618" y="6448061"/>
            <a:ext cx="12330" cy="23425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22168" y="3452117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vortex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4995" y="2808397"/>
            <a:ext cx="1215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convective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325" y="5508446"/>
            <a:ext cx="1296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evaporative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cooling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 descr="295_Cristobal, August 27th, 2014_TempAnomal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257" y="1513659"/>
            <a:ext cx="7103743" cy="53278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22058" y="181098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669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Cristobal – </a:t>
            </a:r>
            <a:r>
              <a:rPr lang="en-US" dirty="0" smtClean="0">
                <a:solidFill>
                  <a:srgbClr val="FFFF00"/>
                </a:solidFill>
              </a:rPr>
              <a:t>Hurricane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Stage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51" y="1017665"/>
            <a:ext cx="2676592" cy="4525963"/>
          </a:xfrm>
        </p:spPr>
        <p:txBody>
          <a:bodyPr/>
          <a:lstStyle/>
          <a:p>
            <a:r>
              <a:rPr lang="en-US" sz="2400" dirty="0" smtClean="0"/>
              <a:t>Deep, </a:t>
            </a:r>
            <a:r>
              <a:rPr lang="en-US" sz="2400" dirty="0" smtClean="0"/>
              <a:t>vertical </a:t>
            </a:r>
            <a:r>
              <a:rPr lang="en-US" sz="2400" dirty="0" err="1" smtClean="0"/>
              <a:t>vort</a:t>
            </a:r>
            <a:r>
              <a:rPr lang="en-US" sz="2400" dirty="0" smtClean="0"/>
              <a:t> column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22168" y="652565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center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697618" y="6448061"/>
            <a:ext cx="12330" cy="23425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22168" y="3452117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vortex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4995" y="2808397"/>
            <a:ext cx="1215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convective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325" y="5508446"/>
            <a:ext cx="1296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evaporative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cooling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295_Cristobal, August 27th, 2014_V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97" y="1567157"/>
            <a:ext cx="7032412" cy="52743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94250" y="186914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428_Cristobal, August 29th, 2014_RH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049" y="2092678"/>
            <a:ext cx="6353764" cy="4765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669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Cristobal – Hurricane Stage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8000" y="654262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center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878110" y="6408529"/>
            <a:ext cx="12330" cy="23425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70102" y="109520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5101" y="2914812"/>
            <a:ext cx="113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 PUSH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04129" y="4906344"/>
            <a:ext cx="113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 PUSH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" y="720646"/>
            <a:ext cx="3103124" cy="2438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92" y="2092677"/>
            <a:ext cx="6331715" cy="474878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587640" y="2170444"/>
            <a:ext cx="1708219" cy="744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0172" y="3520839"/>
            <a:ext cx="2676592" cy="4525963"/>
          </a:xfrm>
        </p:spPr>
        <p:txBody>
          <a:bodyPr/>
          <a:lstStyle/>
          <a:p>
            <a:r>
              <a:rPr lang="en-US" sz="2400" dirty="0" smtClean="0"/>
              <a:t>Dry air seen around </a:t>
            </a:r>
            <a:r>
              <a:rPr lang="en-US" sz="2400" dirty="0"/>
              <a:t>i</a:t>
            </a:r>
            <a:r>
              <a:rPr lang="en-US" sz="2400" dirty="0" smtClean="0"/>
              <a:t>nner core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Cristobal – Cat 1 to T.S./ET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2485" y="767644"/>
            <a:ext cx="4461515" cy="31426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Increasing shear exposed low level center</a:t>
            </a:r>
          </a:p>
          <a:p>
            <a:r>
              <a:rPr lang="en-US" sz="2400" dirty="0" smtClean="0"/>
              <a:t>Heavy rain shifting north &amp; west</a:t>
            </a:r>
          </a:p>
          <a:p>
            <a:r>
              <a:rPr lang="en-US" sz="2400" dirty="0" smtClean="0"/>
              <a:t>Frontal-like structure evolving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87222" y="3273778"/>
            <a:ext cx="68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burst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324" y="308911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center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743197" y="2822222"/>
            <a:ext cx="493830" cy="6362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02739" y="2977444"/>
            <a:ext cx="328784" cy="29633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Shot 2015-05-01 at 8.51.12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4660"/>
            <a:ext cx="4210187" cy="3715702"/>
          </a:xfrm>
          <a:prstGeom prst="rect">
            <a:avLst/>
          </a:prstGeom>
        </p:spPr>
      </p:pic>
      <p:pic>
        <p:nvPicPr>
          <p:cNvPr id="7" name="Picture 6" descr="Screen Shot 2015-05-01 at 8.51.26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105" y="3040255"/>
            <a:ext cx="4258810" cy="38177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696" y="441103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1045 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82485" y="648866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1005 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Cristobal – Expansion of Core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481" y="767644"/>
            <a:ext cx="4461515" cy="31426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RMW expansion</a:t>
            </a:r>
          </a:p>
          <a:p>
            <a:r>
              <a:rPr lang="en-US" sz="2400" dirty="0" smtClean="0"/>
              <a:t>Amplification of cross-core asymmetry</a:t>
            </a:r>
          </a:p>
          <a:p>
            <a:r>
              <a:rPr lang="en-US" sz="2400" dirty="0" smtClean="0"/>
              <a:t>Wind max ROT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87222" y="3273778"/>
            <a:ext cx="68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burst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324" y="308911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center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743197" y="2822222"/>
            <a:ext cx="493830" cy="6362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02739" y="2977444"/>
            <a:ext cx="328784" cy="29633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3824" y="109952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1005 Z</a:t>
            </a:r>
            <a:endParaRPr lang="en-US" dirty="0"/>
          </a:p>
        </p:txBody>
      </p:sp>
      <p:pic>
        <p:nvPicPr>
          <p:cNvPr id="4" name="Picture 3" descr="Cristobal, August 27th, 2014_850_Wind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644"/>
            <a:ext cx="4857481" cy="3643110"/>
          </a:xfrm>
          <a:prstGeom prst="rect">
            <a:avLst/>
          </a:prstGeom>
        </p:spPr>
      </p:pic>
      <p:pic>
        <p:nvPicPr>
          <p:cNvPr id="5" name="Picture 4" descr="Cristobal, August 29th, 2014_850_Wind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16" y="3064080"/>
            <a:ext cx="5025184" cy="376888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2642808" y="1990894"/>
            <a:ext cx="469069" cy="732282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555366" y="4982850"/>
            <a:ext cx="531100" cy="234665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7993731">
            <a:off x="2420746" y="2121459"/>
            <a:ext cx="730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111 km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487916">
            <a:off x="5528849" y="4817519"/>
            <a:ext cx="730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111 km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7430" y="2766138"/>
            <a:ext cx="662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center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1139" y="1098671"/>
            <a:ext cx="711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CAT 1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19923" y="6022351"/>
            <a:ext cx="142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INCIPIENT ET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428_Cristobal, August 29th, 2014_RH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049" y="2092678"/>
            <a:ext cx="6353764" cy="4765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669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Cristobal Early ET – Dry Air Impingement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8000" y="654262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center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878110" y="6408529"/>
            <a:ext cx="12330" cy="23425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70102" y="109520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5101" y="2914812"/>
            <a:ext cx="113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 PUSH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04129" y="4906344"/>
            <a:ext cx="113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 PUSH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1072"/>
            <a:ext cx="3533906" cy="219416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587640" y="2431701"/>
            <a:ext cx="3682462" cy="6235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9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669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Cristobal – Early ET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699" y="1548279"/>
            <a:ext cx="2676592" cy="4525963"/>
          </a:xfrm>
        </p:spPr>
        <p:txBody>
          <a:bodyPr/>
          <a:lstStyle/>
          <a:p>
            <a:r>
              <a:rPr lang="en-US" sz="2400" dirty="0" smtClean="0"/>
              <a:t>Disruption of warm core due to strong shear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22168" y="652565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center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697618" y="6448061"/>
            <a:ext cx="12330" cy="23425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22168" y="3452117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vortex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4995" y="2808397"/>
            <a:ext cx="1215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convective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325" y="5508446"/>
            <a:ext cx="1296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evaporative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cooling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2058" y="181098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center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420_Cristobal, August 29th, 2014_TempAnomal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1" y="1966944"/>
            <a:ext cx="4484764" cy="3363573"/>
          </a:xfrm>
          <a:prstGeom prst="rect">
            <a:avLst/>
          </a:prstGeom>
        </p:spPr>
      </p:pic>
      <p:pic>
        <p:nvPicPr>
          <p:cNvPr id="12" name="Picture 11" descr="440_Cristobal, August 29th, 2014_TempAnomaly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61" y="3249504"/>
            <a:ext cx="4811327" cy="3608495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 rot="454243">
            <a:off x="2562725" y="2540106"/>
            <a:ext cx="969848" cy="1636194"/>
          </a:xfrm>
          <a:custGeom>
            <a:avLst/>
            <a:gdLst>
              <a:gd name="connsiteX0" fmla="*/ 0 w 969848"/>
              <a:gd name="connsiteY0" fmla="*/ 1636194 h 1636194"/>
              <a:gd name="connsiteX1" fmla="*/ 366104 w 969848"/>
              <a:gd name="connsiteY1" fmla="*/ 1361588 h 1636194"/>
              <a:gd name="connsiteX2" fmla="*/ 686444 w 969848"/>
              <a:gd name="connsiteY2" fmla="*/ 995447 h 1636194"/>
              <a:gd name="connsiteX3" fmla="*/ 903818 w 969848"/>
              <a:gd name="connsiteY3" fmla="*/ 652189 h 1636194"/>
              <a:gd name="connsiteX4" fmla="*/ 961021 w 969848"/>
              <a:gd name="connsiteY4" fmla="*/ 286048 h 1636194"/>
              <a:gd name="connsiteX5" fmla="*/ 743647 w 969848"/>
              <a:gd name="connsiteY5" fmla="*/ 0 h 163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848" h="1636194">
                <a:moveTo>
                  <a:pt x="0" y="1636194"/>
                </a:moveTo>
                <a:cubicBezTo>
                  <a:pt x="125848" y="1552286"/>
                  <a:pt x="251697" y="1468379"/>
                  <a:pt x="366104" y="1361588"/>
                </a:cubicBezTo>
                <a:cubicBezTo>
                  <a:pt x="480511" y="1254797"/>
                  <a:pt x="596825" y="1113680"/>
                  <a:pt x="686444" y="995447"/>
                </a:cubicBezTo>
                <a:cubicBezTo>
                  <a:pt x="776063" y="877214"/>
                  <a:pt x="858055" y="770422"/>
                  <a:pt x="903818" y="652189"/>
                </a:cubicBezTo>
                <a:cubicBezTo>
                  <a:pt x="949581" y="533956"/>
                  <a:pt x="987716" y="394746"/>
                  <a:pt x="961021" y="286048"/>
                </a:cubicBezTo>
                <a:cubicBezTo>
                  <a:pt x="934326" y="177350"/>
                  <a:pt x="743647" y="0"/>
                  <a:pt x="743647" y="0"/>
                </a:cubicBezTo>
              </a:path>
            </a:pathLst>
          </a:cu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772912" y="3638530"/>
            <a:ext cx="1304243" cy="1762056"/>
          </a:xfrm>
          <a:custGeom>
            <a:avLst/>
            <a:gdLst>
              <a:gd name="connsiteX0" fmla="*/ 0 w 1304243"/>
              <a:gd name="connsiteY0" fmla="*/ 1762056 h 1762056"/>
              <a:gd name="connsiteX1" fmla="*/ 286018 w 1304243"/>
              <a:gd name="connsiteY1" fmla="*/ 1430240 h 1762056"/>
              <a:gd name="connsiteX2" fmla="*/ 537714 w 1304243"/>
              <a:gd name="connsiteY2" fmla="*/ 1018331 h 1762056"/>
              <a:gd name="connsiteX3" fmla="*/ 789410 w 1304243"/>
              <a:gd name="connsiteY3" fmla="*/ 503445 h 1762056"/>
              <a:gd name="connsiteX4" fmla="*/ 995343 w 1304243"/>
              <a:gd name="connsiteY4" fmla="*/ 205955 h 1762056"/>
              <a:gd name="connsiteX5" fmla="*/ 1304243 w 1304243"/>
              <a:gd name="connsiteY5" fmla="*/ 0 h 176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4243" h="1762056">
                <a:moveTo>
                  <a:pt x="0" y="1762056"/>
                </a:moveTo>
                <a:cubicBezTo>
                  <a:pt x="98199" y="1658125"/>
                  <a:pt x="196399" y="1554194"/>
                  <a:pt x="286018" y="1430240"/>
                </a:cubicBezTo>
                <a:cubicBezTo>
                  <a:pt x="375637" y="1306286"/>
                  <a:pt x="453815" y="1172797"/>
                  <a:pt x="537714" y="1018331"/>
                </a:cubicBezTo>
                <a:cubicBezTo>
                  <a:pt x="621613" y="863865"/>
                  <a:pt x="713139" y="638841"/>
                  <a:pt x="789410" y="503445"/>
                </a:cubicBezTo>
                <a:cubicBezTo>
                  <a:pt x="865681" y="368049"/>
                  <a:pt x="909537" y="289863"/>
                  <a:pt x="995343" y="205955"/>
                </a:cubicBezTo>
                <a:cubicBezTo>
                  <a:pt x="1081149" y="122047"/>
                  <a:pt x="1304243" y="0"/>
                  <a:pt x="1304243" y="0"/>
                </a:cubicBezTo>
              </a:path>
            </a:pathLst>
          </a:cu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669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Cristobal – Early ET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5210" y="886310"/>
            <a:ext cx="4008789" cy="4525963"/>
          </a:xfrm>
        </p:spPr>
        <p:txBody>
          <a:bodyPr/>
          <a:lstStyle/>
          <a:p>
            <a:r>
              <a:rPr lang="en-US" sz="2400" dirty="0" smtClean="0"/>
              <a:t>Pronounced low-level </a:t>
            </a:r>
            <a:r>
              <a:rPr lang="en-US" sz="2400" dirty="0" err="1" smtClean="0"/>
              <a:t>vort</a:t>
            </a:r>
            <a:endParaRPr lang="en-US" sz="2400" dirty="0" smtClean="0"/>
          </a:p>
          <a:p>
            <a:r>
              <a:rPr lang="en-US" sz="2400" dirty="0" err="1" smtClean="0"/>
              <a:t>Vort</a:t>
            </a:r>
            <a:r>
              <a:rPr lang="en-US" sz="2400" dirty="0" smtClean="0"/>
              <a:t> column tilting </a:t>
            </a:r>
            <a:r>
              <a:rPr lang="en-US" sz="2400" dirty="0" err="1" smtClean="0"/>
              <a:t>downshear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22168" y="652565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center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697618" y="6448061"/>
            <a:ext cx="12330" cy="23425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22168" y="3452117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vortex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4995" y="2808397"/>
            <a:ext cx="1215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convective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325" y="5508446"/>
            <a:ext cx="1296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evaporative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cooling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4250" y="186914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center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420_Cristobal, August 29th, 2014_V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" y="1490493"/>
            <a:ext cx="4664246" cy="3498184"/>
          </a:xfrm>
          <a:prstGeom prst="rect">
            <a:avLst/>
          </a:prstGeom>
        </p:spPr>
      </p:pic>
      <p:pic>
        <p:nvPicPr>
          <p:cNvPr id="12" name="Picture 11" descr="440_Cristobal, August 29th, 2014_Vor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69" y="3241626"/>
            <a:ext cx="4821832" cy="3616374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6973453" y="3913909"/>
            <a:ext cx="450272" cy="2493818"/>
          </a:xfrm>
          <a:custGeom>
            <a:avLst/>
            <a:gdLst>
              <a:gd name="connsiteX0" fmla="*/ 0 w 450272"/>
              <a:gd name="connsiteY0" fmla="*/ 2493818 h 2493818"/>
              <a:gd name="connsiteX1" fmla="*/ 115454 w 450272"/>
              <a:gd name="connsiteY1" fmla="*/ 2043546 h 2493818"/>
              <a:gd name="connsiteX2" fmla="*/ 265545 w 450272"/>
              <a:gd name="connsiteY2" fmla="*/ 1616364 h 2493818"/>
              <a:gd name="connsiteX3" fmla="*/ 346363 w 450272"/>
              <a:gd name="connsiteY3" fmla="*/ 1096818 h 2493818"/>
              <a:gd name="connsiteX4" fmla="*/ 346363 w 450272"/>
              <a:gd name="connsiteY4" fmla="*/ 577273 h 2493818"/>
              <a:gd name="connsiteX5" fmla="*/ 450272 w 450272"/>
              <a:gd name="connsiteY5" fmla="*/ 0 h 249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272" h="2493818">
                <a:moveTo>
                  <a:pt x="0" y="2493818"/>
                </a:moveTo>
                <a:cubicBezTo>
                  <a:pt x="35598" y="2341803"/>
                  <a:pt x="71197" y="2189788"/>
                  <a:pt x="115454" y="2043546"/>
                </a:cubicBezTo>
                <a:cubicBezTo>
                  <a:pt x="159711" y="1897304"/>
                  <a:pt x="227060" y="1774152"/>
                  <a:pt x="265545" y="1616364"/>
                </a:cubicBezTo>
                <a:cubicBezTo>
                  <a:pt x="304030" y="1458576"/>
                  <a:pt x="332893" y="1270000"/>
                  <a:pt x="346363" y="1096818"/>
                </a:cubicBezTo>
                <a:cubicBezTo>
                  <a:pt x="359833" y="923636"/>
                  <a:pt x="329045" y="760076"/>
                  <a:pt x="346363" y="577273"/>
                </a:cubicBezTo>
                <a:cubicBezTo>
                  <a:pt x="363681" y="394470"/>
                  <a:pt x="406976" y="197235"/>
                  <a:pt x="450272" y="0"/>
                </a:cubicBezTo>
              </a:path>
            </a:pathLst>
          </a:cu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Study Objectives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Consistent, precision analysis methodology applied to all storms &gt; </a:t>
            </a:r>
            <a:r>
              <a:rPr lang="en-US" dirty="0" err="1" smtClean="0"/>
              <a:t>mesoscale</a:t>
            </a:r>
            <a:r>
              <a:rPr lang="en-US" dirty="0" smtClean="0"/>
              <a:t> structural analysis of vortex winds, </a:t>
            </a:r>
            <a:r>
              <a:rPr lang="en-US" dirty="0" err="1" smtClean="0"/>
              <a:t>vorticity</a:t>
            </a:r>
            <a:r>
              <a:rPr lang="en-US" dirty="0" smtClean="0"/>
              <a:t>, warm/cold anomaly, RH fields</a:t>
            </a:r>
          </a:p>
          <a:p>
            <a:r>
              <a:rPr lang="en-US" dirty="0" smtClean="0"/>
              <a:t>Constant pressure level analyses and vertical sections along transects</a:t>
            </a:r>
          </a:p>
          <a:p>
            <a:r>
              <a:rPr lang="en-US" dirty="0" smtClean="0"/>
              <a:t>Data source:  Final QC version, NCAR-NOAA </a:t>
            </a:r>
            <a:r>
              <a:rPr lang="en-US" dirty="0" err="1" smtClean="0"/>
              <a:t>dropsonde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Will be used for further process studies related to intensity change, </a:t>
            </a:r>
            <a:r>
              <a:rPr lang="en-US" dirty="0" err="1" smtClean="0"/>
              <a:t>extratropical</a:t>
            </a:r>
            <a:r>
              <a:rPr lang="en-US" dirty="0" smtClean="0"/>
              <a:t> transition, aborted development cases</a:t>
            </a:r>
          </a:p>
          <a:p>
            <a:r>
              <a:rPr lang="en-US" dirty="0" smtClean="0"/>
              <a:t>Interest in pursuing comparisons with Scanning-HIS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481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Hurricane </a:t>
            </a:r>
            <a:r>
              <a:rPr lang="en-US" dirty="0" err="1" smtClean="0">
                <a:solidFill>
                  <a:srgbClr val="FFFF00"/>
                </a:solidFill>
              </a:rPr>
              <a:t>Edouard</a:t>
            </a:r>
            <a:r>
              <a:rPr lang="en-US" dirty="0" smtClean="0">
                <a:solidFill>
                  <a:srgbClr val="FFFF00"/>
                </a:solidFill>
              </a:rPr>
              <a:t> Evolution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0672" y="715485"/>
            <a:ext cx="3283328" cy="235708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Full evolution of TC lifecycle</a:t>
            </a:r>
          </a:p>
          <a:p>
            <a:r>
              <a:rPr lang="en-US" sz="2400" dirty="0" smtClean="0"/>
              <a:t>Rapid intensification </a:t>
            </a:r>
          </a:p>
          <a:p>
            <a:r>
              <a:rPr lang="en-US" sz="2400" dirty="0" smtClean="0"/>
              <a:t>Cat 3 at peak</a:t>
            </a:r>
          </a:p>
          <a:p>
            <a:r>
              <a:rPr lang="en-US" sz="2400" dirty="0" err="1" smtClean="0"/>
              <a:t>Eyewall</a:t>
            </a:r>
            <a:r>
              <a:rPr lang="en-US" sz="2400" dirty="0" smtClean="0"/>
              <a:t> Replacement?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87222" y="3273778"/>
            <a:ext cx="68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burst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324" y="308911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center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743197" y="2822222"/>
            <a:ext cx="493830" cy="6362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02739" y="2977444"/>
            <a:ext cx="328784" cy="29633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creen Shot 2015-05-01 at 9.21.36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22222"/>
            <a:ext cx="2404570" cy="4035778"/>
          </a:xfrm>
          <a:prstGeom prst="rect">
            <a:avLst/>
          </a:prstGeom>
        </p:spPr>
      </p:pic>
      <p:pic>
        <p:nvPicPr>
          <p:cNvPr id="16" name="Picture 15" descr="Screen Shot 2015-05-01 at 9.22.46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027" y="768258"/>
            <a:ext cx="3324023" cy="23235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0707" y="2306202"/>
            <a:ext cx="1680343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15 Sept</a:t>
            </a:r>
          </a:p>
          <a:p>
            <a:pPr>
              <a:lnSpc>
                <a:spcPct val="80000"/>
              </a:lnSpc>
            </a:pPr>
            <a:r>
              <a:rPr lang="en-US" dirty="0"/>
              <a:t>0749 Z Butterfly</a:t>
            </a:r>
          </a:p>
          <a:p>
            <a:pPr>
              <a:lnSpc>
                <a:spcPct val="80000"/>
              </a:lnSpc>
            </a:pPr>
            <a:r>
              <a:rPr lang="en-US" dirty="0"/>
              <a:t>Cat 1 &gt; 2 RI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678" y="2904446"/>
            <a:ext cx="2025464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14 Sept</a:t>
            </a:r>
          </a:p>
          <a:p>
            <a:pPr>
              <a:lnSpc>
                <a:spcPct val="80000"/>
              </a:lnSpc>
            </a:pPr>
            <a:r>
              <a:rPr lang="en-US" dirty="0"/>
              <a:t>2119 Z Lawnmower</a:t>
            </a:r>
          </a:p>
          <a:p>
            <a:pPr>
              <a:lnSpc>
                <a:spcPct val="80000"/>
              </a:lnSpc>
            </a:pPr>
            <a:r>
              <a:rPr lang="en-US" dirty="0"/>
              <a:t>Cat 1 &gt; 2 RI </a:t>
            </a:r>
            <a:endParaRPr lang="en-US" dirty="0"/>
          </a:p>
        </p:txBody>
      </p:sp>
      <p:pic>
        <p:nvPicPr>
          <p:cNvPr id="17" name="Picture 16" descr="Screen Shot 2015-05-01 at 9.26.51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98" y="3643110"/>
            <a:ext cx="2777950" cy="26441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99727" y="5520875"/>
            <a:ext cx="890565" cy="762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16 Sept</a:t>
            </a:r>
          </a:p>
          <a:p>
            <a:pPr>
              <a:lnSpc>
                <a:spcPct val="80000"/>
              </a:lnSpc>
            </a:pPr>
            <a:r>
              <a:rPr lang="en-US" dirty="0"/>
              <a:t>2017 Z </a:t>
            </a:r>
          </a:p>
          <a:p>
            <a:pPr>
              <a:lnSpc>
                <a:spcPct val="80000"/>
              </a:lnSpc>
            </a:pPr>
            <a:r>
              <a:rPr lang="en-US" dirty="0"/>
              <a:t>Cat 2</a:t>
            </a:r>
          </a:p>
        </p:txBody>
      </p:sp>
      <p:pic>
        <p:nvPicPr>
          <p:cNvPr id="19" name="Picture 18" descr="Screen Shot 2015-05-01 at 9.29.07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186" y="4029363"/>
            <a:ext cx="2747905" cy="264390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65312" y="4029363"/>
            <a:ext cx="1219242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19 Sept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0445 Z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Cat 1 &gt; T.S.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974273" y="2822222"/>
            <a:ext cx="694825" cy="9531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498273" y="2904446"/>
            <a:ext cx="382434" cy="100436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183909" y="5056909"/>
            <a:ext cx="1408546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7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4819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Edouard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Vorticity</a:t>
            </a:r>
            <a:r>
              <a:rPr lang="en-US" dirty="0" smtClean="0">
                <a:solidFill>
                  <a:srgbClr val="FFFF00"/>
                </a:solidFill>
              </a:rPr>
              <a:t> Evolution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0909" y="821202"/>
            <a:ext cx="2563091" cy="2357081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err="1" smtClean="0"/>
              <a:t>Vort</a:t>
            </a:r>
            <a:r>
              <a:rPr lang="en-US" sz="2400" dirty="0" smtClean="0"/>
              <a:t> tower starts in low levels, builds upward during R.I.</a:t>
            </a:r>
          </a:p>
          <a:p>
            <a:r>
              <a:rPr lang="en-US" sz="2400" dirty="0" smtClean="0"/>
              <a:t>Weakening proceeds from top-down w/ mid-level disruption/shearing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87222" y="3273778"/>
            <a:ext cx="68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burst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324" y="308911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center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743197" y="2822222"/>
            <a:ext cx="493830" cy="6362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02739" y="2977444"/>
            <a:ext cx="328784" cy="29633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3846" y="6006740"/>
            <a:ext cx="1684115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15 </a:t>
            </a:r>
            <a:r>
              <a:rPr lang="en-US" dirty="0" smtClean="0"/>
              <a:t>Sept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0749 </a:t>
            </a:r>
            <a:r>
              <a:rPr lang="en-US" dirty="0" smtClean="0"/>
              <a:t>Z Butterfly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Cat 1 &gt; 2 RI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1712" y="564437"/>
            <a:ext cx="2025464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14 Sept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2119 Z Lawnmower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Cat 1 &gt; 2 RI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44454" y="1641504"/>
            <a:ext cx="890565" cy="762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16 Sept</a:t>
            </a:r>
          </a:p>
          <a:p>
            <a:pPr>
              <a:lnSpc>
                <a:spcPct val="80000"/>
              </a:lnSpc>
            </a:pPr>
            <a:r>
              <a:rPr lang="en-US" dirty="0"/>
              <a:t>2017 Z </a:t>
            </a:r>
          </a:p>
          <a:p>
            <a:pPr>
              <a:lnSpc>
                <a:spcPct val="80000"/>
              </a:lnSpc>
            </a:pPr>
            <a:r>
              <a:rPr lang="en-US" dirty="0"/>
              <a:t>Cat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79370" y="3597233"/>
            <a:ext cx="1219242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19 Sept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0445 Z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Cat 1 &gt; T.S.</a:t>
            </a:r>
            <a:endParaRPr lang="en-US" dirty="0"/>
          </a:p>
        </p:txBody>
      </p:sp>
      <p:pic>
        <p:nvPicPr>
          <p:cNvPr id="4" name="Picture 3" descr="245_Edouard, September 14th, 2014_V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71966"/>
            <a:ext cx="3028192" cy="2271144"/>
          </a:xfrm>
          <a:prstGeom prst="rect">
            <a:avLst/>
          </a:prstGeom>
        </p:spPr>
      </p:pic>
      <p:pic>
        <p:nvPicPr>
          <p:cNvPr id="5" name="Picture 4" descr="262_Edouard, September 14th, 2014 - Butterfly_Vor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4" y="3735596"/>
            <a:ext cx="3028192" cy="2271144"/>
          </a:xfrm>
          <a:prstGeom prst="rect">
            <a:avLst/>
          </a:prstGeom>
        </p:spPr>
      </p:pic>
      <p:pic>
        <p:nvPicPr>
          <p:cNvPr id="6" name="Picture 5" descr="345_Edouard September 16th, 2014_Vort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454" y="2407868"/>
            <a:ext cx="3036455" cy="2277341"/>
          </a:xfrm>
          <a:prstGeom prst="rect">
            <a:avLst/>
          </a:prstGeom>
        </p:spPr>
      </p:pic>
      <p:pic>
        <p:nvPicPr>
          <p:cNvPr id="7" name="Picture 6" descr="395_Edouard, September 18th, 2014_Vort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36" y="4363597"/>
            <a:ext cx="3019764" cy="2264823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2541863" y="3348993"/>
            <a:ext cx="479916" cy="58823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398436" y="3978892"/>
            <a:ext cx="656443" cy="41875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100993" y="4069480"/>
            <a:ext cx="479916" cy="58823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4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4819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Edouard</a:t>
            </a:r>
            <a:r>
              <a:rPr lang="en-US" dirty="0" smtClean="0">
                <a:solidFill>
                  <a:srgbClr val="FFFF00"/>
                </a:solidFill>
              </a:rPr>
              <a:t> Warm Core Evolution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870" y="613949"/>
            <a:ext cx="4110182" cy="235708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Warm core builds top &gt; down during R.I.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Surprisingly strong low level core during weakening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Weakening: Split warm core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87222" y="3273778"/>
            <a:ext cx="68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burst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324" y="308911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center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743197" y="2822222"/>
            <a:ext cx="493830" cy="6362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02739" y="2977444"/>
            <a:ext cx="328784" cy="29633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33312" y="5762012"/>
            <a:ext cx="1680343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15 Sept</a:t>
            </a:r>
          </a:p>
          <a:p>
            <a:pPr>
              <a:lnSpc>
                <a:spcPct val="80000"/>
              </a:lnSpc>
            </a:pPr>
            <a:r>
              <a:rPr lang="en-US" dirty="0"/>
              <a:t>0749 Z Butterfly</a:t>
            </a:r>
          </a:p>
          <a:p>
            <a:pPr>
              <a:lnSpc>
                <a:spcPct val="80000"/>
              </a:lnSpc>
            </a:pPr>
            <a:r>
              <a:rPr lang="en-US" dirty="0"/>
              <a:t>Cat 1 &gt; 2 RI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819081"/>
            <a:ext cx="2025464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14 Sept</a:t>
            </a:r>
          </a:p>
          <a:p>
            <a:pPr>
              <a:lnSpc>
                <a:spcPct val="80000"/>
              </a:lnSpc>
            </a:pPr>
            <a:r>
              <a:rPr lang="en-US" dirty="0"/>
              <a:t>2119 Z Lawnmower</a:t>
            </a:r>
          </a:p>
          <a:p>
            <a:pPr>
              <a:lnSpc>
                <a:spcPct val="80000"/>
              </a:lnSpc>
            </a:pPr>
            <a:r>
              <a:rPr lang="en-US" dirty="0"/>
              <a:t>Cat 1 &gt; 2 RI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26661" y="1639931"/>
            <a:ext cx="890565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16 Sept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2017 Z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Cat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24758" y="3598535"/>
            <a:ext cx="1219242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19 Sept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0445 Z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Cat 1 &gt; T.S.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87626"/>
            <a:ext cx="3292254" cy="2469191"/>
          </a:xfrm>
          <a:prstGeom prst="rect">
            <a:avLst/>
          </a:prstGeom>
        </p:spPr>
      </p:pic>
      <p:pic>
        <p:nvPicPr>
          <p:cNvPr id="5" name="Picture 4" descr="262_Edouard, September 14th, 2014 - Butterfly_TempAnomaly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2" y="4056817"/>
            <a:ext cx="3259250" cy="2444437"/>
          </a:xfrm>
          <a:prstGeom prst="rect">
            <a:avLst/>
          </a:prstGeom>
        </p:spPr>
      </p:pic>
      <p:pic>
        <p:nvPicPr>
          <p:cNvPr id="6" name="Picture 5" descr="330_Edouard September 16th, 2014_TempAnomaly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476" y="2393213"/>
            <a:ext cx="3333059" cy="2499794"/>
          </a:xfrm>
          <a:prstGeom prst="rect">
            <a:avLst/>
          </a:prstGeom>
        </p:spPr>
      </p:pic>
      <p:pic>
        <p:nvPicPr>
          <p:cNvPr id="10" name="Picture 9" descr="395_Edouard, September 18th, 2014_TempAnomaly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655" y="4285242"/>
            <a:ext cx="3430345" cy="2572758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3021779" y="3776666"/>
            <a:ext cx="479916" cy="58823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47228" y="4188270"/>
            <a:ext cx="656443" cy="41875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473697" y="4364899"/>
            <a:ext cx="479916" cy="58823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790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Summary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9104"/>
            <a:ext cx="9144000" cy="566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Our </a:t>
            </a:r>
            <a:r>
              <a:rPr lang="en-US" dirty="0" err="1" smtClean="0"/>
              <a:t>mesoscale</a:t>
            </a:r>
            <a:r>
              <a:rPr lang="en-US" dirty="0" smtClean="0"/>
              <a:t> analysis of structures is starting point for more detailed process studies/examination of multi-scale interactions</a:t>
            </a:r>
          </a:p>
          <a:p>
            <a:r>
              <a:rPr lang="en-US" dirty="0" smtClean="0"/>
              <a:t>A variety of vortex core structures and evolution sampled</a:t>
            </a:r>
          </a:p>
          <a:p>
            <a:r>
              <a:rPr lang="en-US" dirty="0" smtClean="0"/>
              <a:t>Structural trends largely consistent with gross satellite and intensity evolution (confidence in quality of </a:t>
            </a:r>
            <a:r>
              <a:rPr lang="en-US" dirty="0" err="1" smtClean="0"/>
              <a:t>dropsonde</a:t>
            </a:r>
            <a:r>
              <a:rPr lang="en-US" dirty="0" smtClean="0"/>
              <a:t> data)</a:t>
            </a:r>
          </a:p>
          <a:p>
            <a:r>
              <a:rPr lang="en-US" dirty="0" err="1" smtClean="0"/>
              <a:t>Edouard</a:t>
            </a:r>
            <a:r>
              <a:rPr lang="en-US" dirty="0" smtClean="0"/>
              <a:t>:  During R.I. vortex column builds upward, as warm core builds downward;  dissipation more complex in terms of inner-core evolution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We are grateful for NASA HS3 and Dr. Ramesh </a:t>
            </a:r>
            <a:r>
              <a:rPr lang="en-US" i="1" dirty="0" err="1" smtClean="0"/>
              <a:t>Kakar’s</a:t>
            </a:r>
            <a:r>
              <a:rPr lang="en-US" i="1" dirty="0" smtClean="0"/>
              <a:t> continued support</a:t>
            </a:r>
            <a:r>
              <a:rPr lang="en-US" i="1" dirty="0" smtClean="0"/>
              <a:t>!</a:t>
            </a:r>
          </a:p>
          <a:p>
            <a:pPr marL="0" indent="0" algn="ctr">
              <a:buNone/>
            </a:pPr>
            <a:r>
              <a:rPr lang="en-US" i="1" dirty="0" smtClean="0"/>
              <a:t>Special thanks to the NCAR/NOAA </a:t>
            </a:r>
            <a:r>
              <a:rPr lang="en-US" i="1" dirty="0" err="1"/>
              <a:t>d</a:t>
            </a:r>
            <a:r>
              <a:rPr lang="en-US" i="1" dirty="0" err="1" smtClean="0"/>
              <a:t>ropsonde</a:t>
            </a:r>
            <a:r>
              <a:rPr lang="en-US" i="1" dirty="0" smtClean="0"/>
              <a:t> team! </a:t>
            </a:r>
            <a:endParaRPr lang="en-US" i="1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Storms Analyzed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T.D. </a:t>
            </a:r>
            <a:r>
              <a:rPr lang="en-US" dirty="0"/>
              <a:t>Gabrielle </a:t>
            </a:r>
            <a:r>
              <a:rPr lang="en-US" dirty="0">
                <a:solidFill>
                  <a:srgbClr val="3366FF"/>
                </a:solidFill>
              </a:rPr>
              <a:t>(5 Sept 2013; failed to develop)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T.S. </a:t>
            </a:r>
            <a:r>
              <a:rPr lang="en-US" dirty="0" err="1" smtClean="0">
                <a:solidFill>
                  <a:srgbClr val="FFFFFF"/>
                </a:solidFill>
              </a:rPr>
              <a:t>Humberto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(17 Sept 2013; failed to develop)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Hurricane </a:t>
            </a:r>
            <a:r>
              <a:rPr lang="en-US" dirty="0" smtClean="0">
                <a:solidFill>
                  <a:srgbClr val="FFFFFF"/>
                </a:solidFill>
              </a:rPr>
              <a:t>Cristobal </a:t>
            </a:r>
            <a:r>
              <a:rPr lang="en-US" dirty="0" smtClean="0">
                <a:solidFill>
                  <a:srgbClr val="3366FF"/>
                </a:solidFill>
              </a:rPr>
              <a:t>(27 &amp; 29 Aug, 2014) Cat 1 and early ET phases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Edouard</a:t>
            </a:r>
            <a:r>
              <a:rPr lang="en-US" dirty="0" smtClean="0">
                <a:solidFill>
                  <a:srgbClr val="3366FF"/>
                </a:solidFill>
              </a:rPr>
              <a:t> (14, 16, 18 Sept, 2014) </a:t>
            </a:r>
            <a:r>
              <a:rPr lang="en-US" dirty="0" smtClean="0">
                <a:solidFill>
                  <a:srgbClr val="3366FF"/>
                </a:solidFill>
              </a:rPr>
              <a:t>RI, steady state </a:t>
            </a:r>
            <a:r>
              <a:rPr lang="en-US" dirty="0" smtClean="0">
                <a:solidFill>
                  <a:srgbClr val="3366FF"/>
                </a:solidFill>
              </a:rPr>
              <a:t>and rapid weakening phases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T. </a:t>
            </a:r>
            <a:r>
              <a:rPr lang="en-US" dirty="0" smtClean="0">
                <a:solidFill>
                  <a:srgbClr val="FFFF00"/>
                </a:solidFill>
              </a:rPr>
              <a:t>D. </a:t>
            </a:r>
            <a:r>
              <a:rPr lang="en-US" dirty="0" smtClean="0">
                <a:solidFill>
                  <a:srgbClr val="FFFF00"/>
                </a:solidFill>
              </a:rPr>
              <a:t>Gabrielle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0672" y="1514045"/>
            <a:ext cx="3283328" cy="235708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TD </a:t>
            </a:r>
            <a:r>
              <a:rPr lang="en-US" sz="2400" dirty="0" smtClean="0"/>
              <a:t>stage w/ expanding convective burst</a:t>
            </a:r>
          </a:p>
          <a:p>
            <a:r>
              <a:rPr lang="en-US" sz="2400" dirty="0" smtClean="0"/>
              <a:t>Very asymmetric structure;  convection E-NE of center</a:t>
            </a:r>
          </a:p>
        </p:txBody>
      </p:sp>
      <p:pic>
        <p:nvPicPr>
          <p:cNvPr id="4" name="Picture 3" descr="Screen Shot 2015-05-01 at 6.10.2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7892"/>
            <a:ext cx="3155402" cy="2940108"/>
          </a:xfrm>
          <a:prstGeom prst="rect">
            <a:avLst/>
          </a:prstGeom>
        </p:spPr>
      </p:pic>
      <p:pic>
        <p:nvPicPr>
          <p:cNvPr id="5" name="Picture 4" descr="Screen Shot 2015-05-01 at 6.10.38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821" y="3917892"/>
            <a:ext cx="3230739" cy="2940108"/>
          </a:xfrm>
          <a:prstGeom prst="rect">
            <a:avLst/>
          </a:prstGeom>
        </p:spPr>
      </p:pic>
      <p:pic>
        <p:nvPicPr>
          <p:cNvPr id="6" name="Picture 5" descr="Screen Shot 2015-05-01 at 6.10.49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167" y="3937340"/>
            <a:ext cx="3144833" cy="2920660"/>
          </a:xfrm>
          <a:prstGeom prst="rect">
            <a:avLst/>
          </a:prstGeom>
        </p:spPr>
      </p:pic>
      <p:pic>
        <p:nvPicPr>
          <p:cNvPr id="7" name="Picture 6" descr="Screen Shot 2015-05-01 at 6.12.49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789"/>
            <a:ext cx="3185975" cy="2926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93336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2345 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94413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2201 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09821" y="390109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0515 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99166" y="391789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0645 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87222" y="3273778"/>
            <a:ext cx="68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burst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324" y="308911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center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743197" y="2822222"/>
            <a:ext cx="493830" cy="6362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02739" y="2977444"/>
            <a:ext cx="328784" cy="29633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36964" y="2438742"/>
            <a:ext cx="1189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convective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band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3" name="Straight Arrow Connector 22"/>
          <p:cNvCxnSpPr>
            <a:stCxn id="21" idx="1"/>
          </p:cNvCxnSpPr>
          <p:nvPr/>
        </p:nvCxnSpPr>
        <p:spPr>
          <a:xfrm flipH="1" flipV="1">
            <a:off x="2873792" y="2120586"/>
            <a:ext cx="563172" cy="6413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52543" y="5223305"/>
            <a:ext cx="566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burst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87008" y="5209947"/>
            <a:ext cx="729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burst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69403" y="5227234"/>
            <a:ext cx="83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burst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T.D. </a:t>
            </a:r>
            <a:r>
              <a:rPr lang="en-US" dirty="0" smtClean="0">
                <a:solidFill>
                  <a:srgbClr val="FFFF00"/>
                </a:solidFill>
              </a:rPr>
              <a:t>Gabrielle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51" y="1143000"/>
            <a:ext cx="2676592" cy="4525963"/>
          </a:xfrm>
        </p:spPr>
        <p:txBody>
          <a:bodyPr/>
          <a:lstStyle/>
          <a:p>
            <a:r>
              <a:rPr lang="en-US" sz="2400" dirty="0" smtClean="0"/>
              <a:t>Diffuse, weak warm anomaly over center</a:t>
            </a:r>
          </a:p>
          <a:p>
            <a:r>
              <a:rPr lang="en-US" sz="2400" dirty="0" smtClean="0"/>
              <a:t>Main warm anomaly aloft displaced well east, associated with banded convection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205_Gabrielle, September 4th, 2013_TempAnomal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943" y="2035458"/>
            <a:ext cx="6430057" cy="4822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2168" y="652565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center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697618" y="6448061"/>
            <a:ext cx="12330" cy="23425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22168" y="3452117"/>
            <a:ext cx="791052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vortex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4995" y="2808397"/>
            <a:ext cx="1189711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convective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band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325" y="5508446"/>
            <a:ext cx="1296111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</a:rPr>
              <a:t>evaporative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</a:rPr>
              <a:t>cooling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T.D. </a:t>
            </a:r>
            <a:r>
              <a:rPr lang="en-US" dirty="0" smtClean="0">
                <a:solidFill>
                  <a:srgbClr val="FFFF00"/>
                </a:solidFill>
              </a:rPr>
              <a:t>Gabrielle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351" y="1143000"/>
            <a:ext cx="3502010" cy="4525963"/>
          </a:xfrm>
        </p:spPr>
        <p:txBody>
          <a:bodyPr/>
          <a:lstStyle/>
          <a:p>
            <a:r>
              <a:rPr lang="en-US" sz="2400" dirty="0" smtClean="0"/>
              <a:t>Vertically contiguous, </a:t>
            </a:r>
            <a:r>
              <a:rPr lang="en-US" sz="2400" dirty="0" smtClean="0"/>
              <a:t>upright, </a:t>
            </a:r>
            <a:r>
              <a:rPr lang="en-US" sz="2400" dirty="0" smtClean="0"/>
              <a:t>but weak </a:t>
            </a:r>
            <a:r>
              <a:rPr lang="en-US" sz="2400" dirty="0" err="1" smtClean="0"/>
              <a:t>vort</a:t>
            </a:r>
            <a:r>
              <a:rPr lang="en-US" sz="2400" dirty="0" smtClean="0"/>
              <a:t> column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170_Gabrielle, September 4th, 2013_V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72" y="1960930"/>
            <a:ext cx="6529428" cy="489707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4340048" y="6448061"/>
            <a:ext cx="12330" cy="23425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64598" y="652565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T. S. </a:t>
            </a:r>
            <a:r>
              <a:rPr lang="en-US" dirty="0" err="1" smtClean="0">
                <a:solidFill>
                  <a:srgbClr val="FFFF00"/>
                </a:solidFill>
              </a:rPr>
              <a:t>Humberto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1331" y="1514045"/>
            <a:ext cx="3522669" cy="3142602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TS stage w/ high asymmetric, sheared structure</a:t>
            </a:r>
          </a:p>
          <a:p>
            <a:r>
              <a:rPr lang="en-US" sz="2400" dirty="0" smtClean="0"/>
              <a:t>Sparse convection</a:t>
            </a:r>
          </a:p>
          <a:p>
            <a:r>
              <a:rPr lang="en-US" sz="2400" dirty="0" smtClean="0"/>
              <a:t>Very dry mid-upper  tropospheric air</a:t>
            </a:r>
          </a:p>
          <a:p>
            <a:r>
              <a:rPr lang="en-US" sz="2400" dirty="0" smtClean="0"/>
              <a:t>Evidence for cold trough aloft – hybrid system?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87222" y="3273778"/>
            <a:ext cx="68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burst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324" y="308911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center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743197" y="2822222"/>
            <a:ext cx="493830" cy="6362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02739" y="2977444"/>
            <a:ext cx="328784" cy="29633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creen Shot 2015-05-01 at 6.31.4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" y="1143000"/>
            <a:ext cx="4689501" cy="2952199"/>
          </a:xfrm>
          <a:prstGeom prst="rect">
            <a:avLst/>
          </a:prstGeom>
        </p:spPr>
      </p:pic>
      <p:pic>
        <p:nvPicPr>
          <p:cNvPr id="16" name="Picture 15" descr="Screen Shot 2015-05-01 at 6.33.15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2" y="4233575"/>
            <a:ext cx="4569914" cy="2266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155" y="130991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2345 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4742" y="428731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0032 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T.S. </a:t>
            </a:r>
            <a:r>
              <a:rPr lang="en-US" dirty="0" err="1" smtClean="0">
                <a:solidFill>
                  <a:srgbClr val="FFFF00"/>
                </a:solidFill>
              </a:rPr>
              <a:t>Humberto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2168" y="652565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center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697618" y="6448061"/>
            <a:ext cx="12330" cy="23425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22168" y="3452117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vortex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4995" y="2808397"/>
            <a:ext cx="1215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convective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325" y="5508446"/>
            <a:ext cx="1296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evaporative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cooling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 descr="270_Humberto, September 16th, 2013_RH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9" y="1024222"/>
            <a:ext cx="7778372" cy="58337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77727" y="143434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0325" y="2762306"/>
            <a:ext cx="6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DRY!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224660" y="1571854"/>
            <a:ext cx="0" cy="1131735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24660" y="3194513"/>
            <a:ext cx="0" cy="182284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23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T.S. </a:t>
            </a:r>
            <a:r>
              <a:rPr lang="en-US" dirty="0" err="1" smtClean="0">
                <a:solidFill>
                  <a:srgbClr val="FFFF00"/>
                </a:solidFill>
              </a:rPr>
              <a:t>Humberto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51" y="1143000"/>
            <a:ext cx="2676592" cy="4525963"/>
          </a:xfrm>
        </p:spPr>
        <p:txBody>
          <a:bodyPr/>
          <a:lstStyle/>
          <a:p>
            <a:r>
              <a:rPr lang="en-US" sz="2400" dirty="0" smtClean="0"/>
              <a:t>Essentially a cold core vortex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22168" y="652565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center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697618" y="6448061"/>
            <a:ext cx="12330" cy="23425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22168" y="3452117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vortex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4995" y="2808397"/>
            <a:ext cx="1215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convective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325" y="5508446"/>
            <a:ext cx="1296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evaporative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cooling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 descr="280_Humberto, September 16th, 2013_TempAnomal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624" y="1658955"/>
            <a:ext cx="6981376" cy="523603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6434995" y="2024548"/>
            <a:ext cx="0" cy="42880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5429" y="192157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4317</TotalTime>
  <Words>1797</Words>
  <Application>Microsoft Office PowerPoint</Application>
  <PresentationFormat>On-screen Show (4:3)</PresentationFormat>
  <Paragraphs>303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 Black </vt:lpstr>
      <vt:lpstr>3D Vortex and Warm Core Structure for Selected HS3 Cases Using NCAR-NOAA Dropsonde Data</vt:lpstr>
      <vt:lpstr>Study Objectives </vt:lpstr>
      <vt:lpstr>Storms Analyzed</vt:lpstr>
      <vt:lpstr>T. D. Gabrielle</vt:lpstr>
      <vt:lpstr>T.D. Gabrielle</vt:lpstr>
      <vt:lpstr>T.D. Gabrielle</vt:lpstr>
      <vt:lpstr>T. S. Humberto</vt:lpstr>
      <vt:lpstr>T.S. Humberto</vt:lpstr>
      <vt:lpstr>T.S. Humberto</vt:lpstr>
      <vt:lpstr>T.S. Humberto</vt:lpstr>
      <vt:lpstr>Cristobal – Hurricane Stage</vt:lpstr>
      <vt:lpstr>Cristobal – Hurricane Stage</vt:lpstr>
      <vt:lpstr>Cristobal – Hurricane Stage</vt:lpstr>
      <vt:lpstr>Cristobal – Hurricane Stage</vt:lpstr>
      <vt:lpstr>Cristobal – Cat 1 to T.S./ET</vt:lpstr>
      <vt:lpstr>Cristobal – Expansion of Core</vt:lpstr>
      <vt:lpstr>Cristobal Early ET – Dry Air Impingement</vt:lpstr>
      <vt:lpstr>Cristobal – Early ET </vt:lpstr>
      <vt:lpstr>Cristobal – Early ET</vt:lpstr>
      <vt:lpstr>Hurricane Edouard Evolution</vt:lpstr>
      <vt:lpstr>Edouard Vorticity Evolution</vt:lpstr>
      <vt:lpstr>Edouard Warm Core Evolution</vt:lpstr>
      <vt:lpstr>Summary</vt:lpstr>
    </vt:vector>
  </TitlesOfParts>
  <Company>UMBC GES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Vortex and Warm Core Structure for Selected HS3 Cases Using Dropsonde Data</dc:title>
  <dc:creator>Jeffrey Halverson</dc:creator>
  <cp:lastModifiedBy>Alex Martin</cp:lastModifiedBy>
  <cp:revision>64</cp:revision>
  <cp:lastPrinted>2015-05-03T21:28:47Z</cp:lastPrinted>
  <dcterms:created xsi:type="dcterms:W3CDTF">2015-05-01T21:47:35Z</dcterms:created>
  <dcterms:modified xsi:type="dcterms:W3CDTF">2015-05-05T17:17:50Z</dcterms:modified>
</cp:coreProperties>
</file>