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9144000" cy="6858000"/>
  <p:defaultTextStyle>
    <a:defPPr>
      <a:defRPr lang="en-US"/>
    </a:defPPr>
    <a:lvl1pPr marL="0" algn="l" defTabSz="4388594" rtl="0" eaLnBrk="1" latinLnBrk="0" hangingPunct="1">
      <a:defRPr sz="8500" kern="1200">
        <a:solidFill>
          <a:schemeClr val="tx1"/>
        </a:solidFill>
        <a:latin typeface="+mn-lt"/>
        <a:ea typeface="+mn-ea"/>
        <a:cs typeface="+mn-cs"/>
      </a:defRPr>
    </a:lvl1pPr>
    <a:lvl2pPr marL="2194297" algn="l" defTabSz="4388594" rtl="0" eaLnBrk="1" latinLnBrk="0" hangingPunct="1">
      <a:defRPr sz="8500" kern="1200">
        <a:solidFill>
          <a:schemeClr val="tx1"/>
        </a:solidFill>
        <a:latin typeface="+mn-lt"/>
        <a:ea typeface="+mn-ea"/>
        <a:cs typeface="+mn-cs"/>
      </a:defRPr>
    </a:lvl2pPr>
    <a:lvl3pPr marL="4388594" algn="l" defTabSz="4388594" rtl="0" eaLnBrk="1" latinLnBrk="0" hangingPunct="1">
      <a:defRPr sz="8500" kern="1200">
        <a:solidFill>
          <a:schemeClr val="tx1"/>
        </a:solidFill>
        <a:latin typeface="+mn-lt"/>
        <a:ea typeface="+mn-ea"/>
        <a:cs typeface="+mn-cs"/>
      </a:defRPr>
    </a:lvl3pPr>
    <a:lvl4pPr marL="6582890" algn="l" defTabSz="4388594" rtl="0" eaLnBrk="1" latinLnBrk="0" hangingPunct="1">
      <a:defRPr sz="8500" kern="1200">
        <a:solidFill>
          <a:schemeClr val="tx1"/>
        </a:solidFill>
        <a:latin typeface="+mn-lt"/>
        <a:ea typeface="+mn-ea"/>
        <a:cs typeface="+mn-cs"/>
      </a:defRPr>
    </a:lvl4pPr>
    <a:lvl5pPr marL="8777187" algn="l" defTabSz="4388594" rtl="0" eaLnBrk="1" latinLnBrk="0" hangingPunct="1">
      <a:defRPr sz="8500" kern="1200">
        <a:solidFill>
          <a:schemeClr val="tx1"/>
        </a:solidFill>
        <a:latin typeface="+mn-lt"/>
        <a:ea typeface="+mn-ea"/>
        <a:cs typeface="+mn-cs"/>
      </a:defRPr>
    </a:lvl5pPr>
    <a:lvl6pPr marL="10971484" algn="l" defTabSz="4388594" rtl="0" eaLnBrk="1" latinLnBrk="0" hangingPunct="1">
      <a:defRPr sz="8500" kern="1200">
        <a:solidFill>
          <a:schemeClr val="tx1"/>
        </a:solidFill>
        <a:latin typeface="+mn-lt"/>
        <a:ea typeface="+mn-ea"/>
        <a:cs typeface="+mn-cs"/>
      </a:defRPr>
    </a:lvl6pPr>
    <a:lvl7pPr marL="13165781" algn="l" defTabSz="4388594" rtl="0" eaLnBrk="1" latinLnBrk="0" hangingPunct="1">
      <a:defRPr sz="8500" kern="1200">
        <a:solidFill>
          <a:schemeClr val="tx1"/>
        </a:solidFill>
        <a:latin typeface="+mn-lt"/>
        <a:ea typeface="+mn-ea"/>
        <a:cs typeface="+mn-cs"/>
      </a:defRPr>
    </a:lvl7pPr>
    <a:lvl8pPr marL="15360076" algn="l" defTabSz="4388594" rtl="0" eaLnBrk="1" latinLnBrk="0" hangingPunct="1">
      <a:defRPr sz="8500" kern="1200">
        <a:solidFill>
          <a:schemeClr val="tx1"/>
        </a:solidFill>
        <a:latin typeface="+mn-lt"/>
        <a:ea typeface="+mn-ea"/>
        <a:cs typeface="+mn-cs"/>
      </a:defRPr>
    </a:lvl8pPr>
    <a:lvl9pPr marL="17554373" algn="l" defTabSz="4388594"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90B"/>
    <a:srgbClr val="4F81BD"/>
    <a:srgbClr val="337208"/>
    <a:srgbClr val="0731E3"/>
    <a:srgbClr val="275BC3"/>
    <a:srgbClr val="F0E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30" autoAdjust="0"/>
    <p:restoredTop sz="99712" autoAdjust="0"/>
  </p:normalViewPr>
  <p:slideViewPr>
    <p:cSldViewPr>
      <p:cViewPr>
        <p:scale>
          <a:sx n="140" d="100"/>
          <a:sy n="140" d="100"/>
        </p:scale>
        <p:origin x="21618" y="22908"/>
      </p:cViewPr>
      <p:guideLst>
        <p:guide orient="horz" pos="10368"/>
        <p:guide pos="13824"/>
      </p:guideLst>
    </p:cSldViewPr>
  </p:slideViewPr>
  <p:notesTextViewPr>
    <p:cViewPr>
      <p:scale>
        <a:sx n="100" d="100"/>
        <a:sy n="100" d="100"/>
      </p:scale>
      <p:origin x="0" y="0"/>
    </p:cViewPr>
  </p:notesTextViewPr>
  <p:notesViewPr>
    <p:cSldViewPr>
      <p:cViewPr varScale="1">
        <p:scale>
          <a:sx n="130" d="100"/>
          <a:sy n="130" d="100"/>
        </p:scale>
        <p:origin x="-966"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DF87E9F-33A8-4883-B4BA-C569CD1BE7BD}" type="datetimeFigureOut">
              <a:rPr lang="en-US" smtClean="0"/>
              <a:pPr/>
              <a:t>4/29/2015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97F6F14-0C01-4827-917F-8BCAC2BD9AAD}" type="slidenum">
              <a:rPr lang="en-US" smtClean="0"/>
              <a:pPr/>
              <a:t>‹#›</a:t>
            </a:fld>
            <a:endParaRPr lang="en-US"/>
          </a:p>
        </p:txBody>
      </p:sp>
    </p:spTree>
    <p:extLst>
      <p:ext uri="{BB962C8B-B14F-4D97-AF65-F5344CB8AC3E}">
        <p14:creationId xmlns:p14="http://schemas.microsoft.com/office/powerpoint/2010/main" val="165866306"/>
      </p:ext>
    </p:extLst>
  </p:cSld>
  <p:clrMap bg1="lt1" tx1="dk1" bg2="lt2" tx2="dk2" accent1="accent1" accent2="accent2" accent3="accent3" accent4="accent4" accent5="accent5" accent6="accent6" hlink="hlink" folHlink="folHlink"/>
  <p:notesStyle>
    <a:lvl1pPr marL="0" algn="l" defTabSz="914290" rtl="0" eaLnBrk="1" latinLnBrk="0" hangingPunct="1">
      <a:defRPr sz="1300" kern="1200">
        <a:solidFill>
          <a:schemeClr val="tx1"/>
        </a:solidFill>
        <a:latin typeface="+mn-lt"/>
        <a:ea typeface="+mn-ea"/>
        <a:cs typeface="+mn-cs"/>
      </a:defRPr>
    </a:lvl1pPr>
    <a:lvl2pPr marL="457145" algn="l" defTabSz="914290" rtl="0" eaLnBrk="1" latinLnBrk="0" hangingPunct="1">
      <a:defRPr sz="1300" kern="1200">
        <a:solidFill>
          <a:schemeClr val="tx1"/>
        </a:solidFill>
        <a:latin typeface="+mn-lt"/>
        <a:ea typeface="+mn-ea"/>
        <a:cs typeface="+mn-cs"/>
      </a:defRPr>
    </a:lvl2pPr>
    <a:lvl3pPr marL="914290" algn="l" defTabSz="914290" rtl="0" eaLnBrk="1" latinLnBrk="0" hangingPunct="1">
      <a:defRPr sz="1300" kern="1200">
        <a:solidFill>
          <a:schemeClr val="tx1"/>
        </a:solidFill>
        <a:latin typeface="+mn-lt"/>
        <a:ea typeface="+mn-ea"/>
        <a:cs typeface="+mn-cs"/>
      </a:defRPr>
    </a:lvl3pPr>
    <a:lvl4pPr marL="1371436" algn="l" defTabSz="914290" rtl="0" eaLnBrk="1" latinLnBrk="0" hangingPunct="1">
      <a:defRPr sz="1300" kern="1200">
        <a:solidFill>
          <a:schemeClr val="tx1"/>
        </a:solidFill>
        <a:latin typeface="+mn-lt"/>
        <a:ea typeface="+mn-ea"/>
        <a:cs typeface="+mn-cs"/>
      </a:defRPr>
    </a:lvl4pPr>
    <a:lvl5pPr marL="1828581" algn="l" defTabSz="914290" rtl="0" eaLnBrk="1" latinLnBrk="0" hangingPunct="1">
      <a:defRPr sz="1300" kern="1200">
        <a:solidFill>
          <a:schemeClr val="tx1"/>
        </a:solidFill>
        <a:latin typeface="+mn-lt"/>
        <a:ea typeface="+mn-ea"/>
        <a:cs typeface="+mn-cs"/>
      </a:defRPr>
    </a:lvl5pPr>
    <a:lvl6pPr marL="2285725" algn="l" defTabSz="914290" rtl="0" eaLnBrk="1" latinLnBrk="0" hangingPunct="1">
      <a:defRPr sz="1300" kern="1200">
        <a:solidFill>
          <a:schemeClr val="tx1"/>
        </a:solidFill>
        <a:latin typeface="+mn-lt"/>
        <a:ea typeface="+mn-ea"/>
        <a:cs typeface="+mn-cs"/>
      </a:defRPr>
    </a:lvl6pPr>
    <a:lvl7pPr marL="2742870" algn="l" defTabSz="914290" rtl="0" eaLnBrk="1" latinLnBrk="0" hangingPunct="1">
      <a:defRPr sz="1300" kern="1200">
        <a:solidFill>
          <a:schemeClr val="tx1"/>
        </a:solidFill>
        <a:latin typeface="+mn-lt"/>
        <a:ea typeface="+mn-ea"/>
        <a:cs typeface="+mn-cs"/>
      </a:defRPr>
    </a:lvl7pPr>
    <a:lvl8pPr marL="3200016" algn="l" defTabSz="914290" rtl="0" eaLnBrk="1" latinLnBrk="0" hangingPunct="1">
      <a:defRPr sz="1300" kern="1200">
        <a:solidFill>
          <a:schemeClr val="tx1"/>
        </a:solidFill>
        <a:latin typeface="+mn-lt"/>
        <a:ea typeface="+mn-ea"/>
        <a:cs typeface="+mn-cs"/>
      </a:defRPr>
    </a:lvl8pPr>
    <a:lvl9pPr marL="3657161" algn="l" defTabSz="9142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7F6F14-0C01-4827-917F-8BCAC2BD9AA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97" indent="0" algn="ctr">
              <a:buNone/>
              <a:defRPr>
                <a:solidFill>
                  <a:schemeClr val="tx1">
                    <a:tint val="75000"/>
                  </a:schemeClr>
                </a:solidFill>
              </a:defRPr>
            </a:lvl2pPr>
            <a:lvl3pPr marL="4388594" indent="0" algn="ctr">
              <a:buNone/>
              <a:defRPr>
                <a:solidFill>
                  <a:schemeClr val="tx1">
                    <a:tint val="75000"/>
                  </a:schemeClr>
                </a:solidFill>
              </a:defRPr>
            </a:lvl3pPr>
            <a:lvl4pPr marL="6582890" indent="0" algn="ctr">
              <a:buNone/>
              <a:defRPr>
                <a:solidFill>
                  <a:schemeClr val="tx1">
                    <a:tint val="75000"/>
                  </a:schemeClr>
                </a:solidFill>
              </a:defRPr>
            </a:lvl4pPr>
            <a:lvl5pPr marL="8777187" indent="0" algn="ctr">
              <a:buNone/>
              <a:defRPr>
                <a:solidFill>
                  <a:schemeClr val="tx1">
                    <a:tint val="75000"/>
                  </a:schemeClr>
                </a:solidFill>
              </a:defRPr>
            </a:lvl5pPr>
            <a:lvl6pPr marL="10971484" indent="0" algn="ctr">
              <a:buNone/>
              <a:defRPr>
                <a:solidFill>
                  <a:schemeClr val="tx1">
                    <a:tint val="75000"/>
                  </a:schemeClr>
                </a:solidFill>
              </a:defRPr>
            </a:lvl6pPr>
            <a:lvl7pPr marL="13165781" indent="0" algn="ctr">
              <a:buNone/>
              <a:defRPr>
                <a:solidFill>
                  <a:schemeClr val="tx1">
                    <a:tint val="75000"/>
                  </a:schemeClr>
                </a:solidFill>
              </a:defRPr>
            </a:lvl7pPr>
            <a:lvl8pPr marL="15360076" indent="0" algn="ctr">
              <a:buNone/>
              <a:defRPr>
                <a:solidFill>
                  <a:schemeClr val="tx1">
                    <a:tint val="75000"/>
                  </a:schemeClr>
                </a:solidFill>
              </a:defRPr>
            </a:lvl8pPr>
            <a:lvl9pPr marL="175543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9"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6" y="6324600"/>
            <a:ext cx="141480543"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62D5D-51A8-48E8-B6C5-AAD3A5BB9D0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227"/>
            <a:ext cx="37307520" cy="7200899"/>
          </a:xfrm>
        </p:spPr>
        <p:txBody>
          <a:bodyPr anchor="b"/>
          <a:lstStyle>
            <a:lvl1pPr marL="0" indent="0">
              <a:buNone/>
              <a:defRPr sz="9700">
                <a:solidFill>
                  <a:schemeClr val="tx1">
                    <a:tint val="75000"/>
                  </a:schemeClr>
                </a:solidFill>
              </a:defRPr>
            </a:lvl1pPr>
            <a:lvl2pPr marL="2194297" indent="0">
              <a:buNone/>
              <a:defRPr sz="8500">
                <a:solidFill>
                  <a:schemeClr val="tx1">
                    <a:tint val="75000"/>
                  </a:schemeClr>
                </a:solidFill>
              </a:defRPr>
            </a:lvl2pPr>
            <a:lvl3pPr marL="4388594" indent="0">
              <a:buNone/>
              <a:defRPr sz="7700">
                <a:solidFill>
                  <a:schemeClr val="tx1">
                    <a:tint val="75000"/>
                  </a:schemeClr>
                </a:solidFill>
              </a:defRPr>
            </a:lvl3pPr>
            <a:lvl4pPr marL="6582890" indent="0">
              <a:buNone/>
              <a:defRPr sz="6700">
                <a:solidFill>
                  <a:schemeClr val="tx1">
                    <a:tint val="75000"/>
                  </a:schemeClr>
                </a:solidFill>
              </a:defRPr>
            </a:lvl4pPr>
            <a:lvl5pPr marL="8777187" indent="0">
              <a:buNone/>
              <a:defRPr sz="6700">
                <a:solidFill>
                  <a:schemeClr val="tx1">
                    <a:tint val="75000"/>
                  </a:schemeClr>
                </a:solidFill>
              </a:defRPr>
            </a:lvl5pPr>
            <a:lvl6pPr marL="10971484" indent="0">
              <a:buNone/>
              <a:defRPr sz="6700">
                <a:solidFill>
                  <a:schemeClr val="tx1">
                    <a:tint val="75000"/>
                  </a:schemeClr>
                </a:solidFill>
              </a:defRPr>
            </a:lvl6pPr>
            <a:lvl7pPr marL="13165781" indent="0">
              <a:buNone/>
              <a:defRPr sz="6700">
                <a:solidFill>
                  <a:schemeClr val="tx1">
                    <a:tint val="75000"/>
                  </a:schemeClr>
                </a:solidFill>
              </a:defRPr>
            </a:lvl7pPr>
            <a:lvl8pPr marL="15360076" indent="0">
              <a:buNone/>
              <a:defRPr sz="6700">
                <a:solidFill>
                  <a:schemeClr val="tx1">
                    <a:tint val="75000"/>
                  </a:schemeClr>
                </a:solidFill>
              </a:defRPr>
            </a:lvl8pPr>
            <a:lvl9pPr marL="1755437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A62D5D-51A8-48E8-B6C5-AAD3A5BB9D0F}"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3" y="36865562"/>
            <a:ext cx="94442280" cy="104279702"/>
          </a:xfrm>
        </p:spPr>
        <p:txBody>
          <a:bodyPr/>
          <a:lstStyle>
            <a:lvl1pPr>
              <a:defRPr sz="13400"/>
            </a:lvl1pPr>
            <a:lvl2pPr>
              <a:defRPr sz="11500"/>
            </a:lvl2pPr>
            <a:lvl3pPr>
              <a:defRPr sz="97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3" y="36865562"/>
            <a:ext cx="94442280" cy="104279702"/>
          </a:xfrm>
        </p:spPr>
        <p:txBody>
          <a:bodyPr/>
          <a:lstStyle>
            <a:lvl1pPr>
              <a:defRPr sz="13400"/>
            </a:lvl1pPr>
            <a:lvl2pPr>
              <a:defRPr sz="11500"/>
            </a:lvl2pPr>
            <a:lvl3pPr>
              <a:defRPr sz="97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62D5D-51A8-48E8-B6C5-AAD3A5BB9D0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4"/>
            <a:ext cx="19392903" cy="3070859"/>
          </a:xfrm>
        </p:spPr>
        <p:txBody>
          <a:bodyPr anchor="b"/>
          <a:lstStyle>
            <a:lvl1pPr marL="0" indent="0">
              <a:buNone/>
              <a:defRPr sz="11500" b="1"/>
            </a:lvl1pPr>
            <a:lvl2pPr marL="2194297" indent="0">
              <a:buNone/>
              <a:defRPr sz="9700" b="1"/>
            </a:lvl2pPr>
            <a:lvl3pPr marL="4388594" indent="0">
              <a:buNone/>
              <a:defRPr sz="8500" b="1"/>
            </a:lvl3pPr>
            <a:lvl4pPr marL="6582890" indent="0">
              <a:buNone/>
              <a:defRPr sz="7700" b="1"/>
            </a:lvl4pPr>
            <a:lvl5pPr marL="8777187" indent="0">
              <a:buNone/>
              <a:defRPr sz="7700" b="1"/>
            </a:lvl5pPr>
            <a:lvl6pPr marL="10971484" indent="0">
              <a:buNone/>
              <a:defRPr sz="7700" b="1"/>
            </a:lvl6pPr>
            <a:lvl7pPr marL="13165781" indent="0">
              <a:buNone/>
              <a:defRPr sz="7700" b="1"/>
            </a:lvl7pPr>
            <a:lvl8pPr marL="15360076" indent="0">
              <a:buNone/>
              <a:defRPr sz="7700" b="1"/>
            </a:lvl8pPr>
            <a:lvl9pPr marL="1755437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2" y="10439402"/>
            <a:ext cx="19392903" cy="18966182"/>
          </a:xfrm>
        </p:spPr>
        <p:txBody>
          <a:bodyPr/>
          <a:lstStyle>
            <a:lvl1pPr>
              <a:defRPr sz="11500"/>
            </a:lvl1pPr>
            <a:lvl2pPr>
              <a:defRPr sz="97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9"/>
          </a:xfrm>
        </p:spPr>
        <p:txBody>
          <a:bodyPr anchor="b"/>
          <a:lstStyle>
            <a:lvl1pPr marL="0" indent="0">
              <a:buNone/>
              <a:defRPr sz="11500" b="1"/>
            </a:lvl1pPr>
            <a:lvl2pPr marL="2194297" indent="0">
              <a:buNone/>
              <a:defRPr sz="9700" b="1"/>
            </a:lvl2pPr>
            <a:lvl3pPr marL="4388594" indent="0">
              <a:buNone/>
              <a:defRPr sz="8500" b="1"/>
            </a:lvl3pPr>
            <a:lvl4pPr marL="6582890" indent="0">
              <a:buNone/>
              <a:defRPr sz="7700" b="1"/>
            </a:lvl4pPr>
            <a:lvl5pPr marL="8777187" indent="0">
              <a:buNone/>
              <a:defRPr sz="7700" b="1"/>
            </a:lvl5pPr>
            <a:lvl6pPr marL="10971484" indent="0">
              <a:buNone/>
              <a:defRPr sz="7700" b="1"/>
            </a:lvl6pPr>
            <a:lvl7pPr marL="13165781" indent="0">
              <a:buNone/>
              <a:defRPr sz="7700" b="1"/>
            </a:lvl7pPr>
            <a:lvl8pPr marL="15360076" indent="0">
              <a:buNone/>
              <a:defRPr sz="7700" b="1"/>
            </a:lvl8pPr>
            <a:lvl9pPr marL="1755437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2"/>
            <a:ext cx="19400520" cy="18966182"/>
          </a:xfrm>
        </p:spPr>
        <p:txBody>
          <a:bodyPr/>
          <a:lstStyle>
            <a:lvl1pPr>
              <a:defRPr sz="11500"/>
            </a:lvl1pPr>
            <a:lvl2pPr>
              <a:defRPr sz="97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62D5D-51A8-48E8-B6C5-AAD3A5BB9D0F}" type="datetimeFigureOut">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62D5D-51A8-48E8-B6C5-AAD3A5BB9D0F}" type="datetimeFigureOut">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62D5D-51A8-48E8-B6C5-AAD3A5BB9D0F}" type="datetimeFigureOut">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5"/>
            <a:ext cx="24536400" cy="28094942"/>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3" cy="22517102"/>
          </a:xfrm>
        </p:spPr>
        <p:txBody>
          <a:bodyPr/>
          <a:lstStyle>
            <a:lvl1pPr marL="0" indent="0">
              <a:buNone/>
              <a:defRPr sz="6700"/>
            </a:lvl1pPr>
            <a:lvl2pPr marL="2194297" indent="0">
              <a:buNone/>
              <a:defRPr sz="5700"/>
            </a:lvl2pPr>
            <a:lvl3pPr marL="4388594" indent="0">
              <a:buNone/>
              <a:defRPr sz="4800"/>
            </a:lvl3pPr>
            <a:lvl4pPr marL="6582890" indent="0">
              <a:buNone/>
              <a:defRPr sz="4300"/>
            </a:lvl4pPr>
            <a:lvl5pPr marL="8777187" indent="0">
              <a:buNone/>
              <a:defRPr sz="4300"/>
            </a:lvl5pPr>
            <a:lvl6pPr marL="10971484" indent="0">
              <a:buNone/>
              <a:defRPr sz="4300"/>
            </a:lvl6pPr>
            <a:lvl7pPr marL="13165781" indent="0">
              <a:buNone/>
              <a:defRPr sz="4300"/>
            </a:lvl7pPr>
            <a:lvl8pPr marL="15360076" indent="0">
              <a:buNone/>
              <a:defRPr sz="4300"/>
            </a:lvl8pPr>
            <a:lvl9pPr marL="175543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62D5D-51A8-48E8-B6C5-AAD3A5BB9D0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0" cy="2720342"/>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297" indent="0">
              <a:buNone/>
              <a:defRPr sz="13400"/>
            </a:lvl2pPr>
            <a:lvl3pPr marL="4388594" indent="0">
              <a:buNone/>
              <a:defRPr sz="11500"/>
            </a:lvl3pPr>
            <a:lvl4pPr marL="6582890" indent="0">
              <a:buNone/>
              <a:defRPr sz="9700"/>
            </a:lvl4pPr>
            <a:lvl5pPr marL="8777187" indent="0">
              <a:buNone/>
              <a:defRPr sz="9700"/>
            </a:lvl5pPr>
            <a:lvl6pPr marL="10971484" indent="0">
              <a:buNone/>
              <a:defRPr sz="9700"/>
            </a:lvl6pPr>
            <a:lvl7pPr marL="13165781" indent="0">
              <a:buNone/>
              <a:defRPr sz="9700"/>
            </a:lvl7pPr>
            <a:lvl8pPr marL="15360076" indent="0">
              <a:buNone/>
              <a:defRPr sz="9700"/>
            </a:lvl8pPr>
            <a:lvl9pPr marL="17554373" indent="0">
              <a:buNone/>
              <a:defRPr sz="9700"/>
            </a:lvl9pPr>
          </a:lstStyle>
          <a:p>
            <a:endParaRPr lang="en-US"/>
          </a:p>
        </p:txBody>
      </p:sp>
      <p:sp>
        <p:nvSpPr>
          <p:cNvPr id="4" name="Text Placeholder 3"/>
          <p:cNvSpPr>
            <a:spLocks noGrp="1"/>
          </p:cNvSpPr>
          <p:nvPr>
            <p:ph type="body" sz="half" idx="2"/>
          </p:nvPr>
        </p:nvSpPr>
        <p:spPr>
          <a:xfrm>
            <a:off x="8602983" y="25763224"/>
            <a:ext cx="26334720" cy="3863339"/>
          </a:xfrm>
        </p:spPr>
        <p:txBody>
          <a:bodyPr/>
          <a:lstStyle>
            <a:lvl1pPr marL="0" indent="0">
              <a:buNone/>
              <a:defRPr sz="6700"/>
            </a:lvl1pPr>
            <a:lvl2pPr marL="2194297" indent="0">
              <a:buNone/>
              <a:defRPr sz="5700"/>
            </a:lvl2pPr>
            <a:lvl3pPr marL="4388594" indent="0">
              <a:buNone/>
              <a:defRPr sz="4800"/>
            </a:lvl3pPr>
            <a:lvl4pPr marL="6582890" indent="0">
              <a:buNone/>
              <a:defRPr sz="4300"/>
            </a:lvl4pPr>
            <a:lvl5pPr marL="8777187" indent="0">
              <a:buNone/>
              <a:defRPr sz="4300"/>
            </a:lvl5pPr>
            <a:lvl6pPr marL="10971484" indent="0">
              <a:buNone/>
              <a:defRPr sz="4300"/>
            </a:lvl6pPr>
            <a:lvl7pPr marL="13165781" indent="0">
              <a:buNone/>
              <a:defRPr sz="4300"/>
            </a:lvl7pPr>
            <a:lvl8pPr marL="15360076" indent="0">
              <a:buNone/>
              <a:defRPr sz="4300"/>
            </a:lvl8pPr>
            <a:lvl9pPr marL="175543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62D5D-51A8-48E8-B6C5-AAD3A5BB9D0F}"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C489-1411-49EF-A36C-6635A4A444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81000"/>
              </a:schemeClr>
            </a:gs>
            <a:gs pos="74000">
              <a:schemeClr val="accent1">
                <a:tint val="44500"/>
                <a:satMod val="160000"/>
                <a:alpha val="36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59" tIns="219429" rIns="438859" bIns="2194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5"/>
            <a:ext cx="39502080" cy="21724622"/>
          </a:xfrm>
          <a:prstGeom prst="rect">
            <a:avLst/>
          </a:prstGeom>
        </p:spPr>
        <p:txBody>
          <a:bodyPr vert="horz" lIns="438859" tIns="219429" rIns="438859" bIns="2194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59" tIns="219429" rIns="438859" bIns="219429" rtlCol="0" anchor="ctr"/>
          <a:lstStyle>
            <a:lvl1pPr algn="l">
              <a:defRPr sz="5700">
                <a:solidFill>
                  <a:schemeClr val="tx1">
                    <a:tint val="75000"/>
                  </a:schemeClr>
                </a:solidFill>
              </a:defRPr>
            </a:lvl1pPr>
          </a:lstStyle>
          <a:p>
            <a:fld id="{B2A62D5D-51A8-48E8-B6C5-AAD3A5BB9D0F}" type="datetimeFigureOut">
              <a:rPr lang="en-US" smtClean="0"/>
              <a:pPr/>
              <a:t>4/29/2015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59" tIns="219429" rIns="438859" bIns="219429"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59" tIns="219429" rIns="438859" bIns="219429" rtlCol="0" anchor="ctr"/>
          <a:lstStyle>
            <a:lvl1pPr algn="r">
              <a:defRPr sz="5700">
                <a:solidFill>
                  <a:schemeClr val="tx1">
                    <a:tint val="75000"/>
                  </a:schemeClr>
                </a:solidFill>
              </a:defRPr>
            </a:lvl1pPr>
          </a:lstStyle>
          <a:p>
            <a:fld id="{0B06C489-1411-49EF-A36C-6635A4A444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8594" rtl="0" eaLnBrk="1" latinLnBrk="0" hangingPunct="1">
        <a:spcBef>
          <a:spcPct val="0"/>
        </a:spcBef>
        <a:buNone/>
        <a:defRPr sz="21100" kern="1200">
          <a:solidFill>
            <a:schemeClr val="tx1"/>
          </a:solidFill>
          <a:latin typeface="+mj-lt"/>
          <a:ea typeface="+mj-ea"/>
          <a:cs typeface="+mj-cs"/>
        </a:defRPr>
      </a:lvl1pPr>
    </p:titleStyle>
    <p:bodyStyle>
      <a:lvl1pPr marL="1645722" indent="-1645722" algn="l" defTabSz="438859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731" indent="-1371436" algn="l" defTabSz="438859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5742" indent="-1097148" algn="l" defTabSz="4388594"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039"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4334"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8631"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2928"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7225"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1521" indent="-1097148" algn="l" defTabSz="438859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8594" rtl="0" eaLnBrk="1" latinLnBrk="0" hangingPunct="1">
        <a:defRPr sz="8500" kern="1200">
          <a:solidFill>
            <a:schemeClr val="tx1"/>
          </a:solidFill>
          <a:latin typeface="+mn-lt"/>
          <a:ea typeface="+mn-ea"/>
          <a:cs typeface="+mn-cs"/>
        </a:defRPr>
      </a:lvl1pPr>
      <a:lvl2pPr marL="2194297" algn="l" defTabSz="4388594" rtl="0" eaLnBrk="1" latinLnBrk="0" hangingPunct="1">
        <a:defRPr sz="8500" kern="1200">
          <a:solidFill>
            <a:schemeClr val="tx1"/>
          </a:solidFill>
          <a:latin typeface="+mn-lt"/>
          <a:ea typeface="+mn-ea"/>
          <a:cs typeface="+mn-cs"/>
        </a:defRPr>
      </a:lvl2pPr>
      <a:lvl3pPr marL="4388594" algn="l" defTabSz="4388594" rtl="0" eaLnBrk="1" latinLnBrk="0" hangingPunct="1">
        <a:defRPr sz="8500" kern="1200">
          <a:solidFill>
            <a:schemeClr val="tx1"/>
          </a:solidFill>
          <a:latin typeface="+mn-lt"/>
          <a:ea typeface="+mn-ea"/>
          <a:cs typeface="+mn-cs"/>
        </a:defRPr>
      </a:lvl3pPr>
      <a:lvl4pPr marL="6582890" algn="l" defTabSz="4388594" rtl="0" eaLnBrk="1" latinLnBrk="0" hangingPunct="1">
        <a:defRPr sz="8500" kern="1200">
          <a:solidFill>
            <a:schemeClr val="tx1"/>
          </a:solidFill>
          <a:latin typeface="+mn-lt"/>
          <a:ea typeface="+mn-ea"/>
          <a:cs typeface="+mn-cs"/>
        </a:defRPr>
      </a:lvl4pPr>
      <a:lvl5pPr marL="8777187" algn="l" defTabSz="4388594" rtl="0" eaLnBrk="1" latinLnBrk="0" hangingPunct="1">
        <a:defRPr sz="8500" kern="1200">
          <a:solidFill>
            <a:schemeClr val="tx1"/>
          </a:solidFill>
          <a:latin typeface="+mn-lt"/>
          <a:ea typeface="+mn-ea"/>
          <a:cs typeface="+mn-cs"/>
        </a:defRPr>
      </a:lvl5pPr>
      <a:lvl6pPr marL="10971484" algn="l" defTabSz="4388594" rtl="0" eaLnBrk="1" latinLnBrk="0" hangingPunct="1">
        <a:defRPr sz="8500" kern="1200">
          <a:solidFill>
            <a:schemeClr val="tx1"/>
          </a:solidFill>
          <a:latin typeface="+mn-lt"/>
          <a:ea typeface="+mn-ea"/>
          <a:cs typeface="+mn-cs"/>
        </a:defRPr>
      </a:lvl6pPr>
      <a:lvl7pPr marL="13165781" algn="l" defTabSz="4388594" rtl="0" eaLnBrk="1" latinLnBrk="0" hangingPunct="1">
        <a:defRPr sz="8500" kern="1200">
          <a:solidFill>
            <a:schemeClr val="tx1"/>
          </a:solidFill>
          <a:latin typeface="+mn-lt"/>
          <a:ea typeface="+mn-ea"/>
          <a:cs typeface="+mn-cs"/>
        </a:defRPr>
      </a:lvl7pPr>
      <a:lvl8pPr marL="15360076" algn="l" defTabSz="4388594" rtl="0" eaLnBrk="1" latinLnBrk="0" hangingPunct="1">
        <a:defRPr sz="8500" kern="1200">
          <a:solidFill>
            <a:schemeClr val="tx1"/>
          </a:solidFill>
          <a:latin typeface="+mn-lt"/>
          <a:ea typeface="+mn-ea"/>
          <a:cs typeface="+mn-cs"/>
        </a:defRPr>
      </a:lvl8pPr>
      <a:lvl9pPr marL="17554373" algn="l" defTabSz="4388594"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emf"/><Relationship Id="rId18" Type="http://schemas.openxmlformats.org/officeDocument/2006/relationships/image" Target="../media/image15.emf"/><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8.emf"/><Relationship Id="rId34" Type="http://schemas.openxmlformats.org/officeDocument/2006/relationships/image" Target="../media/image30.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emf"/><Relationship Id="rId25" Type="http://schemas.openxmlformats.org/officeDocument/2006/relationships/image" Target="../media/image22.png"/><Relationship Id="rId33" Type="http://schemas.openxmlformats.org/officeDocument/2006/relationships/image" Target="../media/image29.emf"/><Relationship Id="rId2" Type="http://schemas.openxmlformats.org/officeDocument/2006/relationships/notesSlide" Target="../notesSlides/notesSlide1.xml"/><Relationship Id="rId16" Type="http://schemas.openxmlformats.org/officeDocument/2006/relationships/image" Target="../media/image13.emf"/><Relationship Id="rId20" Type="http://schemas.openxmlformats.org/officeDocument/2006/relationships/image" Target="../media/image17.emf"/><Relationship Id="rId29"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8.png"/><Relationship Id="rId5" Type="http://schemas.openxmlformats.org/officeDocument/2006/relationships/image" Target="../media/image2.jpe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1.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7.emf"/><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image" Target="../media/image11.emf"/><Relationship Id="rId22" Type="http://schemas.openxmlformats.org/officeDocument/2006/relationships/image" Target="../media/image19.jpeg"/><Relationship Id="rId27" Type="http://schemas.openxmlformats.org/officeDocument/2006/relationships/image" Target="../media/image24.png"/><Relationship Id="rId30" Type="http://schemas.openxmlformats.org/officeDocument/2006/relationships/image" Target="../media/image26.emf"/><Relationship Id="rId35"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47573" y="4087540"/>
            <a:ext cx="41692067" cy="27840260"/>
          </a:xfrm>
          <a:prstGeom prst="rect">
            <a:avLst/>
          </a:prstGeom>
          <a:solidFill>
            <a:schemeClr val="bg1">
              <a:alpha val="30000"/>
            </a:schemeClr>
          </a:solidFill>
          <a:ln w="44450"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prstTxWarp prst="textNoShape">
              <a:avLst/>
            </a:prstTxWarp>
          </a:bodyPr>
          <a:lstStyle/>
          <a:p>
            <a:pPr defTabSz="4596848" fontAlgn="base">
              <a:spcBef>
                <a:spcPct val="0"/>
              </a:spcBef>
              <a:spcAft>
                <a:spcPct val="0"/>
              </a:spcAft>
            </a:pPr>
            <a:endParaRPr lang="en-US" sz="9100">
              <a:latin typeface="Arial" charset="0"/>
            </a:endParaRPr>
          </a:p>
        </p:txBody>
      </p:sp>
      <p:sp>
        <p:nvSpPr>
          <p:cNvPr id="252" name="Rectangle 251"/>
          <p:cNvSpPr/>
          <p:nvPr/>
        </p:nvSpPr>
        <p:spPr>
          <a:xfrm>
            <a:off x="1600200" y="4495799"/>
            <a:ext cx="18730650" cy="77129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7"/>
          <p:cNvSpPr>
            <a:spLocks noChangeArrowheads="1"/>
          </p:cNvSpPr>
          <p:nvPr/>
        </p:nvSpPr>
        <p:spPr bwMode="auto">
          <a:xfrm>
            <a:off x="7691628" y="914400"/>
            <a:ext cx="30636972" cy="1447800"/>
          </a:xfrm>
          <a:prstGeom prst="rect">
            <a:avLst/>
          </a:prstGeom>
          <a:noFill/>
          <a:ln w="9525">
            <a:noFill/>
            <a:miter lim="800000"/>
            <a:headEnd/>
            <a:tailEnd/>
          </a:ln>
        </p:spPr>
        <p:txBody>
          <a:bodyPr lIns="91428" tIns="45714" rIns="91428" bIns="45714" anchor="ctr"/>
          <a:lstStyle/>
          <a:p>
            <a:pPr algn="ctr"/>
            <a:r>
              <a:rPr lang="en-US" sz="6500" b="1" dirty="0" smtClean="0">
                <a:solidFill>
                  <a:srgbClr val="093753"/>
                </a:solidFill>
                <a:latin typeface="Verdana" pitchFamily="34" charset="0"/>
              </a:rPr>
              <a:t>Biomass burning plume </a:t>
            </a:r>
            <a:r>
              <a:rPr lang="en-US" sz="6500" b="1" dirty="0">
                <a:solidFill>
                  <a:srgbClr val="093753"/>
                </a:solidFill>
                <a:latin typeface="Verdana" pitchFamily="34" charset="0"/>
              </a:rPr>
              <a:t>impacts </a:t>
            </a:r>
            <a:r>
              <a:rPr lang="en-US" sz="6500" b="1" dirty="0" smtClean="0">
                <a:solidFill>
                  <a:srgbClr val="093753"/>
                </a:solidFill>
                <a:latin typeface="Verdana" pitchFamily="34" charset="0"/>
              </a:rPr>
              <a:t>on photolysis frequencies</a:t>
            </a:r>
          </a:p>
          <a:p>
            <a:pPr algn="ctr"/>
            <a:r>
              <a:rPr lang="en-US" sz="6500" b="1" dirty="0" smtClean="0">
                <a:solidFill>
                  <a:srgbClr val="093753"/>
                </a:solidFill>
                <a:latin typeface="Verdana" pitchFamily="34" charset="0"/>
              </a:rPr>
              <a:t>and UV single scattering albedo during SEAC4RS</a:t>
            </a:r>
            <a:endParaRPr lang="en-US" sz="6500" b="1" dirty="0">
              <a:solidFill>
                <a:srgbClr val="093753"/>
              </a:solidFill>
              <a:latin typeface="Verdana" pitchFamily="34" charset="0"/>
            </a:endParaRPr>
          </a:p>
        </p:txBody>
      </p:sp>
      <p:sp>
        <p:nvSpPr>
          <p:cNvPr id="51" name="Text Box 14"/>
          <p:cNvSpPr txBox="1">
            <a:spLocks noChangeArrowheads="1"/>
          </p:cNvSpPr>
          <p:nvPr/>
        </p:nvSpPr>
        <p:spPr bwMode="auto">
          <a:xfrm>
            <a:off x="14450837" y="3372904"/>
            <a:ext cx="16943563" cy="369320"/>
          </a:xfrm>
          <a:prstGeom prst="rect">
            <a:avLst/>
          </a:prstGeom>
          <a:noFill/>
          <a:ln w="9525">
            <a:noFill/>
            <a:miter lim="800000"/>
            <a:headEnd/>
            <a:tailEnd/>
          </a:ln>
        </p:spPr>
        <p:txBody>
          <a:bodyPr wrap="square" lIns="91428" tIns="45714" rIns="91428" bIns="45714">
            <a:spAutoFit/>
          </a:bodyPr>
          <a:lstStyle/>
          <a:p>
            <a:pPr marL="228572" indent="-228572" eaLnBrk="0" hangingPunct="0"/>
            <a:r>
              <a:rPr lang="en-US" sz="1800" i="1" dirty="0">
                <a:latin typeface="+mj-lt"/>
              </a:rPr>
              <a:t>1. National </a:t>
            </a:r>
            <a:r>
              <a:rPr lang="en-US" sz="1800" i="1" dirty="0" smtClean="0">
                <a:latin typeface="+mj-lt"/>
              </a:rPr>
              <a:t>Center </a:t>
            </a:r>
            <a:r>
              <a:rPr lang="en-US" sz="1800" i="1" dirty="0">
                <a:latin typeface="+mj-lt"/>
              </a:rPr>
              <a:t>for Atmospheric Research (NCAR), Boulder, CO </a:t>
            </a:r>
            <a:r>
              <a:rPr lang="en-US" sz="1800" i="1" dirty="0" smtClean="0">
                <a:latin typeface="+mj-lt"/>
              </a:rPr>
              <a:t>                                                                                            2</a:t>
            </a:r>
            <a:r>
              <a:rPr lang="en-US" sz="1800" i="1" dirty="0" smtClean="0"/>
              <a:t>. </a:t>
            </a:r>
            <a:r>
              <a:rPr lang="en-US" sz="1800" i="1" dirty="0"/>
              <a:t>NASA Langley Research Center, Hampton, VA</a:t>
            </a:r>
            <a:endParaRPr lang="en-US" sz="1800" i="1" dirty="0">
              <a:latin typeface="+mj-lt"/>
            </a:endParaRPr>
          </a:p>
        </p:txBody>
      </p:sp>
      <p:sp>
        <p:nvSpPr>
          <p:cNvPr id="52" name="Text Box 22"/>
          <p:cNvSpPr txBox="1">
            <a:spLocks noChangeArrowheads="1"/>
          </p:cNvSpPr>
          <p:nvPr/>
        </p:nvSpPr>
        <p:spPr bwMode="auto">
          <a:xfrm>
            <a:off x="1600200" y="4495799"/>
            <a:ext cx="9144000" cy="7696201"/>
          </a:xfrm>
          <a:prstGeom prst="rect">
            <a:avLst/>
          </a:prstGeom>
          <a:noFill/>
          <a:ln w="38100" algn="ctr">
            <a:noFill/>
            <a:miter lim="800000"/>
            <a:headEnd/>
            <a:tailEnd/>
          </a:ln>
        </p:spPr>
        <p:txBody>
          <a:bodyPr lIns="274287" tIns="91428" rIns="274287" bIns="274287"/>
          <a:lstStyle/>
          <a:p>
            <a:pPr>
              <a:defRPr/>
            </a:pPr>
            <a:r>
              <a:rPr lang="en-US" sz="3200" b="1" u="sng" dirty="0" smtClean="0"/>
              <a:t>Abstract</a:t>
            </a:r>
          </a:p>
          <a:p>
            <a:pPr>
              <a:defRPr/>
            </a:pPr>
            <a:endParaRPr lang="en-US" sz="1000" b="1" u="sng" dirty="0"/>
          </a:p>
          <a:p>
            <a:pPr indent="228600" algn="just">
              <a:lnSpc>
                <a:spcPts val="3000"/>
              </a:lnSpc>
              <a:spcAft>
                <a:spcPts val="600"/>
              </a:spcAft>
            </a:pPr>
            <a:r>
              <a:rPr lang="en-US" sz="2400" dirty="0"/>
              <a:t>The Studies of Emissions and Atmospheric Composition, Clouds and Climate Coupling by Regional Surveys (SEAC4RS) campaign during the summer of 2013 was strongly impacted by </a:t>
            </a:r>
            <a:r>
              <a:rPr lang="en-US" sz="2400" dirty="0" smtClean="0"/>
              <a:t>biomass burning (BB) from western U.S. fires. Scattering </a:t>
            </a:r>
            <a:r>
              <a:rPr lang="en-US" sz="2400" dirty="0"/>
              <a:t>and absorption by particles in the plume directly impact </a:t>
            </a:r>
            <a:r>
              <a:rPr lang="en-US" sz="2400" dirty="0" smtClean="0"/>
              <a:t>spectral actinic </a:t>
            </a:r>
            <a:r>
              <a:rPr lang="en-US" sz="2400" dirty="0"/>
              <a:t>flux </a:t>
            </a:r>
            <a:r>
              <a:rPr lang="en-US" sz="2400" dirty="0" smtClean="0"/>
              <a:t>which drives the photochemistry</a:t>
            </a:r>
            <a:r>
              <a:rPr lang="en-US" sz="2400" dirty="0"/>
              <a:t>. </a:t>
            </a:r>
            <a:r>
              <a:rPr lang="en-US" sz="2400" dirty="0" smtClean="0"/>
              <a:t>Near the fire, </a:t>
            </a:r>
            <a:r>
              <a:rPr lang="en-US" sz="2400" dirty="0"/>
              <a:t>high </a:t>
            </a:r>
            <a:r>
              <a:rPr lang="en-US" sz="2400" dirty="0" smtClean="0"/>
              <a:t>absorption </a:t>
            </a:r>
            <a:r>
              <a:rPr lang="en-US" sz="2400" dirty="0"/>
              <a:t>results in </a:t>
            </a:r>
            <a:r>
              <a:rPr lang="en-US" sz="2400" dirty="0" smtClean="0"/>
              <a:t>reduced  UV-B flux. </a:t>
            </a:r>
            <a:r>
              <a:rPr lang="en-US" sz="2400" dirty="0"/>
              <a:t>In combination with strong plume convection (including pyro-convection), this permits injection of volatile, normally short-lived species to the free troposphere and beyond</a:t>
            </a:r>
            <a:r>
              <a:rPr lang="en-US" sz="2400" dirty="0" smtClean="0"/>
              <a:t>. </a:t>
            </a:r>
            <a:r>
              <a:rPr lang="en-US" sz="2400" dirty="0"/>
              <a:t>Measurements from the Charged-coupled device Actinic Flux Spectroradiometers (CAFS) </a:t>
            </a:r>
            <a:r>
              <a:rPr lang="en-US" sz="2400" dirty="0" smtClean="0"/>
              <a:t>onboard </a:t>
            </a:r>
            <a:r>
              <a:rPr lang="en-US" sz="2400" dirty="0"/>
              <a:t>the NASA DC-8 aircraft show penetration of the California Rim fire reduced in situ </a:t>
            </a:r>
            <a:r>
              <a:rPr lang="en-US" sz="2400" dirty="0" smtClean="0"/>
              <a:t>jO</a:t>
            </a:r>
            <a:r>
              <a:rPr lang="en-US" sz="2400" baseline="30000" dirty="0" smtClean="0"/>
              <a:t>1</a:t>
            </a:r>
            <a:r>
              <a:rPr lang="en-US" sz="2400" dirty="0" smtClean="0"/>
              <a:t>D by </a:t>
            </a:r>
            <a:r>
              <a:rPr lang="en-US" sz="2400" dirty="0"/>
              <a:t>as much as 95% and </a:t>
            </a:r>
            <a:r>
              <a:rPr lang="en-US" sz="2400" dirty="0" smtClean="0"/>
              <a:t>jNO</a:t>
            </a:r>
            <a:r>
              <a:rPr lang="en-US" sz="2400" baseline="-25000" dirty="0" smtClean="0"/>
              <a:t>2</a:t>
            </a:r>
            <a:r>
              <a:rPr lang="en-US" sz="2400" dirty="0" smtClean="0"/>
              <a:t> </a:t>
            </a:r>
            <a:r>
              <a:rPr lang="en-US" sz="2400" dirty="0"/>
              <a:t>by 80%. </a:t>
            </a:r>
            <a:r>
              <a:rPr lang="en-US" sz="2400" dirty="0" smtClean="0"/>
              <a:t>Above the plume, </a:t>
            </a:r>
            <a:r>
              <a:rPr lang="en-US" sz="2400" dirty="0"/>
              <a:t>jO</a:t>
            </a:r>
            <a:r>
              <a:rPr lang="en-US" sz="2400" baseline="30000" dirty="0"/>
              <a:t>1</a:t>
            </a:r>
            <a:r>
              <a:rPr lang="en-US" sz="2400" dirty="0"/>
              <a:t>D</a:t>
            </a:r>
            <a:r>
              <a:rPr lang="en-US" sz="2400" dirty="0" smtClean="0"/>
              <a:t> was decreased while </a:t>
            </a:r>
            <a:r>
              <a:rPr lang="en-US" sz="2400" dirty="0"/>
              <a:t>jNO</a:t>
            </a:r>
            <a:r>
              <a:rPr lang="en-US" sz="2400" baseline="-25000" dirty="0"/>
              <a:t>2</a:t>
            </a:r>
            <a:r>
              <a:rPr lang="en-US" sz="2400" dirty="0"/>
              <a:t> </a:t>
            </a:r>
            <a:r>
              <a:rPr lang="en-US" sz="2400" dirty="0" smtClean="0"/>
              <a:t>increased. Calculation of </a:t>
            </a:r>
            <a:r>
              <a:rPr lang="en-US" sz="2400" dirty="0"/>
              <a:t>UV single scattering albedo (SSA) suggests organic carbon aerosols increase absorption in the UV-B in a wide variety of BB </a:t>
            </a:r>
            <a:r>
              <a:rPr lang="en-US" sz="2400" dirty="0" smtClean="0"/>
              <a:t>plumes. </a:t>
            </a:r>
            <a:r>
              <a:rPr lang="en-US" sz="2400" dirty="0"/>
              <a:t>Downstream, the aged plume </a:t>
            </a:r>
            <a:r>
              <a:rPr lang="en-US" sz="2400" dirty="0" smtClean="0"/>
              <a:t>may contain more strongly </a:t>
            </a:r>
            <a:r>
              <a:rPr lang="en-US" sz="2400" dirty="0"/>
              <a:t>scattering particles </a:t>
            </a:r>
            <a:r>
              <a:rPr lang="en-US" sz="2400" dirty="0" smtClean="0"/>
              <a:t>due to </a:t>
            </a:r>
            <a:r>
              <a:rPr lang="en-US" sz="2400" dirty="0"/>
              <a:t>hygroscopic growth. </a:t>
            </a:r>
            <a:r>
              <a:rPr lang="en-US" sz="2400" dirty="0" smtClean="0"/>
              <a:t>Enhanced photolysis has been theorized, but conclusive evidence is elusive. </a:t>
            </a:r>
            <a:endParaRPr lang="en-US" sz="2400" dirty="0"/>
          </a:p>
          <a:p>
            <a:pPr indent="228600" algn="just">
              <a:spcAft>
                <a:spcPts val="600"/>
              </a:spcAft>
            </a:pPr>
            <a:endParaRPr lang="en-US" sz="2400" dirty="0" smtClean="0"/>
          </a:p>
        </p:txBody>
      </p:sp>
      <p:grpSp>
        <p:nvGrpSpPr>
          <p:cNvPr id="250" name="Group 249"/>
          <p:cNvGrpSpPr/>
          <p:nvPr/>
        </p:nvGrpSpPr>
        <p:grpSpPr>
          <a:xfrm>
            <a:off x="16230600" y="8350284"/>
            <a:ext cx="3383280" cy="3308316"/>
            <a:chOff x="11586410" y="8682069"/>
            <a:chExt cx="3383280" cy="3308316"/>
          </a:xfrm>
        </p:grpSpPr>
        <p:pic>
          <p:nvPicPr>
            <p:cNvPr id="102" name="Picture 3" descr="0102TRACEP_P3_SAFSnadirOptics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4000" contrast="10000"/>
                      </a14:imgEffect>
                    </a14:imgLayer>
                  </a14:imgProps>
                </a:ext>
                <a:ext uri="{28A0092B-C50C-407E-A947-70E740481C1C}">
                  <a14:useLocalDpi xmlns:a14="http://schemas.microsoft.com/office/drawing/2010/main"/>
                </a:ext>
              </a:extLst>
            </a:blip>
            <a:srcRect/>
            <a:stretch>
              <a:fillRect/>
            </a:stretch>
          </p:blipFill>
          <p:spPr bwMode="auto">
            <a:xfrm>
              <a:off x="11586410" y="9175498"/>
              <a:ext cx="3383280" cy="2814887"/>
            </a:xfrm>
            <a:prstGeom prst="rect">
              <a:avLst/>
            </a:prstGeom>
            <a:noFill/>
            <a:ln w="19050">
              <a:solidFill>
                <a:schemeClr val="tx1"/>
              </a:solidFill>
              <a:miter lim="800000"/>
              <a:headEnd/>
              <a:tailEnd/>
            </a:ln>
          </p:spPr>
        </p:pic>
        <p:sp>
          <p:nvSpPr>
            <p:cNvPr id="121" name="Rectangle 120"/>
            <p:cNvSpPr/>
            <p:nvPr/>
          </p:nvSpPr>
          <p:spPr>
            <a:xfrm>
              <a:off x="12270778" y="8682069"/>
              <a:ext cx="2154877" cy="582383"/>
            </a:xfrm>
            <a:prstGeom prst="rect">
              <a:avLst/>
            </a:prstGeom>
          </p:spPr>
          <p:txBody>
            <a:bodyPr wrap="none" lIns="65306" tIns="32653" rIns="65306" bIns="32653">
              <a:spAutoFit/>
            </a:bodyPr>
            <a:lstStyle/>
            <a:p>
              <a:pPr marL="342859" indent="-342859">
                <a:lnSpc>
                  <a:spcPct val="120000"/>
                </a:lnSpc>
                <a:spcBef>
                  <a:spcPct val="20000"/>
                </a:spcBef>
                <a:defRPr/>
              </a:pPr>
              <a:r>
                <a:rPr lang="en-US" sz="2400" b="1" dirty="0">
                  <a:solidFill>
                    <a:prstClr val="black"/>
                  </a:solidFill>
                  <a:latin typeface="Arial Narrow" pitchFamily="34" charset="0"/>
                </a:rPr>
                <a:t>Optical Collector</a:t>
              </a:r>
              <a:endParaRPr lang="en-US" sz="2400" b="1" dirty="0">
                <a:latin typeface="Arial Narrow" pitchFamily="34" charset="0"/>
              </a:endParaRPr>
            </a:p>
          </p:txBody>
        </p:sp>
      </p:grpSp>
      <p:grpSp>
        <p:nvGrpSpPr>
          <p:cNvPr id="251" name="Group 250"/>
          <p:cNvGrpSpPr/>
          <p:nvPr/>
        </p:nvGrpSpPr>
        <p:grpSpPr>
          <a:xfrm>
            <a:off x="11277600" y="7588051"/>
            <a:ext cx="4165600" cy="4070549"/>
            <a:chOff x="15478328" y="7588051"/>
            <a:chExt cx="4165600" cy="4070549"/>
          </a:xfrm>
        </p:grpSpPr>
        <p:pic>
          <p:nvPicPr>
            <p:cNvPr id="101" name="Picture 2" descr="C:\Documents and Settings\halls\My Documents\My Pictures\SortedNotBackedUp\2008Sorted_NotBackedUp\2008NCAR\2008ARCTAS\2008_06ARCTAS_PhaseII_CARB\CAFS\080617PalmdaleCA_ARCTAS_CARB_0078_CAFSnadirRack__4.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478328" y="8084979"/>
              <a:ext cx="4165600" cy="3573621"/>
            </a:xfrm>
            <a:prstGeom prst="rect">
              <a:avLst/>
            </a:prstGeom>
            <a:noFill/>
            <a:ln w="19050">
              <a:solidFill>
                <a:schemeClr val="tx1"/>
              </a:solidFill>
              <a:miter lim="800000"/>
              <a:headEnd/>
              <a:tailEnd/>
            </a:ln>
          </p:spPr>
        </p:pic>
        <p:sp>
          <p:nvSpPr>
            <p:cNvPr id="122" name="Rectangle 121"/>
            <p:cNvSpPr/>
            <p:nvPr/>
          </p:nvSpPr>
          <p:spPr>
            <a:xfrm>
              <a:off x="15984795" y="7588051"/>
              <a:ext cx="3108664" cy="582383"/>
            </a:xfrm>
            <a:prstGeom prst="rect">
              <a:avLst/>
            </a:prstGeom>
          </p:spPr>
          <p:txBody>
            <a:bodyPr wrap="none" lIns="65306" tIns="32653" rIns="65306" bIns="32653">
              <a:spAutoFit/>
            </a:bodyPr>
            <a:lstStyle/>
            <a:p>
              <a:pPr marL="342859" indent="-342859">
                <a:lnSpc>
                  <a:spcPct val="120000"/>
                </a:lnSpc>
                <a:spcBef>
                  <a:spcPct val="20000"/>
                </a:spcBef>
                <a:defRPr/>
              </a:pPr>
              <a:r>
                <a:rPr lang="en-US" sz="2400" b="1" dirty="0">
                  <a:solidFill>
                    <a:prstClr val="black"/>
                  </a:solidFill>
                  <a:latin typeface="Arial Narrow" pitchFamily="34" charset="0"/>
                </a:rPr>
                <a:t>Detector and Electronics</a:t>
              </a:r>
              <a:endParaRPr lang="en-US" sz="2400" b="1" dirty="0">
                <a:latin typeface="Arial Narrow" pitchFamily="34" charset="0"/>
              </a:endParaRPr>
            </a:p>
          </p:txBody>
        </p:sp>
      </p:grpSp>
      <p:sp>
        <p:nvSpPr>
          <p:cNvPr id="29" name="Text Box 14"/>
          <p:cNvSpPr txBox="1">
            <a:spLocks noChangeArrowheads="1"/>
          </p:cNvSpPr>
          <p:nvPr/>
        </p:nvSpPr>
        <p:spPr bwMode="auto">
          <a:xfrm>
            <a:off x="11734800" y="2797327"/>
            <a:ext cx="20928345" cy="461653"/>
          </a:xfrm>
          <a:prstGeom prst="rect">
            <a:avLst/>
          </a:prstGeom>
          <a:noFill/>
          <a:ln w="9525">
            <a:noFill/>
            <a:miter lim="800000"/>
            <a:headEnd/>
            <a:tailEnd/>
          </a:ln>
        </p:spPr>
        <p:txBody>
          <a:bodyPr wrap="square" lIns="91428" tIns="45714" rIns="91428" bIns="45714">
            <a:spAutoFit/>
          </a:bodyPr>
          <a:lstStyle/>
          <a:p>
            <a:pPr eaLnBrk="0" hangingPunct="0"/>
            <a:r>
              <a:rPr lang="en-US" sz="2400" b="1" dirty="0">
                <a:latin typeface="Verdana" pitchFamily="34" charset="0"/>
              </a:rPr>
              <a:t>S. R. Hall</a:t>
            </a:r>
            <a:r>
              <a:rPr lang="en-US" sz="2400" b="1" baseline="30000" dirty="0">
                <a:latin typeface="Verdana" pitchFamily="34" charset="0"/>
              </a:rPr>
              <a:t>1</a:t>
            </a:r>
            <a:r>
              <a:rPr lang="en-US" sz="2400" b="1" dirty="0">
                <a:latin typeface="Verdana" pitchFamily="34" charset="0"/>
              </a:rPr>
              <a:t>, K. Ullmann</a:t>
            </a:r>
            <a:r>
              <a:rPr lang="en-US" sz="2400" b="1" baseline="30000" dirty="0">
                <a:latin typeface="Verdana" pitchFamily="34" charset="0"/>
              </a:rPr>
              <a:t>1</a:t>
            </a:r>
            <a:r>
              <a:rPr lang="en-US" sz="2400" b="1" dirty="0">
                <a:latin typeface="Verdana" pitchFamily="34" charset="0"/>
              </a:rPr>
              <a:t>, </a:t>
            </a:r>
            <a:r>
              <a:rPr lang="en-US" sz="2400" b="1" dirty="0" smtClean="0">
                <a:latin typeface="Verdana" pitchFamily="34" charset="0"/>
              </a:rPr>
              <a:t>S</a:t>
            </a:r>
            <a:r>
              <a:rPr lang="en-US" sz="2400" b="1" dirty="0">
                <a:latin typeface="Verdana" pitchFamily="34" charset="0"/>
              </a:rPr>
              <a:t>. </a:t>
            </a:r>
            <a:r>
              <a:rPr lang="en-US" sz="2400" b="1" dirty="0" smtClean="0">
                <a:latin typeface="Verdana" pitchFamily="34" charset="0"/>
              </a:rPr>
              <a:t>Madronich</a:t>
            </a:r>
            <a:r>
              <a:rPr lang="en-US" sz="2400" b="1" baseline="30000" dirty="0" smtClean="0">
                <a:latin typeface="Verdana" pitchFamily="34" charset="0"/>
              </a:rPr>
              <a:t>1</a:t>
            </a:r>
            <a:r>
              <a:rPr lang="en-US" sz="2400" b="1" dirty="0" smtClean="0">
                <a:latin typeface="Verdana" pitchFamily="34" charset="0"/>
              </a:rPr>
              <a:t>, J.W. Hair</a:t>
            </a:r>
            <a:r>
              <a:rPr lang="en-US" sz="2400" b="1" baseline="30000" dirty="0" smtClean="0">
                <a:latin typeface="Verdana" pitchFamily="34" charset="0"/>
              </a:rPr>
              <a:t>2</a:t>
            </a:r>
            <a:r>
              <a:rPr lang="en-US" sz="2400" b="1" dirty="0" smtClean="0">
                <a:latin typeface="Verdana" pitchFamily="34" charset="0"/>
              </a:rPr>
              <a:t>, M.A</a:t>
            </a:r>
            <a:r>
              <a:rPr lang="en-US" sz="2400" b="1" dirty="0">
                <a:latin typeface="Verdana" pitchFamily="34" charset="0"/>
              </a:rPr>
              <a:t>. </a:t>
            </a:r>
            <a:r>
              <a:rPr lang="en-US" sz="2400" b="1" dirty="0" smtClean="0">
                <a:latin typeface="Verdana" pitchFamily="34" charset="0"/>
              </a:rPr>
              <a:t>Fenn</a:t>
            </a:r>
            <a:r>
              <a:rPr lang="en-US" sz="2400" b="1" baseline="30000" dirty="0" smtClean="0">
                <a:latin typeface="Verdana" pitchFamily="34" charset="0"/>
              </a:rPr>
              <a:t>2</a:t>
            </a:r>
            <a:r>
              <a:rPr lang="en-US" sz="2400" b="1" dirty="0" smtClean="0">
                <a:latin typeface="Verdana" pitchFamily="34" charset="0"/>
              </a:rPr>
              <a:t>, C.F. Butler</a:t>
            </a:r>
            <a:r>
              <a:rPr lang="en-US" sz="2400" b="1" baseline="30000" dirty="0" smtClean="0">
                <a:latin typeface="Verdana" pitchFamily="34" charset="0"/>
              </a:rPr>
              <a:t>2</a:t>
            </a:r>
            <a:r>
              <a:rPr lang="en-US" sz="2400" b="1" dirty="0">
                <a:latin typeface="Verdana" pitchFamily="34" charset="0"/>
              </a:rPr>
              <a:t> , Bruce </a:t>
            </a:r>
            <a:r>
              <a:rPr lang="en-US" sz="2400" b="1" dirty="0" smtClean="0">
                <a:latin typeface="Verdana" pitchFamily="34" charset="0"/>
              </a:rPr>
              <a:t>Anderson</a:t>
            </a:r>
            <a:r>
              <a:rPr lang="en-US" sz="2400" b="1" baseline="30000" dirty="0">
                <a:latin typeface="Verdana" pitchFamily="34" charset="0"/>
              </a:rPr>
              <a:t>2</a:t>
            </a:r>
            <a:r>
              <a:rPr lang="en-US" sz="2400" b="1" dirty="0" smtClean="0">
                <a:latin typeface="Verdana" pitchFamily="34" charset="0"/>
              </a:rPr>
              <a:t>, </a:t>
            </a:r>
            <a:r>
              <a:rPr lang="en-US" sz="2400" b="1" dirty="0">
                <a:latin typeface="Verdana" pitchFamily="34" charset="0"/>
              </a:rPr>
              <a:t>L. </a:t>
            </a:r>
            <a:r>
              <a:rPr lang="en-US" sz="2400" b="1" dirty="0" smtClean="0">
                <a:latin typeface="Verdana" pitchFamily="34" charset="0"/>
              </a:rPr>
              <a:t>Ziemba</a:t>
            </a:r>
            <a:r>
              <a:rPr lang="en-US" sz="2400" b="1" baseline="30000" dirty="0">
                <a:latin typeface="Verdana" pitchFamily="34" charset="0"/>
              </a:rPr>
              <a:t>2</a:t>
            </a:r>
            <a:r>
              <a:rPr lang="en-US" sz="2400" b="1" dirty="0" smtClean="0">
                <a:latin typeface="Verdana" pitchFamily="34" charset="0"/>
              </a:rPr>
              <a:t>, </a:t>
            </a:r>
            <a:r>
              <a:rPr lang="en-US" sz="2400" b="1" dirty="0">
                <a:latin typeface="Verdana" pitchFamily="34" charset="0"/>
              </a:rPr>
              <a:t>A. </a:t>
            </a:r>
            <a:r>
              <a:rPr lang="en-US" sz="2400" b="1" dirty="0" smtClean="0">
                <a:latin typeface="Verdana" pitchFamily="34" charset="0"/>
              </a:rPr>
              <a:t>Beyersdorf</a:t>
            </a:r>
            <a:r>
              <a:rPr lang="en-US" sz="2400" b="1" baseline="30000" dirty="0">
                <a:latin typeface="Verdana" pitchFamily="34" charset="0"/>
              </a:rPr>
              <a:t>2</a:t>
            </a:r>
            <a:endParaRPr lang="en-US" sz="2400" b="1" dirty="0">
              <a:latin typeface="Verdana" pitchFamily="34" charset="0"/>
            </a:endParaRPr>
          </a:p>
        </p:txBody>
      </p:sp>
      <p:pic>
        <p:nvPicPr>
          <p:cNvPr id="1043" name="Picture 19" descr="https://espo.nasa.gov/home/sites/default/files/images/SEAC4RS%202013%20final_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71400" y="76200"/>
            <a:ext cx="4206240" cy="386958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2035982" y="775144"/>
            <a:ext cx="5736418" cy="2944370"/>
            <a:chOff x="1031683" y="558800"/>
            <a:chExt cx="4302313" cy="1962913"/>
          </a:xfrm>
        </p:grpSpPr>
        <p:grpSp>
          <p:nvGrpSpPr>
            <p:cNvPr id="92" name="Group 91"/>
            <p:cNvGrpSpPr/>
            <p:nvPr/>
          </p:nvGrpSpPr>
          <p:grpSpPr>
            <a:xfrm>
              <a:off x="4057661" y="558800"/>
              <a:ext cx="1276335" cy="1962913"/>
              <a:chOff x="35636221" y="850786"/>
              <a:chExt cx="1701779" cy="2921545"/>
            </a:xfrm>
          </p:grpSpPr>
          <p:sp>
            <p:nvSpPr>
              <p:cNvPr id="104" name="Rectangle 103"/>
              <p:cNvSpPr/>
              <p:nvPr/>
            </p:nvSpPr>
            <p:spPr>
              <a:xfrm>
                <a:off x="35746223" y="850786"/>
                <a:ext cx="1591056" cy="2921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3" descr="fullwhite"/>
              <p:cNvPicPr>
                <a:picLocks noChangeAspect="1" noChangeArrowheads="1"/>
              </p:cNvPicPr>
              <p:nvPr/>
            </p:nvPicPr>
            <p:blipFill>
              <a:blip r:embed="rId7" cstate="print"/>
              <a:srcRect l="19124" t="21146" r="19124" b="21146"/>
              <a:stretch>
                <a:fillRect/>
              </a:stretch>
            </p:blipFill>
            <p:spPr bwMode="auto">
              <a:xfrm>
                <a:off x="35636221" y="1593837"/>
                <a:ext cx="1701779" cy="1439433"/>
              </a:xfrm>
              <a:prstGeom prst="rect">
                <a:avLst/>
              </a:prstGeom>
              <a:noFill/>
              <a:ln w="9525">
                <a:noFill/>
                <a:miter lim="800000"/>
                <a:headEnd/>
                <a:tailEnd/>
              </a:ln>
            </p:spPr>
          </p:pic>
        </p:grpSp>
        <p:grpSp>
          <p:nvGrpSpPr>
            <p:cNvPr id="93" name="Group 92"/>
            <p:cNvGrpSpPr/>
            <p:nvPr/>
          </p:nvGrpSpPr>
          <p:grpSpPr>
            <a:xfrm>
              <a:off x="1031683" y="558800"/>
              <a:ext cx="3121185" cy="1962912"/>
              <a:chOff x="1375898" y="838200"/>
              <a:chExt cx="4499122" cy="2944368"/>
            </a:xfrm>
          </p:grpSpPr>
          <p:sp>
            <p:nvSpPr>
              <p:cNvPr id="94" name="Rectangle 93"/>
              <p:cNvSpPr/>
              <p:nvPr/>
            </p:nvSpPr>
            <p:spPr>
              <a:xfrm>
                <a:off x="1376172" y="2133600"/>
                <a:ext cx="449884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75898" y="2438400"/>
                <a:ext cx="4495800" cy="1344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5" descr="ARIM_logo_small"/>
              <p:cNvPicPr>
                <a:picLocks noChangeAspect="1" noChangeArrowheads="1"/>
              </p:cNvPicPr>
              <p:nvPr/>
            </p:nvPicPr>
            <p:blipFill>
              <a:blip r:embed="rId8" cstate="print"/>
              <a:srcRect/>
              <a:stretch>
                <a:fillRect/>
              </a:stretch>
            </p:blipFill>
            <p:spPr bwMode="auto">
              <a:xfrm>
                <a:off x="4419598" y="2376488"/>
                <a:ext cx="1437091" cy="1344168"/>
              </a:xfrm>
              <a:prstGeom prst="rect">
                <a:avLst/>
              </a:prstGeom>
              <a:noFill/>
              <a:ln w="9525">
                <a:noFill/>
                <a:miter lim="800000"/>
                <a:headEnd/>
                <a:tailEnd/>
              </a:ln>
            </p:spPr>
          </p:pic>
          <p:pic>
            <p:nvPicPr>
              <p:cNvPr id="97" name="Picture 51" descr="C:\Documents and Settings\halls\My Documents\ARIM\Publications\Graphics\ncar-logo-lg.jpg"/>
              <p:cNvPicPr>
                <a:picLocks noChangeAspect="1" noChangeArrowheads="1"/>
              </p:cNvPicPr>
              <p:nvPr/>
            </p:nvPicPr>
            <p:blipFill>
              <a:blip r:embed="rId9" cstate="print"/>
              <a:srcRect/>
              <a:stretch>
                <a:fillRect/>
              </a:stretch>
            </p:blipFill>
            <p:spPr bwMode="auto">
              <a:xfrm>
                <a:off x="1376172" y="838200"/>
                <a:ext cx="4495800" cy="1441450"/>
              </a:xfrm>
              <a:prstGeom prst="rect">
                <a:avLst/>
              </a:prstGeom>
              <a:noFill/>
              <a:ln w="9525">
                <a:noFill/>
                <a:miter lim="800000"/>
                <a:headEnd/>
                <a:tailEnd/>
              </a:ln>
            </p:spPr>
          </p:pic>
          <p:pic>
            <p:nvPicPr>
              <p:cNvPr id="98" name="Picture 10" descr="nsf4c"/>
              <p:cNvPicPr>
                <a:picLocks noChangeAspect="1" noChangeArrowheads="1"/>
              </p:cNvPicPr>
              <p:nvPr/>
            </p:nvPicPr>
            <p:blipFill>
              <a:blip r:embed="rId10" cstate="print"/>
              <a:srcRect/>
              <a:stretch>
                <a:fillRect/>
              </a:stretch>
            </p:blipFill>
            <p:spPr bwMode="auto">
              <a:xfrm>
                <a:off x="1447800" y="2374267"/>
                <a:ext cx="1346388" cy="1346389"/>
              </a:xfrm>
              <a:prstGeom prst="rect">
                <a:avLst/>
              </a:prstGeom>
              <a:noFill/>
              <a:ln w="22225">
                <a:noFill/>
                <a:miter lim="800000"/>
                <a:headEnd/>
                <a:tailEnd/>
              </a:ln>
            </p:spPr>
          </p:pic>
          <p:pic>
            <p:nvPicPr>
              <p:cNvPr id="99" name="Picture 2" descr="C:\Users\halls\Documents\ARIM\Publications\Graphics\NCAR\NESL.png"/>
              <p:cNvPicPr>
                <a:picLocks noChangeAspect="1" noChangeArrowheads="1"/>
              </p:cNvPicPr>
              <p:nvPr/>
            </p:nvPicPr>
            <p:blipFill>
              <a:blip r:embed="rId11" cstate="print"/>
              <a:srcRect/>
              <a:stretch>
                <a:fillRect/>
              </a:stretch>
            </p:blipFill>
            <p:spPr bwMode="auto">
              <a:xfrm>
                <a:off x="2954042" y="2376488"/>
                <a:ext cx="1305703" cy="1344168"/>
              </a:xfrm>
              <a:prstGeom prst="rect">
                <a:avLst/>
              </a:prstGeom>
              <a:noFill/>
              <a:ln>
                <a:noFill/>
              </a:ln>
            </p:spPr>
          </p:pic>
        </p:grpSp>
      </p:grpSp>
      <p:grpSp>
        <p:nvGrpSpPr>
          <p:cNvPr id="31" name="Group 30"/>
          <p:cNvGrpSpPr/>
          <p:nvPr/>
        </p:nvGrpSpPr>
        <p:grpSpPr>
          <a:xfrm>
            <a:off x="16230600" y="4559310"/>
            <a:ext cx="3376323" cy="3203332"/>
            <a:chOff x="35356800" y="1524000"/>
            <a:chExt cx="2424455" cy="2426965"/>
          </a:xfrm>
        </p:grpSpPr>
        <p:pic>
          <p:nvPicPr>
            <p:cNvPr id="21"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356800" y="1794585"/>
              <a:ext cx="2424455" cy="215638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Curved Connector 5"/>
            <p:cNvCxnSpPr/>
            <p:nvPr/>
          </p:nvCxnSpPr>
          <p:spPr>
            <a:xfrm flipV="1">
              <a:off x="35737798" y="3319463"/>
              <a:ext cx="304802" cy="395036"/>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Curved Connector 5"/>
            <p:cNvCxnSpPr/>
            <p:nvPr/>
          </p:nvCxnSpPr>
          <p:spPr>
            <a:xfrm>
              <a:off x="36569027" y="1524000"/>
              <a:ext cx="304800" cy="381000"/>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1299629" y="21627120"/>
            <a:ext cx="19461480" cy="9767280"/>
            <a:chOff x="1295400" y="21703320"/>
            <a:chExt cx="19461480" cy="9767280"/>
          </a:xfrm>
        </p:grpSpPr>
        <p:grpSp>
          <p:nvGrpSpPr>
            <p:cNvPr id="226" name="Group 225"/>
            <p:cNvGrpSpPr/>
            <p:nvPr/>
          </p:nvGrpSpPr>
          <p:grpSpPr>
            <a:xfrm>
              <a:off x="1295400" y="21703320"/>
              <a:ext cx="19461480" cy="9767280"/>
              <a:chOff x="1295400" y="20289573"/>
              <a:chExt cx="19461480" cy="9767280"/>
            </a:xfrm>
          </p:grpSpPr>
          <p:grpSp>
            <p:nvGrpSpPr>
              <p:cNvPr id="25" name="Group 24"/>
              <p:cNvGrpSpPr/>
              <p:nvPr/>
            </p:nvGrpSpPr>
            <p:grpSpPr>
              <a:xfrm>
                <a:off x="1295400" y="20289573"/>
                <a:ext cx="19461480" cy="9767280"/>
                <a:chOff x="16774533" y="20440793"/>
                <a:chExt cx="19461480" cy="9767280"/>
              </a:xfrm>
            </p:grpSpPr>
            <p:grpSp>
              <p:nvGrpSpPr>
                <p:cNvPr id="135" name="Group 134"/>
                <p:cNvGrpSpPr/>
                <p:nvPr/>
              </p:nvGrpSpPr>
              <p:grpSpPr>
                <a:xfrm>
                  <a:off x="16774533" y="20440793"/>
                  <a:ext cx="19031222" cy="9767280"/>
                  <a:chOff x="530190" y="19188719"/>
                  <a:chExt cx="19031222" cy="9767280"/>
                </a:xfrm>
              </p:grpSpPr>
              <p:grpSp>
                <p:nvGrpSpPr>
                  <p:cNvPr id="155" name="Group 154"/>
                  <p:cNvGrpSpPr/>
                  <p:nvPr/>
                </p:nvGrpSpPr>
                <p:grpSpPr>
                  <a:xfrm>
                    <a:off x="834990" y="19188719"/>
                    <a:ext cx="18726422" cy="9767280"/>
                    <a:chOff x="941304" y="18326101"/>
                    <a:chExt cx="18726422" cy="8602752"/>
                  </a:xfrm>
                </p:grpSpPr>
                <p:sp>
                  <p:nvSpPr>
                    <p:cNvPr id="175" name="Rectangle 174"/>
                    <p:cNvSpPr/>
                    <p:nvPr/>
                  </p:nvSpPr>
                  <p:spPr>
                    <a:xfrm>
                      <a:off x="941304" y="18326101"/>
                      <a:ext cx="18726422" cy="86027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dirty="0"/>
                    </a:p>
                  </p:txBody>
                </p:sp>
                <p:sp>
                  <p:nvSpPr>
                    <p:cNvPr id="176" name="Rectangle 175"/>
                    <p:cNvSpPr/>
                    <p:nvPr/>
                  </p:nvSpPr>
                  <p:spPr>
                    <a:xfrm>
                      <a:off x="970891" y="18326103"/>
                      <a:ext cx="5891397" cy="601790"/>
                    </a:xfrm>
                    <a:prstGeom prst="rect">
                      <a:avLst/>
                    </a:prstGeom>
                  </p:spPr>
                  <p:txBody>
                    <a:bodyPr wrap="none" lIns="91428" tIns="45714" rIns="91428" bIns="45714">
                      <a:spAutoFit/>
                    </a:bodyPr>
                    <a:lstStyle/>
                    <a:p>
                      <a:pPr marL="342859" indent="-342859">
                        <a:lnSpc>
                          <a:spcPct val="120000"/>
                        </a:lnSpc>
                        <a:spcBef>
                          <a:spcPct val="20000"/>
                        </a:spcBef>
                        <a:defRPr/>
                      </a:pPr>
                      <a:r>
                        <a:rPr lang="en-US" sz="3200" b="1" u="sng" dirty="0" smtClean="0">
                          <a:solidFill>
                            <a:prstClr val="black"/>
                          </a:solidFill>
                        </a:rPr>
                        <a:t>CAFS Instrument Characterization</a:t>
                      </a:r>
                      <a:endParaRPr lang="en-US" sz="3200" b="1" dirty="0">
                        <a:latin typeface="+mj-lt"/>
                      </a:endParaRPr>
                    </a:p>
                  </p:txBody>
                </p:sp>
              </p:grpSp>
              <p:pic>
                <p:nvPicPr>
                  <p:cNvPr id="157" name="Picture 49"/>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30190" y="19811999"/>
                    <a:ext cx="7040880" cy="244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55"/>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900510" y="19337954"/>
                    <a:ext cx="7040880" cy="481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Picture 61"/>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01005" y="22715881"/>
                    <a:ext cx="6492240" cy="471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TextBox 161"/>
                  <p:cNvSpPr txBox="1"/>
                  <p:nvPr/>
                </p:nvSpPr>
                <p:spPr>
                  <a:xfrm>
                    <a:off x="987390" y="22437803"/>
                    <a:ext cx="6192482" cy="1107996"/>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Determination of instrument wavelength offsets by comparison to features in the extraterrestrial solar flux spectrum (</a:t>
                    </a:r>
                    <a:r>
                      <a:rPr lang="en-US" sz="2200" dirty="0" err="1" smtClean="0"/>
                      <a:t>Slaper</a:t>
                    </a:r>
                    <a:r>
                      <a:rPr lang="en-US" sz="2200" dirty="0" smtClean="0"/>
                      <a:t> et al., </a:t>
                    </a:r>
                    <a:r>
                      <a:rPr lang="en-US" sz="2200" i="1" dirty="0" smtClean="0"/>
                      <a:t>GRL</a:t>
                    </a:r>
                    <a:r>
                      <a:rPr lang="en-US" sz="2200" dirty="0" smtClean="0"/>
                      <a:t> 22, 1995).</a:t>
                    </a:r>
                    <a:endParaRPr lang="en-US" sz="2200" dirty="0"/>
                  </a:p>
                </p:txBody>
              </p:sp>
              <p:sp>
                <p:nvSpPr>
                  <p:cNvPr id="165" name="TextBox 164"/>
                  <p:cNvSpPr txBox="1"/>
                  <p:nvPr/>
                </p:nvSpPr>
                <p:spPr>
                  <a:xfrm>
                    <a:off x="7388191" y="23488470"/>
                    <a:ext cx="5943600" cy="1107996"/>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Angular response of the zenith optic optimized for a hemispherical response. Azimuthal response not shown.</a:t>
                    </a:r>
                    <a:endParaRPr lang="en-US" sz="2200" dirty="0"/>
                  </a:p>
                </p:txBody>
              </p:sp>
              <p:sp>
                <p:nvSpPr>
                  <p:cNvPr id="166" name="TextBox 165"/>
                  <p:cNvSpPr txBox="1"/>
                  <p:nvPr/>
                </p:nvSpPr>
                <p:spPr>
                  <a:xfrm>
                    <a:off x="13620289" y="26249290"/>
                    <a:ext cx="5731301" cy="2462213"/>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Demonstration </a:t>
                    </a:r>
                    <a:r>
                      <a:rPr lang="en-US" sz="2200" kern="0" dirty="0"/>
                      <a:t>of combined nadir and zenith angular </a:t>
                    </a:r>
                    <a:r>
                      <a:rPr lang="en-US" sz="2200" kern="0" dirty="0" smtClean="0"/>
                      <a:t>response quality of the optics at high solar zenith angle (low sun). Roll maneuvers have minimal effect on the total actinic flux, except when the sun approaches 90° relative to the optics. jO</a:t>
                    </a:r>
                    <a:r>
                      <a:rPr lang="en-US" sz="2200" kern="0" baseline="-25000" dirty="0" smtClean="0"/>
                      <a:t>3</a:t>
                    </a:r>
                    <a:r>
                      <a:rPr lang="en-US" sz="2200" kern="0" dirty="0" smtClean="0"/>
                      <a:t> is less directionally impacted due to a higher sensitivity to diffuse, scattered light.</a:t>
                    </a:r>
                    <a:endParaRPr lang="en-US" sz="2200" dirty="0"/>
                  </a:p>
                </p:txBody>
              </p:sp>
              <p:sp>
                <p:nvSpPr>
                  <p:cNvPr id="171" name="TextBox 170"/>
                  <p:cNvSpPr txBox="1"/>
                  <p:nvPr/>
                </p:nvSpPr>
                <p:spPr>
                  <a:xfrm>
                    <a:off x="7388190" y="27603507"/>
                    <a:ext cx="5943601" cy="1107996"/>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CAFS field spectral response calibration history demonstrating instrument stability throughout the campaign.</a:t>
                    </a:r>
                    <a:endParaRPr lang="en-US" sz="2200" dirty="0"/>
                  </a:p>
                </p:txBody>
              </p:sp>
              <p:sp>
                <p:nvSpPr>
                  <p:cNvPr id="172" name="TextBox 171"/>
                  <p:cNvSpPr txBox="1"/>
                  <p:nvPr/>
                </p:nvSpPr>
                <p:spPr>
                  <a:xfrm>
                    <a:off x="987390" y="27603507"/>
                    <a:ext cx="6192482" cy="1107996"/>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Laboratory stray light characterization by long pass filter analysis to assign spectral corrections. Note the structure in HARP is not evident in the CAFS system. </a:t>
                    </a:r>
                    <a:endParaRPr lang="en-US" sz="2200" dirty="0"/>
                  </a:p>
                </p:txBody>
              </p:sp>
            </p:grpSp>
            <p:pic>
              <p:nvPicPr>
                <p:cNvPr id="18"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95133" y="20486851"/>
                  <a:ext cx="7040880" cy="713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7" name="TextBox 176"/>
              <p:cNvSpPr txBox="1"/>
              <p:nvPr/>
            </p:nvSpPr>
            <p:spPr>
              <a:xfrm>
                <a:off x="18704676" y="25781519"/>
                <a:ext cx="1074333" cy="369332"/>
              </a:xfrm>
              <a:prstGeom prst="rect">
                <a:avLst/>
              </a:prstGeom>
              <a:solidFill>
                <a:schemeClr val="bg2"/>
              </a:solidFill>
              <a:ln>
                <a:solidFill>
                  <a:schemeClr val="tx1"/>
                </a:solidFill>
              </a:ln>
            </p:spPr>
            <p:txBody>
              <a:bodyPr wrap="none" rtlCol="0">
                <a:spAutoFit/>
              </a:bodyPr>
              <a:lstStyle/>
              <a:p>
                <a:pPr algn="ctr"/>
                <a:r>
                  <a:rPr lang="en-US" sz="1800" b="1" i="1" dirty="0" smtClean="0"/>
                  <a:t>SZA ~ 78°</a:t>
                </a:r>
              </a:p>
            </p:txBody>
          </p:sp>
        </p:grpSp>
        <p:pic>
          <p:nvPicPr>
            <p:cNvPr id="1034"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91400" y="27508200"/>
              <a:ext cx="6949440" cy="241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0" name="Text Box 22"/>
          <p:cNvSpPr txBox="1">
            <a:spLocks noChangeArrowheads="1"/>
          </p:cNvSpPr>
          <p:nvPr/>
        </p:nvSpPr>
        <p:spPr bwMode="auto">
          <a:xfrm>
            <a:off x="34594800" y="21776355"/>
            <a:ext cx="7852919" cy="9618045"/>
          </a:xfrm>
          <a:prstGeom prst="rect">
            <a:avLst/>
          </a:prstGeom>
          <a:solidFill>
            <a:schemeClr val="bg1"/>
          </a:solidFill>
          <a:ln w="38100" algn="ctr">
            <a:solidFill>
              <a:schemeClr val="tx1"/>
            </a:solidFill>
            <a:miter lim="800000"/>
            <a:headEnd/>
            <a:tailEnd/>
          </a:ln>
        </p:spPr>
        <p:txBody>
          <a:bodyPr lIns="274320" tIns="91428" rIns="274320" bIns="274287"/>
          <a:lstStyle/>
          <a:p>
            <a:pPr algn="just">
              <a:lnSpc>
                <a:spcPts val="4000"/>
              </a:lnSpc>
              <a:defRPr/>
            </a:pPr>
            <a:r>
              <a:rPr lang="en-US" sz="3200" b="1" u="sng" dirty="0" smtClean="0"/>
              <a:t>Discussion</a:t>
            </a:r>
            <a:endParaRPr lang="en-US" sz="3200" b="1" u="sng" dirty="0"/>
          </a:p>
          <a:p>
            <a:pPr lvl="0" indent="228600" algn="just">
              <a:spcBef>
                <a:spcPts val="600"/>
              </a:spcBef>
              <a:defRPr/>
            </a:pPr>
            <a:r>
              <a:rPr lang="en-US" sz="2200" dirty="0" smtClean="0"/>
              <a:t>SEAC4RS provided </a:t>
            </a:r>
            <a:r>
              <a:rPr lang="en-US" sz="2200" dirty="0"/>
              <a:t>a rich database for study of </a:t>
            </a:r>
            <a:r>
              <a:rPr lang="en-US" sz="2200" dirty="0" smtClean="0"/>
              <a:t>photolysis </a:t>
            </a:r>
            <a:r>
              <a:rPr lang="en-US" sz="2200" dirty="0"/>
              <a:t>frequencies in the presence of </a:t>
            </a:r>
            <a:r>
              <a:rPr lang="en-US" sz="2200" dirty="0" smtClean="0"/>
              <a:t>BB aerosols. While actinic flux measurements are not ideal for aerosol characterization, CAFS provided the opportunity to determine extinction trends in the UV-B where few other measurements exist. UV-B deviations have strong implications for photochemistry, aerosol lifetimes (</a:t>
            </a:r>
            <a:r>
              <a:rPr lang="en-US" sz="2200" dirty="0" err="1" smtClean="0"/>
              <a:t>photofragmentation</a:t>
            </a:r>
            <a:r>
              <a:rPr lang="en-US" sz="2200" dirty="0" smtClean="0"/>
              <a:t>) and human health and agriculture.</a:t>
            </a:r>
          </a:p>
          <a:p>
            <a:pPr lvl="0" indent="228600" algn="just">
              <a:spcBef>
                <a:spcPts val="600"/>
              </a:spcBef>
              <a:defRPr/>
            </a:pPr>
            <a:r>
              <a:rPr lang="en-US" sz="2200" dirty="0" smtClean="0"/>
              <a:t>The TUV—CAFS determined SSA trend provides strong evidence for higher absorption in the UV-B. Black carbon is expected to have relatively flat or decreasing absorption in the UV. Thus the decreasing SSA is most likely due to absorption by plentiful organic carbon in the plumes.</a:t>
            </a:r>
            <a:endParaRPr lang="en-US" sz="2200" dirty="0"/>
          </a:p>
          <a:p>
            <a:pPr indent="228600" algn="just">
              <a:spcBef>
                <a:spcPts val="600"/>
              </a:spcBef>
              <a:defRPr/>
            </a:pPr>
            <a:r>
              <a:rPr lang="en-US" sz="2200" kern="0" dirty="0" smtClean="0"/>
              <a:t>Evidence </a:t>
            </a:r>
            <a:r>
              <a:rPr lang="en-US" sz="2200" kern="0" dirty="0"/>
              <a:t>of enhanced photolysis </a:t>
            </a:r>
            <a:r>
              <a:rPr lang="en-US" sz="2200" kern="0" dirty="0" smtClean="0"/>
              <a:t>above aged BB plumes due to hygroscopic growth was </a:t>
            </a:r>
            <a:r>
              <a:rPr lang="en-US" sz="2200" kern="0" dirty="0"/>
              <a:t>not </a:t>
            </a:r>
            <a:r>
              <a:rPr lang="en-US" sz="2200" kern="0" dirty="0" smtClean="0"/>
              <a:t>clearly established. However, small enhancement is difficult to detect due to variability in SSA, AOD, albedo, humidity, ozone columns and, most significantly, clouds.</a:t>
            </a:r>
            <a:endParaRPr lang="en-US" sz="800" kern="0" dirty="0" smtClean="0"/>
          </a:p>
          <a:p>
            <a:pPr indent="228600" algn="just">
              <a:spcBef>
                <a:spcPts val="600"/>
              </a:spcBef>
              <a:defRPr/>
            </a:pPr>
            <a:endParaRPr lang="en-US" sz="800" kern="0" dirty="0"/>
          </a:p>
          <a:p>
            <a:pPr indent="228600">
              <a:spcBef>
                <a:spcPts val="600"/>
              </a:spcBef>
              <a:defRPr/>
            </a:pPr>
            <a:r>
              <a:rPr lang="en-US" sz="2200" dirty="0" smtClean="0"/>
              <a:t>Further study:</a:t>
            </a:r>
          </a:p>
          <a:p>
            <a:pPr marL="182563" indent="-182563" algn="just">
              <a:spcBef>
                <a:spcPts val="600"/>
              </a:spcBef>
              <a:buFont typeface="Arial" pitchFamily="34" charset="0"/>
              <a:buChar char="•"/>
              <a:defRPr/>
            </a:pPr>
            <a:r>
              <a:rPr lang="en-US" sz="2200" dirty="0"/>
              <a:t>Additional case studies to determine </a:t>
            </a:r>
            <a:r>
              <a:rPr lang="en-US" sz="2200" b="1" dirty="0"/>
              <a:t>aerosol optical properties </a:t>
            </a:r>
            <a:r>
              <a:rPr lang="en-US" sz="2200" dirty="0"/>
              <a:t>above, within and below aerosol </a:t>
            </a:r>
            <a:r>
              <a:rPr lang="en-US" sz="2200" dirty="0" smtClean="0"/>
              <a:t>layers</a:t>
            </a:r>
            <a:r>
              <a:rPr lang="en-US" sz="2200" dirty="0"/>
              <a:t>.</a:t>
            </a:r>
          </a:p>
          <a:p>
            <a:pPr marL="182563" indent="-182563" algn="just">
              <a:spcBef>
                <a:spcPts val="600"/>
              </a:spcBef>
              <a:buFont typeface="Arial" pitchFamily="34" charset="0"/>
              <a:buChar char="•"/>
              <a:defRPr/>
            </a:pPr>
            <a:r>
              <a:rPr lang="en-US" sz="2200" dirty="0" smtClean="0"/>
              <a:t>Apply the determined UV-B SSA dependence to the TUV model to assess flux and </a:t>
            </a:r>
            <a:r>
              <a:rPr lang="en-US" sz="2200" b="1" dirty="0" smtClean="0"/>
              <a:t>photolysis profiles</a:t>
            </a:r>
            <a:r>
              <a:rPr lang="en-US" sz="2200" dirty="0" smtClean="0"/>
              <a:t>.</a:t>
            </a:r>
          </a:p>
          <a:p>
            <a:pPr marL="182563" indent="-182563" algn="just">
              <a:spcBef>
                <a:spcPts val="600"/>
              </a:spcBef>
              <a:buFont typeface="Arial" pitchFamily="34" charset="0"/>
              <a:buChar char="•"/>
              <a:defRPr/>
            </a:pPr>
            <a:r>
              <a:rPr lang="en-US" sz="2200" dirty="0" smtClean="0"/>
              <a:t>Apply results in regional chemistry models to assess the regional </a:t>
            </a:r>
            <a:r>
              <a:rPr lang="en-US" sz="2200" b="1" dirty="0" smtClean="0"/>
              <a:t>photochemical impact</a:t>
            </a:r>
            <a:r>
              <a:rPr lang="en-US" sz="2200" dirty="0" smtClean="0"/>
              <a:t>.</a:t>
            </a:r>
            <a:endParaRPr lang="en-US" sz="2200" b="1" dirty="0"/>
          </a:p>
        </p:txBody>
      </p:sp>
      <p:grpSp>
        <p:nvGrpSpPr>
          <p:cNvPr id="15" name="Group 14"/>
          <p:cNvGrpSpPr/>
          <p:nvPr/>
        </p:nvGrpSpPr>
        <p:grpSpPr>
          <a:xfrm>
            <a:off x="20650200" y="4576710"/>
            <a:ext cx="4114800" cy="26820069"/>
            <a:chOff x="20743023" y="4394823"/>
            <a:chExt cx="4114800" cy="26848984"/>
          </a:xfrm>
        </p:grpSpPr>
        <p:sp>
          <p:nvSpPr>
            <p:cNvPr id="113" name="TextBox 112"/>
            <p:cNvSpPr txBox="1"/>
            <p:nvPr/>
          </p:nvSpPr>
          <p:spPr>
            <a:xfrm>
              <a:off x="20756881" y="29858812"/>
              <a:ext cx="4092457" cy="1384995"/>
            </a:xfrm>
            <a:prstGeom prst="rect">
              <a:avLst/>
            </a:prstGeom>
            <a:solidFill>
              <a:schemeClr val="bg1"/>
            </a:solidFill>
            <a:ln w="38100">
              <a:solidFill>
                <a:sysClr val="windowText" lastClr="000000"/>
              </a:solidFill>
            </a:ln>
          </p:spPr>
          <p:txBody>
            <a:bodyPr wrap="square" rtlCol="0">
              <a:spAutoFit/>
            </a:bodyPr>
            <a:lstStyle/>
            <a:p>
              <a:pPr lvl="0" algn="just"/>
              <a:r>
                <a:rPr lang="en-US" sz="1400" b="1" u="sng" dirty="0" smtClean="0">
                  <a:latin typeface="Arial Narrow" pitchFamily="34" charset="0"/>
                  <a:cs typeface="Arial" pitchFamily="34" charset="0"/>
                </a:rPr>
                <a:t>Acknowledgements</a:t>
              </a:r>
              <a:r>
                <a:rPr lang="en-US" sz="1400" dirty="0">
                  <a:latin typeface="Arial Narrow" pitchFamily="34" charset="0"/>
                  <a:cs typeface="Arial" pitchFamily="34" charset="0"/>
                </a:rPr>
                <a:t>:  NCAR is operated by the University Corporation for Atmospheric Research under the sponsorship of the National Science Foundation (NSF). </a:t>
              </a:r>
              <a:r>
                <a:rPr lang="en-US" sz="1400" dirty="0" smtClean="0">
                  <a:latin typeface="Arial Narrow" pitchFamily="34" charset="0"/>
                  <a:cs typeface="Arial" pitchFamily="34" charset="0"/>
                </a:rPr>
                <a:t>The SEAC4RS </a:t>
              </a:r>
              <a:r>
                <a:rPr lang="en-US" sz="1400" dirty="0">
                  <a:latin typeface="Arial Narrow" pitchFamily="34" charset="0"/>
                  <a:cs typeface="Arial" pitchFamily="34" charset="0"/>
                </a:rPr>
                <a:t>research was funded by NASA under award No. NNX12AB82G S01 and NSF. </a:t>
              </a:r>
              <a:r>
                <a:rPr lang="en-US" sz="1400" dirty="0" smtClean="0">
                  <a:latin typeface="Arial Narrow" pitchFamily="34" charset="0"/>
                  <a:cs typeface="Arial" pitchFamily="34" charset="0"/>
                </a:rPr>
                <a:t>Special </a:t>
              </a:r>
              <a:r>
                <a:rPr lang="en-US" sz="1400" dirty="0">
                  <a:latin typeface="Arial Narrow" pitchFamily="34" charset="0"/>
                  <a:cs typeface="Arial" pitchFamily="34" charset="0"/>
                </a:rPr>
                <a:t>thanks to all </a:t>
              </a:r>
              <a:r>
                <a:rPr lang="en-US" sz="1400" dirty="0" smtClean="0">
                  <a:latin typeface="Arial Narrow" pitchFamily="34" charset="0"/>
                  <a:cs typeface="Arial" pitchFamily="34" charset="0"/>
                </a:rPr>
                <a:t>SEAC4RS collaborators </a:t>
              </a:r>
              <a:r>
                <a:rPr lang="en-US" sz="1400" dirty="0">
                  <a:latin typeface="Arial Narrow" pitchFamily="34" charset="0"/>
                  <a:cs typeface="Arial" pitchFamily="34" charset="0"/>
                </a:rPr>
                <a:t>and logistic team members</a:t>
              </a:r>
              <a:r>
                <a:rPr lang="en-US" sz="1400" dirty="0" smtClean="0">
                  <a:latin typeface="Arial Narrow" pitchFamily="34" charset="0"/>
                  <a:cs typeface="Arial" pitchFamily="34" charset="0"/>
                </a:rPr>
                <a:t>.</a:t>
              </a:r>
              <a:endParaRPr lang="en-US" sz="1400" dirty="0">
                <a:latin typeface="Arial Narrow" pitchFamily="34" charset="0"/>
                <a:cs typeface="Arial" pitchFamily="34" charset="0"/>
              </a:endParaRPr>
            </a:p>
          </p:txBody>
        </p:sp>
        <p:grpSp>
          <p:nvGrpSpPr>
            <p:cNvPr id="3" name="Group 2"/>
            <p:cNvGrpSpPr/>
            <p:nvPr/>
          </p:nvGrpSpPr>
          <p:grpSpPr>
            <a:xfrm>
              <a:off x="20743023" y="7517676"/>
              <a:ext cx="4114800" cy="22060472"/>
              <a:chOff x="15960270" y="4203547"/>
              <a:chExt cx="4114800" cy="25310828"/>
            </a:xfrm>
          </p:grpSpPr>
          <p:sp>
            <p:nvSpPr>
              <p:cNvPr id="127" name="Rectangle 10"/>
              <p:cNvSpPr>
                <a:spLocks noChangeArrowheads="1"/>
              </p:cNvSpPr>
              <p:nvPr/>
            </p:nvSpPr>
            <p:spPr bwMode="auto">
              <a:xfrm>
                <a:off x="15960270" y="4291068"/>
                <a:ext cx="4114800" cy="25223307"/>
              </a:xfrm>
              <a:prstGeom prst="rect">
                <a:avLst/>
              </a:prstGeom>
              <a:solidFill>
                <a:schemeClr val="bg1"/>
              </a:solidFill>
              <a:ln w="38100">
                <a:solidFill>
                  <a:schemeClr val="tx1"/>
                </a:solidFill>
                <a:miter lim="800000"/>
                <a:headEnd/>
                <a:tailEnd/>
              </a:ln>
            </p:spPr>
            <p:txBody>
              <a:bodyPr lIns="91428" tIns="45714" rIns="91428" bIns="45714" numCol="1">
                <a:noAutofit/>
              </a:bodyPr>
              <a:lstStyle/>
              <a:p>
                <a:pPr indent="-63493" algn="ctr">
                  <a:spcBef>
                    <a:spcPct val="20000"/>
                  </a:spcBef>
                  <a:spcAft>
                    <a:spcPts val="1400"/>
                  </a:spcAft>
                  <a:defRPr/>
                </a:pPr>
                <a:endParaRPr lang="en-US" sz="2800" b="1" spc="-120" dirty="0" smtClean="0">
                  <a:solidFill>
                    <a:srgbClr val="FF0000"/>
                  </a:solidFill>
                </a:endParaRPr>
              </a:p>
              <a:p>
                <a:pPr indent="-63493" algn="ctr">
                  <a:lnSpc>
                    <a:spcPts val="1900"/>
                  </a:lnSpc>
                  <a:spcBef>
                    <a:spcPts val="600"/>
                  </a:spcBef>
                  <a:spcAft>
                    <a:spcPts val="1200"/>
                  </a:spcAft>
                  <a:defRPr/>
                </a:pPr>
                <a:r>
                  <a:rPr lang="en-US" sz="2200" b="1" i="1" spc="-120" dirty="0" smtClean="0">
                    <a:solidFill>
                      <a:srgbClr val="002060"/>
                    </a:solidFill>
                  </a:rPr>
                  <a:t>j</a:t>
                </a:r>
                <a:r>
                  <a:rPr lang="pt-BR" sz="2200" b="1" i="1" spc="-120" dirty="0" smtClean="0">
                    <a:solidFill>
                      <a:srgbClr val="002060"/>
                    </a:solidFill>
                  </a:rPr>
                  <a:t> </a:t>
                </a:r>
                <a:r>
                  <a:rPr lang="en-US" sz="2200" b="1" spc="-120" dirty="0">
                    <a:solidFill>
                      <a:srgbClr val="002060"/>
                    </a:solidFill>
                  </a:rPr>
                  <a:t>[O</a:t>
                </a:r>
                <a:r>
                  <a:rPr lang="en-US" sz="2200" b="1" spc="-120" baseline="-25000" dirty="0">
                    <a:solidFill>
                      <a:srgbClr val="002060"/>
                    </a:solidFill>
                  </a:rPr>
                  <a:t>3</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O</a:t>
                </a:r>
                <a:r>
                  <a:rPr lang="en-US" sz="2200" b="1" spc="-120" baseline="-25000" dirty="0">
                    <a:solidFill>
                      <a:srgbClr val="002060"/>
                    </a:solidFill>
                  </a:rPr>
                  <a:t>2</a:t>
                </a:r>
                <a:r>
                  <a:rPr lang="en-US" sz="2200" b="1" spc="-120" dirty="0">
                    <a:solidFill>
                      <a:srgbClr val="002060"/>
                    </a:solidFill>
                  </a:rPr>
                  <a:t>+O(</a:t>
                </a:r>
                <a:r>
                  <a:rPr lang="en-US" sz="2200" b="1" spc="-120" baseline="30000" dirty="0">
                    <a:solidFill>
                      <a:srgbClr val="002060"/>
                    </a:solidFill>
                  </a:rPr>
                  <a:t>1</a:t>
                </a:r>
                <a:r>
                  <a:rPr lang="en-US" sz="2200" b="1" spc="-120" dirty="0">
                    <a:solidFill>
                      <a:srgbClr val="002060"/>
                    </a:solidFill>
                  </a:rPr>
                  <a:t>D)]</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NO+O(</a:t>
                </a:r>
                <a:r>
                  <a:rPr lang="en-US" sz="2200" b="1" spc="-120" baseline="30000" dirty="0">
                    <a:solidFill>
                      <a:srgbClr val="002060"/>
                    </a:solidFill>
                  </a:rPr>
                  <a:t>3</a:t>
                </a:r>
                <a:r>
                  <a:rPr lang="en-US" sz="2200" b="1" spc="-120" dirty="0">
                    <a:solidFill>
                      <a:srgbClr val="002060"/>
                    </a:solidFill>
                  </a:rPr>
                  <a:t>P)]</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[H</a:t>
                </a:r>
                <a:r>
                  <a:rPr lang="en-US" sz="2200" b="1" spc="-120" baseline="-25000" dirty="0">
                    <a:solidFill>
                      <a:srgbClr val="002060"/>
                    </a:solidFill>
                  </a:rPr>
                  <a:t>2</a:t>
                </a:r>
                <a:r>
                  <a:rPr lang="en-US" sz="2200" b="1" spc="-120" dirty="0">
                    <a:solidFill>
                      <a:srgbClr val="002060"/>
                    </a:solidFill>
                  </a:rPr>
                  <a:t>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2OH]</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[HNO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OH+NO]</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[HNO</a:t>
                </a:r>
                <a:r>
                  <a:rPr lang="en-US" sz="2200" b="1" spc="-120" baseline="-25000" dirty="0">
                    <a:solidFill>
                      <a:srgbClr val="002060"/>
                    </a:solidFill>
                  </a:rPr>
                  <a:t>3</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OH+NO</a:t>
                </a:r>
                <a:r>
                  <a:rPr lang="en-US" sz="2200" b="1" spc="-120" baseline="-25000" dirty="0">
                    <a:solidFill>
                      <a:srgbClr val="002060"/>
                    </a:solidFill>
                  </a:rPr>
                  <a:t>2</a:t>
                </a:r>
                <a:r>
                  <a:rPr lang="en-US" sz="2200" b="1" spc="-120" dirty="0">
                    <a:solidFill>
                      <a:srgbClr val="002060"/>
                    </a:solidFill>
                  </a:rPr>
                  <a:t>]</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H+HCO]</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H</a:t>
                </a:r>
                <a:r>
                  <a:rPr lang="en-US" sz="2200" b="1" spc="-120" baseline="-25000" dirty="0">
                    <a:solidFill>
                      <a:srgbClr val="002060"/>
                    </a:solidFill>
                  </a:rPr>
                  <a:t>2</a:t>
                </a:r>
                <a:r>
                  <a:rPr lang="en-US" sz="2200" b="1" spc="-120" dirty="0">
                    <a:solidFill>
                      <a:srgbClr val="002060"/>
                    </a:solidFill>
                  </a:rPr>
                  <a:t>+CO]</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+HCO]</a:t>
                </a:r>
              </a:p>
              <a:p>
                <a:pPr indent="-63493" algn="ctr">
                  <a:lnSpc>
                    <a:spcPts val="1900"/>
                  </a:lnSpc>
                  <a:spcBef>
                    <a:spcPts val="600"/>
                  </a:spcBef>
                  <a:spcAft>
                    <a:spcPts val="1200"/>
                  </a:spcAft>
                  <a:defRPr/>
                </a:pPr>
                <a:r>
                  <a:rPr lang="en-US" sz="2200" b="1" i="1" spc="-120" dirty="0" smtClean="0">
                    <a:solidFill>
                      <a:srgbClr val="002060"/>
                    </a:solidFill>
                  </a:rPr>
                  <a:t>j</a:t>
                </a:r>
                <a:r>
                  <a:rPr lang="pt-BR" sz="2200" b="1" i="1" spc="-120" dirty="0" smtClean="0">
                    <a:solidFill>
                      <a:srgbClr val="002060"/>
                    </a:solidFill>
                  </a:rPr>
                  <a:t> </a:t>
                </a:r>
                <a:r>
                  <a:rPr lang="en-US" sz="2200" b="1" spc="-120" dirty="0">
                    <a:solidFill>
                      <a:srgbClr val="002060"/>
                    </a:solidFill>
                  </a:rPr>
                  <a:t>[C</a:t>
                </a:r>
                <a:r>
                  <a:rPr lang="en-US" sz="2200" b="1" spc="-120" baseline="-25000" dirty="0">
                    <a:solidFill>
                      <a:srgbClr val="002060"/>
                    </a:solidFill>
                  </a:rPr>
                  <a:t>2</a:t>
                </a:r>
                <a:r>
                  <a:rPr lang="en-US" sz="2200" b="1" spc="-120" dirty="0">
                    <a:solidFill>
                      <a:srgbClr val="002060"/>
                    </a:solidFill>
                  </a:rPr>
                  <a:t>H</a:t>
                </a:r>
                <a:r>
                  <a:rPr lang="en-US" sz="2200" b="1" spc="-120" baseline="-25000" dirty="0">
                    <a:solidFill>
                      <a:srgbClr val="002060"/>
                    </a:solidFill>
                  </a:rPr>
                  <a:t>5</a:t>
                </a:r>
                <a:r>
                  <a:rPr lang="en-US" sz="2200" b="1" spc="-120" dirty="0">
                    <a:solidFill>
                      <a:srgbClr val="002060"/>
                    </a:solidFill>
                  </a:rPr>
                  <a:t>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a:t>
                </a:r>
                <a:r>
                  <a:rPr lang="en-US" sz="2200" b="1" spc="-120" baseline="-25000" dirty="0">
                    <a:solidFill>
                      <a:srgbClr val="002060"/>
                    </a:solidFill>
                  </a:rPr>
                  <a:t>2</a:t>
                </a:r>
                <a:r>
                  <a:rPr lang="en-US" sz="2200" b="1" spc="-120" dirty="0">
                    <a:solidFill>
                      <a:srgbClr val="002060"/>
                    </a:solidFill>
                  </a:rPr>
                  <a:t>H</a:t>
                </a:r>
                <a:r>
                  <a:rPr lang="en-US" sz="2200" b="1" spc="-120" baseline="-25000" dirty="0">
                    <a:solidFill>
                      <a:srgbClr val="002060"/>
                    </a:solidFill>
                  </a:rPr>
                  <a:t>5</a:t>
                </a:r>
                <a:r>
                  <a:rPr lang="en-US" sz="2200" b="1" spc="-120" dirty="0">
                    <a:solidFill>
                      <a:srgbClr val="002060"/>
                    </a:solidFill>
                  </a:rPr>
                  <a:t>+HCO]</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[CHOCHO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smtClean="0">
                    <a:solidFill>
                      <a:srgbClr val="002060"/>
                    </a:solidFill>
                  </a:rPr>
                  <a:t>H</a:t>
                </a:r>
                <a:r>
                  <a:rPr lang="en-US" sz="2200" b="1" spc="-120" baseline="-25000" dirty="0" smtClean="0">
                    <a:solidFill>
                      <a:srgbClr val="002060"/>
                    </a:solidFill>
                  </a:rPr>
                  <a:t>2</a:t>
                </a:r>
                <a:r>
                  <a:rPr lang="en-US" sz="2200" b="1" spc="-120" dirty="0" smtClean="0">
                    <a:solidFill>
                      <a:srgbClr val="002060"/>
                    </a:solidFill>
                  </a:rPr>
                  <a:t>+2CO]</a:t>
                </a:r>
                <a:endParaRPr lang="en-US" sz="2200" b="1" spc="-120" dirty="0">
                  <a:solidFill>
                    <a:srgbClr val="002060"/>
                  </a:solidFill>
                </a:endParaRP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[CHOCHO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smtClean="0">
                    <a:solidFill>
                      <a:srgbClr val="002060"/>
                    </a:solidFill>
                  </a:rPr>
                  <a:t>CH</a:t>
                </a:r>
                <a:r>
                  <a:rPr lang="en-US" sz="2200" b="1" spc="-120" baseline="-25000" dirty="0">
                    <a:solidFill>
                      <a:srgbClr val="002060"/>
                    </a:solidFill>
                  </a:rPr>
                  <a:t>2</a:t>
                </a:r>
                <a:r>
                  <a:rPr lang="en-US" sz="2200" b="1" spc="-120" dirty="0" smtClean="0">
                    <a:solidFill>
                      <a:srgbClr val="002060"/>
                    </a:solidFill>
                  </a:rPr>
                  <a:t>O+CO]</a:t>
                </a:r>
                <a:endParaRPr lang="en-US" sz="2200" b="1" spc="-120" dirty="0">
                  <a:solidFill>
                    <a:srgbClr val="002060"/>
                  </a:solidFill>
                </a:endParaRPr>
              </a:p>
              <a:p>
                <a:pPr indent="-63493" algn="ctr">
                  <a:lnSpc>
                    <a:spcPts val="1900"/>
                  </a:lnSpc>
                  <a:spcBef>
                    <a:spcPts val="600"/>
                  </a:spcBef>
                  <a:spcAft>
                    <a:spcPts val="1200"/>
                  </a:spcAft>
                  <a:defRPr/>
                </a:pPr>
                <a:r>
                  <a:rPr lang="en-US" sz="2200" b="1" i="1" spc="-120" dirty="0" smtClean="0">
                    <a:solidFill>
                      <a:srgbClr val="002060"/>
                    </a:solidFill>
                  </a:rPr>
                  <a:t>j</a:t>
                </a:r>
                <a:r>
                  <a:rPr lang="pt-BR" sz="2200" b="1" i="1" spc="-120" dirty="0" smtClean="0">
                    <a:solidFill>
                      <a:srgbClr val="002060"/>
                    </a:solidFill>
                  </a:rPr>
                  <a:t> </a:t>
                </a:r>
                <a:r>
                  <a:rPr lang="en-US" sz="2200" b="1" spc="-120" dirty="0">
                    <a:solidFill>
                      <a:srgbClr val="002060"/>
                    </a:solidFill>
                  </a:rPr>
                  <a:t>[CHOCHO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HCO+HCO]</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[CH3COCHO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smtClean="0">
                    <a:solidFill>
                      <a:srgbClr val="002060"/>
                    </a:solidFill>
                  </a:rPr>
                  <a:t>CH3CO+HCO]</a:t>
                </a:r>
                <a:endParaRPr lang="en-US" sz="2200" b="1" spc="-120" dirty="0">
                  <a:solidFill>
                    <a:srgbClr val="002060"/>
                  </a:solidFill>
                </a:endParaRP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COCH</a:t>
                </a:r>
                <a:r>
                  <a:rPr lang="en-US" sz="2200" b="1" spc="-120" baseline="-25000" dirty="0">
                    <a:solidFill>
                      <a:srgbClr val="002060"/>
                    </a:solidFill>
                  </a:rPr>
                  <a:t>3</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CO+CH</a:t>
                </a:r>
                <a:r>
                  <a:rPr lang="en-US" sz="2200" b="1" spc="-120" baseline="-25000" dirty="0">
                    <a:solidFill>
                      <a:srgbClr val="002060"/>
                    </a:solidFill>
                  </a:rPr>
                  <a:t>3</a:t>
                </a:r>
                <a:r>
                  <a:rPr lang="en-US" sz="2200" b="1" spc="-120" dirty="0">
                    <a:solidFill>
                      <a:srgbClr val="002060"/>
                    </a:solidFill>
                  </a:rPr>
                  <a:t>]</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OOH</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O+OH]</a:t>
                </a:r>
              </a:p>
              <a:p>
                <a:pPr indent="-63493"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ONO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O+NO</a:t>
                </a:r>
                <a:r>
                  <a:rPr lang="en-US" sz="2200" b="1" spc="-120" baseline="-25000" dirty="0">
                    <a:solidFill>
                      <a:srgbClr val="002060"/>
                    </a:solidFill>
                  </a:rPr>
                  <a:t>2</a:t>
                </a:r>
                <a:r>
                  <a:rPr lang="en-US" sz="2200" b="1" spc="-120" dirty="0">
                    <a:solidFill>
                      <a:srgbClr val="002060"/>
                    </a:solidFill>
                  </a:rPr>
                  <a:t>]</a:t>
                </a:r>
              </a:p>
              <a:p>
                <a:pPr indent="-63493" algn="ctr">
                  <a:lnSpc>
                    <a:spcPts val="1900"/>
                  </a:lnSpc>
                  <a:spcBef>
                    <a:spcPts val="600"/>
                  </a:spcBef>
                  <a:spcAft>
                    <a:spcPts val="1200"/>
                  </a:spcAft>
                  <a:defRPr/>
                </a:pPr>
                <a:r>
                  <a:rPr lang="en-US" sz="2200" b="1" i="1" spc="-120" dirty="0" smtClean="0">
                    <a:solidFill>
                      <a:srgbClr val="002060"/>
                    </a:solidFill>
                  </a:rPr>
                  <a:t>j</a:t>
                </a:r>
                <a:r>
                  <a:rPr lang="pt-BR" sz="2200" b="1" i="1" spc="-120" dirty="0" smtClean="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COCH</a:t>
                </a:r>
                <a:r>
                  <a:rPr lang="en-US" sz="2200" b="1" spc="-120" baseline="-25000" dirty="0">
                    <a:solidFill>
                      <a:srgbClr val="002060"/>
                    </a:solidFill>
                  </a:rPr>
                  <a:t>2</a:t>
                </a:r>
                <a:r>
                  <a:rPr lang="en-US" sz="2200" b="1" spc="-120" dirty="0">
                    <a:solidFill>
                      <a:srgbClr val="002060"/>
                    </a:solidFill>
                  </a:rPr>
                  <a:t>CH</a:t>
                </a:r>
                <a:r>
                  <a:rPr lang="en-US" sz="2200" b="1" spc="-120" baseline="-25000" dirty="0">
                    <a:solidFill>
                      <a:srgbClr val="002060"/>
                    </a:solidFill>
                  </a:rPr>
                  <a:t>3</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smtClean="0">
                    <a:solidFill>
                      <a:srgbClr val="002060"/>
                    </a:solidFill>
                  </a:rPr>
                  <a:t>CH</a:t>
                </a:r>
                <a:r>
                  <a:rPr lang="en-US" sz="2200" b="1" spc="-120" baseline="-25000" dirty="0">
                    <a:solidFill>
                      <a:srgbClr val="002060"/>
                    </a:solidFill>
                  </a:rPr>
                  <a:t>3</a:t>
                </a:r>
                <a:r>
                  <a:rPr lang="en-US" sz="2200" b="1" spc="-120" dirty="0" smtClean="0">
                    <a:solidFill>
                      <a:srgbClr val="002060"/>
                    </a:solidFill>
                  </a:rPr>
                  <a:t>CO+CH2CH</a:t>
                </a:r>
                <a:r>
                  <a:rPr lang="en-US" sz="2200" b="1" spc="-120" baseline="-25000" dirty="0" smtClean="0">
                    <a:solidFill>
                      <a:srgbClr val="002060"/>
                    </a:solidFill>
                  </a:rPr>
                  <a:t>3</a:t>
                </a:r>
                <a:r>
                  <a:rPr lang="en-US" sz="2200" b="1" spc="-120" dirty="0" smtClean="0">
                    <a:solidFill>
                      <a:srgbClr val="002060"/>
                    </a:solidFill>
                  </a:rPr>
                  <a:t>]</a:t>
                </a:r>
                <a:endParaRPr lang="en-US" sz="2200" b="1" spc="-120" dirty="0">
                  <a:solidFill>
                    <a:srgbClr val="002060"/>
                  </a:solidFill>
                </a:endParaRP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a:t>
                </a:r>
                <a:r>
                  <a:rPr lang="en-US" sz="2200" b="1" spc="-120" baseline="-25000" dirty="0">
                    <a:solidFill>
                      <a:srgbClr val="002060"/>
                    </a:solidFill>
                  </a:rPr>
                  <a:t>3</a:t>
                </a:r>
                <a:r>
                  <a:rPr lang="en-US" sz="2200" b="1" spc="-120" dirty="0">
                    <a:solidFill>
                      <a:srgbClr val="002060"/>
                    </a:solidFill>
                  </a:rPr>
                  <a:t>H</a:t>
                </a:r>
                <a:r>
                  <a:rPr lang="en-US" sz="2200" b="1" spc="-120" baseline="-25000" dirty="0">
                    <a:solidFill>
                      <a:srgbClr val="002060"/>
                    </a:solidFill>
                  </a:rPr>
                  <a:t>7</a:t>
                </a:r>
                <a:r>
                  <a:rPr lang="en-US" sz="2200" b="1" spc="-120" dirty="0">
                    <a:solidFill>
                      <a:srgbClr val="002060"/>
                    </a:solidFill>
                  </a:rPr>
                  <a:t>+HCO]</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CHO</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C</a:t>
                </a:r>
                <a:r>
                  <a:rPr lang="en-US" sz="2200" b="1" spc="-120" baseline="-25000" dirty="0">
                    <a:solidFill>
                      <a:srgbClr val="002060"/>
                    </a:solidFill>
                  </a:rPr>
                  <a:t>2</a:t>
                </a:r>
                <a:r>
                  <a:rPr lang="en-US" sz="2200" b="1" spc="-120" dirty="0">
                    <a:solidFill>
                      <a:srgbClr val="002060"/>
                    </a:solidFill>
                  </a:rPr>
                  <a:t>H</a:t>
                </a:r>
                <a:r>
                  <a:rPr lang="en-US" sz="2200" b="1" spc="-120" baseline="-25000" dirty="0">
                    <a:solidFill>
                      <a:srgbClr val="002060"/>
                    </a:solidFill>
                  </a:rPr>
                  <a:t>4</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CHOH]</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[HO</a:t>
                </a:r>
                <a:r>
                  <a:rPr lang="en-US" sz="2200" b="1" spc="-120" baseline="-25000" dirty="0">
                    <a:solidFill>
                      <a:srgbClr val="002060"/>
                    </a:solidFill>
                  </a:rPr>
                  <a:t>2</a:t>
                </a:r>
                <a:r>
                  <a:rPr lang="en-US" sz="2200" b="1" spc="-120" dirty="0">
                    <a:solidFill>
                      <a:srgbClr val="002060"/>
                    </a:solidFill>
                  </a:rPr>
                  <a:t>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HO</a:t>
                </a:r>
                <a:r>
                  <a:rPr lang="en-US" sz="2200" b="1" spc="-120" baseline="-25000" dirty="0">
                    <a:solidFill>
                      <a:srgbClr val="002060"/>
                    </a:solidFill>
                  </a:rPr>
                  <a:t>2</a:t>
                </a:r>
                <a:r>
                  <a:rPr lang="en-US" sz="2200" b="1" spc="-120" dirty="0">
                    <a:solidFill>
                      <a:srgbClr val="002060"/>
                    </a:solidFill>
                  </a:rPr>
                  <a:t>+NO</a:t>
                </a:r>
                <a:r>
                  <a:rPr lang="en-US" sz="2200" b="1" spc="-120" baseline="-25000" dirty="0">
                    <a:solidFill>
                      <a:srgbClr val="002060"/>
                    </a:solidFill>
                  </a:rPr>
                  <a:t>2</a:t>
                </a:r>
                <a:r>
                  <a:rPr lang="en-US" sz="2200" b="1" spc="-120" dirty="0">
                    <a:solidFill>
                      <a:srgbClr val="002060"/>
                    </a:solidFill>
                  </a:rPr>
                  <a:t>]</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[HO</a:t>
                </a:r>
                <a:r>
                  <a:rPr lang="en-US" sz="2200" b="1" spc="-120" baseline="-25000" dirty="0">
                    <a:solidFill>
                      <a:srgbClr val="002060"/>
                    </a:solidFill>
                  </a:rPr>
                  <a:t>2</a:t>
                </a:r>
                <a:r>
                  <a:rPr lang="en-US" sz="2200" b="1" spc="-120" dirty="0">
                    <a:solidFill>
                      <a:srgbClr val="002060"/>
                    </a:solidFill>
                  </a:rPr>
                  <a:t>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a:solidFill>
                      <a:srgbClr val="002060"/>
                    </a:solidFill>
                  </a:rPr>
                  <a:t>OH+NO</a:t>
                </a:r>
                <a:r>
                  <a:rPr lang="en-US" sz="2200" b="1" spc="-120" baseline="-25000" dirty="0">
                    <a:solidFill>
                      <a:srgbClr val="002060"/>
                    </a:solidFill>
                  </a:rPr>
                  <a:t>3</a:t>
                </a:r>
                <a:r>
                  <a:rPr lang="en-US" sz="2200" b="1" spc="-120" dirty="0">
                    <a:solidFill>
                      <a:srgbClr val="002060"/>
                    </a:solidFill>
                  </a:rPr>
                  <a:t>]</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[CH</a:t>
                </a:r>
                <a:r>
                  <a:rPr lang="en-US" sz="2200" b="1" spc="-120" baseline="-25000" dirty="0">
                    <a:solidFill>
                      <a:srgbClr val="002060"/>
                    </a:solidFill>
                  </a:rPr>
                  <a:t>3</a:t>
                </a:r>
                <a:r>
                  <a:rPr lang="en-US" sz="2200" b="1" spc="-120" dirty="0">
                    <a:solidFill>
                      <a:srgbClr val="002060"/>
                    </a:solidFill>
                  </a:rPr>
                  <a:t>CH</a:t>
                </a:r>
                <a:r>
                  <a:rPr lang="en-US" sz="2200" b="1" spc="-120" baseline="-25000" dirty="0">
                    <a:solidFill>
                      <a:srgbClr val="002060"/>
                    </a:solidFill>
                  </a:rPr>
                  <a:t>2</a:t>
                </a:r>
                <a:r>
                  <a:rPr lang="en-US" sz="2200" b="1" spc="-120" dirty="0">
                    <a:solidFill>
                      <a:srgbClr val="002060"/>
                    </a:solidFill>
                  </a:rPr>
                  <a:t>ONO</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a:t>
                </a:r>
                <a:r>
                  <a:rPr lang="en-US" sz="2200" spc="-120" dirty="0">
                    <a:solidFill>
                      <a:srgbClr val="002060"/>
                    </a:solidFill>
                  </a:rPr>
                  <a:t> </a:t>
                </a:r>
                <a:r>
                  <a:rPr lang="en-US" sz="2200" b="1" spc="-120" dirty="0" smtClean="0">
                    <a:solidFill>
                      <a:srgbClr val="002060"/>
                    </a:solidFill>
                  </a:rPr>
                  <a:t>CH</a:t>
                </a:r>
                <a:r>
                  <a:rPr lang="en-US" sz="2200" b="1" spc="-120" baseline="-25000" dirty="0" smtClean="0">
                    <a:solidFill>
                      <a:srgbClr val="002060"/>
                    </a:solidFill>
                  </a:rPr>
                  <a:t>3</a:t>
                </a:r>
                <a:r>
                  <a:rPr lang="en-US" sz="2200" b="1" spc="-120" dirty="0" smtClean="0">
                    <a:solidFill>
                      <a:srgbClr val="002060"/>
                    </a:solidFill>
                  </a:rPr>
                  <a:t>CH</a:t>
                </a:r>
                <a:r>
                  <a:rPr lang="en-US" sz="2200" b="1" spc="-120" baseline="-25000" dirty="0" smtClean="0">
                    <a:solidFill>
                      <a:srgbClr val="002060"/>
                    </a:solidFill>
                  </a:rPr>
                  <a:t>2</a:t>
                </a:r>
                <a:r>
                  <a:rPr lang="en-US" sz="2200" b="1" spc="-120" dirty="0" smtClean="0">
                    <a:solidFill>
                      <a:srgbClr val="002060"/>
                    </a:solidFill>
                  </a:rPr>
                  <a:t>O+NO</a:t>
                </a:r>
                <a:r>
                  <a:rPr lang="en-US" sz="2200" b="1" spc="-120" baseline="-25000" dirty="0">
                    <a:solidFill>
                      <a:srgbClr val="002060"/>
                    </a:solidFill>
                  </a:rPr>
                  <a:t>2</a:t>
                </a:r>
                <a:r>
                  <a:rPr lang="en-US" sz="2200" b="1" spc="-120" dirty="0" smtClean="0">
                    <a:solidFill>
                      <a:srgbClr val="002060"/>
                    </a:solidFill>
                  </a:rPr>
                  <a:t>]</a:t>
                </a:r>
                <a:endParaRPr lang="en-US" sz="2200" b="1" spc="-120" dirty="0">
                  <a:solidFill>
                    <a:srgbClr val="002060"/>
                  </a:solidFill>
                </a:endParaRP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[Br</a:t>
                </a:r>
                <a:r>
                  <a:rPr lang="en-US" sz="2200" b="1" spc="-120" baseline="-25000" dirty="0">
                    <a:solidFill>
                      <a:srgbClr val="002060"/>
                    </a:solidFill>
                  </a:rPr>
                  <a:t>2</a:t>
                </a:r>
                <a:r>
                  <a:rPr lang="en-US" sz="2200" spc="-120" dirty="0">
                    <a:solidFill>
                      <a:srgbClr val="002060"/>
                    </a:solidFill>
                  </a:rPr>
                  <a:t> </a:t>
                </a:r>
                <a:r>
                  <a:rPr lang="en-US" sz="2200" b="1" spc="-120" dirty="0">
                    <a:solidFill>
                      <a:srgbClr val="002060"/>
                    </a:solidFill>
                  </a:rPr>
                  <a:t>→ </a:t>
                </a:r>
                <a:r>
                  <a:rPr lang="en-US" sz="2200" b="1" spc="-120" dirty="0" err="1">
                    <a:solidFill>
                      <a:srgbClr val="002060"/>
                    </a:solidFill>
                  </a:rPr>
                  <a:t>Br+Br</a:t>
                </a:r>
                <a:r>
                  <a:rPr lang="en-US" sz="2200" b="1" spc="-120" dirty="0">
                    <a:solidFill>
                      <a:srgbClr val="002060"/>
                    </a:solidFill>
                  </a:rPr>
                  <a:t>] </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a:t>
                </a:r>
                <a:r>
                  <a:rPr lang="en-US" sz="2200" b="1" spc="-120" dirty="0" err="1">
                    <a:solidFill>
                      <a:srgbClr val="002060"/>
                    </a:solidFill>
                  </a:rPr>
                  <a:t>BrO</a:t>
                </a:r>
                <a:r>
                  <a:rPr lang="en-US" sz="2200" b="1" spc="-120" dirty="0">
                    <a:solidFill>
                      <a:srgbClr val="002060"/>
                    </a:solidFill>
                  </a:rPr>
                  <a:t> → </a:t>
                </a:r>
                <a:r>
                  <a:rPr lang="en-US" sz="2200" b="1" spc="-120" dirty="0" err="1">
                    <a:solidFill>
                      <a:srgbClr val="002060"/>
                    </a:solidFill>
                  </a:rPr>
                  <a:t>Br+O</a:t>
                </a:r>
                <a:r>
                  <a:rPr lang="en-US" sz="2200" b="1" spc="-120" dirty="0">
                    <a:solidFill>
                      <a:srgbClr val="002060"/>
                    </a:solidFill>
                  </a:rPr>
                  <a:t>]</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[Br</a:t>
                </a:r>
                <a:r>
                  <a:rPr lang="en-US" sz="2200" b="1" spc="-120" baseline="-25000" dirty="0">
                    <a:solidFill>
                      <a:srgbClr val="002060"/>
                    </a:solidFill>
                  </a:rPr>
                  <a:t>2</a:t>
                </a:r>
                <a:r>
                  <a:rPr lang="en-US" sz="2200" b="1" spc="-120" dirty="0">
                    <a:solidFill>
                      <a:srgbClr val="002060"/>
                    </a:solidFill>
                  </a:rPr>
                  <a:t>O → products] </a:t>
                </a:r>
              </a:p>
              <a:p>
                <a:pPr indent="-155557" algn="ctr">
                  <a:lnSpc>
                    <a:spcPts val="1900"/>
                  </a:lnSpc>
                  <a:spcBef>
                    <a:spcPts val="600"/>
                  </a:spcBef>
                  <a:spcAft>
                    <a:spcPts val="1200"/>
                  </a:spcAft>
                  <a:defRPr/>
                </a:pPr>
                <a:r>
                  <a:rPr lang="en-US" sz="2200" b="1" i="1" spc="-120" dirty="0" smtClean="0">
                    <a:solidFill>
                      <a:srgbClr val="002060"/>
                    </a:solidFill>
                  </a:rPr>
                  <a:t>j</a:t>
                </a:r>
                <a:r>
                  <a:rPr lang="pt-BR" sz="2200" b="1" i="1" spc="-120" dirty="0" smtClean="0">
                    <a:solidFill>
                      <a:srgbClr val="002060"/>
                    </a:solidFill>
                  </a:rPr>
                  <a:t> </a:t>
                </a:r>
                <a:r>
                  <a:rPr lang="en-US" sz="2200" b="1" spc="-120" dirty="0">
                    <a:solidFill>
                      <a:srgbClr val="002060"/>
                    </a:solidFill>
                  </a:rPr>
                  <a:t>[</a:t>
                </a:r>
                <a:r>
                  <a:rPr lang="en-US" sz="2200" b="1" spc="-120" dirty="0" err="1">
                    <a:solidFill>
                      <a:srgbClr val="002060"/>
                    </a:solidFill>
                  </a:rPr>
                  <a:t>BrCl</a:t>
                </a:r>
                <a:r>
                  <a:rPr lang="en-US" sz="2200" b="1" spc="-120" dirty="0">
                    <a:solidFill>
                      <a:srgbClr val="002060"/>
                    </a:solidFill>
                  </a:rPr>
                  <a:t> → </a:t>
                </a:r>
                <a:r>
                  <a:rPr lang="en-US" sz="2200" b="1" spc="-120" dirty="0" err="1">
                    <a:solidFill>
                      <a:srgbClr val="002060"/>
                    </a:solidFill>
                  </a:rPr>
                  <a:t>Br+Cl</a:t>
                </a:r>
                <a:r>
                  <a:rPr lang="en-US" sz="2200" b="1" spc="-120" dirty="0">
                    <a:solidFill>
                      <a:srgbClr val="002060"/>
                    </a:solidFill>
                  </a:rPr>
                  <a:t>] </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a:t>
                </a:r>
                <a:r>
                  <a:rPr lang="en-US" sz="2200" b="1" spc="-120" dirty="0" err="1">
                    <a:solidFill>
                      <a:srgbClr val="002060"/>
                    </a:solidFill>
                  </a:rPr>
                  <a:t>HOBr</a:t>
                </a:r>
                <a:r>
                  <a:rPr lang="en-US" sz="2200" b="1" spc="-120" dirty="0">
                    <a:solidFill>
                      <a:srgbClr val="002060"/>
                    </a:solidFill>
                  </a:rPr>
                  <a:t> → </a:t>
                </a:r>
                <a:r>
                  <a:rPr lang="en-US" sz="2200" b="1" spc="-120" dirty="0" err="1">
                    <a:solidFill>
                      <a:srgbClr val="002060"/>
                    </a:solidFill>
                  </a:rPr>
                  <a:t>HO+Br</a:t>
                </a:r>
                <a:r>
                  <a:rPr lang="en-US" sz="2200" b="1" spc="-120" dirty="0">
                    <a:solidFill>
                      <a:srgbClr val="002060"/>
                    </a:solidFill>
                  </a:rPr>
                  <a:t>] </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[BrONO</a:t>
                </a:r>
                <a:r>
                  <a:rPr lang="en-US" sz="2200" b="1" spc="-120" baseline="-25000" dirty="0">
                    <a:solidFill>
                      <a:srgbClr val="002060"/>
                    </a:solidFill>
                  </a:rPr>
                  <a:t>2</a:t>
                </a:r>
                <a:r>
                  <a:rPr lang="en-US" sz="2200" b="1" spc="-120" dirty="0">
                    <a:solidFill>
                      <a:srgbClr val="002060"/>
                    </a:solidFill>
                  </a:rPr>
                  <a:t> → Br+NO</a:t>
                </a:r>
                <a:r>
                  <a:rPr lang="en-US" sz="2200" b="1" spc="-120" baseline="-25000" dirty="0">
                    <a:solidFill>
                      <a:srgbClr val="002060"/>
                    </a:solidFill>
                  </a:rPr>
                  <a:t>3</a:t>
                </a:r>
                <a:r>
                  <a:rPr lang="en-US" sz="2200" b="1" spc="-120" dirty="0">
                    <a:solidFill>
                      <a:srgbClr val="002060"/>
                    </a:solidFill>
                  </a:rPr>
                  <a:t>]</a:t>
                </a:r>
              </a:p>
              <a:p>
                <a:pPr indent="-155557" algn="ctr">
                  <a:lnSpc>
                    <a:spcPts val="1900"/>
                  </a:lnSpc>
                  <a:spcBef>
                    <a:spcPts val="600"/>
                  </a:spcBef>
                  <a:spcAft>
                    <a:spcPts val="1200"/>
                  </a:spcAft>
                  <a:defRPr/>
                </a:pPr>
                <a:r>
                  <a:rPr lang="en-US" sz="2200" b="1" i="1" spc="-120" dirty="0">
                    <a:solidFill>
                      <a:srgbClr val="002060"/>
                    </a:solidFill>
                  </a:rPr>
                  <a:t>j</a:t>
                </a:r>
                <a:r>
                  <a:rPr lang="pt-BR" sz="2200" b="1" i="1" spc="-120" dirty="0">
                    <a:solidFill>
                      <a:srgbClr val="002060"/>
                    </a:solidFill>
                  </a:rPr>
                  <a:t> </a:t>
                </a:r>
                <a:r>
                  <a:rPr lang="en-US" sz="2200" b="1" spc="-120" dirty="0">
                    <a:solidFill>
                      <a:srgbClr val="002060"/>
                    </a:solidFill>
                  </a:rPr>
                  <a:t>[</a:t>
                </a:r>
                <a:r>
                  <a:rPr lang="en-US" sz="2200" b="1" spc="-120" dirty="0" smtClean="0">
                    <a:solidFill>
                      <a:srgbClr val="002060"/>
                    </a:solidFill>
                  </a:rPr>
                  <a:t>BrONO</a:t>
                </a:r>
                <a:r>
                  <a:rPr lang="en-US" sz="2200" b="1" spc="-120" baseline="-25000" dirty="0" smtClean="0">
                    <a:solidFill>
                      <a:srgbClr val="002060"/>
                    </a:solidFill>
                  </a:rPr>
                  <a:t>2</a:t>
                </a:r>
                <a:r>
                  <a:rPr lang="en-US" sz="2200" b="1" spc="-120" dirty="0">
                    <a:solidFill>
                      <a:srgbClr val="002060"/>
                    </a:solidFill>
                  </a:rPr>
                  <a:t> → BrO+NO</a:t>
                </a:r>
                <a:r>
                  <a:rPr lang="en-US" sz="2200" b="1" spc="-120" baseline="-25000" dirty="0">
                    <a:solidFill>
                      <a:srgbClr val="002060"/>
                    </a:solidFill>
                  </a:rPr>
                  <a:t>2</a:t>
                </a:r>
                <a:r>
                  <a:rPr lang="en-US" sz="2200" b="1" spc="-120" dirty="0">
                    <a:solidFill>
                      <a:srgbClr val="002060"/>
                    </a:solidFill>
                  </a:rPr>
                  <a:t>]</a:t>
                </a:r>
              </a:p>
              <a:p>
                <a:pPr indent="-155557" algn="ctr">
                  <a:lnSpc>
                    <a:spcPts val="1900"/>
                  </a:lnSpc>
                  <a:spcBef>
                    <a:spcPts val="600"/>
                  </a:spcBef>
                  <a:spcAft>
                    <a:spcPts val="1200"/>
                  </a:spcAft>
                  <a:defRPr/>
                </a:pPr>
                <a:r>
                  <a:rPr lang="pt-BR" sz="2200" b="1" i="1" spc="-120" dirty="0">
                    <a:solidFill>
                      <a:srgbClr val="002060"/>
                    </a:solidFill>
                  </a:rPr>
                  <a:t>j </a:t>
                </a:r>
                <a:r>
                  <a:rPr lang="pt-BR" sz="2200" b="1" spc="-120" dirty="0">
                    <a:solidFill>
                      <a:srgbClr val="002060"/>
                    </a:solidFill>
                  </a:rPr>
                  <a:t>[</a:t>
                </a:r>
                <a:r>
                  <a:rPr lang="pt-BR" sz="2200" b="1" spc="-120" dirty="0" smtClean="0">
                    <a:solidFill>
                      <a:srgbClr val="002060"/>
                    </a:solidFill>
                  </a:rPr>
                  <a:t>Cl</a:t>
                </a:r>
                <a:r>
                  <a:rPr lang="pt-BR" sz="2200" b="1" spc="-120" baseline="-25000" dirty="0" smtClean="0">
                    <a:solidFill>
                      <a:srgbClr val="002060"/>
                    </a:solidFill>
                  </a:rPr>
                  <a:t>2</a:t>
                </a:r>
                <a:r>
                  <a:rPr lang="en-US" sz="2200" b="1" spc="-120" dirty="0" smtClean="0">
                    <a:solidFill>
                      <a:srgbClr val="002060"/>
                    </a:solidFill>
                  </a:rPr>
                  <a:t> </a:t>
                </a:r>
                <a:r>
                  <a:rPr lang="en-US" sz="2200" b="1" spc="-120" dirty="0">
                    <a:solidFill>
                      <a:srgbClr val="002060"/>
                    </a:solidFill>
                  </a:rPr>
                  <a:t>→ </a:t>
                </a:r>
                <a:r>
                  <a:rPr lang="pt-BR" sz="2200" b="1" spc="-120" dirty="0">
                    <a:solidFill>
                      <a:srgbClr val="002060"/>
                    </a:solidFill>
                  </a:rPr>
                  <a:t>Cl+Cl]</a:t>
                </a:r>
                <a:endParaRPr lang="en-US" sz="2200" b="1" spc="-120" dirty="0">
                  <a:solidFill>
                    <a:srgbClr val="002060"/>
                  </a:solidFill>
                </a:endParaRPr>
              </a:p>
              <a:p>
                <a:pPr indent="-155557" algn="ctr">
                  <a:lnSpc>
                    <a:spcPts val="1900"/>
                  </a:lnSpc>
                  <a:spcBef>
                    <a:spcPts val="600"/>
                  </a:spcBef>
                  <a:spcAft>
                    <a:spcPts val="1200"/>
                  </a:spcAft>
                  <a:defRPr/>
                </a:pPr>
                <a:r>
                  <a:rPr lang="pt-BR" sz="2200" b="1" i="1" spc="-120" dirty="0">
                    <a:solidFill>
                      <a:srgbClr val="002060"/>
                    </a:solidFill>
                  </a:rPr>
                  <a:t>j </a:t>
                </a:r>
                <a:r>
                  <a:rPr lang="pt-BR" sz="2200" b="1" spc="-120" dirty="0">
                    <a:solidFill>
                      <a:srgbClr val="002060"/>
                    </a:solidFill>
                  </a:rPr>
                  <a:t>[ClO</a:t>
                </a:r>
                <a:r>
                  <a:rPr lang="en-US" sz="2200" b="1" spc="-120" dirty="0">
                    <a:solidFill>
                      <a:srgbClr val="002060"/>
                    </a:solidFill>
                  </a:rPr>
                  <a:t> → </a:t>
                </a:r>
                <a:r>
                  <a:rPr lang="pt-BR" sz="2200" b="1" spc="-120" dirty="0" smtClean="0">
                    <a:solidFill>
                      <a:srgbClr val="002060"/>
                    </a:solidFill>
                  </a:rPr>
                  <a:t>Cl+O</a:t>
                </a:r>
                <a:r>
                  <a:rPr lang="en-US" sz="2200" b="1" spc="-120" dirty="0" smtClean="0">
                    <a:solidFill>
                      <a:srgbClr val="002060"/>
                    </a:solidFill>
                  </a:rPr>
                  <a:t>(</a:t>
                </a:r>
                <a:r>
                  <a:rPr lang="en-US" sz="2200" b="1" spc="-120" baseline="30000" dirty="0" smtClean="0">
                    <a:solidFill>
                      <a:srgbClr val="002060"/>
                    </a:solidFill>
                  </a:rPr>
                  <a:t>3</a:t>
                </a:r>
                <a:r>
                  <a:rPr lang="en-US" sz="2200" b="1" spc="-120" dirty="0" smtClean="0">
                    <a:solidFill>
                      <a:srgbClr val="002060"/>
                    </a:solidFill>
                  </a:rPr>
                  <a:t>P)</a:t>
                </a:r>
                <a:r>
                  <a:rPr lang="pt-BR" sz="2200" b="1" spc="-120" dirty="0" smtClean="0">
                    <a:solidFill>
                      <a:srgbClr val="002060"/>
                    </a:solidFill>
                  </a:rPr>
                  <a:t>]</a:t>
                </a:r>
                <a:endParaRPr lang="pt-BR" sz="2200" b="1" spc="-120" dirty="0">
                  <a:solidFill>
                    <a:srgbClr val="002060"/>
                  </a:solidFill>
                </a:endParaRPr>
              </a:p>
              <a:p>
                <a:pPr indent="-155557" algn="ctr">
                  <a:lnSpc>
                    <a:spcPts val="1900"/>
                  </a:lnSpc>
                  <a:spcBef>
                    <a:spcPts val="600"/>
                  </a:spcBef>
                  <a:spcAft>
                    <a:spcPts val="1200"/>
                  </a:spcAft>
                  <a:defRPr/>
                </a:pPr>
                <a:r>
                  <a:rPr lang="pt-BR" sz="2200" b="1" i="1" spc="-120" dirty="0">
                    <a:solidFill>
                      <a:srgbClr val="002060"/>
                    </a:solidFill>
                  </a:rPr>
                  <a:t>j </a:t>
                </a:r>
                <a:r>
                  <a:rPr lang="pt-BR" sz="2200" b="1" spc="-120" dirty="0">
                    <a:solidFill>
                      <a:srgbClr val="002060"/>
                    </a:solidFill>
                  </a:rPr>
                  <a:t>[ClONO</a:t>
                </a:r>
                <a:r>
                  <a:rPr lang="pt-BR" sz="2200" b="1" spc="-120" baseline="-25000" dirty="0">
                    <a:solidFill>
                      <a:srgbClr val="002060"/>
                    </a:solidFill>
                  </a:rPr>
                  <a:t>2</a:t>
                </a:r>
                <a:r>
                  <a:rPr lang="en-US" sz="2200" b="1" spc="-120" dirty="0">
                    <a:solidFill>
                      <a:srgbClr val="002060"/>
                    </a:solidFill>
                  </a:rPr>
                  <a:t> → </a:t>
                </a:r>
                <a:r>
                  <a:rPr lang="pt-BR" sz="2200" b="1" spc="-120" dirty="0">
                    <a:solidFill>
                      <a:srgbClr val="002060"/>
                    </a:solidFill>
                  </a:rPr>
                  <a:t>Cl+NO</a:t>
                </a:r>
                <a:r>
                  <a:rPr lang="pt-BR" sz="2200" b="1" spc="-120" baseline="-25000" dirty="0">
                    <a:solidFill>
                      <a:srgbClr val="002060"/>
                    </a:solidFill>
                  </a:rPr>
                  <a:t>3</a:t>
                </a:r>
                <a:r>
                  <a:rPr lang="pt-BR" sz="2200" b="1" spc="-120" dirty="0">
                    <a:solidFill>
                      <a:srgbClr val="002060"/>
                    </a:solidFill>
                  </a:rPr>
                  <a:t>]</a:t>
                </a:r>
              </a:p>
              <a:p>
                <a:pPr indent="-155557" algn="ctr">
                  <a:lnSpc>
                    <a:spcPts val="1900"/>
                  </a:lnSpc>
                  <a:spcBef>
                    <a:spcPts val="600"/>
                  </a:spcBef>
                  <a:spcAft>
                    <a:spcPts val="1200"/>
                  </a:spcAft>
                  <a:defRPr/>
                </a:pPr>
                <a:r>
                  <a:rPr lang="pt-BR" sz="2200" b="1" i="1" spc="-120" dirty="0">
                    <a:solidFill>
                      <a:srgbClr val="002060"/>
                    </a:solidFill>
                  </a:rPr>
                  <a:t>j </a:t>
                </a:r>
                <a:r>
                  <a:rPr lang="pt-BR" sz="2200" b="1" spc="-120" dirty="0">
                    <a:solidFill>
                      <a:srgbClr val="002060"/>
                    </a:solidFill>
                  </a:rPr>
                  <a:t>[ClONO</a:t>
                </a:r>
                <a:r>
                  <a:rPr lang="pt-BR" sz="2200" b="1" spc="-120" baseline="-25000" dirty="0">
                    <a:solidFill>
                      <a:srgbClr val="002060"/>
                    </a:solidFill>
                  </a:rPr>
                  <a:t>2</a:t>
                </a:r>
                <a:r>
                  <a:rPr lang="en-US" sz="2200" b="1" spc="-120" dirty="0">
                    <a:solidFill>
                      <a:srgbClr val="002060"/>
                    </a:solidFill>
                  </a:rPr>
                  <a:t> → </a:t>
                </a:r>
                <a:r>
                  <a:rPr lang="pt-BR" sz="2200" b="1" spc="-120" dirty="0">
                    <a:solidFill>
                      <a:srgbClr val="002060"/>
                    </a:solidFill>
                  </a:rPr>
                  <a:t>ClO+NO</a:t>
                </a:r>
                <a:r>
                  <a:rPr lang="pt-BR" sz="2200" b="1" spc="-120" baseline="-25000" dirty="0">
                    <a:solidFill>
                      <a:srgbClr val="002060"/>
                    </a:solidFill>
                  </a:rPr>
                  <a:t>2</a:t>
                </a:r>
                <a:r>
                  <a:rPr lang="pt-BR" sz="2200" b="1" spc="-120" dirty="0">
                    <a:solidFill>
                      <a:srgbClr val="002060"/>
                    </a:solidFill>
                  </a:rPr>
                  <a:t>]</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[BrNO</a:t>
                </a:r>
                <a:r>
                  <a:rPr lang="en-US" sz="2200" b="1" spc="-120" dirty="0">
                    <a:solidFill>
                      <a:schemeClr val="accent2">
                        <a:lumMod val="75000"/>
                      </a:schemeClr>
                    </a:solidFill>
                  </a:rPr>
                  <a:t> → </a:t>
                </a:r>
                <a:r>
                  <a:rPr lang="pt-BR" sz="2200" b="1" spc="-120" dirty="0" smtClean="0">
                    <a:solidFill>
                      <a:schemeClr val="accent2">
                        <a:lumMod val="75000"/>
                      </a:schemeClr>
                    </a:solidFill>
                  </a:rPr>
                  <a:t>Br+NO]</a:t>
                </a:r>
              </a:p>
              <a:p>
                <a:pPr indent="-155557" algn="ctr">
                  <a:lnSpc>
                    <a:spcPts val="1900"/>
                  </a:lnSpc>
                  <a:spcBef>
                    <a:spcPct val="20000"/>
                  </a:spcBef>
                  <a:spcAft>
                    <a:spcPts val="1400"/>
                  </a:spcAft>
                  <a:defRPr/>
                </a:pPr>
                <a:r>
                  <a:rPr lang="pt-BR" sz="2200" b="1" i="1" spc="-120" dirty="0" smtClean="0">
                    <a:solidFill>
                      <a:schemeClr val="accent2">
                        <a:lumMod val="75000"/>
                      </a:schemeClr>
                    </a:solidFill>
                  </a:rPr>
                  <a:t> j </a:t>
                </a:r>
                <a:r>
                  <a:rPr lang="pt-BR" sz="2200" b="1" spc="-120" dirty="0" smtClean="0">
                    <a:solidFill>
                      <a:schemeClr val="accent2">
                        <a:lumMod val="75000"/>
                      </a:schemeClr>
                    </a:solidFill>
                  </a:rPr>
                  <a:t>[BrONO</a:t>
                </a:r>
                <a:r>
                  <a:rPr lang="en-US" sz="2200" b="1" spc="-120" dirty="0" smtClean="0">
                    <a:solidFill>
                      <a:schemeClr val="accent2">
                        <a:lumMod val="75000"/>
                      </a:schemeClr>
                    </a:solidFill>
                  </a:rPr>
                  <a:t> → </a:t>
                </a:r>
                <a:r>
                  <a:rPr lang="pt-BR" sz="2200" b="1" spc="-120" dirty="0" smtClean="0">
                    <a:solidFill>
                      <a:schemeClr val="accent2">
                        <a:lumMod val="75000"/>
                      </a:schemeClr>
                    </a:solidFill>
                  </a:rPr>
                  <a:t>BrO+NO]</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[BrONO</a:t>
                </a:r>
                <a:r>
                  <a:rPr lang="en-US" sz="2200" b="1" spc="-120" dirty="0">
                    <a:solidFill>
                      <a:schemeClr val="accent2">
                        <a:lumMod val="75000"/>
                      </a:schemeClr>
                    </a:solidFill>
                  </a:rPr>
                  <a:t> → </a:t>
                </a:r>
                <a:r>
                  <a:rPr lang="pt-BR" sz="2200" b="1" spc="-120" dirty="0" smtClean="0">
                    <a:solidFill>
                      <a:schemeClr val="accent2">
                        <a:lumMod val="75000"/>
                      </a:schemeClr>
                    </a:solidFill>
                  </a:rPr>
                  <a:t>Br+NO</a:t>
                </a:r>
                <a:r>
                  <a:rPr lang="pt-BR" sz="2200" b="1" spc="-120" baseline="-25000" dirty="0" smtClean="0">
                    <a:solidFill>
                      <a:schemeClr val="accent2">
                        <a:lumMod val="75000"/>
                      </a:schemeClr>
                    </a:solidFill>
                  </a:rPr>
                  <a:t>2</a:t>
                </a:r>
                <a:r>
                  <a:rPr lang="pt-BR" sz="2200" b="1" spc="-120" dirty="0" smtClean="0">
                    <a:solidFill>
                      <a:schemeClr val="accent2">
                        <a:lumMod val="75000"/>
                      </a:schemeClr>
                    </a:solidFill>
                  </a:rPr>
                  <a:t>]</a:t>
                </a:r>
                <a:endParaRPr lang="pt-BR" sz="2200" b="1" spc="-120" dirty="0">
                  <a:solidFill>
                    <a:schemeClr val="accent2">
                      <a:lumMod val="75000"/>
                    </a:schemeClr>
                  </a:solidFill>
                </a:endParaRP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[BrNO</a:t>
                </a:r>
                <a:r>
                  <a:rPr lang="pt-BR" sz="2200" b="1" spc="-120" baseline="-25000" dirty="0" smtClean="0">
                    <a:solidFill>
                      <a:schemeClr val="accent2">
                        <a:lumMod val="75000"/>
                      </a:schemeClr>
                    </a:solidFill>
                  </a:rPr>
                  <a:t>2</a:t>
                </a:r>
                <a:r>
                  <a:rPr lang="en-US" sz="2200" b="1" spc="-120" dirty="0">
                    <a:solidFill>
                      <a:schemeClr val="accent2">
                        <a:lumMod val="75000"/>
                      </a:schemeClr>
                    </a:solidFill>
                  </a:rPr>
                  <a:t> → </a:t>
                </a:r>
                <a:r>
                  <a:rPr lang="pt-BR" sz="2200" b="1" spc="-120" dirty="0" smtClean="0">
                    <a:solidFill>
                      <a:schemeClr val="accent2">
                        <a:lumMod val="75000"/>
                      </a:schemeClr>
                    </a:solidFill>
                  </a:rPr>
                  <a:t>Br+NO</a:t>
                </a:r>
                <a:r>
                  <a:rPr lang="pt-BR" sz="2200" b="1" spc="-120" baseline="-25000" dirty="0" smtClean="0">
                    <a:solidFill>
                      <a:schemeClr val="accent2">
                        <a:lumMod val="75000"/>
                      </a:schemeClr>
                    </a:solidFill>
                  </a:rPr>
                  <a:t>2</a:t>
                </a:r>
                <a:r>
                  <a:rPr lang="pt-BR" sz="2200" b="1" spc="-120" dirty="0" smtClean="0">
                    <a:solidFill>
                      <a:schemeClr val="accent2">
                        <a:lumMod val="75000"/>
                      </a:schemeClr>
                    </a:solidFill>
                  </a:rPr>
                  <a:t>]</a:t>
                </a:r>
              </a:p>
              <a:p>
                <a:pPr indent="-155557" algn="ctr">
                  <a:lnSpc>
                    <a:spcPts val="1900"/>
                  </a:lnSpc>
                  <a:spcBef>
                    <a:spcPct val="20000"/>
                  </a:spcBef>
                  <a:spcAft>
                    <a:spcPts val="1400"/>
                  </a:spcAft>
                  <a:defRPr/>
                </a:pPr>
                <a:r>
                  <a:rPr lang="en-US" sz="2200" b="1" i="1" spc="-120" dirty="0" smtClean="0">
                    <a:solidFill>
                      <a:schemeClr val="accent2">
                        <a:lumMod val="75000"/>
                      </a:schemeClr>
                    </a:solidFill>
                  </a:rPr>
                  <a:t>j</a:t>
                </a:r>
                <a:r>
                  <a:rPr lang="pt-BR" sz="2200" b="1" i="1" spc="-120" dirty="0" smtClean="0">
                    <a:solidFill>
                      <a:schemeClr val="accent2">
                        <a:lumMod val="75000"/>
                      </a:schemeClr>
                    </a:solidFill>
                  </a:rPr>
                  <a:t> </a:t>
                </a:r>
                <a:r>
                  <a:rPr lang="en-US" sz="2200" b="1" spc="-120" dirty="0" smtClean="0">
                    <a:solidFill>
                      <a:schemeClr val="accent2">
                        <a:lumMod val="75000"/>
                      </a:schemeClr>
                    </a:solidFill>
                  </a:rPr>
                  <a:t>[</a:t>
                </a:r>
                <a:r>
                  <a:rPr lang="en-US" sz="2200" b="1" spc="-120" dirty="0" err="1" smtClean="0">
                    <a:solidFill>
                      <a:schemeClr val="accent2">
                        <a:lumMod val="75000"/>
                      </a:schemeClr>
                    </a:solidFill>
                  </a:rPr>
                  <a:t>CHBr</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 → Products]</a:t>
                </a:r>
                <a:r>
                  <a:rPr lang="pt-BR" sz="2200" b="1" i="1" spc="-120" dirty="0" smtClean="0">
                    <a:solidFill>
                      <a:schemeClr val="accent2">
                        <a:lumMod val="75000"/>
                      </a:schemeClr>
                    </a:solidFill>
                  </a:rPr>
                  <a:t> </a:t>
                </a:r>
              </a:p>
              <a:p>
                <a:pPr indent="-155557" algn="ctr">
                  <a:lnSpc>
                    <a:spcPts val="1900"/>
                  </a:lnSpc>
                  <a:spcBef>
                    <a:spcPct val="20000"/>
                  </a:spcBef>
                  <a:spcAft>
                    <a:spcPts val="1400"/>
                  </a:spcAft>
                  <a:defRPr/>
                </a:pPr>
                <a:r>
                  <a:rPr lang="pt-BR" sz="2200" b="1" i="1" spc="-120" dirty="0">
                    <a:solidFill>
                      <a:schemeClr val="accent2">
                        <a:lumMod val="75000"/>
                      </a:schemeClr>
                    </a:solidFill>
                  </a:rPr>
                  <a:t>j </a:t>
                </a:r>
                <a:r>
                  <a:rPr lang="pt-BR" sz="2200" b="1" spc="-120" dirty="0">
                    <a:solidFill>
                      <a:schemeClr val="accent2">
                        <a:lumMod val="75000"/>
                      </a:schemeClr>
                    </a:solidFill>
                  </a:rPr>
                  <a:t>[ClNO</a:t>
                </a:r>
                <a:r>
                  <a:rPr lang="pt-BR" sz="2200" b="1" spc="-120" baseline="-25000" dirty="0">
                    <a:solidFill>
                      <a:schemeClr val="accent2">
                        <a:lumMod val="75000"/>
                      </a:schemeClr>
                    </a:solidFill>
                  </a:rPr>
                  <a:t>2</a:t>
                </a:r>
                <a:r>
                  <a:rPr lang="en-US" sz="2200" b="1" spc="-120" dirty="0">
                    <a:solidFill>
                      <a:schemeClr val="accent2">
                        <a:lumMod val="75000"/>
                      </a:schemeClr>
                    </a:solidFill>
                  </a:rPr>
                  <a:t> → </a:t>
                </a:r>
                <a:r>
                  <a:rPr lang="pt-BR" sz="2200" b="1" spc="-120" dirty="0">
                    <a:solidFill>
                      <a:schemeClr val="accent2">
                        <a:lumMod val="75000"/>
                      </a:schemeClr>
                    </a:solidFill>
                  </a:rPr>
                  <a:t>Cl+NO</a:t>
                </a:r>
                <a:r>
                  <a:rPr lang="pt-BR" sz="2200" b="1" spc="-120" baseline="-25000" dirty="0">
                    <a:solidFill>
                      <a:schemeClr val="accent2">
                        <a:lumMod val="75000"/>
                      </a:schemeClr>
                    </a:solidFill>
                  </a:rPr>
                  <a:t>2</a:t>
                </a:r>
                <a:r>
                  <a:rPr lang="pt-BR" sz="2200" b="1" spc="-120" dirty="0">
                    <a:solidFill>
                      <a:schemeClr val="accent2">
                        <a:lumMod val="75000"/>
                      </a:schemeClr>
                    </a:solidFill>
                  </a:rPr>
                  <a:t>]</a:t>
                </a:r>
              </a:p>
              <a:p>
                <a:pPr indent="-155557" algn="ctr">
                  <a:lnSpc>
                    <a:spcPts val="1900"/>
                  </a:lnSpc>
                  <a:spcBef>
                    <a:spcPct val="20000"/>
                  </a:spcBef>
                  <a:spcAft>
                    <a:spcPts val="1400"/>
                  </a:spcAft>
                  <a:defRPr/>
                </a:pPr>
                <a:r>
                  <a:rPr lang="pt-BR" sz="2200" b="1" i="1" spc="-120" dirty="0">
                    <a:solidFill>
                      <a:schemeClr val="accent2">
                        <a:lumMod val="75000"/>
                      </a:schemeClr>
                    </a:solidFill>
                  </a:rPr>
                  <a:t>j </a:t>
                </a:r>
                <a:r>
                  <a:rPr lang="pt-BR" sz="2200" b="1" spc="-120" dirty="0">
                    <a:solidFill>
                      <a:schemeClr val="accent2">
                        <a:lumMod val="75000"/>
                      </a:schemeClr>
                    </a:solidFill>
                  </a:rPr>
                  <a:t>[ClONO</a:t>
                </a:r>
                <a:r>
                  <a:rPr lang="en-US" sz="2200" b="1" spc="-120" dirty="0">
                    <a:solidFill>
                      <a:schemeClr val="accent2">
                        <a:lumMod val="75000"/>
                      </a:schemeClr>
                    </a:solidFill>
                  </a:rPr>
                  <a:t> → </a:t>
                </a:r>
                <a:r>
                  <a:rPr lang="pt-BR" sz="2200" b="1" spc="-120" dirty="0">
                    <a:solidFill>
                      <a:schemeClr val="accent2">
                        <a:lumMod val="75000"/>
                      </a:schemeClr>
                    </a:solidFill>
                  </a:rPr>
                  <a:t>Cl+NO</a:t>
                </a:r>
                <a:r>
                  <a:rPr lang="pt-BR" sz="2200" b="1" spc="-120" baseline="-25000" dirty="0">
                    <a:solidFill>
                      <a:schemeClr val="accent2">
                        <a:lumMod val="75000"/>
                      </a:schemeClr>
                    </a:solidFill>
                  </a:rPr>
                  <a:t>2</a:t>
                </a:r>
                <a:r>
                  <a:rPr lang="pt-BR" sz="2200" b="1" spc="-120" dirty="0">
                    <a:solidFill>
                      <a:schemeClr val="accent2">
                        <a:lumMod val="75000"/>
                      </a:schemeClr>
                    </a:solidFill>
                  </a:rPr>
                  <a:t>]</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a:t>
                </a:r>
                <a:r>
                  <a:rPr lang="en-US" sz="2200" b="1" spc="-120" dirty="0" smtClean="0">
                    <a:solidFill>
                      <a:schemeClr val="accent2">
                        <a:lumMod val="75000"/>
                      </a:schemeClr>
                    </a:solidFill>
                  </a:rPr>
                  <a:t>N</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O</a:t>
                </a:r>
                <a:r>
                  <a:rPr lang="pt-BR" sz="2200" b="1" spc="-120" baseline="-25000" dirty="0" smtClean="0">
                    <a:solidFill>
                      <a:schemeClr val="accent2">
                        <a:lumMod val="75000"/>
                      </a:schemeClr>
                    </a:solidFill>
                  </a:rPr>
                  <a:t>5</a:t>
                </a:r>
                <a:r>
                  <a:rPr lang="en-US" sz="2200" b="1" spc="-120" dirty="0" smtClean="0">
                    <a:solidFill>
                      <a:schemeClr val="accent2">
                        <a:lumMod val="75000"/>
                      </a:schemeClr>
                    </a:solidFill>
                  </a:rPr>
                  <a:t> → NO</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+NO</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a:t>
                </a:r>
                <a:r>
                  <a:rPr lang="en-US" sz="2200" b="1" spc="-120" dirty="0" smtClean="0">
                    <a:solidFill>
                      <a:schemeClr val="accent2">
                        <a:lumMod val="75000"/>
                      </a:schemeClr>
                    </a:solidFill>
                  </a:rPr>
                  <a:t>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CO(OONO</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 → 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CO(OO)+NO</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a:t>
                </a:r>
                <a:r>
                  <a:rPr lang="en-US" sz="2200" b="1" spc="-120" dirty="0" smtClean="0">
                    <a:solidFill>
                      <a:schemeClr val="accent2">
                        <a:lumMod val="75000"/>
                      </a:schemeClr>
                    </a:solidFill>
                  </a:rPr>
                  <a:t>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CO(OONO</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 → 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CO(O)+NO</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a:t>
                </a:r>
                <a:r>
                  <a:rPr lang="en-US" sz="2200" b="1" spc="-120" dirty="0" smtClean="0">
                    <a:solidFill>
                      <a:schemeClr val="accent2">
                        <a:lumMod val="75000"/>
                      </a:schemeClr>
                    </a:solidFill>
                  </a:rPr>
                  <a:t>CH</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=C(CH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)CHO → Products]</a:t>
                </a:r>
              </a:p>
              <a:p>
                <a:pPr indent="-155557" algn="ctr">
                  <a:lnSpc>
                    <a:spcPts val="1900"/>
                  </a:lnSpc>
                  <a:spcBef>
                    <a:spcPct val="20000"/>
                  </a:spcBef>
                  <a:spcAft>
                    <a:spcPts val="1400"/>
                  </a:spcAft>
                  <a:defRPr/>
                </a:pPr>
                <a:r>
                  <a:rPr lang="pt-BR" sz="2200" b="1" i="1" spc="-120" dirty="0" smtClean="0">
                    <a:solidFill>
                      <a:schemeClr val="accent2">
                        <a:lumMod val="75000"/>
                      </a:schemeClr>
                    </a:solidFill>
                  </a:rPr>
                  <a:t>j </a:t>
                </a:r>
                <a:r>
                  <a:rPr lang="pt-BR" sz="2200" b="1" spc="-120" dirty="0" smtClean="0">
                    <a:solidFill>
                      <a:schemeClr val="accent2">
                        <a:lumMod val="75000"/>
                      </a:schemeClr>
                    </a:solidFill>
                  </a:rPr>
                  <a:t>[</a:t>
                </a:r>
                <a:r>
                  <a:rPr lang="en-US" sz="2200" b="1" spc="-120" dirty="0" smtClean="0">
                    <a:solidFill>
                      <a:schemeClr val="accent2">
                        <a:lumMod val="75000"/>
                      </a:schemeClr>
                    </a:solidFill>
                  </a:rPr>
                  <a:t>CH</a:t>
                </a:r>
                <a:r>
                  <a:rPr lang="pt-BR" sz="2200" b="1" spc="-120" baseline="-25000" dirty="0" smtClean="0">
                    <a:solidFill>
                      <a:schemeClr val="accent2">
                        <a:lumMod val="75000"/>
                      </a:schemeClr>
                    </a:solidFill>
                  </a:rPr>
                  <a:t>3</a:t>
                </a:r>
                <a:r>
                  <a:rPr lang="en-US" sz="2200" b="1" spc="-120" dirty="0" smtClean="0">
                    <a:solidFill>
                      <a:schemeClr val="accent2">
                        <a:lumMod val="75000"/>
                      </a:schemeClr>
                    </a:solidFill>
                  </a:rPr>
                  <a:t>COCH=CH</a:t>
                </a:r>
                <a:r>
                  <a:rPr lang="pt-BR" sz="2200" b="1" spc="-120" baseline="-25000" dirty="0" smtClean="0">
                    <a:solidFill>
                      <a:schemeClr val="accent2">
                        <a:lumMod val="75000"/>
                      </a:schemeClr>
                    </a:solidFill>
                  </a:rPr>
                  <a:t>2</a:t>
                </a:r>
                <a:r>
                  <a:rPr lang="en-US" sz="2200" b="1" spc="-120" dirty="0" smtClean="0">
                    <a:solidFill>
                      <a:schemeClr val="accent2">
                        <a:lumMod val="75000"/>
                      </a:schemeClr>
                    </a:solidFill>
                  </a:rPr>
                  <a:t> → Products]</a:t>
                </a:r>
                <a:endParaRPr lang="en-US" sz="2200" b="1" spc="-120" dirty="0">
                  <a:solidFill>
                    <a:schemeClr val="accent2">
                      <a:lumMod val="75000"/>
                    </a:schemeClr>
                  </a:solidFill>
                </a:endParaRPr>
              </a:p>
            </p:txBody>
          </p:sp>
          <p:sp>
            <p:nvSpPr>
              <p:cNvPr id="128" name="Rectangle 127"/>
              <p:cNvSpPr/>
              <p:nvPr/>
            </p:nvSpPr>
            <p:spPr>
              <a:xfrm>
                <a:off x="16203345" y="23121127"/>
                <a:ext cx="518925" cy="4028776"/>
              </a:xfrm>
              <a:prstGeom prst="rect">
                <a:avLst/>
              </a:prstGeom>
              <a:solidFill>
                <a:schemeClr val="bg1"/>
              </a:solidFill>
              <a:ln w="38100">
                <a:solidFill>
                  <a:schemeClr val="tx1"/>
                </a:solidFill>
              </a:ln>
            </p:spPr>
            <p:txBody>
              <a:bodyPr vert="wordArtVert" wrap="none" lIns="91440" tIns="0" rIns="91440" bIns="0" anchor="t">
                <a:spAutoFit/>
              </a:bodyPr>
              <a:lstStyle/>
              <a:p>
                <a:r>
                  <a:rPr lang="en-US" sz="2000" b="1" kern="200" spc="-400" dirty="0" smtClean="0">
                    <a:solidFill>
                      <a:schemeClr val="accent2">
                        <a:lumMod val="75000"/>
                      </a:schemeClr>
                    </a:solidFill>
                    <a:latin typeface="Arial" panose="020B0604020202020204" pitchFamily="34" charset="0"/>
                    <a:cs typeface="Arial" panose="020B0604020202020204" pitchFamily="34" charset="0"/>
                  </a:rPr>
                  <a:t>NEW</a:t>
                </a:r>
                <a:r>
                  <a:rPr lang="en-US" sz="1000" b="1" kern="200" spc="-400" dirty="0" smtClean="0">
                    <a:solidFill>
                      <a:schemeClr val="accent2">
                        <a:lumMod val="75000"/>
                      </a:schemeClr>
                    </a:solidFill>
                    <a:latin typeface="Arial" panose="020B0604020202020204" pitchFamily="34" charset="0"/>
                    <a:cs typeface="Arial" panose="020B0604020202020204" pitchFamily="34" charset="0"/>
                  </a:rPr>
                  <a:t> </a:t>
                </a:r>
                <a:r>
                  <a:rPr lang="en-US" sz="2000" b="1" kern="200" spc="-400" dirty="0" smtClean="0">
                    <a:solidFill>
                      <a:schemeClr val="accent2">
                        <a:lumMod val="75000"/>
                      </a:schemeClr>
                    </a:solidFill>
                    <a:latin typeface="Arial" panose="020B0604020202020204" pitchFamily="34" charset="0"/>
                    <a:cs typeface="Arial" panose="020B0604020202020204" pitchFamily="34" charset="0"/>
                  </a:rPr>
                  <a:t>REACTIONS</a:t>
                </a:r>
                <a:r>
                  <a:rPr lang="en-US" sz="300" b="1" kern="200" spc="-400" dirty="0" smtClean="0">
                    <a:solidFill>
                      <a:schemeClr val="accent2">
                        <a:lumMod val="75000"/>
                      </a:schemeClr>
                    </a:solidFill>
                    <a:latin typeface="Arial" panose="020B0604020202020204" pitchFamily="34" charset="0"/>
                    <a:cs typeface="Arial" panose="020B0604020202020204" pitchFamily="34" charset="0"/>
                  </a:rPr>
                  <a:t> </a:t>
                </a:r>
                <a:endParaRPr lang="en-US" sz="300" b="1" kern="200" spc="-400" dirty="0">
                  <a:solidFill>
                    <a:schemeClr val="accent2">
                      <a:lumMod val="75000"/>
                    </a:schemeClr>
                  </a:solidFill>
                  <a:latin typeface="Arial" panose="020B0604020202020204" pitchFamily="34" charset="0"/>
                  <a:cs typeface="Arial" panose="020B0604020202020204" pitchFamily="34" charset="0"/>
                </a:endParaRPr>
              </a:p>
            </p:txBody>
          </p:sp>
          <p:sp>
            <p:nvSpPr>
              <p:cNvPr id="129" name="Rectangle 128"/>
              <p:cNvSpPr/>
              <p:nvPr/>
            </p:nvSpPr>
            <p:spPr>
              <a:xfrm>
                <a:off x="16123344" y="4203547"/>
                <a:ext cx="3822562" cy="609385"/>
              </a:xfrm>
              <a:prstGeom prst="rect">
                <a:avLst/>
              </a:prstGeom>
            </p:spPr>
            <p:txBody>
              <a:bodyPr wrap="none" lIns="91428" tIns="45714" rIns="91428" bIns="45714">
                <a:spAutoFit/>
              </a:bodyPr>
              <a:lstStyle/>
              <a:p>
                <a:pPr marL="342859" indent="-342859" algn="ctr">
                  <a:lnSpc>
                    <a:spcPct val="120000"/>
                  </a:lnSpc>
                  <a:spcBef>
                    <a:spcPct val="20000"/>
                  </a:spcBef>
                  <a:defRPr/>
                </a:pPr>
                <a:r>
                  <a:rPr lang="en-US" sz="3000" b="1" u="sng" dirty="0">
                    <a:solidFill>
                      <a:prstClr val="black"/>
                    </a:solidFill>
                  </a:rPr>
                  <a:t>Photolysis Frequencies</a:t>
                </a:r>
                <a:endParaRPr lang="en-US" sz="3000" b="1" dirty="0">
                  <a:latin typeface="+mj-lt"/>
                </a:endParaRPr>
              </a:p>
            </p:txBody>
          </p:sp>
        </p:grpSp>
        <p:pic>
          <p:nvPicPr>
            <p:cNvPr id="13"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773913" y="4394823"/>
              <a:ext cx="4059936" cy="2880744"/>
            </a:xfrm>
            <a:prstGeom prst="rect">
              <a:avLst/>
            </a:prstGeom>
            <a:solidFill>
              <a:schemeClr val="bg1"/>
            </a:solidFill>
            <a:ln w="38100">
              <a:solidFill>
                <a:schemeClr val="tx1"/>
              </a:solidFill>
              <a:miter lim="800000"/>
              <a:headEnd/>
              <a:tailEnd/>
            </a:ln>
            <a:effectLst/>
          </p:spPr>
        </p:pic>
        <p:sp>
          <p:nvSpPr>
            <p:cNvPr id="245" name="TextBox 244"/>
            <p:cNvSpPr txBox="1"/>
            <p:nvPr/>
          </p:nvSpPr>
          <p:spPr>
            <a:xfrm>
              <a:off x="21903453" y="5293249"/>
              <a:ext cx="1304198" cy="523784"/>
            </a:xfrm>
            <a:prstGeom prst="rect">
              <a:avLst/>
            </a:prstGeom>
            <a:solidFill>
              <a:schemeClr val="bg1"/>
            </a:solidFill>
            <a:ln w="22225">
              <a:solidFill>
                <a:schemeClr val="tx1"/>
              </a:solidFill>
            </a:ln>
          </p:spPr>
          <p:txBody>
            <a:bodyPr wrap="square" rtlCol="0">
              <a:spAutoFit/>
            </a:bodyPr>
            <a:lstStyle/>
            <a:p>
              <a:pPr algn="ctr"/>
              <a:r>
                <a:rPr lang="en-US" sz="1400" dirty="0" smtClean="0"/>
                <a:t>Fresh Rim fire </a:t>
              </a:r>
            </a:p>
            <a:p>
              <a:pPr algn="ctr"/>
              <a:r>
                <a:rPr lang="en-US" sz="1400" dirty="0" smtClean="0"/>
                <a:t>aerosol loading</a:t>
              </a:r>
            </a:p>
          </p:txBody>
        </p:sp>
        <p:grpSp>
          <p:nvGrpSpPr>
            <p:cNvPr id="246" name="Group 245"/>
            <p:cNvGrpSpPr/>
            <p:nvPr/>
          </p:nvGrpSpPr>
          <p:grpSpPr>
            <a:xfrm>
              <a:off x="22214013" y="5791200"/>
              <a:ext cx="342900" cy="228600"/>
              <a:chOff x="22214013" y="5791200"/>
              <a:chExt cx="342900" cy="228600"/>
            </a:xfrm>
          </p:grpSpPr>
          <p:cxnSp>
            <p:nvCxnSpPr>
              <p:cNvPr id="235" name="Straight Arrow Connector 234"/>
              <p:cNvCxnSpPr/>
              <p:nvPr/>
            </p:nvCxnSpPr>
            <p:spPr>
              <a:xfrm flipH="1">
                <a:off x="22214013" y="5791200"/>
                <a:ext cx="342900" cy="228600"/>
              </a:xfrm>
              <a:prstGeom prst="straightConnector1">
                <a:avLst/>
              </a:prstGeom>
              <a:ln w="25400">
                <a:solidFill>
                  <a:srgbClr val="0731E3"/>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22518813" y="5793353"/>
                <a:ext cx="38100" cy="2264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7" name="Rectangle 16"/>
          <p:cNvSpPr/>
          <p:nvPr/>
        </p:nvSpPr>
        <p:spPr>
          <a:xfrm>
            <a:off x="25082938" y="4552464"/>
            <a:ext cx="9104334" cy="268419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25595716" y="4459081"/>
            <a:ext cx="4663304" cy="646319"/>
          </a:xfrm>
          <a:prstGeom prst="rect">
            <a:avLst/>
          </a:prstGeom>
        </p:spPr>
        <p:txBody>
          <a:bodyPr wrap="none" lIns="91428" tIns="45714" rIns="91428" bIns="45714">
            <a:spAutoFit/>
          </a:bodyPr>
          <a:lstStyle/>
          <a:p>
            <a:pPr marL="342859" indent="-342859" algn="ctr">
              <a:lnSpc>
                <a:spcPct val="120000"/>
              </a:lnSpc>
              <a:spcBef>
                <a:spcPct val="20000"/>
              </a:spcBef>
              <a:defRPr/>
            </a:pPr>
            <a:r>
              <a:rPr lang="en-US" sz="3000" b="1" u="sng" dirty="0" smtClean="0">
                <a:solidFill>
                  <a:prstClr val="black"/>
                </a:solidFill>
              </a:rPr>
              <a:t>Biomass burning absorption</a:t>
            </a:r>
            <a:endParaRPr lang="en-US" sz="3000" b="1" dirty="0"/>
          </a:p>
        </p:txBody>
      </p:sp>
      <p:sp>
        <p:nvSpPr>
          <p:cNvPr id="132" name="Rectangle 131"/>
          <p:cNvSpPr/>
          <p:nvPr/>
        </p:nvSpPr>
        <p:spPr>
          <a:xfrm>
            <a:off x="1568843" y="12572337"/>
            <a:ext cx="18762007" cy="867254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descr="C:\Users\halls\Documents\ARIM\ARIMProjects\2013SEAC4RS\Science\2014AGU\20130816_bsc_1064_6.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7993" r="423"/>
          <a:stretch/>
        </p:blipFill>
        <p:spPr bwMode="auto">
          <a:xfrm>
            <a:off x="1905000" y="13563600"/>
            <a:ext cx="8686800" cy="3351631"/>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p:cNvSpPr txBox="1"/>
          <p:nvPr/>
        </p:nvSpPr>
        <p:spPr>
          <a:xfrm>
            <a:off x="1756829" y="17093148"/>
            <a:ext cx="8606371" cy="3785652"/>
          </a:xfrm>
          <a:prstGeom prst="rect">
            <a:avLst/>
          </a:prstGeom>
          <a:noFill/>
          <a:ln w="19050">
            <a:solidFill>
              <a:sysClr val="windowText" lastClr="000000"/>
            </a:solidFill>
          </a:ln>
        </p:spPr>
        <p:txBody>
          <a:bodyPr wrap="square" rtlCol="0">
            <a:spAutoFit/>
          </a:bodyPr>
          <a:lstStyle/>
          <a:p>
            <a:pPr algn="just" defTabSz="914400">
              <a:defRPr/>
            </a:pPr>
            <a:r>
              <a:rPr lang="en-US" sz="2400" dirty="0"/>
              <a:t>Actinic flux was modeled using </a:t>
            </a:r>
            <a:r>
              <a:rPr lang="en-US" sz="2400" dirty="0" smtClean="0"/>
              <a:t>a modified NCAR Tropospheric </a:t>
            </a:r>
            <a:r>
              <a:rPr lang="en-US" sz="2400" dirty="0"/>
              <a:t>Ultraviolet and Visible </a:t>
            </a:r>
            <a:r>
              <a:rPr lang="en-US" sz="2400" dirty="0" smtClean="0"/>
              <a:t>(TUV) radiative transfer model version 5.1. CAFS and TUV were processed for photolysis frequencies using identical calculations to ensure the same geographic, thermal and molecular parameters were applied to the measured and modeled spectra. </a:t>
            </a:r>
            <a:endParaRPr lang="en-US" sz="2400" kern="0" dirty="0"/>
          </a:p>
          <a:p>
            <a:pPr algn="just" defTabSz="914400">
              <a:defRPr/>
            </a:pPr>
            <a:r>
              <a:rPr lang="en-US" sz="2400" kern="0" dirty="0" smtClean="0"/>
              <a:t>BB plume from NASA </a:t>
            </a:r>
            <a:r>
              <a:rPr lang="en-US" sz="2400" kern="0" dirty="0"/>
              <a:t>DIAL </a:t>
            </a:r>
            <a:r>
              <a:rPr lang="en-US" sz="2400" kern="0" dirty="0" smtClean="0"/>
              <a:t>(above) indicating high aerosol below 6 km and (right) comparison with a clean air profile shaded with </a:t>
            </a:r>
            <a:r>
              <a:rPr lang="en-US" sz="2400" kern="0" dirty="0"/>
              <a:t>the </a:t>
            </a:r>
            <a:r>
              <a:rPr lang="en-US" sz="2400" kern="0" dirty="0" smtClean="0"/>
              <a:t>CAFS/TUV jNO</a:t>
            </a:r>
            <a:r>
              <a:rPr lang="en-US" sz="2400" kern="0" baseline="-25000" dirty="0" smtClean="0"/>
              <a:t>2</a:t>
            </a:r>
            <a:r>
              <a:rPr lang="en-US" sz="2400" kern="0" dirty="0"/>
              <a:t> </a:t>
            </a:r>
            <a:r>
              <a:rPr lang="en-US" sz="2400" kern="0" dirty="0" smtClean="0"/>
              <a:t>ratio.  Hygroscopic scattering </a:t>
            </a:r>
            <a:r>
              <a:rPr lang="en-US" sz="2400" kern="0" dirty="0"/>
              <a:t>e</a:t>
            </a:r>
            <a:r>
              <a:rPr lang="en-US" sz="2400" kern="0" dirty="0" smtClean="0"/>
              <a:t>nhancement above the aged  plume is not evident in the dry, clear conditions</a:t>
            </a:r>
            <a:endParaRPr lang="en-US" sz="2400" kern="0" dirty="0"/>
          </a:p>
        </p:txBody>
      </p:sp>
      <p:grpSp>
        <p:nvGrpSpPr>
          <p:cNvPr id="248" name="Group 247"/>
          <p:cNvGrpSpPr/>
          <p:nvPr/>
        </p:nvGrpSpPr>
        <p:grpSpPr>
          <a:xfrm>
            <a:off x="10515599" y="12801600"/>
            <a:ext cx="9524995" cy="8453584"/>
            <a:chOff x="17348497" y="13411200"/>
            <a:chExt cx="7927042" cy="6191250"/>
          </a:xfrm>
        </p:grpSpPr>
        <p:grpSp>
          <p:nvGrpSpPr>
            <p:cNvPr id="12" name="Group 11"/>
            <p:cNvGrpSpPr/>
            <p:nvPr/>
          </p:nvGrpSpPr>
          <p:grpSpPr>
            <a:xfrm>
              <a:off x="17348497" y="13411200"/>
              <a:ext cx="7927042" cy="6191250"/>
              <a:chOff x="30096757" y="16078200"/>
              <a:chExt cx="7927042" cy="6191250"/>
            </a:xfrm>
          </p:grpSpPr>
          <p:grpSp>
            <p:nvGrpSpPr>
              <p:cNvPr id="2" name="Group 1"/>
              <p:cNvGrpSpPr/>
              <p:nvPr/>
            </p:nvGrpSpPr>
            <p:grpSpPr>
              <a:xfrm>
                <a:off x="30096757" y="16078200"/>
                <a:ext cx="7927042" cy="6191250"/>
                <a:chOff x="20199855" y="4648200"/>
                <a:chExt cx="7460746" cy="6191250"/>
              </a:xfrm>
            </p:grpSpPr>
            <p:grpSp>
              <p:nvGrpSpPr>
                <p:cNvPr id="240" name="Group 239"/>
                <p:cNvGrpSpPr/>
                <p:nvPr/>
              </p:nvGrpSpPr>
              <p:grpSpPr>
                <a:xfrm>
                  <a:off x="20199855" y="4648200"/>
                  <a:ext cx="7460746" cy="6191250"/>
                  <a:chOff x="19971255" y="4648200"/>
                  <a:chExt cx="7460746" cy="6191250"/>
                </a:xfrm>
              </p:grpSpPr>
              <p:pic>
                <p:nvPicPr>
                  <p:cNvPr id="233"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971255" y="4648200"/>
                    <a:ext cx="40957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622001" y="4648200"/>
                    <a:ext cx="381000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 name="Rectangle 228"/>
                  <p:cNvSpPr/>
                  <p:nvPr/>
                </p:nvSpPr>
                <p:spPr>
                  <a:xfrm>
                    <a:off x="24121872" y="7991857"/>
                    <a:ext cx="2289658" cy="2168956"/>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108" name="TextBox 107"/>
                <p:cNvSpPr txBox="1"/>
                <p:nvPr/>
              </p:nvSpPr>
              <p:spPr>
                <a:xfrm>
                  <a:off x="24808598" y="9685814"/>
                  <a:ext cx="1414057" cy="293033"/>
                </a:xfrm>
                <a:prstGeom prst="rect">
                  <a:avLst/>
                </a:prstGeom>
                <a:solidFill>
                  <a:schemeClr val="bg1">
                    <a:lumMod val="85000"/>
                  </a:schemeClr>
                </a:solidFill>
                <a:ln>
                  <a:solidFill>
                    <a:schemeClr val="tx1"/>
                  </a:solidFill>
                </a:ln>
              </p:spPr>
              <p:txBody>
                <a:bodyPr wrap="none" rtlCol="0">
                  <a:spAutoFit/>
                </a:bodyPr>
                <a:lstStyle/>
                <a:p>
                  <a:pPr algn="ctr"/>
                  <a:r>
                    <a:rPr lang="en-US" sz="2000" b="1" i="1" dirty="0" smtClean="0"/>
                    <a:t>Aged BB plume</a:t>
                  </a:r>
                </a:p>
              </p:txBody>
            </p:sp>
          </p:grpSp>
          <p:sp>
            <p:nvSpPr>
              <p:cNvPr id="130" name="TextBox 129"/>
              <p:cNvSpPr txBox="1"/>
              <p:nvPr/>
            </p:nvSpPr>
            <p:spPr>
              <a:xfrm>
                <a:off x="31212959" y="18904729"/>
                <a:ext cx="1231993" cy="293033"/>
              </a:xfrm>
              <a:prstGeom prst="rect">
                <a:avLst/>
              </a:prstGeom>
              <a:solidFill>
                <a:schemeClr val="bg1"/>
              </a:solidFill>
              <a:ln>
                <a:solidFill>
                  <a:schemeClr val="tx1"/>
                </a:solidFill>
              </a:ln>
            </p:spPr>
            <p:txBody>
              <a:bodyPr wrap="none" rtlCol="0">
                <a:spAutoFit/>
              </a:bodyPr>
              <a:lstStyle/>
              <a:p>
                <a:pPr algn="ctr"/>
                <a:r>
                  <a:rPr lang="en-US" sz="2000" b="1" i="1" dirty="0" smtClean="0"/>
                  <a:t>Low Aerosol</a:t>
                </a:r>
              </a:p>
            </p:txBody>
          </p:sp>
        </p:grpSp>
        <p:pic>
          <p:nvPicPr>
            <p:cNvPr id="170"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762447" y="13913467"/>
              <a:ext cx="1371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 name="Picture 2" descr="C:\Users\halls\Dropbox\Screenshots\Screenshot 2014-12-14 22.55.23.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8271933" y="14425577"/>
              <a:ext cx="1371600" cy="771462"/>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Rectangle 135"/>
          <p:cNvSpPr/>
          <p:nvPr/>
        </p:nvSpPr>
        <p:spPr>
          <a:xfrm>
            <a:off x="9885240" y="13764672"/>
            <a:ext cx="158828" cy="268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111950" y="12756833"/>
            <a:ext cx="6362102" cy="646319"/>
          </a:xfrm>
          <a:prstGeom prst="rect">
            <a:avLst/>
          </a:prstGeom>
        </p:spPr>
        <p:txBody>
          <a:bodyPr wrap="none" lIns="91428" tIns="45714" rIns="91428" bIns="45714">
            <a:spAutoFit/>
          </a:bodyPr>
          <a:lstStyle/>
          <a:p>
            <a:pPr marL="342859" indent="-342859" algn="ctr">
              <a:lnSpc>
                <a:spcPct val="120000"/>
              </a:lnSpc>
              <a:spcBef>
                <a:spcPct val="20000"/>
              </a:spcBef>
              <a:defRPr/>
            </a:pPr>
            <a:r>
              <a:rPr lang="en-US" sz="3000" b="1" u="sng" dirty="0" smtClean="0">
                <a:solidFill>
                  <a:prstClr val="black"/>
                </a:solidFill>
              </a:rPr>
              <a:t>Search for aerosol enhanced scattering</a:t>
            </a:r>
            <a:endParaRPr lang="en-US" sz="3000" b="1" dirty="0"/>
          </a:p>
        </p:txBody>
      </p:sp>
      <p:grpSp>
        <p:nvGrpSpPr>
          <p:cNvPr id="14" name="Group 13"/>
          <p:cNvGrpSpPr/>
          <p:nvPr/>
        </p:nvGrpSpPr>
        <p:grpSpPr>
          <a:xfrm>
            <a:off x="34182424" y="4455760"/>
            <a:ext cx="8265295" cy="16945356"/>
            <a:chOff x="25560365" y="20613481"/>
            <a:chExt cx="8265295" cy="15413210"/>
          </a:xfrm>
        </p:grpSpPr>
        <p:sp>
          <p:nvSpPr>
            <p:cNvPr id="142" name="Rectangle 141"/>
            <p:cNvSpPr/>
            <p:nvPr/>
          </p:nvSpPr>
          <p:spPr>
            <a:xfrm>
              <a:off x="25560365" y="20698760"/>
              <a:ext cx="8265295" cy="1532793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a:grpSpLocks noChangeAspect="1"/>
            </p:cNvGrpSpPr>
            <p:nvPr/>
          </p:nvGrpSpPr>
          <p:grpSpPr>
            <a:xfrm>
              <a:off x="25896540" y="21195420"/>
              <a:ext cx="7734552" cy="3400980"/>
              <a:chOff x="21721766" y="18769306"/>
              <a:chExt cx="8344692" cy="3567037"/>
            </a:xfrm>
          </p:grpSpPr>
          <p:sp>
            <p:nvSpPr>
              <p:cNvPr id="185" name="Rectangle 184"/>
              <p:cNvSpPr/>
              <p:nvPr/>
            </p:nvSpPr>
            <p:spPr>
              <a:xfrm>
                <a:off x="21721766" y="18769306"/>
                <a:ext cx="8282387" cy="353824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22174200" y="18769306"/>
                <a:ext cx="7892258" cy="3567037"/>
                <a:chOff x="22174200" y="18769306"/>
                <a:chExt cx="7892258" cy="3567037"/>
              </a:xfrm>
            </p:grpSpPr>
            <p:pic>
              <p:nvPicPr>
                <p:cNvPr id="1039" name="Picture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174200" y="18769306"/>
                  <a:ext cx="2749550" cy="356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688800" y="18769306"/>
                  <a:ext cx="2743200" cy="356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16908" y="18769307"/>
                  <a:ext cx="2749550" cy="356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27" name="Picture 3"/>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896539" y="24734521"/>
              <a:ext cx="7676803" cy="458006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TextBox 142"/>
            <p:cNvSpPr txBox="1"/>
            <p:nvPr/>
          </p:nvSpPr>
          <p:spPr>
            <a:xfrm>
              <a:off x="25896540" y="29442219"/>
              <a:ext cx="7676803" cy="699871"/>
            </a:xfrm>
            <a:prstGeom prst="rect">
              <a:avLst/>
            </a:prstGeom>
            <a:noFill/>
            <a:ln w="19050">
              <a:solidFill>
                <a:sysClr val="windowText" lastClr="000000"/>
              </a:solidFill>
            </a:ln>
          </p:spPr>
          <p:txBody>
            <a:bodyPr wrap="square" rtlCol="0">
              <a:spAutoFit/>
            </a:bodyPr>
            <a:lstStyle/>
            <a:p>
              <a:pPr algn="just" defTabSz="914400">
                <a:defRPr/>
              </a:pPr>
              <a:r>
                <a:rPr lang="en-US" sz="2200" kern="0" dirty="0" smtClean="0"/>
                <a:t>Three BB plume flights with SSA determined by NASA LARGE and spectrally with TUV regression to match the CAFS actinic flux</a:t>
              </a:r>
              <a:endParaRPr lang="en-US" sz="2200" dirty="0"/>
            </a:p>
          </p:txBody>
        </p:sp>
        <p:sp>
          <p:nvSpPr>
            <p:cNvPr id="145" name="Rectangle 144"/>
            <p:cNvSpPr/>
            <p:nvPr/>
          </p:nvSpPr>
          <p:spPr>
            <a:xfrm>
              <a:off x="26308585" y="20613481"/>
              <a:ext cx="5999696" cy="646319"/>
            </a:xfrm>
            <a:prstGeom prst="rect">
              <a:avLst/>
            </a:prstGeom>
          </p:spPr>
          <p:txBody>
            <a:bodyPr wrap="none" lIns="91428" tIns="45714" rIns="91428" bIns="45714">
              <a:spAutoFit/>
            </a:bodyPr>
            <a:lstStyle/>
            <a:p>
              <a:pPr marL="342859" indent="-342859" algn="ctr">
                <a:lnSpc>
                  <a:spcPct val="120000"/>
                </a:lnSpc>
                <a:spcBef>
                  <a:spcPct val="20000"/>
                </a:spcBef>
                <a:defRPr/>
              </a:pPr>
              <a:r>
                <a:rPr lang="en-US" sz="3000" b="1" u="sng" dirty="0" smtClean="0">
                  <a:solidFill>
                    <a:prstClr val="black"/>
                  </a:solidFill>
                </a:rPr>
                <a:t>UV-SSA determined from actinic flux</a:t>
              </a:r>
              <a:endParaRPr lang="en-US" sz="3000" b="1" dirty="0"/>
            </a:p>
          </p:txBody>
        </p:sp>
      </p:grpSp>
      <p:pic>
        <p:nvPicPr>
          <p:cNvPr id="204" name="Picture 2"/>
          <p:cNvPicPr>
            <a:picLocks noChangeAspect="1" noChangeArrowheads="1"/>
          </p:cNvPicPr>
          <p:nvPr/>
        </p:nvPicPr>
        <p:blipFill rotWithShape="1">
          <a:blip r:embed="rId28" cstate="print">
            <a:extLst>
              <a:ext uri="{BEBA8EAE-BF5A-486C-A8C5-ECC9F3942E4B}">
                <a14:imgProps xmlns:a14="http://schemas.microsoft.com/office/drawing/2010/main">
                  <a14:imgLayer r:embed="rId29">
                    <a14:imgEffect>
                      <a14:brightnessContrast bright="5000" contrast="20000"/>
                    </a14:imgEffect>
                  </a14:imgLayer>
                </a14:imgProps>
              </a:ext>
              <a:ext uri="{28A0092B-C50C-407E-A947-70E740481C1C}">
                <a14:useLocalDpi xmlns:a14="http://schemas.microsoft.com/office/drawing/2010/main" val="0"/>
              </a:ext>
            </a:extLst>
          </a:blip>
          <a:srcRect l="27675" t="5629" r="3325" b="9036"/>
          <a:stretch/>
        </p:blipFill>
        <p:spPr bwMode="auto">
          <a:xfrm>
            <a:off x="30061533" y="5306865"/>
            <a:ext cx="3694619" cy="2654613"/>
          </a:xfrm>
          <a:prstGeom prst="rect">
            <a:avLst/>
          </a:prstGeom>
          <a:noFill/>
          <a:ln w="222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255" name="Group 254"/>
          <p:cNvGrpSpPr/>
          <p:nvPr/>
        </p:nvGrpSpPr>
        <p:grpSpPr>
          <a:xfrm>
            <a:off x="25687020" y="8458200"/>
            <a:ext cx="8046720" cy="5669280"/>
            <a:chOff x="26365200" y="8839200"/>
            <a:chExt cx="8046720" cy="5669280"/>
          </a:xfrm>
        </p:grpSpPr>
        <p:grpSp>
          <p:nvGrpSpPr>
            <p:cNvPr id="195" name="Group 194"/>
            <p:cNvGrpSpPr/>
            <p:nvPr/>
          </p:nvGrpSpPr>
          <p:grpSpPr>
            <a:xfrm>
              <a:off x="26365200" y="8839200"/>
              <a:ext cx="8046720" cy="5669280"/>
              <a:chOff x="987630" y="524145"/>
              <a:chExt cx="7223760" cy="5669280"/>
            </a:xfrm>
          </p:grpSpPr>
          <p:pic>
            <p:nvPicPr>
              <p:cNvPr id="196" name="Picture 2"/>
              <p:cNvPicPr>
                <a:picLocks noChangeAspect="1" noChangeArrowheads="1"/>
              </p:cNvPicPr>
              <p:nvPr/>
            </p:nvPicPr>
            <p:blipFill rotWithShape="1">
              <a:blip r:embed="rId30">
                <a:extLst>
                  <a:ext uri="{28A0092B-C50C-407E-A947-70E740481C1C}">
                    <a14:useLocalDpi xmlns:a14="http://schemas.microsoft.com/office/drawing/2010/main" val="0"/>
                  </a:ext>
                </a:extLst>
              </a:blip>
              <a:srcRect l="6109" r="6116" b="3774"/>
              <a:stretch/>
            </p:blipFill>
            <p:spPr bwMode="auto">
              <a:xfrm>
                <a:off x="987630" y="524145"/>
                <a:ext cx="7223760"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TextBox 196"/>
              <p:cNvSpPr txBox="1"/>
              <p:nvPr/>
            </p:nvSpPr>
            <p:spPr>
              <a:xfrm>
                <a:off x="2422894" y="554625"/>
                <a:ext cx="1146468" cy="369332"/>
              </a:xfrm>
              <a:prstGeom prst="rect">
                <a:avLst/>
              </a:prstGeom>
              <a:solidFill>
                <a:srgbClr val="FFFF00"/>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Upwelling</a:t>
                </a:r>
              </a:p>
            </p:txBody>
          </p:sp>
        </p:grpSp>
        <p:cxnSp>
          <p:nvCxnSpPr>
            <p:cNvPr id="198" name="Straight Arrow Connector 197"/>
            <p:cNvCxnSpPr/>
            <p:nvPr/>
          </p:nvCxnSpPr>
          <p:spPr>
            <a:xfrm flipV="1">
              <a:off x="30545680" y="9265886"/>
              <a:ext cx="0" cy="4800600"/>
            </a:xfrm>
            <a:prstGeom prst="straightConnector1">
              <a:avLst/>
            </a:prstGeom>
            <a:noFill/>
            <a:ln w="44450" cap="flat" cmpd="sng" algn="ctr">
              <a:solidFill>
                <a:srgbClr val="44990B"/>
              </a:solidFill>
              <a:prstDash val="solid"/>
              <a:tailEnd type="none"/>
            </a:ln>
            <a:effectLst/>
          </p:spPr>
        </p:cxnSp>
        <p:cxnSp>
          <p:nvCxnSpPr>
            <p:cNvPr id="199" name="Straight Arrow Connector 198"/>
            <p:cNvCxnSpPr/>
            <p:nvPr/>
          </p:nvCxnSpPr>
          <p:spPr>
            <a:xfrm flipV="1">
              <a:off x="27418613" y="9265886"/>
              <a:ext cx="0" cy="4800600"/>
            </a:xfrm>
            <a:prstGeom prst="straightConnector1">
              <a:avLst/>
            </a:prstGeom>
            <a:noFill/>
            <a:ln w="44450" cap="flat" cmpd="sng" algn="ctr">
              <a:solidFill>
                <a:srgbClr val="4F81BD"/>
              </a:solidFill>
              <a:prstDash val="solid"/>
              <a:tailEnd type="none"/>
            </a:ln>
            <a:effectLst/>
          </p:spPr>
        </p:cxnSp>
        <p:sp>
          <p:nvSpPr>
            <p:cNvPr id="205" name="TextBox 204"/>
            <p:cNvSpPr txBox="1"/>
            <p:nvPr/>
          </p:nvSpPr>
          <p:spPr>
            <a:xfrm>
              <a:off x="31468376" y="10478869"/>
              <a:ext cx="2489784" cy="646331"/>
            </a:xfrm>
            <a:prstGeom prst="rect">
              <a:avLst/>
            </a:prstGeom>
            <a:solidFill>
              <a:srgbClr val="1F497D">
                <a:lumMod val="20000"/>
                <a:lumOff val="80000"/>
              </a:srgbClr>
            </a:solidFill>
            <a:ln w="15875">
              <a:solidFill>
                <a:sysClr val="windowText" lastClr="000000"/>
              </a:solidFill>
            </a:ln>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Upwelling impact +35%</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Total jNO2 impact </a:t>
              </a:r>
              <a:r>
                <a:rPr kumimoji="0" lang="en-US" sz="1800" b="1" i="0" u="none" strike="noStrike" kern="0" cap="none" spc="0" normalizeH="0" baseline="0" noProof="0" dirty="0" smtClean="0">
                  <a:ln>
                    <a:noFill/>
                  </a:ln>
                  <a:solidFill>
                    <a:srgbClr val="FF0000"/>
                  </a:solidFill>
                  <a:effectLst/>
                  <a:uLnTx/>
                  <a:uFillTx/>
                </a:rPr>
                <a:t>+10%</a:t>
              </a:r>
            </a:p>
          </p:txBody>
        </p:sp>
        <p:sp>
          <p:nvSpPr>
            <p:cNvPr id="206" name="TextBox 205"/>
            <p:cNvSpPr txBox="1"/>
            <p:nvPr/>
          </p:nvSpPr>
          <p:spPr>
            <a:xfrm>
              <a:off x="31484951" y="13258800"/>
              <a:ext cx="2449711" cy="646331"/>
            </a:xfrm>
            <a:prstGeom prst="rect">
              <a:avLst/>
            </a:prstGeom>
            <a:solidFill>
              <a:srgbClr val="1F497D">
                <a:lumMod val="20000"/>
                <a:lumOff val="80000"/>
              </a:srgbClr>
            </a:solidFill>
            <a:ln w="15875">
              <a:solidFill>
                <a:sysClr val="windowText" lastClr="000000"/>
              </a:solidFill>
            </a:ln>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Upwelling impact   -12%</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Total jO3 impact </a:t>
              </a:r>
              <a:r>
                <a:rPr kumimoji="0" lang="en-US" sz="1800" b="1" i="0" u="none" strike="noStrike" kern="0" cap="none" spc="0" normalizeH="0" baseline="0" noProof="0" dirty="0" smtClean="0">
                  <a:ln>
                    <a:noFill/>
                  </a:ln>
                  <a:solidFill>
                    <a:srgbClr val="FF0000"/>
                  </a:solidFill>
                  <a:effectLst/>
                  <a:uLnTx/>
                  <a:uFillTx/>
                </a:rPr>
                <a:t>-5%</a:t>
              </a:r>
            </a:p>
          </p:txBody>
        </p:sp>
        <p:sp>
          <p:nvSpPr>
            <p:cNvPr id="202" name="TextBox 201"/>
            <p:cNvSpPr txBox="1"/>
            <p:nvPr/>
          </p:nvSpPr>
          <p:spPr>
            <a:xfrm>
              <a:off x="27015920" y="9726124"/>
              <a:ext cx="848810" cy="646331"/>
            </a:xfrm>
            <a:prstGeom prst="rect">
              <a:avLst/>
            </a:prstGeom>
            <a:solidFill>
              <a:sysClr val="window" lastClr="FFFFFF"/>
            </a:solidFill>
            <a:ln w="15875">
              <a:solidFill>
                <a:srgbClr val="4F81BD">
                  <a:shade val="95000"/>
                  <a:satMod val="10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Clear Below</a:t>
              </a:r>
            </a:p>
          </p:txBody>
        </p:sp>
        <p:sp>
          <p:nvSpPr>
            <p:cNvPr id="203" name="TextBox 202"/>
            <p:cNvSpPr txBox="1"/>
            <p:nvPr/>
          </p:nvSpPr>
          <p:spPr>
            <a:xfrm>
              <a:off x="29965043" y="9762855"/>
              <a:ext cx="1135532" cy="646331"/>
            </a:xfrm>
            <a:prstGeom prst="rect">
              <a:avLst/>
            </a:prstGeom>
            <a:solidFill>
              <a:sysClr val="window" lastClr="FFFFFF"/>
            </a:solidFill>
            <a:ln w="158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Rim Fire Below</a:t>
              </a:r>
            </a:p>
          </p:txBody>
        </p:sp>
      </p:grpSp>
      <p:sp>
        <p:nvSpPr>
          <p:cNvPr id="213" name="TextBox 212"/>
          <p:cNvSpPr txBox="1"/>
          <p:nvPr/>
        </p:nvSpPr>
        <p:spPr>
          <a:xfrm>
            <a:off x="34518599" y="20421600"/>
            <a:ext cx="7680960" cy="769441"/>
          </a:xfrm>
          <a:prstGeom prst="rect">
            <a:avLst/>
          </a:prstGeom>
          <a:solidFill>
            <a:schemeClr val="bg1"/>
          </a:solidFill>
          <a:ln w="19050">
            <a:solidFill>
              <a:sysClr val="windowText" lastClr="000000"/>
            </a:solidFill>
          </a:ln>
        </p:spPr>
        <p:txBody>
          <a:bodyPr wrap="square" rtlCol="0">
            <a:spAutoFit/>
          </a:bodyPr>
          <a:lstStyle/>
          <a:p>
            <a:pPr lvl="0" algn="just" defTabSz="914400">
              <a:defRPr/>
            </a:pPr>
            <a:r>
              <a:rPr lang="en-US" sz="2200" dirty="0" smtClean="0"/>
              <a:t>Aged biomass burning SSA in comparison with UV ground station and ARCTAS/CAFS determinations</a:t>
            </a:r>
            <a:endParaRPr lang="en-US" sz="2200" dirty="0"/>
          </a:p>
        </p:txBody>
      </p:sp>
      <p:pic>
        <p:nvPicPr>
          <p:cNvPr id="244"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172670" y="24079200"/>
            <a:ext cx="90487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0" name="Group 269"/>
          <p:cNvGrpSpPr/>
          <p:nvPr/>
        </p:nvGrpSpPr>
        <p:grpSpPr>
          <a:xfrm>
            <a:off x="34594800" y="15087600"/>
            <a:ext cx="7666994" cy="5043791"/>
            <a:chOff x="460171" y="728246"/>
            <a:chExt cx="7666994" cy="5043791"/>
          </a:xfrm>
        </p:grpSpPr>
        <p:pic>
          <p:nvPicPr>
            <p:cNvPr id="271"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60171" y="914400"/>
              <a:ext cx="7666994"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2" name="Elbow Connector 3"/>
            <p:cNvCxnSpPr/>
            <p:nvPr/>
          </p:nvCxnSpPr>
          <p:spPr>
            <a:xfrm flipV="1">
              <a:off x="1600200" y="3018911"/>
              <a:ext cx="304800" cy="410089"/>
            </a:xfrm>
            <a:prstGeom prst="straightConnector1">
              <a:avLst/>
            </a:prstGeom>
            <a:noFill/>
            <a:ln w="63500" cap="flat" cmpd="sng" algn="ctr">
              <a:solidFill>
                <a:srgbClr val="FF0000">
                  <a:alpha val="73000"/>
                </a:srgbClr>
              </a:solidFill>
              <a:prstDash val="solid"/>
              <a:headEnd type="oval"/>
              <a:tailEnd type="oval"/>
            </a:ln>
            <a:effectLst/>
          </p:spPr>
        </p:cxnSp>
        <p:cxnSp>
          <p:nvCxnSpPr>
            <p:cNvPr id="273" name="Elbow Connector 3"/>
            <p:cNvCxnSpPr/>
            <p:nvPr/>
          </p:nvCxnSpPr>
          <p:spPr>
            <a:xfrm flipV="1">
              <a:off x="1905000" y="2362201"/>
              <a:ext cx="533400" cy="656710"/>
            </a:xfrm>
            <a:prstGeom prst="straightConnector1">
              <a:avLst/>
            </a:prstGeom>
            <a:noFill/>
            <a:ln w="63500" cap="flat" cmpd="sng" algn="ctr">
              <a:solidFill>
                <a:srgbClr val="FF0000">
                  <a:alpha val="73000"/>
                </a:srgbClr>
              </a:solidFill>
              <a:prstDash val="solid"/>
              <a:headEnd type="oval"/>
              <a:tailEnd type="oval"/>
            </a:ln>
            <a:effectLst/>
          </p:spPr>
        </p:cxnSp>
        <p:cxnSp>
          <p:nvCxnSpPr>
            <p:cNvPr id="274" name="Elbow Connector 3"/>
            <p:cNvCxnSpPr/>
            <p:nvPr/>
          </p:nvCxnSpPr>
          <p:spPr>
            <a:xfrm flipV="1">
              <a:off x="5696465" y="1424246"/>
              <a:ext cx="2152135" cy="480754"/>
            </a:xfrm>
            <a:prstGeom prst="straightConnector1">
              <a:avLst/>
            </a:prstGeom>
            <a:noFill/>
            <a:ln w="50800" cap="flat" cmpd="sng" algn="ctr">
              <a:solidFill>
                <a:srgbClr val="9BBB59">
                  <a:lumMod val="50000"/>
                  <a:alpha val="73000"/>
                </a:srgbClr>
              </a:solidFill>
              <a:prstDash val="sysDot"/>
              <a:headEnd type="oval"/>
              <a:tailEnd type="oval"/>
            </a:ln>
            <a:effectLst>
              <a:glow rad="38100">
                <a:sysClr val="window" lastClr="FFFFFF">
                  <a:alpha val="50000"/>
                </a:sysClr>
              </a:glow>
            </a:effectLst>
          </p:spPr>
        </p:cxnSp>
        <p:cxnSp>
          <p:nvCxnSpPr>
            <p:cNvPr id="275" name="Elbow Connector 3"/>
            <p:cNvCxnSpPr/>
            <p:nvPr/>
          </p:nvCxnSpPr>
          <p:spPr>
            <a:xfrm flipV="1">
              <a:off x="3619500" y="1905000"/>
              <a:ext cx="2095500" cy="533400"/>
            </a:xfrm>
            <a:prstGeom prst="straightConnector1">
              <a:avLst/>
            </a:prstGeom>
            <a:noFill/>
            <a:ln w="50800" cap="flat" cmpd="sng" algn="ctr">
              <a:solidFill>
                <a:srgbClr val="9BBB59">
                  <a:lumMod val="50000"/>
                  <a:alpha val="73000"/>
                </a:srgbClr>
              </a:solidFill>
              <a:prstDash val="sysDot"/>
              <a:headEnd type="oval"/>
              <a:tailEnd type="oval"/>
            </a:ln>
            <a:effectLst>
              <a:glow rad="38100">
                <a:sysClr val="window" lastClr="FFFFFF">
                  <a:alpha val="50000"/>
                </a:sysClr>
              </a:glow>
            </a:effectLst>
          </p:spPr>
        </p:cxnSp>
        <p:cxnSp>
          <p:nvCxnSpPr>
            <p:cNvPr id="276" name="Elbow Connector 3"/>
            <p:cNvCxnSpPr/>
            <p:nvPr/>
          </p:nvCxnSpPr>
          <p:spPr>
            <a:xfrm>
              <a:off x="1219200" y="5097904"/>
              <a:ext cx="533400" cy="1"/>
            </a:xfrm>
            <a:prstGeom prst="straightConnector1">
              <a:avLst/>
            </a:prstGeom>
            <a:noFill/>
            <a:ln w="63500" cap="flat" cmpd="sng" algn="ctr">
              <a:solidFill>
                <a:srgbClr val="FF0000">
                  <a:alpha val="73000"/>
                </a:srgbClr>
              </a:solidFill>
              <a:prstDash val="solid"/>
              <a:headEnd type="oval"/>
              <a:tailEnd type="oval"/>
            </a:ln>
            <a:effectLst/>
          </p:spPr>
        </p:cxnSp>
        <p:cxnSp>
          <p:nvCxnSpPr>
            <p:cNvPr id="277" name="Elbow Connector 3"/>
            <p:cNvCxnSpPr/>
            <p:nvPr/>
          </p:nvCxnSpPr>
          <p:spPr>
            <a:xfrm>
              <a:off x="1219200" y="5367167"/>
              <a:ext cx="533400" cy="1"/>
            </a:xfrm>
            <a:prstGeom prst="straightConnector1">
              <a:avLst/>
            </a:prstGeom>
            <a:noFill/>
            <a:ln w="53975" cap="flat" cmpd="sng" algn="ctr">
              <a:solidFill>
                <a:srgbClr val="9BBB59">
                  <a:lumMod val="50000"/>
                  <a:alpha val="73000"/>
                </a:srgbClr>
              </a:solidFill>
              <a:prstDash val="sysDot"/>
              <a:headEnd type="oval"/>
              <a:tailEnd type="oval"/>
            </a:ln>
            <a:effectLst>
              <a:glow rad="38100">
                <a:sysClr val="window" lastClr="FFFFFF">
                  <a:alpha val="50000"/>
                </a:sysClr>
              </a:glow>
            </a:effectLst>
          </p:spPr>
        </p:cxnSp>
        <p:cxnSp>
          <p:nvCxnSpPr>
            <p:cNvPr id="278" name="Elbow Connector 3"/>
            <p:cNvCxnSpPr/>
            <p:nvPr/>
          </p:nvCxnSpPr>
          <p:spPr>
            <a:xfrm flipV="1">
              <a:off x="5723238" y="1905000"/>
              <a:ext cx="2125362" cy="152401"/>
            </a:xfrm>
            <a:prstGeom prst="straightConnector1">
              <a:avLst/>
            </a:prstGeom>
            <a:noFill/>
            <a:ln w="53975" cap="flat" cmpd="sng" algn="ctr">
              <a:solidFill>
                <a:srgbClr val="F79646">
                  <a:lumMod val="75000"/>
                  <a:alpha val="73000"/>
                </a:srgbClr>
              </a:solidFill>
              <a:prstDash val="sysDash"/>
              <a:headEnd type="oval"/>
              <a:tailEnd type="oval"/>
            </a:ln>
            <a:effectLst>
              <a:glow rad="38100">
                <a:sysClr val="window" lastClr="FFFFFF">
                  <a:alpha val="50000"/>
                </a:sysClr>
              </a:glow>
            </a:effectLst>
          </p:spPr>
        </p:cxnSp>
        <p:cxnSp>
          <p:nvCxnSpPr>
            <p:cNvPr id="279" name="Elbow Connector 3"/>
            <p:cNvCxnSpPr/>
            <p:nvPr/>
          </p:nvCxnSpPr>
          <p:spPr>
            <a:xfrm flipV="1">
              <a:off x="3619500" y="2057401"/>
              <a:ext cx="2095500" cy="228599"/>
            </a:xfrm>
            <a:prstGeom prst="straightConnector1">
              <a:avLst/>
            </a:prstGeom>
            <a:noFill/>
            <a:ln w="53975" cap="flat" cmpd="sng" algn="ctr">
              <a:solidFill>
                <a:srgbClr val="F79646">
                  <a:lumMod val="75000"/>
                  <a:alpha val="73000"/>
                </a:srgbClr>
              </a:solidFill>
              <a:prstDash val="sysDash"/>
              <a:headEnd type="oval"/>
              <a:tailEnd type="oval"/>
            </a:ln>
            <a:effectLst>
              <a:glow rad="38100">
                <a:sysClr val="window" lastClr="FFFFFF">
                  <a:alpha val="50000"/>
                </a:sysClr>
              </a:glow>
            </a:effectLst>
          </p:spPr>
        </p:cxnSp>
        <p:cxnSp>
          <p:nvCxnSpPr>
            <p:cNvPr id="280" name="Elbow Connector 3"/>
            <p:cNvCxnSpPr/>
            <p:nvPr/>
          </p:nvCxnSpPr>
          <p:spPr>
            <a:xfrm>
              <a:off x="1219200" y="5610683"/>
              <a:ext cx="533400" cy="1"/>
            </a:xfrm>
            <a:prstGeom prst="straightConnector1">
              <a:avLst/>
            </a:prstGeom>
            <a:noFill/>
            <a:ln w="53975" cap="flat" cmpd="sng" algn="ctr">
              <a:solidFill>
                <a:srgbClr val="F79646">
                  <a:lumMod val="75000"/>
                  <a:alpha val="73000"/>
                </a:srgbClr>
              </a:solidFill>
              <a:prstDash val="sysDash"/>
              <a:headEnd type="oval"/>
              <a:tailEnd type="oval"/>
            </a:ln>
            <a:effectLst>
              <a:glow rad="38100">
                <a:sysClr val="window" lastClr="FFFFFF">
                  <a:alpha val="50000"/>
                </a:sysClr>
              </a:glow>
            </a:effectLst>
          </p:spPr>
        </p:cxnSp>
        <p:sp>
          <p:nvSpPr>
            <p:cNvPr id="281" name="TextBox 280"/>
            <p:cNvSpPr txBox="1"/>
            <p:nvPr/>
          </p:nvSpPr>
          <p:spPr>
            <a:xfrm>
              <a:off x="2104394" y="4941040"/>
              <a:ext cx="574420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This study   SEAC4RS   CAFS   8/16/2013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rPr>
                <a:t>Corr</a:t>
              </a:r>
              <a:r>
                <a:rPr kumimoji="0" lang="en-US" sz="1600" b="0" i="0" u="none" strike="noStrike" kern="0" cap="none" spc="0" normalizeH="0" baseline="0" noProof="0" dirty="0" smtClean="0">
                  <a:ln>
                    <a:noFill/>
                  </a:ln>
                  <a:solidFill>
                    <a:prstClr val="black"/>
                  </a:solidFill>
                  <a:effectLst/>
                  <a:uLnTx/>
                  <a:uFillTx/>
                </a:rPr>
                <a:t>             ARCTAS     CAFS   4/17/2008  (selected points)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rPr>
                <a:t>Corr</a:t>
              </a:r>
              <a:r>
                <a:rPr kumimoji="0" lang="en-US" sz="1600" b="0" i="0" u="none" strike="noStrike" kern="0" cap="none" spc="0" normalizeH="0" baseline="0" noProof="0" dirty="0" smtClean="0">
                  <a:ln>
                    <a:noFill/>
                  </a:ln>
                  <a:solidFill>
                    <a:prstClr val="black"/>
                  </a:solidFill>
                  <a:effectLst/>
                  <a:uLnTx/>
                  <a:uFillTx/>
                </a:rPr>
                <a:t>             ARCTAS     CAFS   6/29/2008  (selected points)</a:t>
              </a:r>
            </a:p>
          </p:txBody>
        </p:sp>
        <p:cxnSp>
          <p:nvCxnSpPr>
            <p:cNvPr id="282" name="Elbow Connector 3"/>
            <p:cNvCxnSpPr/>
            <p:nvPr/>
          </p:nvCxnSpPr>
          <p:spPr>
            <a:xfrm flipV="1">
              <a:off x="5696465" y="1424247"/>
              <a:ext cx="0" cy="861753"/>
            </a:xfrm>
            <a:prstGeom prst="straightConnector1">
              <a:avLst/>
            </a:prstGeom>
            <a:noFill/>
            <a:ln w="38100" cap="flat" cmpd="sng" algn="ctr">
              <a:solidFill>
                <a:srgbClr val="9BBB59">
                  <a:lumMod val="50000"/>
                  <a:alpha val="73000"/>
                </a:srgbClr>
              </a:solidFill>
              <a:prstDash val="solid"/>
              <a:headEnd type="diamond" w="sm" len="sm"/>
              <a:tailEnd type="diamond" w="sm" len="sm"/>
            </a:ln>
            <a:effectLst/>
          </p:spPr>
        </p:cxnSp>
        <p:cxnSp>
          <p:nvCxnSpPr>
            <p:cNvPr id="283" name="Elbow Connector 3"/>
            <p:cNvCxnSpPr/>
            <p:nvPr/>
          </p:nvCxnSpPr>
          <p:spPr>
            <a:xfrm flipV="1">
              <a:off x="7848600" y="1219201"/>
              <a:ext cx="0" cy="369222"/>
            </a:xfrm>
            <a:prstGeom prst="straightConnector1">
              <a:avLst/>
            </a:prstGeom>
            <a:noFill/>
            <a:ln w="38100" cap="flat" cmpd="sng" algn="ctr">
              <a:solidFill>
                <a:srgbClr val="9BBB59">
                  <a:lumMod val="50000"/>
                  <a:alpha val="73000"/>
                </a:srgbClr>
              </a:solidFill>
              <a:prstDash val="solid"/>
              <a:headEnd type="diamond" w="sm" len="sm"/>
              <a:tailEnd type="diamond" w="sm" len="sm"/>
            </a:ln>
            <a:effectLst/>
          </p:spPr>
        </p:cxnSp>
        <p:cxnSp>
          <p:nvCxnSpPr>
            <p:cNvPr id="284" name="Elbow Connector 3"/>
            <p:cNvCxnSpPr/>
            <p:nvPr/>
          </p:nvCxnSpPr>
          <p:spPr>
            <a:xfrm flipV="1">
              <a:off x="3631857" y="1752600"/>
              <a:ext cx="0" cy="1143001"/>
            </a:xfrm>
            <a:prstGeom prst="straightConnector1">
              <a:avLst/>
            </a:prstGeom>
            <a:noFill/>
            <a:ln w="38100" cap="flat" cmpd="sng" algn="ctr">
              <a:solidFill>
                <a:srgbClr val="F79646">
                  <a:lumMod val="75000"/>
                  <a:alpha val="73000"/>
                </a:srgbClr>
              </a:solidFill>
              <a:prstDash val="solid"/>
              <a:headEnd type="diamond" w="sm" len="sm"/>
              <a:tailEnd type="diamond" w="sm" len="sm"/>
            </a:ln>
            <a:effectLst/>
          </p:spPr>
        </p:cxnSp>
        <p:cxnSp>
          <p:nvCxnSpPr>
            <p:cNvPr id="285" name="Elbow Connector 3"/>
            <p:cNvCxnSpPr/>
            <p:nvPr/>
          </p:nvCxnSpPr>
          <p:spPr>
            <a:xfrm flipV="1">
              <a:off x="3595816" y="1680519"/>
              <a:ext cx="11327" cy="1443682"/>
            </a:xfrm>
            <a:prstGeom prst="straightConnector1">
              <a:avLst/>
            </a:prstGeom>
            <a:noFill/>
            <a:ln w="38100" cap="flat" cmpd="sng" algn="ctr">
              <a:solidFill>
                <a:srgbClr val="9BBB59">
                  <a:lumMod val="50000"/>
                  <a:alpha val="73000"/>
                </a:srgbClr>
              </a:solidFill>
              <a:prstDash val="solid"/>
              <a:headEnd type="diamond" w="sm" len="sm"/>
              <a:tailEnd type="diamond" w="sm" len="sm"/>
            </a:ln>
            <a:effectLst/>
          </p:spPr>
        </p:cxnSp>
        <p:cxnSp>
          <p:nvCxnSpPr>
            <p:cNvPr id="286" name="Elbow Connector 3"/>
            <p:cNvCxnSpPr/>
            <p:nvPr/>
          </p:nvCxnSpPr>
          <p:spPr>
            <a:xfrm flipV="1">
              <a:off x="5723238" y="1680519"/>
              <a:ext cx="0" cy="757882"/>
            </a:xfrm>
            <a:prstGeom prst="straightConnector1">
              <a:avLst/>
            </a:prstGeom>
            <a:noFill/>
            <a:ln w="38100" cap="flat" cmpd="sng" algn="ctr">
              <a:solidFill>
                <a:srgbClr val="F79646">
                  <a:lumMod val="75000"/>
                  <a:alpha val="73000"/>
                </a:srgbClr>
              </a:solidFill>
              <a:prstDash val="solid"/>
              <a:headEnd type="diamond" w="sm" len="sm"/>
              <a:tailEnd type="diamond" w="sm" len="sm"/>
            </a:ln>
            <a:effectLst/>
          </p:spPr>
        </p:cxnSp>
        <p:cxnSp>
          <p:nvCxnSpPr>
            <p:cNvPr id="287" name="Elbow Connector 3"/>
            <p:cNvCxnSpPr/>
            <p:nvPr/>
          </p:nvCxnSpPr>
          <p:spPr>
            <a:xfrm flipV="1">
              <a:off x="7888760" y="1403812"/>
              <a:ext cx="0" cy="920288"/>
            </a:xfrm>
            <a:prstGeom prst="straightConnector1">
              <a:avLst/>
            </a:prstGeom>
            <a:noFill/>
            <a:ln w="38100" cap="flat" cmpd="sng" algn="ctr">
              <a:solidFill>
                <a:srgbClr val="F79646">
                  <a:lumMod val="75000"/>
                  <a:alpha val="73000"/>
                </a:srgbClr>
              </a:solidFill>
              <a:prstDash val="solid"/>
              <a:headEnd type="diamond" w="sm" len="sm"/>
              <a:tailEnd type="diamond" w="sm" len="sm"/>
            </a:ln>
            <a:effectLst/>
          </p:spPr>
        </p:cxnSp>
        <p:cxnSp>
          <p:nvCxnSpPr>
            <p:cNvPr id="288" name="Elbow Connector 3"/>
            <p:cNvCxnSpPr/>
            <p:nvPr/>
          </p:nvCxnSpPr>
          <p:spPr>
            <a:xfrm flipV="1">
              <a:off x="2438400" y="1752600"/>
              <a:ext cx="3276600" cy="609602"/>
            </a:xfrm>
            <a:prstGeom prst="straightConnector1">
              <a:avLst/>
            </a:prstGeom>
            <a:noFill/>
            <a:ln w="63500" cap="flat" cmpd="sng" algn="ctr">
              <a:solidFill>
                <a:srgbClr val="FF0000">
                  <a:alpha val="73000"/>
                </a:srgbClr>
              </a:solidFill>
              <a:prstDash val="solid"/>
              <a:headEnd type="oval"/>
              <a:tailEnd type="oval"/>
            </a:ln>
            <a:effectLst/>
          </p:spPr>
        </p:cxnSp>
        <p:cxnSp>
          <p:nvCxnSpPr>
            <p:cNvPr id="289" name="Elbow Connector 3"/>
            <p:cNvCxnSpPr/>
            <p:nvPr/>
          </p:nvCxnSpPr>
          <p:spPr>
            <a:xfrm flipV="1">
              <a:off x="5715000" y="1424246"/>
              <a:ext cx="2133600" cy="328354"/>
            </a:xfrm>
            <a:prstGeom prst="straightConnector1">
              <a:avLst/>
            </a:prstGeom>
            <a:noFill/>
            <a:ln w="63500" cap="flat" cmpd="sng" algn="ctr">
              <a:solidFill>
                <a:srgbClr val="FF0000">
                  <a:alpha val="73000"/>
                </a:srgbClr>
              </a:solidFill>
              <a:prstDash val="solid"/>
              <a:headEnd type="oval"/>
              <a:tailEnd type="oval"/>
            </a:ln>
            <a:effectLst/>
          </p:spPr>
        </p:cxnSp>
        <p:sp>
          <p:nvSpPr>
            <p:cNvPr id="292" name="Rectangle 291"/>
            <p:cNvSpPr/>
            <p:nvPr/>
          </p:nvSpPr>
          <p:spPr>
            <a:xfrm>
              <a:off x="4290697" y="728246"/>
              <a:ext cx="3751119"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rPr>
                <a:t>Bais</a:t>
              </a:r>
              <a:r>
                <a:rPr kumimoji="0" lang="en-US" sz="1600" b="0" i="0" u="none" strike="noStrike" kern="0" cap="none" spc="0" normalizeH="0" baseline="0" noProof="0" dirty="0" smtClean="0">
                  <a:ln>
                    <a:noFill/>
                  </a:ln>
                  <a:solidFill>
                    <a:prstClr val="black"/>
                  </a:solidFill>
                  <a:effectLst/>
                  <a:uLnTx/>
                  <a:uFillTx/>
                </a:rPr>
                <a:t> et al., 2014, doi:10.1039/c4pp90032d </a:t>
              </a:r>
            </a:p>
          </p:txBody>
        </p:sp>
      </p:grpSp>
      <p:grpSp>
        <p:nvGrpSpPr>
          <p:cNvPr id="243" name="Group 242"/>
          <p:cNvGrpSpPr/>
          <p:nvPr/>
        </p:nvGrpSpPr>
        <p:grpSpPr>
          <a:xfrm>
            <a:off x="25146000" y="15655825"/>
            <a:ext cx="9052560" cy="6789420"/>
            <a:chOff x="44444359" y="12022129"/>
            <a:chExt cx="7543800" cy="5657850"/>
          </a:xfrm>
        </p:grpSpPr>
        <p:grpSp>
          <p:nvGrpSpPr>
            <p:cNvPr id="218" name="Group 217"/>
            <p:cNvGrpSpPr/>
            <p:nvPr/>
          </p:nvGrpSpPr>
          <p:grpSpPr>
            <a:xfrm>
              <a:off x="44444359" y="12022129"/>
              <a:ext cx="7543800" cy="5657850"/>
              <a:chOff x="320548" y="533400"/>
              <a:chExt cx="7543800" cy="5657850"/>
            </a:xfrm>
          </p:grpSpPr>
          <p:pic>
            <p:nvPicPr>
              <p:cNvPr id="219"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0548" y="533400"/>
                <a:ext cx="75438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0" name="Straight Connector 219"/>
              <p:cNvCxnSpPr/>
              <p:nvPr/>
            </p:nvCxnSpPr>
            <p:spPr>
              <a:xfrm flipH="1">
                <a:off x="1310271" y="2640225"/>
                <a:ext cx="5829698" cy="0"/>
              </a:xfrm>
              <a:prstGeom prst="line">
                <a:avLst/>
              </a:prstGeom>
              <a:noFill/>
              <a:ln w="50800" cap="flat" cmpd="sng" algn="ctr">
                <a:solidFill>
                  <a:sysClr val="windowText" lastClr="000000"/>
                </a:solidFill>
                <a:prstDash val="dash"/>
              </a:ln>
              <a:effectLst/>
            </p:spPr>
          </p:cxnSp>
          <p:cxnSp>
            <p:nvCxnSpPr>
              <p:cNvPr id="221" name="Straight Connector 220"/>
              <p:cNvCxnSpPr/>
              <p:nvPr/>
            </p:nvCxnSpPr>
            <p:spPr>
              <a:xfrm flipV="1">
                <a:off x="2148343" y="2007833"/>
                <a:ext cx="0" cy="3542190"/>
              </a:xfrm>
              <a:prstGeom prst="line">
                <a:avLst/>
              </a:prstGeom>
              <a:noFill/>
              <a:ln w="50800" cap="flat" cmpd="sng" algn="ctr">
                <a:solidFill>
                  <a:sysClr val="windowText" lastClr="000000"/>
                </a:solidFill>
                <a:prstDash val="dash"/>
              </a:ln>
              <a:effectLst/>
            </p:spPr>
          </p:cxnSp>
        </p:grpSp>
        <p:grpSp>
          <p:nvGrpSpPr>
            <p:cNvPr id="222" name="Group 221"/>
            <p:cNvGrpSpPr/>
            <p:nvPr/>
          </p:nvGrpSpPr>
          <p:grpSpPr>
            <a:xfrm>
              <a:off x="45269859" y="14308129"/>
              <a:ext cx="3605313" cy="853440"/>
              <a:chOff x="1146048" y="2819400"/>
              <a:chExt cx="3605313" cy="853440"/>
            </a:xfrm>
          </p:grpSpPr>
          <p:sp>
            <p:nvSpPr>
              <p:cNvPr id="223" name="Rectangle 222"/>
              <p:cNvSpPr/>
              <p:nvPr/>
            </p:nvSpPr>
            <p:spPr>
              <a:xfrm>
                <a:off x="1316444" y="2819400"/>
                <a:ext cx="3434917" cy="548640"/>
              </a:xfrm>
              <a:prstGeom prst="rect">
                <a:avLst/>
              </a:prstGeom>
              <a:gradFill>
                <a:gsLst>
                  <a:gs pos="1000">
                    <a:srgbClr val="FFA800">
                      <a:alpha val="78000"/>
                    </a:srgbClr>
                  </a:gs>
                  <a:gs pos="63000">
                    <a:sysClr val="windowText" lastClr="000000">
                      <a:lumMod val="85000"/>
                      <a:lumOff val="15000"/>
                    </a:sysClr>
                  </a:gs>
                  <a:gs pos="87000">
                    <a:sysClr val="windowText" lastClr="000000">
                      <a:lumMod val="85000"/>
                      <a:lumOff val="15000"/>
                    </a:sysClr>
                  </a:gs>
                  <a:gs pos="100000">
                    <a:srgbClr val="FFA800"/>
                  </a:gs>
                </a:gsLst>
                <a:lin ang="0" scaled="0"/>
              </a:gra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7" name="TextBox 236"/>
              <p:cNvSpPr txBox="1"/>
              <p:nvPr/>
            </p:nvSpPr>
            <p:spPr>
              <a:xfrm>
                <a:off x="3227362" y="2909054"/>
                <a:ext cx="818633" cy="369332"/>
              </a:xfrm>
              <a:prstGeom prst="rect">
                <a:avLst/>
              </a:prstGeom>
              <a:noFill/>
              <a:effectLst>
                <a:outerShdw dist="25400" dir="5400000" algn="ctr" rotWithShape="0">
                  <a:sysClr val="windowText" lastClr="000000"/>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79646">
                        <a:lumMod val="60000"/>
                        <a:lumOff val="40000"/>
                      </a:srgbClr>
                    </a:solidFill>
                    <a:effectLst/>
                    <a:uLnTx/>
                    <a:uFillTx/>
                  </a:rPr>
                  <a:t>j(NO</a:t>
                </a:r>
                <a:r>
                  <a:rPr kumimoji="0" lang="en-US" sz="1800" b="1" i="0" u="none" strike="noStrike" kern="0" cap="none" spc="0" normalizeH="0" baseline="-25000" noProof="0" dirty="0" smtClean="0">
                    <a:ln>
                      <a:noFill/>
                    </a:ln>
                    <a:solidFill>
                      <a:srgbClr val="F79646">
                        <a:lumMod val="60000"/>
                        <a:lumOff val="40000"/>
                      </a:srgbClr>
                    </a:solidFill>
                    <a:effectLst/>
                    <a:uLnTx/>
                    <a:uFillTx/>
                  </a:rPr>
                  <a:t>2</a:t>
                </a:r>
                <a:r>
                  <a:rPr kumimoji="0" lang="en-US" sz="1800" b="1" i="0" u="none" strike="noStrike" kern="0" cap="none" spc="0" normalizeH="0" baseline="0" noProof="0" dirty="0" smtClean="0">
                    <a:ln>
                      <a:noFill/>
                    </a:ln>
                    <a:solidFill>
                      <a:srgbClr val="F79646">
                        <a:lumMod val="60000"/>
                        <a:lumOff val="40000"/>
                      </a:srgbClr>
                    </a:solidFill>
                    <a:effectLst/>
                    <a:uLnTx/>
                    <a:uFillTx/>
                  </a:rPr>
                  <a:t>)</a:t>
                </a:r>
              </a:p>
            </p:txBody>
          </p:sp>
          <p:sp>
            <p:nvSpPr>
              <p:cNvPr id="238" name="Rectangle 237"/>
              <p:cNvSpPr/>
              <p:nvPr/>
            </p:nvSpPr>
            <p:spPr>
              <a:xfrm>
                <a:off x="1169961" y="3124200"/>
                <a:ext cx="1256197" cy="548640"/>
              </a:xfrm>
              <a:prstGeom prst="rect">
                <a:avLst/>
              </a:prstGeom>
              <a:gradFill>
                <a:gsLst>
                  <a:gs pos="26000">
                    <a:srgbClr val="1F497D">
                      <a:alpha val="90000"/>
                    </a:srgbClr>
                  </a:gs>
                  <a:gs pos="11000">
                    <a:srgbClr val="1F497D">
                      <a:alpha val="90000"/>
                    </a:srgbClr>
                  </a:gs>
                  <a:gs pos="0">
                    <a:srgbClr val="1F497D">
                      <a:lumMod val="20000"/>
                      <a:lumOff val="80000"/>
                      <a:alpha val="90000"/>
                    </a:srgbClr>
                  </a:gs>
                  <a:gs pos="46000">
                    <a:srgbClr val="1F497D">
                      <a:lumMod val="40000"/>
                      <a:lumOff val="60000"/>
                      <a:alpha val="90000"/>
                    </a:srgbClr>
                  </a:gs>
                  <a:gs pos="62000">
                    <a:srgbClr val="C7DAF1">
                      <a:alpha val="90000"/>
                    </a:srgbClr>
                  </a:gs>
                  <a:gs pos="100000">
                    <a:sysClr val="window" lastClr="FFFFFF">
                      <a:alpha val="90000"/>
                    </a:sysClr>
                  </a:gs>
                </a:gsLst>
                <a:lin ang="0" scaled="1"/>
              </a:gra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9" name="TextBox 238"/>
              <p:cNvSpPr txBox="1"/>
              <p:nvPr/>
            </p:nvSpPr>
            <p:spPr>
              <a:xfrm>
                <a:off x="1146048" y="3213854"/>
                <a:ext cx="768159" cy="369332"/>
              </a:xfrm>
              <a:prstGeom prst="rect">
                <a:avLst/>
              </a:prstGeom>
              <a:noFill/>
              <a:effectLst>
                <a:outerShdw dist="25400" dir="5400000" algn="ctr" rotWithShape="0">
                  <a:sysClr val="windowText" lastClr="000000"/>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ECF1F8"/>
                    </a:solidFill>
                    <a:effectLst/>
                    <a:uLnTx/>
                    <a:uFillTx/>
                  </a:rPr>
                  <a:t>j(O</a:t>
                </a:r>
                <a:r>
                  <a:rPr kumimoji="0" lang="en-US" sz="1800" b="1" i="0" u="none" strike="noStrike" kern="0" cap="none" spc="0" normalizeH="0" baseline="30000" noProof="0" dirty="0" smtClean="0">
                    <a:ln>
                      <a:noFill/>
                    </a:ln>
                    <a:solidFill>
                      <a:srgbClr val="ECF1F8"/>
                    </a:solidFill>
                    <a:effectLst/>
                    <a:uLnTx/>
                    <a:uFillTx/>
                  </a:rPr>
                  <a:t>1</a:t>
                </a:r>
                <a:r>
                  <a:rPr kumimoji="0" lang="en-US" sz="1800" b="1" i="0" u="none" strike="noStrike" kern="0" cap="none" spc="0" normalizeH="0" baseline="0" noProof="0" dirty="0" smtClean="0">
                    <a:ln>
                      <a:noFill/>
                    </a:ln>
                    <a:solidFill>
                      <a:srgbClr val="ECF1F8"/>
                    </a:solidFill>
                    <a:effectLst/>
                    <a:uLnTx/>
                    <a:uFillTx/>
                  </a:rPr>
                  <a:t>D)</a:t>
                </a:r>
              </a:p>
            </p:txBody>
          </p:sp>
        </p:grpSp>
      </p:grpSp>
      <p:grpSp>
        <p:nvGrpSpPr>
          <p:cNvPr id="254" name="Group 253"/>
          <p:cNvGrpSpPr/>
          <p:nvPr/>
        </p:nvGrpSpPr>
        <p:grpSpPr>
          <a:xfrm>
            <a:off x="11277600" y="4918459"/>
            <a:ext cx="4190999" cy="2532074"/>
            <a:chOff x="11430000" y="4918459"/>
            <a:chExt cx="4190999" cy="2532074"/>
          </a:xfrm>
        </p:grpSpPr>
        <p:sp>
          <p:nvSpPr>
            <p:cNvPr id="207" name="Rectangle 206"/>
            <p:cNvSpPr/>
            <p:nvPr/>
          </p:nvSpPr>
          <p:spPr bwMode="auto">
            <a:xfrm>
              <a:off x="11430000" y="4918459"/>
              <a:ext cx="4190999" cy="2532074"/>
            </a:xfrm>
            <a:prstGeom prst="rect">
              <a:avLst/>
            </a:prstGeom>
            <a:solidFill>
              <a:schemeClr val="accent1">
                <a:alpha val="30000"/>
              </a:schemeClr>
            </a:solidFill>
            <a:ln w="19050"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prstTxWarp prst="textNoShape">
                <a:avLst/>
              </a:prstTxWarp>
            </a:bodyPr>
            <a:lstStyle/>
            <a:p>
              <a:pPr defTabSz="4596848" fontAlgn="base">
                <a:spcBef>
                  <a:spcPct val="0"/>
                </a:spcBef>
                <a:spcAft>
                  <a:spcPct val="0"/>
                </a:spcAft>
              </a:pPr>
              <a:endParaRPr lang="en-US" sz="9100">
                <a:latin typeface="Arial" charset="0"/>
              </a:endParaRPr>
            </a:p>
          </p:txBody>
        </p:sp>
        <p:pic>
          <p:nvPicPr>
            <p:cNvPr id="141" name="Picture 2" descr="C:\Users\halls\Pictures\DC8.png"/>
            <p:cNvPicPr>
              <a:picLocks noChangeAspect="1" noChangeArrowheads="1"/>
            </p:cNvPicPr>
            <p:nvPr/>
          </p:nvPicPr>
          <p:blipFill>
            <a:blip r:embed="rId34" cstate="print">
              <a:extLst>
                <a:ext uri="{BEBA8EAE-BF5A-486C-A8C5-ECC9F3942E4B}">
                  <a14:imgProps xmlns:a14="http://schemas.microsoft.com/office/drawing/2010/main">
                    <a14:imgLayer r:embed="rId35">
                      <a14:imgEffect>
                        <a14:brightnessContrast bright="40000" contrast="42000"/>
                      </a14:imgEffect>
                    </a14:imgLayer>
                  </a14:imgProps>
                </a:ext>
                <a:ext uri="{28A0092B-C50C-407E-A947-70E740481C1C}">
                  <a14:useLocalDpi xmlns:a14="http://schemas.microsoft.com/office/drawing/2010/main"/>
                </a:ext>
              </a:extLst>
            </a:blip>
            <a:srcRect/>
            <a:stretch>
              <a:fillRect/>
            </a:stretch>
          </p:blipFill>
          <p:spPr bwMode="auto">
            <a:xfrm>
              <a:off x="11862552" y="5486400"/>
              <a:ext cx="3453648" cy="1202386"/>
            </a:xfrm>
            <a:prstGeom prst="rect">
              <a:avLst/>
            </a:prstGeom>
            <a:noFill/>
          </p:spPr>
        </p:pic>
      </p:grpSp>
      <p:sp>
        <p:nvSpPr>
          <p:cNvPr id="211" name="TextBox 210"/>
          <p:cNvSpPr txBox="1"/>
          <p:nvPr/>
        </p:nvSpPr>
        <p:spPr>
          <a:xfrm>
            <a:off x="25797988" y="14249400"/>
            <a:ext cx="7966232" cy="1107996"/>
          </a:xfrm>
          <a:prstGeom prst="rect">
            <a:avLst/>
          </a:prstGeom>
          <a:solidFill>
            <a:schemeClr val="bg1"/>
          </a:solidFill>
          <a:ln w="19050">
            <a:solidFill>
              <a:sysClr val="windowText" lastClr="000000"/>
            </a:solidFill>
          </a:ln>
        </p:spPr>
        <p:txBody>
          <a:bodyPr wrap="square" rtlCol="0">
            <a:spAutoFit/>
          </a:bodyPr>
          <a:lstStyle/>
          <a:p>
            <a:pPr algn="just" defTabSz="914400">
              <a:defRPr/>
            </a:pPr>
            <a:r>
              <a:rPr lang="en-US" sz="2200" kern="0" dirty="0"/>
              <a:t>U</a:t>
            </a:r>
            <a:r>
              <a:rPr lang="en-US" sz="2200" kern="0" dirty="0" smtClean="0"/>
              <a:t>pwelling </a:t>
            </a:r>
            <a:r>
              <a:rPr lang="en-US" sz="2200" kern="0" dirty="0"/>
              <a:t>jNO</a:t>
            </a:r>
            <a:r>
              <a:rPr lang="en-US" sz="2200" kern="0" baseline="-25000" dirty="0"/>
              <a:t>2</a:t>
            </a:r>
            <a:r>
              <a:rPr lang="en-US" sz="2200" kern="0" dirty="0" smtClean="0"/>
              <a:t> and </a:t>
            </a:r>
            <a:r>
              <a:rPr lang="en-US" sz="2200" dirty="0" smtClean="0"/>
              <a:t>jO</a:t>
            </a:r>
            <a:r>
              <a:rPr lang="en-US" sz="2200" baseline="30000" dirty="0" smtClean="0"/>
              <a:t>1</a:t>
            </a:r>
            <a:r>
              <a:rPr lang="en-US" sz="2200" dirty="0" smtClean="0"/>
              <a:t>D as the DC-8 aircraft transitions from clear skies below to Rim Fire BB plume overflight. Note the opposing trend of the photolysis frequencies.</a:t>
            </a:r>
            <a:endParaRPr lang="en-US" sz="2200" dirty="0"/>
          </a:p>
        </p:txBody>
      </p:sp>
      <p:sp>
        <p:nvSpPr>
          <p:cNvPr id="123" name="TextBox 122"/>
          <p:cNvSpPr txBox="1"/>
          <p:nvPr/>
        </p:nvSpPr>
        <p:spPr>
          <a:xfrm>
            <a:off x="25797988" y="22514004"/>
            <a:ext cx="7966232" cy="1107996"/>
          </a:xfrm>
          <a:prstGeom prst="rect">
            <a:avLst/>
          </a:prstGeom>
          <a:solidFill>
            <a:schemeClr val="bg1"/>
          </a:solidFill>
          <a:ln w="19050">
            <a:solidFill>
              <a:sysClr val="windowText" lastClr="000000"/>
            </a:solidFill>
          </a:ln>
        </p:spPr>
        <p:txBody>
          <a:bodyPr wrap="square" rtlCol="0">
            <a:spAutoFit/>
          </a:bodyPr>
          <a:lstStyle/>
          <a:p>
            <a:pPr algn="just" defTabSz="914400">
              <a:defRPr/>
            </a:pPr>
            <a:r>
              <a:rPr lang="en-US" sz="2200" dirty="0" smtClean="0"/>
              <a:t>Spectral upwelling actinic flux over clear and smoke regions of the Rim Fire. The flux ratio indicates enhanced UV absorption by brown carbon aerosols in the biomass burning plume.</a:t>
            </a:r>
            <a:endParaRPr lang="en-US" sz="2200" dirty="0"/>
          </a:p>
        </p:txBody>
      </p:sp>
      <p:sp>
        <p:nvSpPr>
          <p:cNvPr id="212" name="TextBox 211"/>
          <p:cNvSpPr txBox="1"/>
          <p:nvPr/>
        </p:nvSpPr>
        <p:spPr>
          <a:xfrm>
            <a:off x="25630276" y="30099000"/>
            <a:ext cx="8229600" cy="1107996"/>
          </a:xfrm>
          <a:prstGeom prst="rect">
            <a:avLst/>
          </a:prstGeom>
          <a:solidFill>
            <a:schemeClr val="bg1"/>
          </a:solidFill>
          <a:ln w="19050">
            <a:solidFill>
              <a:sysClr val="windowText" lastClr="000000"/>
            </a:solidFill>
          </a:ln>
        </p:spPr>
        <p:txBody>
          <a:bodyPr wrap="square" rtlCol="0">
            <a:spAutoFit/>
          </a:bodyPr>
          <a:lstStyle/>
          <a:p>
            <a:pPr algn="just" defTabSz="914400">
              <a:defRPr/>
            </a:pPr>
            <a:r>
              <a:rPr lang="en-US" sz="2200" dirty="0" smtClean="0"/>
              <a:t>Ratio of clear/smoke or clear/cloud under varying conditions indicating consistency in the brown carbon enhanced UV absorption in BB and clouds dominated by scattering.</a:t>
            </a:r>
            <a:endParaRPr lang="en-US" sz="2200" dirty="0"/>
          </a:p>
        </p:txBody>
      </p:sp>
      <p:pic>
        <p:nvPicPr>
          <p:cNvPr id="214" name="Picture 2"/>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3210" b="6789"/>
          <a:stretch/>
        </p:blipFill>
        <p:spPr bwMode="auto">
          <a:xfrm>
            <a:off x="25763220" y="5306864"/>
            <a:ext cx="3931920" cy="265461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0" name="Rectangle 139"/>
          <p:cNvSpPr/>
          <p:nvPr/>
        </p:nvSpPr>
        <p:spPr>
          <a:xfrm>
            <a:off x="37922538" y="20040600"/>
            <a:ext cx="4060691" cy="338554"/>
          </a:xfrm>
          <a:prstGeom prst="rect">
            <a:avLst/>
          </a:prstGeom>
        </p:spPr>
        <p:txBody>
          <a:bodyPr wrap="square">
            <a:spAutoFit/>
          </a:bodyPr>
          <a:lstStyle/>
          <a:p>
            <a:pPr lvl="0" defTabSz="914400">
              <a:defRPr/>
            </a:pPr>
            <a:r>
              <a:rPr lang="en-US" sz="1600" kern="0" dirty="0" err="1">
                <a:solidFill>
                  <a:prstClr val="black"/>
                </a:solidFill>
              </a:rPr>
              <a:t>Corr</a:t>
            </a:r>
            <a:r>
              <a:rPr lang="en-US" sz="1600" kern="0" dirty="0">
                <a:solidFill>
                  <a:prstClr val="black"/>
                </a:solidFill>
              </a:rPr>
              <a:t> et al., doi:10.5194/acp-12-10505-2012</a:t>
            </a:r>
            <a:endParaRPr kumimoji="0" lang="en-US" sz="1600" b="0" i="0" u="none" strike="noStrike" kern="0" cap="none" spc="0" normalizeH="0" baseline="0" noProof="0" dirty="0" smtClean="0">
              <a:ln>
                <a:noFill/>
              </a:ln>
              <a:solidFill>
                <a:prstClr val="black"/>
              </a:solidFill>
              <a:effectLst/>
              <a:uLnTx/>
              <a:uFillTx/>
            </a:endParaRPr>
          </a:p>
        </p:txBody>
      </p:sp>
      <p:cxnSp>
        <p:nvCxnSpPr>
          <p:cNvPr id="146" name="Straight Connector 145"/>
          <p:cNvCxnSpPr/>
          <p:nvPr/>
        </p:nvCxnSpPr>
        <p:spPr>
          <a:xfrm flipH="1">
            <a:off x="26289000" y="28270200"/>
            <a:ext cx="6995638" cy="0"/>
          </a:xfrm>
          <a:prstGeom prst="line">
            <a:avLst/>
          </a:prstGeom>
          <a:noFill/>
          <a:ln w="50800" cap="flat" cmpd="sng" algn="ctr">
            <a:solidFill>
              <a:sysClr val="windowText" lastClr="000000"/>
            </a:solidFill>
            <a:prstDash val="dash"/>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50848</TotalTime>
  <Words>1299</Words>
  <Application>Microsoft Office PowerPoint</Application>
  <PresentationFormat>Custom</PresentationFormat>
  <Paragraphs>103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Hall</dc:creator>
  <cp:lastModifiedBy>Sam Hall</cp:lastModifiedBy>
  <cp:revision>626</cp:revision>
  <dcterms:created xsi:type="dcterms:W3CDTF">2009-12-04T04:33:51Z</dcterms:created>
  <dcterms:modified xsi:type="dcterms:W3CDTF">2015-04-30T17:29:37Z</dcterms:modified>
</cp:coreProperties>
</file>