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D58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75" d="100"/>
          <a:sy n="75" d="100"/>
        </p:scale>
        <p:origin x="-80" y="596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0D4CCA-0EE6-CE47-82D5-3987204ACFA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23664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D4CCA-0EE6-CE47-82D5-3987204ACFA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309438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D4CCA-0EE6-CE47-82D5-3987204ACFA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28002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0D4CCA-0EE6-CE47-82D5-3987204ACFA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167554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D4CCA-0EE6-CE47-82D5-3987204ACFA6}" type="datetimeFigureOut">
              <a:rPr lang="en-US" smtClean="0"/>
              <a:t>5/13/15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230688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0D4CCA-0EE6-CE47-82D5-3987204ACFA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359046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0D4CCA-0EE6-CE47-82D5-3987204ACFA6}" type="datetimeFigureOut">
              <a:rPr lang="en-US" smtClean="0"/>
              <a:t>5/13/15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287876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0D4CCA-0EE6-CE47-82D5-3987204ACFA6}" type="datetimeFigureOut">
              <a:rPr lang="en-US" smtClean="0"/>
              <a:t>5/13/15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8712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D4CCA-0EE6-CE47-82D5-3987204ACFA6}" type="datetimeFigureOut">
              <a:rPr lang="en-US" smtClean="0"/>
              <a:t>5/13/15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291023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D4CCA-0EE6-CE47-82D5-3987204ACFA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1589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D4CCA-0EE6-CE47-82D5-3987204ACFA6}" type="datetimeFigureOut">
              <a:rPr lang="en-US" smtClean="0"/>
              <a:t>5/13/15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170D8-D8A5-2D4E-A910-A9C8AF916E11}" type="slidenum">
              <a:rPr lang="en-US" smtClean="0"/>
              <a:t>‹#›</a:t>
            </a:fld>
            <a:endParaRPr lang="en-US"/>
          </a:p>
        </p:txBody>
      </p:sp>
    </p:spTree>
    <p:extLst>
      <p:ext uri="{BB962C8B-B14F-4D97-AF65-F5344CB8AC3E}">
        <p14:creationId xmlns:p14="http://schemas.microsoft.com/office/powerpoint/2010/main" val="40529714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160D4CCA-0EE6-CE47-82D5-3987204ACFA6}" type="datetimeFigureOut">
              <a:rPr lang="en-US" smtClean="0"/>
              <a:t>5/13/15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83D170D8-D8A5-2D4E-A910-A9C8AF916E11}" type="slidenum">
              <a:rPr lang="en-US" smtClean="0"/>
              <a:t>‹#›</a:t>
            </a:fld>
            <a:endParaRPr lang="en-US"/>
          </a:p>
        </p:txBody>
      </p:sp>
    </p:spTree>
    <p:extLst>
      <p:ext uri="{BB962C8B-B14F-4D97-AF65-F5344CB8AC3E}">
        <p14:creationId xmlns:p14="http://schemas.microsoft.com/office/powerpoint/2010/main" val="51696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emf"/><Relationship Id="rId13" Type="http://schemas.openxmlformats.org/officeDocument/2006/relationships/image" Target="../media/image11.emf"/><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image" Target="../media/image14.emf"/><Relationship Id="rId17"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mailto:deslover@ssec.wisc.edu" TargetMode="External"/><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emf"/><Relationship Id="rId10"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32057766" y="5754779"/>
            <a:ext cx="11103199" cy="26453332"/>
          </a:xfrm>
          <a:prstGeom prst="rect">
            <a:avLst/>
          </a:prstGeom>
          <a:solidFill>
            <a:srgbClr val="FFFF00">
              <a:alpha val="1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2308932" y="6571657"/>
            <a:ext cx="10655168" cy="174887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8229427" y="5754434"/>
            <a:ext cx="23463998" cy="26453677"/>
          </a:xfrm>
          <a:prstGeom prst="rect">
            <a:avLst/>
          </a:prstGeom>
          <a:solidFill>
            <a:schemeClr val="tx2">
              <a:lumMod val="20000"/>
              <a:lumOff val="80000"/>
              <a:alpha val="48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5"/>
          <p:cNvSpPr>
            <a:spLocks noChangeArrowheads="1"/>
          </p:cNvSpPr>
          <p:nvPr/>
        </p:nvSpPr>
        <p:spPr bwMode="auto">
          <a:xfrm>
            <a:off x="13275583" y="485954"/>
            <a:ext cx="17340035" cy="193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en-US" sz="6000" b="1" dirty="0" smtClean="0"/>
              <a:t>Three-year analysis of S-HIS dual-regression retrievals </a:t>
            </a:r>
          </a:p>
          <a:p>
            <a:pPr algn="ctr"/>
            <a:r>
              <a:rPr lang="en-US" sz="6000" b="1" dirty="0" smtClean="0"/>
              <a:t>using co-located AVAPS and CPL Measurements </a:t>
            </a:r>
            <a:endParaRPr lang="en-US" sz="6000" b="1" dirty="0">
              <a:latin typeface="Arial" charset="0"/>
              <a:cs typeface="Arial" charset="0"/>
            </a:endParaRPr>
          </a:p>
        </p:txBody>
      </p:sp>
      <p:sp>
        <p:nvSpPr>
          <p:cNvPr id="5" name="Rectangle 6"/>
          <p:cNvSpPr>
            <a:spLocks noChangeArrowheads="1"/>
          </p:cNvSpPr>
          <p:nvPr/>
        </p:nvSpPr>
        <p:spPr bwMode="auto">
          <a:xfrm>
            <a:off x="14026542" y="2980275"/>
            <a:ext cx="1583811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p>
            <a:pPr algn="ctr">
              <a:lnSpc>
                <a:spcPct val="50000"/>
              </a:lnSpc>
              <a:spcBef>
                <a:spcPts val="2225"/>
              </a:spcBef>
            </a:pPr>
            <a:r>
              <a:rPr lang="en-US" sz="3600" b="1" dirty="0">
                <a:latin typeface="Arial" charset="0"/>
              </a:rPr>
              <a:t>D. H. </a:t>
            </a:r>
            <a:r>
              <a:rPr lang="en-US" sz="3600" b="1" dirty="0" err="1">
                <a:latin typeface="Arial" charset="0"/>
              </a:rPr>
              <a:t>DeSlover</a:t>
            </a:r>
            <a:r>
              <a:rPr lang="en-US" sz="3600" b="1" dirty="0">
                <a:latin typeface="Arial" charset="0"/>
              </a:rPr>
              <a:t>, </a:t>
            </a:r>
            <a:r>
              <a:rPr lang="en-US" sz="3600" b="1" dirty="0" smtClean="0">
                <a:latin typeface="Arial" charset="0"/>
                <a:cs typeface="Arial" charset="0"/>
              </a:rPr>
              <a:t>H</a:t>
            </a:r>
            <a:r>
              <a:rPr lang="en-US" sz="3600" b="1" dirty="0">
                <a:latin typeface="Arial" charset="0"/>
                <a:cs typeface="Arial" charset="0"/>
              </a:rPr>
              <a:t>. </a:t>
            </a:r>
            <a:r>
              <a:rPr lang="en-US" sz="3600" b="1" dirty="0" smtClean="0">
                <a:latin typeface="Arial" charset="0"/>
                <a:cs typeface="Arial" charset="0"/>
              </a:rPr>
              <a:t>E. </a:t>
            </a:r>
            <a:r>
              <a:rPr lang="en-US" sz="3600" b="1" dirty="0" err="1" smtClean="0">
                <a:latin typeface="Arial" charset="0"/>
                <a:cs typeface="Arial" charset="0"/>
              </a:rPr>
              <a:t>Revercomb</a:t>
            </a:r>
            <a:r>
              <a:rPr lang="en-US" sz="3600" b="1" dirty="0">
                <a:latin typeface="Arial" charset="0"/>
                <a:cs typeface="Arial" charset="0"/>
              </a:rPr>
              <a:t>, </a:t>
            </a:r>
            <a:r>
              <a:rPr lang="en-US" sz="3600" b="1" dirty="0" smtClean="0">
                <a:latin typeface="Arial" charset="0"/>
                <a:cs typeface="Arial" charset="0"/>
              </a:rPr>
              <a:t>J. K. Taylor, F. Best, D. C. Tobin</a:t>
            </a:r>
            <a:endParaRPr lang="en-US" sz="3600" b="1" dirty="0">
              <a:latin typeface="Arial" charset="0"/>
              <a:cs typeface="Arial" charset="0"/>
            </a:endParaRPr>
          </a:p>
          <a:p>
            <a:pPr algn="ctr">
              <a:lnSpc>
                <a:spcPct val="50000"/>
              </a:lnSpc>
              <a:spcBef>
                <a:spcPts val="2225"/>
              </a:spcBef>
            </a:pPr>
            <a:r>
              <a:rPr lang="en-US" sz="3600" b="1" dirty="0" smtClean="0">
                <a:latin typeface="Arial" charset="0"/>
                <a:cs typeface="Arial" charset="0"/>
              </a:rPr>
              <a:t>R</a:t>
            </a:r>
            <a:r>
              <a:rPr lang="en-US" sz="3600" b="1" dirty="0">
                <a:latin typeface="Arial" charset="0"/>
                <a:cs typeface="Arial" charset="0"/>
              </a:rPr>
              <a:t>. O. </a:t>
            </a:r>
            <a:r>
              <a:rPr lang="en-US" sz="3600" b="1" dirty="0" err="1">
                <a:latin typeface="Arial" charset="0"/>
                <a:cs typeface="Arial" charset="0"/>
              </a:rPr>
              <a:t>Knuteson</a:t>
            </a:r>
            <a:r>
              <a:rPr lang="en-US" sz="3600" b="1" dirty="0">
                <a:latin typeface="Arial" charset="0"/>
                <a:cs typeface="Arial" charset="0"/>
              </a:rPr>
              <a:t>, </a:t>
            </a:r>
            <a:r>
              <a:rPr lang="en-US" sz="3600" b="1" dirty="0" smtClean="0">
                <a:latin typeface="Arial" charset="0"/>
                <a:cs typeface="Arial" charset="0"/>
              </a:rPr>
              <a:t>W. L. Smith, Sr., E. </a:t>
            </a:r>
            <a:r>
              <a:rPr lang="en-US" sz="3600" b="1" dirty="0" err="1" smtClean="0">
                <a:latin typeface="Arial" charset="0"/>
                <a:cs typeface="Arial" charset="0"/>
              </a:rPr>
              <a:t>Weisz</a:t>
            </a:r>
            <a:r>
              <a:rPr lang="en-US" sz="3600" b="1" dirty="0" smtClean="0">
                <a:latin typeface="Arial" charset="0"/>
                <a:cs typeface="Arial" charset="0"/>
              </a:rPr>
              <a:t>, R. K. Garcia, D. </a:t>
            </a:r>
            <a:r>
              <a:rPr lang="en-US" sz="3600" b="1" dirty="0" err="1" smtClean="0">
                <a:latin typeface="Arial" charset="0"/>
                <a:cs typeface="Arial" charset="0"/>
              </a:rPr>
              <a:t>Hoese</a:t>
            </a:r>
            <a:endParaRPr lang="en-US" sz="3600" b="1" dirty="0">
              <a:latin typeface="Arial" charset="0"/>
              <a:cs typeface="Arial" charset="0"/>
            </a:endParaRPr>
          </a:p>
          <a:p>
            <a:pPr algn="ctr">
              <a:lnSpc>
                <a:spcPct val="50000"/>
              </a:lnSpc>
              <a:spcBef>
                <a:spcPts val="2225"/>
              </a:spcBef>
            </a:pPr>
            <a:r>
              <a:rPr lang="en-US" sz="4000" b="1" dirty="0">
                <a:latin typeface="Arial" charset="0"/>
                <a:cs typeface="Arial" charset="0"/>
              </a:rPr>
              <a:t> </a:t>
            </a:r>
            <a:r>
              <a:rPr lang="en-US" sz="3200" b="1" dirty="0">
                <a:latin typeface="Arial" charset="0"/>
              </a:rPr>
              <a:t>Cooperative Institute for Meteorological Satellite Studies, </a:t>
            </a:r>
          </a:p>
          <a:p>
            <a:pPr algn="ctr">
              <a:lnSpc>
                <a:spcPct val="50000"/>
              </a:lnSpc>
              <a:spcBef>
                <a:spcPct val="50000"/>
              </a:spcBef>
            </a:pPr>
            <a:r>
              <a:rPr lang="en-US" sz="3200" b="1" dirty="0">
                <a:latin typeface="Arial" charset="0"/>
              </a:rPr>
              <a:t>Space Science and Engineering Center, University of Wisconsin-Madison</a:t>
            </a:r>
          </a:p>
        </p:txBody>
      </p:sp>
      <p:pic>
        <p:nvPicPr>
          <p:cNvPr id="10" name="Picture 1" descr="HS3_logo.png"/>
          <p:cNvPicPr>
            <a:picLocks noChangeAspect="1"/>
          </p:cNvPicPr>
          <p:nvPr/>
        </p:nvPicPr>
        <p:blipFill>
          <a:blip r:embed="rId2">
            <a:extLst>
              <a:ext uri="{28A0092B-C50C-407E-A947-70E740481C1C}">
                <a14:useLocalDpi xmlns:a14="http://schemas.microsoft.com/office/drawing/2010/main" val="0"/>
              </a:ext>
            </a:extLst>
          </a:blip>
          <a:srcRect l="10001" t="14879" r="7547" b="15073"/>
          <a:stretch>
            <a:fillRect/>
          </a:stretch>
        </p:blipFill>
        <p:spPr bwMode="auto">
          <a:xfrm>
            <a:off x="5143668" y="1320800"/>
            <a:ext cx="415592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_CIM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6591" y="1100218"/>
            <a:ext cx="5907294" cy="4219496"/>
          </a:xfrm>
          <a:prstGeom prst="rect">
            <a:avLst/>
          </a:prstGeom>
        </p:spPr>
      </p:pic>
      <p:pic>
        <p:nvPicPr>
          <p:cNvPr id="12" name="Picture 11" descr="Logo_SSE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4652" y="1496588"/>
            <a:ext cx="5102213" cy="3602544"/>
          </a:xfrm>
          <a:prstGeom prst="rect">
            <a:avLst/>
          </a:prstGeom>
        </p:spPr>
      </p:pic>
      <p:sp>
        <p:nvSpPr>
          <p:cNvPr id="13" name="Text Box 9"/>
          <p:cNvSpPr txBox="1">
            <a:spLocks noChangeArrowheads="1"/>
          </p:cNvSpPr>
          <p:nvPr/>
        </p:nvSpPr>
        <p:spPr bwMode="auto">
          <a:xfrm>
            <a:off x="899291" y="5754780"/>
            <a:ext cx="6992692" cy="13284941"/>
          </a:xfrm>
          <a:prstGeom prst="rect">
            <a:avLst/>
          </a:prstGeom>
          <a:solidFill>
            <a:srgbClr val="EAEAEA"/>
          </a:solidFill>
          <a:ln w="9525">
            <a:solidFill>
              <a:schemeClr val="tx1"/>
            </a:solidFill>
            <a:miter lim="800000"/>
            <a:headEnd/>
            <a:tailEnd/>
          </a:ln>
        </p:spPr>
        <p:txBody>
          <a:bodyPr wrap="square" lIns="222062" tIns="185052" rIns="222062" bIns="185052">
            <a:spAutoFit/>
          </a:bodyPr>
          <a:lstStyle>
            <a:lvl1pPr>
              <a:tabLst>
                <a:tab pos="369888" algn="l"/>
              </a:tabLst>
              <a:defRPr sz="1900">
                <a:solidFill>
                  <a:schemeClr val="tx1"/>
                </a:solidFill>
                <a:latin typeface="Times New Roman" charset="0"/>
                <a:ea typeface="ＭＳ Ｐゴシック" charset="0"/>
                <a:cs typeface="ＭＳ Ｐゴシック" charset="0"/>
              </a:defRPr>
            </a:lvl1pPr>
            <a:lvl2pPr marL="742950" indent="-285750">
              <a:tabLst>
                <a:tab pos="369888" algn="l"/>
              </a:tabLst>
              <a:defRPr sz="1900">
                <a:solidFill>
                  <a:schemeClr val="tx1"/>
                </a:solidFill>
                <a:latin typeface="Times New Roman" charset="0"/>
                <a:ea typeface="ＭＳ Ｐゴシック" charset="0"/>
              </a:defRPr>
            </a:lvl2pPr>
            <a:lvl3pPr marL="1143000" indent="-228600">
              <a:tabLst>
                <a:tab pos="369888" algn="l"/>
              </a:tabLst>
              <a:defRPr sz="1900">
                <a:solidFill>
                  <a:schemeClr val="tx1"/>
                </a:solidFill>
                <a:latin typeface="Times New Roman" charset="0"/>
                <a:ea typeface="ＭＳ Ｐゴシック" charset="0"/>
              </a:defRPr>
            </a:lvl3pPr>
            <a:lvl4pPr marL="1600200" indent="-228600">
              <a:tabLst>
                <a:tab pos="369888" algn="l"/>
              </a:tabLst>
              <a:defRPr sz="1900">
                <a:solidFill>
                  <a:schemeClr val="tx1"/>
                </a:solidFill>
                <a:latin typeface="Times New Roman" charset="0"/>
                <a:ea typeface="ＭＳ Ｐゴシック" charset="0"/>
              </a:defRPr>
            </a:lvl4pPr>
            <a:lvl5pPr marL="2057400" indent="-228600">
              <a:tabLst>
                <a:tab pos="369888" algn="l"/>
              </a:tabLst>
              <a:defRPr sz="19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tabLst>
                <a:tab pos="369888" algn="l"/>
              </a:tabLst>
              <a:defRPr sz="19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tabLst>
                <a:tab pos="369888" algn="l"/>
              </a:tabLst>
              <a:defRPr sz="19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tabLst>
                <a:tab pos="369888" algn="l"/>
              </a:tabLst>
              <a:defRPr sz="19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tabLst>
                <a:tab pos="369888" algn="l"/>
              </a:tabLst>
              <a:defRPr sz="1900">
                <a:solidFill>
                  <a:schemeClr val="tx1"/>
                </a:solidFill>
                <a:latin typeface="Times New Roman" charset="0"/>
                <a:ea typeface="ＭＳ Ｐゴシック" charset="0"/>
              </a:defRPr>
            </a:lvl9pPr>
          </a:lstStyle>
          <a:p>
            <a:pPr algn="l"/>
            <a:r>
              <a:rPr lang="en-US" sz="2800" b="1" dirty="0">
                <a:latin typeface="Avenir Book"/>
                <a:cs typeface="Avenir Book"/>
              </a:rPr>
              <a:t>Abstract</a:t>
            </a:r>
            <a:endParaRPr lang="en-US" sz="2800" dirty="0">
              <a:latin typeface="Avenir Book"/>
              <a:cs typeface="Avenir Book"/>
            </a:endParaRPr>
          </a:p>
          <a:p>
            <a:pPr algn="l"/>
            <a:endParaRPr lang="en-US" dirty="0">
              <a:latin typeface="Avenir Book"/>
              <a:cs typeface="Avenir Book"/>
            </a:endParaRPr>
          </a:p>
          <a:p>
            <a:r>
              <a:rPr lang="en-US" sz="2400" dirty="0">
                <a:latin typeface="Avenir Book"/>
                <a:cs typeface="Avenir Book"/>
              </a:rPr>
              <a:t>A multi-year NASA Hurricane and Severe Storm </a:t>
            </a:r>
            <a:r>
              <a:rPr lang="en-US" sz="2400" dirty="0" err="1">
                <a:latin typeface="Avenir Book"/>
                <a:cs typeface="Avenir Book"/>
              </a:rPr>
              <a:t>Sentinal</a:t>
            </a:r>
            <a:r>
              <a:rPr lang="en-US" sz="2400" dirty="0">
                <a:latin typeface="Avenir Book"/>
                <a:cs typeface="Avenir Book"/>
              </a:rPr>
              <a:t> (HS3) aircraft field campaign was designed to better understand the life-cycle of hurricanes. It was conducted off the Eastern Coast of the U.S. during the 2012 through 2014 hurricane seasons. Measurements were acquired by the Scanning High-resolution Interferometer Sounder (S-HIS), Advanced Vertical Atmospheric Profiling System (AVAPS) and Cloud Physic </a:t>
            </a:r>
            <a:r>
              <a:rPr lang="en-US" sz="2400" dirty="0" err="1">
                <a:latin typeface="Avenir Book"/>
                <a:cs typeface="Avenir Book"/>
              </a:rPr>
              <a:t>Lidar</a:t>
            </a:r>
            <a:r>
              <a:rPr lang="en-US" sz="2400" dirty="0">
                <a:latin typeface="Avenir Book"/>
                <a:cs typeface="Avenir Book"/>
              </a:rPr>
              <a:t> (CPL) from the Global Hawk. The Global Hawk is an uninhabited aircraft vehicle that flies at an altitude 16.5 km for durations in excess of 26 hours</a:t>
            </a:r>
            <a:r>
              <a:rPr lang="en-US" sz="2400" dirty="0" smtClean="0">
                <a:latin typeface="Avenir Book"/>
                <a:cs typeface="Avenir Book"/>
              </a:rPr>
              <a:t>.</a:t>
            </a:r>
          </a:p>
          <a:p>
            <a:endParaRPr lang="en-US" sz="2400" dirty="0">
              <a:latin typeface="Avenir Book"/>
              <a:cs typeface="Avenir Book"/>
            </a:endParaRPr>
          </a:p>
          <a:p>
            <a:r>
              <a:rPr lang="en-US" sz="2400" dirty="0">
                <a:latin typeface="Avenir Book"/>
                <a:cs typeface="Avenir Book"/>
              </a:rPr>
              <a:t>The S-HIS, developed at the University of Wisconsin-Madison, is a Michelson Fourier Transform Spectrometer that measures the upwelling thermal radiation between 3.3 and 18 </a:t>
            </a:r>
            <a:r>
              <a:rPr lang="en-US" sz="2400" dirty="0">
                <a:latin typeface="Symbol" charset="2"/>
                <a:cs typeface="Symbol" charset="2"/>
              </a:rPr>
              <a:t>m</a:t>
            </a:r>
            <a:r>
              <a:rPr lang="en-US" sz="2400" dirty="0">
                <a:latin typeface="Avenir Book"/>
                <a:cs typeface="Avenir Book"/>
              </a:rPr>
              <a:t>m at 0.5 cm</a:t>
            </a:r>
            <a:r>
              <a:rPr lang="en-US" sz="2400" baseline="30000" dirty="0">
                <a:latin typeface="Avenir Book"/>
                <a:cs typeface="Avenir Book"/>
              </a:rPr>
              <a:t>-1</a:t>
            </a:r>
            <a:r>
              <a:rPr lang="en-US" sz="2400" dirty="0">
                <a:latin typeface="Avenir Book"/>
                <a:cs typeface="Avenir Book"/>
              </a:rPr>
              <a:t> resolution. A dual-regression retrieval technique </a:t>
            </a:r>
            <a:r>
              <a:rPr lang="en-US" sz="2400" dirty="0" smtClean="0">
                <a:latin typeface="Avenir Book"/>
                <a:cs typeface="Avenir Book"/>
              </a:rPr>
              <a:t>[Smith, et al., (2012)] </a:t>
            </a:r>
            <a:r>
              <a:rPr lang="en-US" sz="2400" dirty="0">
                <a:latin typeface="Avenir Book"/>
                <a:cs typeface="Avenir Book"/>
              </a:rPr>
              <a:t>was applied to the measured radiances to produce high quality atmospheric state profiles in addition to surface and cloud properties along the aircraft flight track. These products were directly compared to AVAPS </a:t>
            </a:r>
            <a:r>
              <a:rPr lang="en-US" sz="2400" dirty="0" err="1">
                <a:latin typeface="Avenir Book"/>
                <a:cs typeface="Avenir Book"/>
              </a:rPr>
              <a:t>dropsonde</a:t>
            </a:r>
            <a:r>
              <a:rPr lang="en-US" sz="2400" dirty="0">
                <a:latin typeface="Avenir Book"/>
                <a:cs typeface="Avenir Book"/>
              </a:rPr>
              <a:t> profiles and CPL measured cloud heights in our analysis</a:t>
            </a:r>
            <a:r>
              <a:rPr lang="en-US" sz="2400" dirty="0" smtClean="0">
                <a:latin typeface="Avenir Book"/>
                <a:cs typeface="Avenir Book"/>
              </a:rPr>
              <a:t>.</a:t>
            </a:r>
          </a:p>
          <a:p>
            <a:endParaRPr lang="en-US" sz="2400" smtClean="0">
              <a:latin typeface="Avenir Book"/>
              <a:cs typeface="Avenir Book"/>
            </a:endParaRPr>
          </a:p>
          <a:p>
            <a:r>
              <a:rPr lang="en-US" sz="2400" smtClean="0">
                <a:latin typeface="Avenir Book"/>
                <a:cs typeface="Avenir Book"/>
              </a:rPr>
              <a:t>NOTE</a:t>
            </a:r>
            <a:r>
              <a:rPr lang="en-US" sz="2400" dirty="0" smtClean="0">
                <a:latin typeface="Avenir Book"/>
                <a:cs typeface="Avenir Book"/>
              </a:rPr>
              <a:t>: We are still awaiting delivery of final, quality-controlled data products for CPL from the 2014 HS3 campaign. Therefore, we only present results from 2012 and 2013. We plan to publish the final results after final analysis.</a:t>
            </a:r>
            <a:endParaRPr lang="en-US" sz="2400" dirty="0">
              <a:latin typeface="Avenir Book"/>
              <a:cs typeface="Avenir Book"/>
            </a:endParaRPr>
          </a:p>
        </p:txBody>
      </p:sp>
      <p:sp>
        <p:nvSpPr>
          <p:cNvPr id="14" name="Text Box 65"/>
          <p:cNvSpPr txBox="1">
            <a:spLocks noChangeArrowheads="1"/>
          </p:cNvSpPr>
          <p:nvPr/>
        </p:nvSpPr>
        <p:spPr bwMode="auto">
          <a:xfrm>
            <a:off x="903522" y="19462465"/>
            <a:ext cx="6988461" cy="3697705"/>
          </a:xfrm>
          <a:prstGeom prst="rect">
            <a:avLst/>
          </a:prstGeom>
          <a:solidFill>
            <a:srgbClr val="EAEAEA"/>
          </a:solidFill>
          <a:ln w="9525">
            <a:solidFill>
              <a:schemeClr val="tx1"/>
            </a:solidFill>
            <a:miter lim="800000"/>
            <a:headEnd/>
            <a:tailEnd/>
          </a:ln>
        </p:spPr>
        <p:txBody>
          <a:bodyPr wrap="square" lIns="222062" tIns="185052" rIns="222062" bIns="185052">
            <a:spAutoFit/>
          </a:bodyPr>
          <a:lstStyle>
            <a:lvl1pPr marL="373063" indent="-373063">
              <a:defRPr sz="1900">
                <a:solidFill>
                  <a:schemeClr val="tx1"/>
                </a:solidFill>
                <a:latin typeface="Times New Roman" charset="0"/>
                <a:ea typeface="ＭＳ Ｐゴシック" charset="0"/>
                <a:cs typeface="ＭＳ Ｐゴシック" charset="0"/>
              </a:defRPr>
            </a:lvl1pPr>
            <a:lvl2pPr marL="742950" indent="-285750">
              <a:defRPr sz="1900">
                <a:solidFill>
                  <a:schemeClr val="tx1"/>
                </a:solidFill>
                <a:latin typeface="Times New Roman" charset="0"/>
                <a:ea typeface="ＭＳ Ｐゴシック" charset="0"/>
              </a:defRPr>
            </a:lvl2pPr>
            <a:lvl3pPr marL="1143000" indent="-228600">
              <a:defRPr sz="1900">
                <a:solidFill>
                  <a:schemeClr val="tx1"/>
                </a:solidFill>
                <a:latin typeface="Times New Roman" charset="0"/>
                <a:ea typeface="ＭＳ Ｐゴシック" charset="0"/>
              </a:defRPr>
            </a:lvl3pPr>
            <a:lvl4pPr marL="1600200" indent="-228600">
              <a:defRPr sz="1900">
                <a:solidFill>
                  <a:schemeClr val="tx1"/>
                </a:solidFill>
                <a:latin typeface="Times New Roman" charset="0"/>
                <a:ea typeface="ＭＳ Ｐゴシック" charset="0"/>
              </a:defRPr>
            </a:lvl4pPr>
            <a:lvl5pPr marL="2057400" indent="-228600">
              <a:defRPr sz="19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9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9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9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900">
                <a:solidFill>
                  <a:schemeClr val="tx1"/>
                </a:solidFill>
                <a:latin typeface="Times New Roman" charset="0"/>
                <a:ea typeface="ＭＳ Ｐゴシック" charset="0"/>
              </a:defRPr>
            </a:lvl9pPr>
          </a:lstStyle>
          <a:p>
            <a:pPr algn="l"/>
            <a:r>
              <a:rPr lang="en-US" sz="2400" dirty="0">
                <a:latin typeface="Avenir Book"/>
                <a:cs typeface="Avenir Book"/>
              </a:rPr>
              <a:t>Contact Information:  Daniel </a:t>
            </a:r>
            <a:r>
              <a:rPr lang="en-US" sz="2400" dirty="0" err="1">
                <a:latin typeface="Avenir Book"/>
                <a:cs typeface="Avenir Book"/>
              </a:rPr>
              <a:t>DeSlover</a:t>
            </a:r>
            <a:r>
              <a:rPr lang="en-US" sz="2400" dirty="0">
                <a:latin typeface="Avenir Book"/>
                <a:cs typeface="Avenir Book"/>
              </a:rPr>
              <a:t>, </a:t>
            </a:r>
            <a:r>
              <a:rPr lang="en-US" sz="2400" dirty="0">
                <a:solidFill>
                  <a:srgbClr val="0000FF"/>
                </a:solidFill>
                <a:latin typeface="Avenir Book"/>
                <a:cs typeface="Avenir Book"/>
                <a:hlinkClick r:id="rId5"/>
              </a:rPr>
              <a:t>deslover@</a:t>
            </a:r>
            <a:r>
              <a:rPr lang="en-US" sz="2400" dirty="0" smtClean="0">
                <a:solidFill>
                  <a:srgbClr val="0000FF"/>
                </a:solidFill>
                <a:latin typeface="Avenir Book"/>
                <a:cs typeface="Avenir Book"/>
                <a:hlinkClick r:id="rId5"/>
              </a:rPr>
              <a:t>ssec.wisc.edu</a:t>
            </a:r>
            <a:endParaRPr lang="en-US" sz="2400" dirty="0" smtClean="0">
              <a:solidFill>
                <a:srgbClr val="0000FF"/>
              </a:solidFill>
              <a:latin typeface="Avenir Book"/>
              <a:cs typeface="Avenir Book"/>
            </a:endParaRPr>
          </a:p>
          <a:p>
            <a:pPr algn="l"/>
            <a:endParaRPr lang="en-US" sz="2400" u="sng" dirty="0">
              <a:latin typeface="Avenir Book"/>
              <a:cs typeface="Avenir Book"/>
            </a:endParaRPr>
          </a:p>
          <a:p>
            <a:pPr algn="l"/>
            <a:r>
              <a:rPr lang="en-US" sz="2400" b="1" u="sng" dirty="0" smtClean="0">
                <a:latin typeface="Avenir Book"/>
                <a:cs typeface="Avenir Book"/>
              </a:rPr>
              <a:t>References: </a:t>
            </a:r>
          </a:p>
          <a:p>
            <a:pPr algn="l"/>
            <a:endParaRPr lang="en-US" sz="2400" dirty="0">
              <a:latin typeface="Avenir Book"/>
              <a:cs typeface="Avenir Book"/>
            </a:endParaRPr>
          </a:p>
          <a:p>
            <a:pPr algn="l"/>
            <a:r>
              <a:rPr lang="en-US" sz="2400" dirty="0" smtClean="0">
                <a:latin typeface="Avenir Book"/>
                <a:cs typeface="Avenir Book"/>
              </a:rPr>
              <a:t>Smith </a:t>
            </a:r>
            <a:r>
              <a:rPr lang="en-US" sz="2400" dirty="0">
                <a:latin typeface="Avenir Book"/>
                <a:cs typeface="Avenir Book"/>
              </a:rPr>
              <a:t>et al. 2012, Dual-Regression Retrieval Algorithm for Real-Time Processing of Satellite </a:t>
            </a:r>
            <a:r>
              <a:rPr lang="en-US" sz="2400" dirty="0" err="1">
                <a:latin typeface="Avenir Book"/>
                <a:cs typeface="Avenir Book"/>
              </a:rPr>
              <a:t>Ultraspectral</a:t>
            </a:r>
            <a:r>
              <a:rPr lang="en-US" sz="2400" dirty="0">
                <a:latin typeface="Avenir Book"/>
                <a:cs typeface="Avenir Book"/>
              </a:rPr>
              <a:t> Radiances, DOI: 10.1175/JAMC-D-11-0173.1</a:t>
            </a:r>
          </a:p>
        </p:txBody>
      </p:sp>
      <p:pic>
        <p:nvPicPr>
          <p:cNvPr id="23" name="Picture 9" descr="BT_20130824.eps"/>
          <p:cNvPicPr>
            <a:picLocks noChangeAspect="1"/>
          </p:cNvPicPr>
          <p:nvPr/>
        </p:nvPicPr>
        <p:blipFill>
          <a:blip r:embed="rId6">
            <a:extLst>
              <a:ext uri="{28A0092B-C50C-407E-A947-70E740481C1C}">
                <a14:useLocalDpi xmlns:a14="http://schemas.microsoft.com/office/drawing/2010/main" val="0"/>
              </a:ext>
            </a:extLst>
          </a:blip>
          <a:srcRect l="8281" t="2600" r="8325" b="3958"/>
          <a:stretch>
            <a:fillRect/>
          </a:stretch>
        </p:blipFill>
        <p:spPr bwMode="auto">
          <a:xfrm>
            <a:off x="19487673" y="22664486"/>
            <a:ext cx="11828462" cy="91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RTVL_Dropsonde_Compare_20130824_21585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0423" y="6585540"/>
            <a:ext cx="14216580" cy="8461054"/>
          </a:xfrm>
          <a:prstGeom prst="rect">
            <a:avLst/>
          </a:prstGeom>
        </p:spPr>
      </p:pic>
      <p:pic>
        <p:nvPicPr>
          <p:cNvPr id="29" name="Picture 28" descr="Mean_Dropsonde_RH_700mb_Compare_2013082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11102" y="15515583"/>
            <a:ext cx="14216580" cy="6726369"/>
          </a:xfrm>
          <a:prstGeom prst="rect">
            <a:avLst/>
          </a:prstGeom>
        </p:spPr>
      </p:pic>
      <p:sp>
        <p:nvSpPr>
          <p:cNvPr id="30" name="TextBox 29"/>
          <p:cNvSpPr txBox="1"/>
          <p:nvPr/>
        </p:nvSpPr>
        <p:spPr>
          <a:xfrm>
            <a:off x="8453724" y="6586602"/>
            <a:ext cx="7791543" cy="14865606"/>
          </a:xfrm>
          <a:prstGeom prst="rect">
            <a:avLst/>
          </a:prstGeom>
          <a:noFill/>
        </p:spPr>
        <p:txBody>
          <a:bodyPr wrap="square" rtlCol="0">
            <a:spAutoFit/>
          </a:bodyPr>
          <a:lstStyle/>
          <a:p>
            <a:r>
              <a:rPr lang="en-US" sz="2400" b="1" u="sng" dirty="0" smtClean="0">
                <a:latin typeface="Avenir Book"/>
                <a:cs typeface="Avenir Book"/>
              </a:rPr>
              <a:t>Top image</a:t>
            </a:r>
            <a:r>
              <a:rPr lang="en-US" sz="2400" dirty="0">
                <a:latin typeface="Avenir Book"/>
                <a:cs typeface="Avenir Book"/>
              </a:rPr>
              <a:t> </a:t>
            </a:r>
            <a:r>
              <a:rPr lang="en-US" sz="2400" dirty="0" smtClean="0">
                <a:latin typeface="Avenir Book"/>
                <a:cs typeface="Avenir Book"/>
              </a:rPr>
              <a:t> Each HS3 mission science flight may contain as many as 89 AVAPS </a:t>
            </a:r>
            <a:r>
              <a:rPr lang="en-US" sz="2400" dirty="0" err="1" smtClean="0">
                <a:latin typeface="Avenir Book"/>
                <a:cs typeface="Avenir Book"/>
              </a:rPr>
              <a:t>dropsondes</a:t>
            </a:r>
            <a:r>
              <a:rPr lang="en-US" sz="2400" dirty="0" smtClean="0">
                <a:latin typeface="Avenir Book"/>
                <a:cs typeface="Avenir Book"/>
              </a:rPr>
              <a:t>. We create a S-HIS retrieval analysis image for each </a:t>
            </a:r>
            <a:r>
              <a:rPr lang="en-US" sz="2400" dirty="0" err="1" smtClean="0">
                <a:latin typeface="Avenir Book"/>
                <a:cs typeface="Avenir Book"/>
              </a:rPr>
              <a:t>dropsonde</a:t>
            </a:r>
            <a:r>
              <a:rPr lang="en-US" sz="2400" dirty="0" smtClean="0">
                <a:latin typeface="Avenir Book"/>
                <a:cs typeface="Avenir Book"/>
              </a:rPr>
              <a:t>, corresponding to a two-minute mean S-HIS retrieval profile (60 seconds on either side of the </a:t>
            </a:r>
            <a:r>
              <a:rPr lang="en-US" sz="2400" dirty="0" err="1" smtClean="0">
                <a:latin typeface="Avenir Book"/>
                <a:cs typeface="Avenir Book"/>
              </a:rPr>
              <a:t>dropsonde</a:t>
            </a:r>
            <a:r>
              <a:rPr lang="en-US" sz="2400" dirty="0" smtClean="0">
                <a:latin typeface="Avenir Book"/>
                <a:cs typeface="Avenir Book"/>
              </a:rPr>
              <a:t> release time). </a:t>
            </a:r>
          </a:p>
          <a:p>
            <a:endParaRPr lang="en-US" sz="2400" dirty="0">
              <a:latin typeface="Avenir Book"/>
              <a:cs typeface="Avenir Book"/>
            </a:endParaRPr>
          </a:p>
          <a:p>
            <a:r>
              <a:rPr lang="en-US" sz="2400" dirty="0" smtClean="0">
                <a:latin typeface="Avenir Book"/>
                <a:cs typeface="Avenir Book"/>
              </a:rPr>
              <a:t>The figure includes an atmospheric state profile on a skew-T diagram, a collocated S-HIS/CPL image during the two-minute interval, and the two-minute S-HIS footprint with an overlay of the </a:t>
            </a:r>
            <a:r>
              <a:rPr lang="en-US" sz="2400" dirty="0" err="1" smtClean="0">
                <a:latin typeface="Avenir Book"/>
                <a:cs typeface="Avenir Book"/>
              </a:rPr>
              <a:t>dropsonde</a:t>
            </a:r>
            <a:r>
              <a:rPr lang="en-US" sz="2400" dirty="0" smtClean="0">
                <a:latin typeface="Avenir Book"/>
                <a:cs typeface="Avenir Book"/>
              </a:rPr>
              <a:t> trajectory. The aircraft height and S-HIS retrieved cloud top pressure (CTP) are also indicated on the skew-T.</a:t>
            </a:r>
          </a:p>
          <a:p>
            <a:endParaRPr lang="en-US" sz="2400" dirty="0" smtClean="0">
              <a:latin typeface="Avenir Book"/>
              <a:cs typeface="Avenir Book"/>
            </a:endParaRPr>
          </a:p>
          <a:p>
            <a:r>
              <a:rPr lang="en-US" sz="2400" dirty="0" smtClean="0">
                <a:latin typeface="Avenir Book" charset="0"/>
                <a:cs typeface="Arial" charset="0"/>
              </a:rPr>
              <a:t>The given case on 24 Aug 2013 targeted the Saharan Air Layer (SAL). There are two features of note in the individual skew-T image in the top figure:</a:t>
            </a:r>
          </a:p>
          <a:p>
            <a:pPr algn="just"/>
            <a:endParaRPr lang="en-US" sz="2400" b="1" dirty="0" smtClean="0">
              <a:latin typeface="Avenir Book" charset="0"/>
              <a:cs typeface="Arial" charset="0"/>
            </a:endParaRPr>
          </a:p>
          <a:p>
            <a:pPr marL="911225" indent="-508000" algn="just">
              <a:tabLst>
                <a:tab pos="7602538" algn="l"/>
              </a:tabLst>
            </a:pPr>
            <a:r>
              <a:rPr lang="en-US" sz="2400" dirty="0" smtClean="0">
                <a:solidFill>
                  <a:srgbClr val="FF0000"/>
                </a:solidFill>
                <a:latin typeface="Avenir Book" charset="0"/>
                <a:cs typeface="Arial" charset="0"/>
              </a:rPr>
              <a:t>(1). An upper air dry bias (above 250 </a:t>
            </a:r>
            <a:r>
              <a:rPr lang="en-US" sz="2400" dirty="0" err="1" smtClean="0">
                <a:solidFill>
                  <a:srgbClr val="FF0000"/>
                </a:solidFill>
                <a:latin typeface="Avenir Book" charset="0"/>
                <a:cs typeface="Arial" charset="0"/>
              </a:rPr>
              <a:t>mb</a:t>
            </a:r>
            <a:r>
              <a:rPr lang="en-US" sz="2400" dirty="0" smtClean="0">
                <a:solidFill>
                  <a:srgbClr val="FF0000"/>
                </a:solidFill>
                <a:latin typeface="Avenir Book" charset="0"/>
                <a:cs typeface="Arial" charset="0"/>
              </a:rPr>
              <a:t>) in the AVAPS </a:t>
            </a:r>
            <a:r>
              <a:rPr lang="en-US" sz="2400" dirty="0" err="1" smtClean="0">
                <a:solidFill>
                  <a:srgbClr val="FF0000"/>
                </a:solidFill>
                <a:latin typeface="Avenir Book" charset="0"/>
                <a:cs typeface="Arial" charset="0"/>
              </a:rPr>
              <a:t>dropsondes</a:t>
            </a:r>
            <a:r>
              <a:rPr lang="en-US" sz="2400" dirty="0" smtClean="0">
                <a:solidFill>
                  <a:srgbClr val="FF0000"/>
                </a:solidFill>
                <a:latin typeface="Avenir Book" charset="0"/>
                <a:cs typeface="Arial" charset="0"/>
              </a:rPr>
              <a:t> exists. It’s a feature that is apparent in the majority of AVAPS water vapor profiles throughout the HS3 mission.</a:t>
            </a:r>
          </a:p>
          <a:p>
            <a:pPr marL="911225" indent="-508000" algn="just"/>
            <a:endParaRPr lang="en-US" sz="2400" dirty="0" smtClean="0">
              <a:solidFill>
                <a:srgbClr val="FF0000"/>
              </a:solidFill>
              <a:latin typeface="Avenir Book" charset="0"/>
              <a:cs typeface="Arial" charset="0"/>
            </a:endParaRPr>
          </a:p>
          <a:p>
            <a:pPr marL="911225" indent="-508000" algn="just"/>
            <a:r>
              <a:rPr lang="en-US" sz="2400" dirty="0" smtClean="0">
                <a:solidFill>
                  <a:schemeClr val="accent3">
                    <a:lumMod val="75000"/>
                  </a:schemeClr>
                </a:solidFill>
                <a:latin typeface="Avenir Book" charset="0"/>
                <a:cs typeface="Arial" charset="0"/>
              </a:rPr>
              <a:t>(2). The SAL structure is quite obvious (600-800 </a:t>
            </a:r>
            <a:r>
              <a:rPr lang="en-US" sz="2400" dirty="0" err="1" smtClean="0">
                <a:solidFill>
                  <a:schemeClr val="accent3">
                    <a:lumMod val="75000"/>
                  </a:schemeClr>
                </a:solidFill>
                <a:latin typeface="Avenir Book" charset="0"/>
                <a:cs typeface="Arial" charset="0"/>
              </a:rPr>
              <a:t>mb</a:t>
            </a:r>
            <a:r>
              <a:rPr lang="en-US" sz="2400" dirty="0" smtClean="0">
                <a:solidFill>
                  <a:schemeClr val="accent3">
                    <a:lumMod val="75000"/>
                  </a:schemeClr>
                </a:solidFill>
                <a:latin typeface="Avenir Book" charset="0"/>
                <a:cs typeface="Arial" charset="0"/>
              </a:rPr>
              <a:t>), seen as a strong dry layer that resides above the lower level marine layer. The CPL image (top right) confirms the SAL.</a:t>
            </a:r>
          </a:p>
          <a:p>
            <a:endParaRPr lang="en-US" sz="2400" dirty="0" smtClean="0">
              <a:latin typeface="Avenir Book"/>
              <a:cs typeface="Avenir Book"/>
            </a:endParaRPr>
          </a:p>
          <a:p>
            <a:endParaRPr lang="en-US" sz="2400" dirty="0">
              <a:latin typeface="Avenir Book"/>
              <a:cs typeface="Avenir Book"/>
            </a:endParaRPr>
          </a:p>
          <a:p>
            <a:r>
              <a:rPr lang="en-US" sz="2400" b="1" u="sng" dirty="0" smtClean="0">
                <a:latin typeface="Avenir Book"/>
                <a:cs typeface="Avenir Book"/>
              </a:rPr>
              <a:t>Middle image</a:t>
            </a:r>
            <a:r>
              <a:rPr lang="en-US" sz="2400" dirty="0" smtClean="0">
                <a:latin typeface="Avenir Book"/>
                <a:cs typeface="Avenir Book"/>
              </a:rPr>
              <a:t> A daily mean is also applied to the data, resulting in a single, mean atmospheric state profile comparing S-HIS retrieved T and T</a:t>
            </a:r>
            <a:r>
              <a:rPr lang="en-US" sz="2400" baseline="-25000" dirty="0" smtClean="0">
                <a:latin typeface="Avenir Book"/>
                <a:cs typeface="Avenir Book"/>
              </a:rPr>
              <a:t>d </a:t>
            </a:r>
            <a:r>
              <a:rPr lang="en-US" sz="2400" dirty="0" smtClean="0">
                <a:latin typeface="Avenir Book"/>
                <a:cs typeface="Avenir Book"/>
              </a:rPr>
              <a:t>versus the AVAPS </a:t>
            </a:r>
            <a:r>
              <a:rPr lang="en-US" sz="2400" dirty="0" err="1" smtClean="0">
                <a:latin typeface="Avenir Book"/>
                <a:cs typeface="Avenir Book"/>
              </a:rPr>
              <a:t>dropsonde</a:t>
            </a:r>
            <a:r>
              <a:rPr lang="en-US" sz="2400" dirty="0" smtClean="0">
                <a:latin typeface="Avenir Book"/>
                <a:cs typeface="Avenir Book"/>
              </a:rPr>
              <a:t> measurements. We filter out cases where high cloud contamination could affect the comparison, using only cases where CTP &lt; 700 </a:t>
            </a:r>
            <a:r>
              <a:rPr lang="en-US" sz="2400" dirty="0" err="1" smtClean="0">
                <a:latin typeface="Avenir Book"/>
                <a:cs typeface="Avenir Book"/>
              </a:rPr>
              <a:t>mb</a:t>
            </a:r>
            <a:r>
              <a:rPr lang="en-US" sz="2400" dirty="0" smtClean="0">
                <a:latin typeface="Avenir Book"/>
                <a:cs typeface="Avenir Book"/>
              </a:rPr>
              <a:t>.</a:t>
            </a:r>
          </a:p>
          <a:p>
            <a:endParaRPr lang="en-US" sz="2400" dirty="0">
              <a:latin typeface="Avenir Book"/>
              <a:cs typeface="Avenir Book"/>
            </a:endParaRPr>
          </a:p>
          <a:p>
            <a:r>
              <a:rPr lang="en-US" sz="2400" dirty="0" smtClean="0">
                <a:latin typeface="Avenir Book"/>
                <a:cs typeface="Avenir Book"/>
              </a:rPr>
              <a:t>AVAPS measured and S-HIS retrieved T compare to within 1 K throughout the profile. RH profiles are generally within 10% absolute RH below the confirmed dry bias above 250 </a:t>
            </a:r>
            <a:r>
              <a:rPr lang="en-US" sz="2400" dirty="0" err="1" smtClean="0">
                <a:latin typeface="Avenir Book"/>
                <a:cs typeface="Avenir Book"/>
              </a:rPr>
              <a:t>mb</a:t>
            </a:r>
            <a:r>
              <a:rPr lang="en-US" sz="2400" dirty="0" smtClean="0">
                <a:latin typeface="Avenir Book"/>
                <a:cs typeface="Avenir Book"/>
              </a:rPr>
              <a:t>.</a:t>
            </a:r>
          </a:p>
        </p:txBody>
      </p:sp>
      <p:sp>
        <p:nvSpPr>
          <p:cNvPr id="31" name="Oval 63"/>
          <p:cNvSpPr>
            <a:spLocks noChangeArrowheads="1"/>
          </p:cNvSpPr>
          <p:nvPr/>
        </p:nvSpPr>
        <p:spPr bwMode="auto">
          <a:xfrm rot="16200000">
            <a:off x="18556356" y="8857796"/>
            <a:ext cx="2387027" cy="197753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12947" tIns="56473" rIns="112947" bIns="56473" anchor="ctr"/>
          <a:lstStyle/>
          <a:p>
            <a:pPr defTabSz="1128713"/>
            <a:endParaRPr lang="en-US" sz="3000"/>
          </a:p>
        </p:txBody>
      </p:sp>
      <p:sp>
        <p:nvSpPr>
          <p:cNvPr id="32" name="Oval 63"/>
          <p:cNvSpPr>
            <a:spLocks noChangeArrowheads="1"/>
          </p:cNvSpPr>
          <p:nvPr/>
        </p:nvSpPr>
        <p:spPr bwMode="auto">
          <a:xfrm rot="16200000">
            <a:off x="24198666" y="17573729"/>
            <a:ext cx="2387027" cy="110668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12947" tIns="56473" rIns="112947" bIns="56473" anchor="ctr"/>
          <a:lstStyle/>
          <a:p>
            <a:pPr defTabSz="1128713"/>
            <a:endParaRPr lang="en-US" sz="3000"/>
          </a:p>
        </p:txBody>
      </p:sp>
      <p:cxnSp>
        <p:nvCxnSpPr>
          <p:cNvPr id="33" name="Straight Arrow Connector 66"/>
          <p:cNvCxnSpPr>
            <a:cxnSpLocks noChangeShapeType="1"/>
          </p:cNvCxnSpPr>
          <p:nvPr/>
        </p:nvCxnSpPr>
        <p:spPr bwMode="auto">
          <a:xfrm flipH="1" flipV="1">
            <a:off x="16325034" y="13676732"/>
            <a:ext cx="9111051" cy="3256827"/>
          </a:xfrm>
          <a:prstGeom prst="straightConnector1">
            <a:avLst/>
          </a:prstGeom>
          <a:noFill/>
          <a:ln w="38100">
            <a:solidFill>
              <a:srgbClr val="FF0000"/>
            </a:solidFill>
            <a:round/>
            <a:headEnd/>
            <a:tailEnd type="triangle" w="med" len="med"/>
          </a:ln>
        </p:spPr>
      </p:cxnSp>
      <p:cxnSp>
        <p:nvCxnSpPr>
          <p:cNvPr id="35" name="Straight Arrow Connector 66"/>
          <p:cNvCxnSpPr>
            <a:cxnSpLocks noChangeShapeType="1"/>
          </p:cNvCxnSpPr>
          <p:nvPr/>
        </p:nvCxnSpPr>
        <p:spPr bwMode="auto">
          <a:xfrm flipH="1">
            <a:off x="16325035" y="9672588"/>
            <a:ext cx="2436068" cy="4004144"/>
          </a:xfrm>
          <a:prstGeom prst="straightConnector1">
            <a:avLst/>
          </a:prstGeom>
          <a:noFill/>
          <a:ln w="38100">
            <a:solidFill>
              <a:srgbClr val="FF0000"/>
            </a:solidFill>
            <a:round/>
            <a:headEnd/>
            <a:tailEnd type="triangle" w="med" len="med"/>
          </a:ln>
        </p:spPr>
      </p:cxnSp>
      <p:sp>
        <p:nvSpPr>
          <p:cNvPr id="42" name="Rounded Rectangle 41"/>
          <p:cNvSpPr/>
          <p:nvPr/>
        </p:nvSpPr>
        <p:spPr>
          <a:xfrm>
            <a:off x="22083589" y="13079099"/>
            <a:ext cx="2256098" cy="851627"/>
          </a:xfrm>
          <a:prstGeom prst="roundRect">
            <a:avLst/>
          </a:prstGeom>
          <a:noFill/>
          <a:ln w="38100">
            <a:solidFill>
              <a:srgbClr val="77933C"/>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27442701" y="8413995"/>
            <a:ext cx="2713461" cy="271926"/>
          </a:xfrm>
          <a:prstGeom prst="roundRect">
            <a:avLst/>
          </a:prstGeom>
          <a:noFill/>
          <a:ln w="38100">
            <a:solidFill>
              <a:srgbClr val="77933C"/>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66"/>
          <p:cNvCxnSpPr>
            <a:cxnSpLocks noChangeShapeType="1"/>
            <a:stCxn id="42" idx="1"/>
          </p:cNvCxnSpPr>
          <p:nvPr/>
        </p:nvCxnSpPr>
        <p:spPr bwMode="auto">
          <a:xfrm flipH="1">
            <a:off x="16450436" y="13504913"/>
            <a:ext cx="5633153" cy="1773480"/>
          </a:xfrm>
          <a:prstGeom prst="straightConnector1">
            <a:avLst/>
          </a:prstGeom>
          <a:noFill/>
          <a:ln w="38100">
            <a:solidFill>
              <a:schemeClr val="accent3">
                <a:lumMod val="75000"/>
              </a:schemeClr>
            </a:solidFill>
            <a:prstDash val="dash"/>
            <a:round/>
            <a:headEnd/>
            <a:tailEnd type="triangle" w="med" len="med"/>
          </a:ln>
        </p:spPr>
      </p:cxnSp>
      <p:cxnSp>
        <p:nvCxnSpPr>
          <p:cNvPr id="49" name="Straight Arrow Connector 66"/>
          <p:cNvCxnSpPr>
            <a:cxnSpLocks noChangeShapeType="1"/>
          </p:cNvCxnSpPr>
          <p:nvPr/>
        </p:nvCxnSpPr>
        <p:spPr bwMode="auto">
          <a:xfrm flipH="1">
            <a:off x="24339688" y="8685921"/>
            <a:ext cx="3645615" cy="4608332"/>
          </a:xfrm>
          <a:prstGeom prst="straightConnector1">
            <a:avLst/>
          </a:prstGeom>
          <a:noFill/>
          <a:ln w="38100">
            <a:solidFill>
              <a:schemeClr val="accent3">
                <a:lumMod val="75000"/>
              </a:schemeClr>
            </a:solidFill>
            <a:prstDash val="dash"/>
            <a:round/>
            <a:headEnd/>
            <a:tailEnd type="triangle" w="med" len="med"/>
          </a:ln>
        </p:spPr>
      </p:cxnSp>
      <p:sp>
        <p:nvSpPr>
          <p:cNvPr id="51" name="TextBox 50"/>
          <p:cNvSpPr txBox="1"/>
          <p:nvPr/>
        </p:nvSpPr>
        <p:spPr>
          <a:xfrm>
            <a:off x="8414951" y="5886322"/>
            <a:ext cx="2366004" cy="523220"/>
          </a:xfrm>
          <a:prstGeom prst="rect">
            <a:avLst/>
          </a:prstGeom>
          <a:noFill/>
        </p:spPr>
        <p:txBody>
          <a:bodyPr wrap="none" rtlCol="0">
            <a:spAutoFit/>
          </a:bodyPr>
          <a:lstStyle/>
          <a:p>
            <a:r>
              <a:rPr lang="en-US" sz="2800" b="1" dirty="0" smtClean="0">
                <a:latin typeface="Avenir Book"/>
                <a:cs typeface="Avenir Book"/>
              </a:rPr>
              <a:t>Daily Analysis</a:t>
            </a:r>
          </a:p>
        </p:txBody>
      </p:sp>
      <p:sp>
        <p:nvSpPr>
          <p:cNvPr id="52" name="TextBox 51"/>
          <p:cNvSpPr txBox="1"/>
          <p:nvPr/>
        </p:nvSpPr>
        <p:spPr>
          <a:xfrm>
            <a:off x="32197659" y="5886322"/>
            <a:ext cx="2778574" cy="523220"/>
          </a:xfrm>
          <a:prstGeom prst="rect">
            <a:avLst/>
          </a:prstGeom>
          <a:noFill/>
        </p:spPr>
        <p:txBody>
          <a:bodyPr wrap="none" rtlCol="0">
            <a:spAutoFit/>
          </a:bodyPr>
          <a:lstStyle/>
          <a:p>
            <a:r>
              <a:rPr lang="en-US" sz="2800" b="1" dirty="0" smtClean="0">
                <a:latin typeface="Avenir Book"/>
                <a:cs typeface="Avenir Book"/>
              </a:rPr>
              <a:t>Mission Analysis</a:t>
            </a:r>
          </a:p>
        </p:txBody>
      </p:sp>
      <p:pic>
        <p:nvPicPr>
          <p:cNvPr id="58" name="Picture 81" descr="RTVL_Full_2012HS3_Cloudy_DensityPlot.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7823907" y="19804367"/>
            <a:ext cx="50419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2" descr="RTVL_Full_2012HS3_Cloudy_DensityPlot.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456570" y="19804367"/>
            <a:ext cx="5033962"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83" descr="RTVL_Full_2012HS3_Cloudy_Histogram.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296232" y="15537167"/>
            <a:ext cx="524192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84" descr="RTVL_Full_2012HS3_Pie.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3542420" y="7078967"/>
            <a:ext cx="346868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85" descr="RTVL_2012HS3_DRnocloud_HIST2.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2308932" y="11269967"/>
            <a:ext cx="52101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86" descr="RTVL_Full_2012HS3_Cloudy_Histogram.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587370" y="15537167"/>
            <a:ext cx="524986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87" descr="RTVL_2012HS3_DRnocloud_HIST2.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7571495" y="11269967"/>
            <a:ext cx="528955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8" descr="RTVL_Full_2012HS3_Pie.eps"/>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8833557" y="7078967"/>
            <a:ext cx="3478213"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40"/>
          <p:cNvSpPr txBox="1">
            <a:spLocks noChangeArrowheads="1"/>
          </p:cNvSpPr>
          <p:nvPr/>
        </p:nvSpPr>
        <p:spPr bwMode="auto">
          <a:xfrm>
            <a:off x="40103557" y="6555092"/>
            <a:ext cx="869143"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300">
                <a:solidFill>
                  <a:schemeClr val="tx1"/>
                </a:solidFill>
                <a:latin typeface="Times New Roman" charset="0"/>
                <a:ea typeface="ＭＳ Ｐゴシック" charset="0"/>
                <a:cs typeface="ＭＳ Ｐゴシック" charset="0"/>
              </a:defRPr>
            </a:lvl1pPr>
            <a:lvl2pPr marL="742950" indent="-285750">
              <a:defRPr sz="2300">
                <a:solidFill>
                  <a:schemeClr val="tx1"/>
                </a:solidFill>
                <a:latin typeface="Times New Roman" charset="0"/>
                <a:ea typeface="ＭＳ Ｐゴシック" charset="0"/>
              </a:defRPr>
            </a:lvl2pPr>
            <a:lvl3pPr marL="1143000" indent="-228600">
              <a:defRPr sz="2300">
                <a:solidFill>
                  <a:schemeClr val="tx1"/>
                </a:solidFill>
                <a:latin typeface="Times New Roman" charset="0"/>
                <a:ea typeface="ＭＳ Ｐゴシック" charset="0"/>
              </a:defRPr>
            </a:lvl3pPr>
            <a:lvl4pPr marL="1600200" indent="-228600">
              <a:defRPr sz="2300">
                <a:solidFill>
                  <a:schemeClr val="tx1"/>
                </a:solidFill>
                <a:latin typeface="Times New Roman" charset="0"/>
                <a:ea typeface="ＭＳ Ｐゴシック" charset="0"/>
              </a:defRPr>
            </a:lvl4pPr>
            <a:lvl5pPr marL="2057400" indent="-228600">
              <a:defRPr sz="23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300">
                <a:solidFill>
                  <a:schemeClr val="tx1"/>
                </a:solidFill>
                <a:latin typeface="Times New Roman" charset="0"/>
                <a:ea typeface="ＭＳ Ｐゴシック" charset="0"/>
              </a:defRPr>
            </a:lvl9pPr>
          </a:lstStyle>
          <a:p>
            <a:r>
              <a:rPr lang="en-US" sz="2400" dirty="0">
                <a:latin typeface="Avenir Book"/>
                <a:cs typeface="Avenir Book"/>
              </a:rPr>
              <a:t>2013</a:t>
            </a:r>
          </a:p>
        </p:txBody>
      </p:sp>
      <p:sp>
        <p:nvSpPr>
          <p:cNvPr id="67" name="TextBox 40"/>
          <p:cNvSpPr txBox="1">
            <a:spLocks noChangeArrowheads="1"/>
          </p:cNvSpPr>
          <p:nvPr/>
        </p:nvSpPr>
        <p:spPr bwMode="auto">
          <a:xfrm>
            <a:off x="34769557" y="6555092"/>
            <a:ext cx="869143"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defRPr sz="2300">
                <a:solidFill>
                  <a:schemeClr val="tx1"/>
                </a:solidFill>
                <a:latin typeface="Times New Roman" charset="0"/>
                <a:ea typeface="ＭＳ Ｐゴシック" charset="0"/>
                <a:cs typeface="ＭＳ Ｐゴシック" charset="0"/>
              </a:defRPr>
            </a:lvl1pPr>
            <a:lvl2pPr marL="742950" indent="-285750">
              <a:defRPr sz="2300">
                <a:solidFill>
                  <a:schemeClr val="tx1"/>
                </a:solidFill>
                <a:latin typeface="Times New Roman" charset="0"/>
                <a:ea typeface="ＭＳ Ｐゴシック" charset="0"/>
              </a:defRPr>
            </a:lvl2pPr>
            <a:lvl3pPr marL="1143000" indent="-228600">
              <a:defRPr sz="2300">
                <a:solidFill>
                  <a:schemeClr val="tx1"/>
                </a:solidFill>
                <a:latin typeface="Times New Roman" charset="0"/>
                <a:ea typeface="ＭＳ Ｐゴシック" charset="0"/>
              </a:defRPr>
            </a:lvl3pPr>
            <a:lvl4pPr marL="1600200" indent="-228600">
              <a:defRPr sz="2300">
                <a:solidFill>
                  <a:schemeClr val="tx1"/>
                </a:solidFill>
                <a:latin typeface="Times New Roman" charset="0"/>
                <a:ea typeface="ＭＳ Ｐゴシック" charset="0"/>
              </a:defRPr>
            </a:lvl4pPr>
            <a:lvl5pPr marL="2057400" indent="-228600">
              <a:defRPr sz="23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300">
                <a:solidFill>
                  <a:schemeClr val="tx1"/>
                </a:solidFill>
                <a:latin typeface="Times New Roman" charset="0"/>
                <a:ea typeface="ＭＳ Ｐゴシック" charset="0"/>
              </a:defRPr>
            </a:lvl9pPr>
          </a:lstStyle>
          <a:p>
            <a:r>
              <a:rPr lang="en-US" sz="2400" dirty="0">
                <a:latin typeface="Avenir Book"/>
                <a:cs typeface="Avenir Book"/>
              </a:rPr>
              <a:t>2012</a:t>
            </a:r>
          </a:p>
        </p:txBody>
      </p:sp>
      <p:sp>
        <p:nvSpPr>
          <p:cNvPr id="73" name="Rectangle 72"/>
          <p:cNvSpPr/>
          <p:nvPr/>
        </p:nvSpPr>
        <p:spPr>
          <a:xfrm>
            <a:off x="903522" y="23654891"/>
            <a:ext cx="14209751" cy="8553220"/>
          </a:xfrm>
          <a:prstGeom prst="rect">
            <a:avLst/>
          </a:prstGeom>
          <a:solidFill>
            <a:srgbClr val="CD58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descr="HS3_2014_All_flight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61865" y="24192827"/>
            <a:ext cx="13293065" cy="7477349"/>
          </a:xfrm>
          <a:prstGeom prst="rect">
            <a:avLst/>
          </a:prstGeom>
        </p:spPr>
      </p:pic>
      <p:sp>
        <p:nvSpPr>
          <p:cNvPr id="72" name="TextBox 161"/>
          <p:cNvSpPr txBox="1">
            <a:spLocks noChangeArrowheads="1"/>
          </p:cNvSpPr>
          <p:nvPr/>
        </p:nvSpPr>
        <p:spPr bwMode="auto">
          <a:xfrm>
            <a:off x="32456570" y="24466875"/>
            <a:ext cx="10380662" cy="71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2947" tIns="56473" rIns="112947" bIns="56473">
            <a:spAutoFit/>
          </a:bodyPr>
          <a:lstStyle>
            <a:lvl1pPr>
              <a:defRPr sz="2300">
                <a:solidFill>
                  <a:schemeClr val="tx1"/>
                </a:solidFill>
                <a:latin typeface="Times New Roman" charset="0"/>
                <a:ea typeface="ＭＳ Ｐゴシック" charset="0"/>
                <a:cs typeface="ＭＳ Ｐゴシック" charset="0"/>
              </a:defRPr>
            </a:lvl1pPr>
            <a:lvl2pPr marL="742950" indent="-285750">
              <a:defRPr sz="2300">
                <a:solidFill>
                  <a:schemeClr val="tx1"/>
                </a:solidFill>
                <a:latin typeface="Times New Roman" charset="0"/>
                <a:ea typeface="ＭＳ Ｐゴシック" charset="0"/>
              </a:defRPr>
            </a:lvl2pPr>
            <a:lvl3pPr marL="1143000" indent="-228600">
              <a:defRPr sz="2300">
                <a:solidFill>
                  <a:schemeClr val="tx1"/>
                </a:solidFill>
                <a:latin typeface="Times New Roman" charset="0"/>
                <a:ea typeface="ＭＳ Ｐゴシック" charset="0"/>
              </a:defRPr>
            </a:lvl3pPr>
            <a:lvl4pPr marL="1600200" indent="-228600">
              <a:defRPr sz="2300">
                <a:solidFill>
                  <a:schemeClr val="tx1"/>
                </a:solidFill>
                <a:latin typeface="Times New Roman" charset="0"/>
                <a:ea typeface="ＭＳ Ｐゴシック" charset="0"/>
              </a:defRPr>
            </a:lvl4pPr>
            <a:lvl5pPr marL="2057400" indent="-228600">
              <a:defRPr sz="23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3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3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3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300">
                <a:solidFill>
                  <a:schemeClr val="tx1"/>
                </a:solidFill>
                <a:latin typeface="Times New Roman" charset="0"/>
                <a:ea typeface="ＭＳ Ｐゴシック" charset="0"/>
              </a:defRPr>
            </a:lvl9pPr>
          </a:lstStyle>
          <a:p>
            <a:pPr algn="just"/>
            <a:r>
              <a:rPr lang="en-US" sz="2400" dirty="0">
                <a:latin typeface="Avenir Book" charset="0"/>
                <a:cs typeface="Avenir Book" charset="0"/>
              </a:rPr>
              <a:t>We compiled cloud-top </a:t>
            </a:r>
            <a:r>
              <a:rPr lang="en-US" sz="2400" dirty="0" smtClean="0">
                <a:latin typeface="Avenir Book" charset="0"/>
                <a:cs typeface="Avenir Book" charset="0"/>
              </a:rPr>
              <a:t>statistics independently </a:t>
            </a:r>
            <a:r>
              <a:rPr lang="en-US" sz="2400" dirty="0">
                <a:latin typeface="Avenir Book" charset="0"/>
                <a:cs typeface="Avenir Book" charset="0"/>
              </a:rPr>
              <a:t>for the entire 2012 and 2013 HS3 </a:t>
            </a:r>
            <a:r>
              <a:rPr lang="en-US" sz="2400" dirty="0" smtClean="0">
                <a:latin typeface="Avenir Book" charset="0"/>
                <a:cs typeface="Avenir Book" charset="0"/>
              </a:rPr>
              <a:t>missions.  </a:t>
            </a:r>
            <a:r>
              <a:rPr lang="en-US" sz="2400" dirty="0">
                <a:latin typeface="Avenir Book" charset="0"/>
                <a:cs typeface="Avenir Book" charset="0"/>
              </a:rPr>
              <a:t>We </a:t>
            </a:r>
            <a:r>
              <a:rPr lang="en-US" sz="2400" dirty="0" smtClean="0">
                <a:latin typeface="Avenir Book" charset="0"/>
                <a:cs typeface="Avenir Book" charset="0"/>
              </a:rPr>
              <a:t>apply this </a:t>
            </a:r>
            <a:r>
              <a:rPr lang="en-US" sz="2400" dirty="0">
                <a:latin typeface="Avenir Book" charset="0"/>
                <a:cs typeface="Avenir Book" charset="0"/>
              </a:rPr>
              <a:t>analysis </a:t>
            </a:r>
            <a:r>
              <a:rPr lang="en-US" sz="2400" dirty="0" smtClean="0">
                <a:latin typeface="Avenir Book" charset="0"/>
                <a:cs typeface="Avenir Book" charset="0"/>
              </a:rPr>
              <a:t>in an attempt to </a:t>
            </a:r>
            <a:r>
              <a:rPr lang="en-US" sz="2400" dirty="0">
                <a:latin typeface="Avenir Book" charset="0"/>
                <a:cs typeface="Avenir Book" charset="0"/>
              </a:rPr>
              <a:t>determine the effects of cloud optical depth for cases where the S-HIS DR did not discern the presence of cloud.  Data was further broken down to clouds above (or below) 5 km. Mean collocated CPL data were used for both OD and cloud top height in this </a:t>
            </a:r>
            <a:r>
              <a:rPr lang="en-US" sz="2400" dirty="0" smtClean="0">
                <a:latin typeface="Avenir Book" charset="0"/>
                <a:cs typeface="Avenir Book" charset="0"/>
              </a:rPr>
              <a:t>study. The left panels reflect </a:t>
            </a:r>
            <a:r>
              <a:rPr lang="en-US" sz="2400" dirty="0">
                <a:latin typeface="Avenir Book" charset="0"/>
                <a:cs typeface="Avenir Book" charset="0"/>
              </a:rPr>
              <a:t>2012 </a:t>
            </a:r>
            <a:r>
              <a:rPr lang="en-US" sz="2400" dirty="0" smtClean="0">
                <a:latin typeface="Avenir Book" charset="0"/>
                <a:cs typeface="Avenir Book" charset="0"/>
              </a:rPr>
              <a:t>HS3 campaign </a:t>
            </a:r>
            <a:r>
              <a:rPr lang="en-US" sz="2400" dirty="0">
                <a:latin typeface="Avenir Book" charset="0"/>
                <a:cs typeface="Avenir Book" charset="0"/>
              </a:rPr>
              <a:t>measurements, while right panel shows </a:t>
            </a:r>
            <a:r>
              <a:rPr lang="en-US" sz="2400" dirty="0" smtClean="0">
                <a:latin typeface="Avenir Book" charset="0"/>
                <a:cs typeface="Avenir Book" charset="0"/>
              </a:rPr>
              <a:t>results for 2013</a:t>
            </a:r>
            <a:r>
              <a:rPr lang="en-US" sz="2400" dirty="0">
                <a:latin typeface="Avenir Book" charset="0"/>
                <a:cs typeface="Avenir Book" charset="0"/>
              </a:rPr>
              <a:t>.</a:t>
            </a:r>
          </a:p>
          <a:p>
            <a:pPr algn="just"/>
            <a:endParaRPr lang="en-US" sz="2400" dirty="0">
              <a:latin typeface="Avenir Book" charset="0"/>
              <a:cs typeface="Avenir Book" charset="0"/>
            </a:endParaRPr>
          </a:p>
          <a:p>
            <a:pPr algn="just"/>
            <a:r>
              <a:rPr lang="en-US" sz="2400" dirty="0" smtClean="0">
                <a:latin typeface="Avenir Book" charset="0"/>
                <a:cs typeface="Avenir Book" charset="0"/>
              </a:rPr>
              <a:t>The pie </a:t>
            </a:r>
            <a:r>
              <a:rPr lang="en-US" sz="2400" dirty="0">
                <a:latin typeface="Avenir Book" charset="0"/>
                <a:cs typeface="Avenir Book" charset="0"/>
              </a:rPr>
              <a:t>charts </a:t>
            </a:r>
            <a:r>
              <a:rPr lang="en-US" sz="2400" dirty="0" smtClean="0">
                <a:latin typeface="Avenir Book" charset="0"/>
                <a:cs typeface="Avenir Book" charset="0"/>
              </a:rPr>
              <a:t>show a rigorous </a:t>
            </a:r>
            <a:r>
              <a:rPr lang="en-US" sz="2400" dirty="0">
                <a:latin typeface="Avenir Book" charset="0"/>
                <a:cs typeface="Avenir Book" charset="0"/>
              </a:rPr>
              <a:t>breakdown of </a:t>
            </a:r>
            <a:r>
              <a:rPr lang="en-US" sz="2400" dirty="0" smtClean="0">
                <a:latin typeface="Avenir Book" charset="0"/>
                <a:cs typeface="Avenir Book" charset="0"/>
              </a:rPr>
              <a:t>aircraft </a:t>
            </a:r>
            <a:r>
              <a:rPr lang="en-US" sz="2400" dirty="0">
                <a:latin typeface="Avenir Book" charset="0"/>
                <a:cs typeface="Avenir Book" charset="0"/>
              </a:rPr>
              <a:t>observations for all cases. Roughly half of the S-HIS retrievals do not infer cloudy conditions. The histogram directly below the pie charts shows that the majority of these cases are optically thin.</a:t>
            </a:r>
          </a:p>
          <a:p>
            <a:pPr algn="just"/>
            <a:endParaRPr lang="en-US" sz="2400" dirty="0">
              <a:latin typeface="Avenir Book" charset="0"/>
              <a:cs typeface="Avenir Book" charset="0"/>
            </a:endParaRPr>
          </a:p>
          <a:p>
            <a:pPr algn="just"/>
            <a:r>
              <a:rPr lang="en-US" sz="2400" dirty="0">
                <a:latin typeface="Avenir Book" charset="0"/>
                <a:cs typeface="Avenir Book" charset="0"/>
              </a:rPr>
              <a:t>The bottom two panels show the distribution of  cloud top height for cases where both CPL and S-HIS measured a cloud top. The histogram indicates cloud top height differences between S-HIS and CPL, while the bottom panel illustrates a density plot showing the distribution of cloud top.  The histogram tail to the left of the distribution suggests problems in the S-HIS retrieval at defining cloud tops for high, thin cirrus.</a:t>
            </a:r>
          </a:p>
        </p:txBody>
      </p:sp>
      <p:sp>
        <p:nvSpPr>
          <p:cNvPr id="74" name="TextBox 73"/>
          <p:cNvSpPr txBox="1"/>
          <p:nvPr/>
        </p:nvSpPr>
        <p:spPr>
          <a:xfrm>
            <a:off x="15398433" y="23019900"/>
            <a:ext cx="3842415" cy="8063745"/>
          </a:xfrm>
          <a:prstGeom prst="rect">
            <a:avLst/>
          </a:prstGeom>
          <a:noFill/>
        </p:spPr>
        <p:txBody>
          <a:bodyPr wrap="square" rtlCol="0">
            <a:spAutoFit/>
          </a:bodyPr>
          <a:lstStyle/>
          <a:p>
            <a:r>
              <a:rPr lang="en-US" sz="2400" dirty="0" smtClean="0">
                <a:latin typeface="Avenir Book" charset="0"/>
                <a:cs typeface="Avenir Book" charset="0"/>
              </a:rPr>
              <a:t>The upper panel, to the right, shows S-HIS measured upwelling brightness temperature (T</a:t>
            </a:r>
            <a:r>
              <a:rPr lang="en-US" sz="2400" baseline="-25000" dirty="0" smtClean="0">
                <a:latin typeface="Avenir Book" charset="0"/>
                <a:cs typeface="Avenir Book" charset="0"/>
              </a:rPr>
              <a:t>b</a:t>
            </a:r>
            <a:r>
              <a:rPr lang="en-US" sz="2400" dirty="0" smtClean="0">
                <a:latin typeface="Avenir Book" charset="0"/>
                <a:cs typeface="Avenir Book" charset="0"/>
              </a:rPr>
              <a:t>)</a:t>
            </a:r>
            <a:r>
              <a:rPr lang="en-US" sz="2400" baseline="-25000" dirty="0" smtClean="0">
                <a:latin typeface="Avenir Book" charset="0"/>
                <a:cs typeface="Avenir Book" charset="0"/>
              </a:rPr>
              <a:t> </a:t>
            </a:r>
            <a:r>
              <a:rPr lang="en-US" sz="2400" dirty="0" smtClean="0">
                <a:latin typeface="Avenir Book" charset="0"/>
                <a:cs typeface="Avenir Book" charset="0"/>
              </a:rPr>
              <a:t>with AVAPS and DR calculations using Line-by-Line </a:t>
            </a:r>
            <a:r>
              <a:rPr lang="en-US" sz="2400" dirty="0" err="1" smtClean="0">
                <a:latin typeface="Avenir Book" charset="0"/>
                <a:cs typeface="Avenir Book" charset="0"/>
              </a:rPr>
              <a:t>Radiative</a:t>
            </a:r>
            <a:r>
              <a:rPr lang="en-US" sz="2400" dirty="0" smtClean="0">
                <a:latin typeface="Avenir Book" charset="0"/>
                <a:cs typeface="Avenir Book" charset="0"/>
              </a:rPr>
              <a:t> Transfer Model (LBLRTM). Retrieved surface temperature, </a:t>
            </a:r>
            <a:r>
              <a:rPr lang="en-US" sz="2400" dirty="0" err="1" smtClean="0">
                <a:latin typeface="Avenir Book" charset="0"/>
                <a:cs typeface="Avenir Book" charset="0"/>
              </a:rPr>
              <a:t>T</a:t>
            </a:r>
            <a:r>
              <a:rPr lang="en-US" sz="2400" baseline="-25000" dirty="0" err="1" smtClean="0">
                <a:latin typeface="Avenir Book" charset="0"/>
                <a:cs typeface="Avenir Book" charset="0"/>
              </a:rPr>
              <a:t>surf</a:t>
            </a:r>
            <a:r>
              <a:rPr lang="en-US" sz="2400" dirty="0" smtClean="0">
                <a:latin typeface="Avenir Book" charset="0"/>
                <a:cs typeface="Avenir Book" charset="0"/>
              </a:rPr>
              <a:t>, was used in both calculations and a fixed water vapor mixing ratio (first observed AVAPS measurement below aircraft) was used to fill in the AVAPS data gap between the aircraft and first AVAPS measurement.</a:t>
            </a:r>
            <a:endParaRPr lang="en-US" sz="2400" dirty="0" smtClean="0">
              <a:latin typeface="Avenir Book"/>
              <a:cs typeface="Avenir Book"/>
            </a:endParaRPr>
          </a:p>
          <a:p>
            <a:endParaRPr lang="en-US" dirty="0"/>
          </a:p>
        </p:txBody>
      </p:sp>
      <p:sp>
        <p:nvSpPr>
          <p:cNvPr id="75" name="TextBox 74"/>
          <p:cNvSpPr txBox="1"/>
          <p:nvPr/>
        </p:nvSpPr>
        <p:spPr>
          <a:xfrm>
            <a:off x="11847042" y="24456730"/>
            <a:ext cx="2503662" cy="830997"/>
          </a:xfrm>
          <a:prstGeom prst="rect">
            <a:avLst/>
          </a:prstGeom>
          <a:noFill/>
        </p:spPr>
        <p:txBody>
          <a:bodyPr wrap="square" rtlCol="0">
            <a:spAutoFit/>
          </a:bodyPr>
          <a:lstStyle/>
          <a:p>
            <a:pPr algn="ctr"/>
            <a:r>
              <a:rPr lang="en-US" sz="2400" dirty="0" smtClean="0">
                <a:solidFill>
                  <a:srgbClr val="77933C"/>
                </a:solidFill>
                <a:latin typeface="Avenir Book"/>
                <a:cs typeface="Avenir Book"/>
              </a:rPr>
              <a:t>2013 HS3 science flights</a:t>
            </a:r>
            <a:endParaRPr lang="en-US" sz="2400" dirty="0">
              <a:solidFill>
                <a:srgbClr val="77933C"/>
              </a:solidFill>
              <a:latin typeface="Avenir Book"/>
              <a:cs typeface="Avenir Book"/>
            </a:endParaRPr>
          </a:p>
        </p:txBody>
      </p:sp>
    </p:spTree>
    <p:extLst>
      <p:ext uri="{BB962C8B-B14F-4D97-AF65-F5344CB8AC3E}">
        <p14:creationId xmlns:p14="http://schemas.microsoft.com/office/powerpoint/2010/main" val="1949320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17477</TotalTime>
  <Words>1033</Words>
  <Application>Microsoft Macintosh PowerPoint</Application>
  <PresentationFormat>Custom</PresentationFormat>
  <Paragraphs>43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Sommer Beddingfield</cp:lastModifiedBy>
  <cp:revision>40</cp:revision>
  <cp:lastPrinted>2015-02-23T21:15:19Z</cp:lastPrinted>
  <dcterms:created xsi:type="dcterms:W3CDTF">2015-02-19T16:54:12Z</dcterms:created>
  <dcterms:modified xsi:type="dcterms:W3CDTF">2015-05-13T12:44:49Z</dcterms:modified>
</cp:coreProperties>
</file>