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257" r:id="rId4"/>
    <p:sldId id="261" r:id="rId5"/>
    <p:sldId id="283" r:id="rId6"/>
    <p:sldId id="281" r:id="rId7"/>
    <p:sldId id="282" r:id="rId8"/>
    <p:sldId id="274" r:id="rId9"/>
    <p:sldId id="262" r:id="rId10"/>
    <p:sldId id="263" r:id="rId11"/>
    <p:sldId id="266" r:id="rId12"/>
    <p:sldId id="276" r:id="rId13"/>
    <p:sldId id="267" r:id="rId14"/>
    <p:sldId id="275" r:id="rId15"/>
    <p:sldId id="268" r:id="rId16"/>
    <p:sldId id="269" r:id="rId17"/>
    <p:sldId id="277" r:id="rId18"/>
    <p:sldId id="278" r:id="rId19"/>
    <p:sldId id="271" r:id="rId20"/>
    <p:sldId id="272" r:id="rId21"/>
    <p:sldId id="279" r:id="rId22"/>
    <p:sldId id="280" r:id="rId23"/>
    <p:sldId id="27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256DE-4584-D349-8B98-83E11770FE9E}" type="datetimeFigureOut">
              <a:rPr lang="en-US" smtClean="0"/>
              <a:t>4/28/14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61142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256DE-4584-D349-8B98-83E11770FE9E}" type="datetimeFigureOut">
              <a:rPr lang="en-US" smtClean="0"/>
              <a:t>4/28/14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417901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256DE-4584-D349-8B98-83E11770FE9E}" type="datetimeFigureOut">
              <a:rPr lang="en-US" smtClean="0"/>
              <a:t>4/28/14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166765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256DE-4584-D349-8B98-83E11770FE9E}" type="datetimeFigureOut">
              <a:rPr lang="en-US" smtClean="0"/>
              <a:t>4/28/14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67695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256DE-4584-D349-8B98-83E11770FE9E}" type="datetimeFigureOut">
              <a:rPr lang="en-US" smtClean="0"/>
              <a:t>4/28/14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232638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8256DE-4584-D349-8B98-83E11770FE9E}" type="datetimeFigureOut">
              <a:rPr lang="en-US" smtClean="0"/>
              <a:t>4/28/14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339042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8256DE-4584-D349-8B98-83E11770FE9E}" type="datetimeFigureOut">
              <a:rPr lang="en-US" smtClean="0"/>
              <a:t>4/28/14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28201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256DE-4584-D349-8B98-83E11770FE9E}" type="datetimeFigureOut">
              <a:rPr lang="en-US" smtClean="0"/>
              <a:t>4/28/14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320190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256DE-4584-D349-8B98-83E11770FE9E}" type="datetimeFigureOut">
              <a:rPr lang="en-US" smtClean="0"/>
              <a:t>4/28/14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189645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256DE-4584-D349-8B98-83E11770FE9E}" type="datetimeFigureOut">
              <a:rPr lang="en-US" smtClean="0"/>
              <a:t>4/28/14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106607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256DE-4584-D349-8B98-83E11770FE9E}" type="datetimeFigureOut">
              <a:rPr lang="en-US" smtClean="0"/>
              <a:t>4/28/14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75B9A-62D7-A842-8199-CCE93395EB16}" type="slidenum">
              <a:rPr lang="en-US" smtClean="0"/>
              <a:t>‹#›</a:t>
            </a:fld>
            <a:endParaRPr lang="en-US"/>
          </a:p>
        </p:txBody>
      </p:sp>
    </p:spTree>
    <p:extLst>
      <p:ext uri="{BB962C8B-B14F-4D97-AF65-F5344CB8AC3E}">
        <p14:creationId xmlns:p14="http://schemas.microsoft.com/office/powerpoint/2010/main" val="22709986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256DE-4584-D349-8B98-83E11770FE9E}" type="datetimeFigureOut">
              <a:rPr lang="en-US" smtClean="0"/>
              <a:t>4/28/14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75B9A-62D7-A842-8199-CCE93395EB16}" type="slidenum">
              <a:rPr lang="en-US" smtClean="0"/>
              <a:t>‹#›</a:t>
            </a:fld>
            <a:endParaRPr lang="en-US"/>
          </a:p>
        </p:txBody>
      </p:sp>
    </p:spTree>
    <p:extLst>
      <p:ext uri="{BB962C8B-B14F-4D97-AF65-F5344CB8AC3E}">
        <p14:creationId xmlns:p14="http://schemas.microsoft.com/office/powerpoint/2010/main" val="298807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RAD schematic GH.jpg"/>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89393" y="302344"/>
            <a:ext cx="8456692" cy="6076353"/>
          </a:xfrm>
        </p:spPr>
        <p:txBody>
          <a:bodyPr>
            <a:normAutofit fontScale="90000"/>
          </a:bodyPr>
          <a:lstStyle/>
          <a:p>
            <a:pPr algn="l"/>
            <a:r>
              <a:rPr lang="en-US" sz="4000" b="1" dirty="0" smtClean="0"/>
              <a:t>Hurricane Imaging Radiometer (HIRAD)</a:t>
            </a:r>
            <a:r>
              <a:rPr lang="en-US" sz="2200" dirty="0" smtClean="0"/>
              <a:t/>
            </a:r>
            <a:br>
              <a:rPr lang="en-US" sz="2200" dirty="0" smtClean="0"/>
            </a:br>
            <a:r>
              <a:rPr lang="en-US" sz="2200" dirty="0" smtClean="0"/>
              <a:t/>
            </a:r>
            <a:br>
              <a:rPr lang="en-US" sz="2200" dirty="0" smtClean="0"/>
            </a:br>
            <a:r>
              <a:rPr lang="en-US" sz="2700" dirty="0" smtClean="0"/>
              <a:t>Daniel J. Cecil (PI), Carl Benson</a:t>
            </a:r>
            <a:r>
              <a:rPr lang="en-US" sz="2700" dirty="0"/>
              <a:t> </a:t>
            </a:r>
            <a:r>
              <a:rPr lang="en-US" sz="2700" dirty="0" smtClean="0"/>
              <a:t>(LSE)</a:t>
            </a:r>
            <a:br>
              <a:rPr lang="en-US" sz="2700" dirty="0" smtClean="0"/>
            </a:br>
            <a:r>
              <a:rPr lang="en-US" sz="2200" i="1" dirty="0" smtClean="0"/>
              <a:t>NASA Marshall Space Flight Center</a:t>
            </a:r>
            <a:br>
              <a:rPr lang="en-US" sz="2200" i="1" dirty="0" smtClean="0"/>
            </a:br>
            <a:r>
              <a:rPr lang="en-US" sz="2200" i="1" dirty="0" smtClean="0"/>
              <a:t/>
            </a:r>
            <a:br>
              <a:rPr lang="en-US" sz="2200" i="1" dirty="0" smtClean="0"/>
            </a:br>
            <a:r>
              <a:rPr lang="en-US" sz="2700" dirty="0" err="1" smtClean="0"/>
              <a:t>Sayak</a:t>
            </a:r>
            <a:r>
              <a:rPr lang="en-US" sz="2700" dirty="0" smtClean="0"/>
              <a:t> K. </a:t>
            </a:r>
            <a:r>
              <a:rPr lang="en-US" sz="2700" dirty="0" err="1" smtClean="0"/>
              <a:t>Biswas</a:t>
            </a:r>
            <a:r>
              <a:rPr lang="en-US" sz="2700" dirty="0" smtClean="0"/>
              <a:t/>
            </a:r>
            <a:br>
              <a:rPr lang="en-US" sz="2700" dirty="0" smtClean="0"/>
            </a:br>
            <a:r>
              <a:rPr lang="en-US" sz="2200" i="1" dirty="0" smtClean="0"/>
              <a:t>Universities </a:t>
            </a:r>
            <a:r>
              <a:rPr lang="en-US" sz="2200" i="1" dirty="0"/>
              <a:t>Space Research Association</a:t>
            </a:r>
            <a:r>
              <a:rPr lang="en-US" sz="2200" i="1" dirty="0" smtClean="0"/>
              <a:t/>
            </a:r>
            <a:br>
              <a:rPr lang="en-US" sz="2200" i="1" dirty="0" smtClean="0"/>
            </a:br>
            <a:r>
              <a:rPr lang="en-US" sz="2200" i="1" dirty="0" smtClean="0"/>
              <a:t/>
            </a:r>
            <a:br>
              <a:rPr lang="en-US" sz="2200" i="1" dirty="0" smtClean="0"/>
            </a:br>
            <a:r>
              <a:rPr lang="en-US" sz="2700" dirty="0" smtClean="0"/>
              <a:t>W. Linwood Jones, James Johnson,</a:t>
            </a:r>
            <a:br>
              <a:rPr lang="en-US" sz="2700" dirty="0" smtClean="0"/>
            </a:br>
            <a:r>
              <a:rPr lang="en-US" sz="2700" dirty="0" err="1" smtClean="0"/>
              <a:t>Saleem</a:t>
            </a:r>
            <a:r>
              <a:rPr lang="en-US" sz="2700" dirty="0" smtClean="0"/>
              <a:t> </a:t>
            </a:r>
            <a:r>
              <a:rPr lang="en-US" sz="2700" dirty="0" err="1" smtClean="0"/>
              <a:t>Sahawneh</a:t>
            </a:r>
            <a:r>
              <a:rPr lang="en-US" sz="2700" dirty="0" smtClean="0"/>
              <a:t> </a:t>
            </a:r>
            <a:r>
              <a:rPr lang="en-US" sz="2700" i="1" dirty="0" smtClean="0"/>
              <a:t>and UCF CFRSL team</a:t>
            </a:r>
            <a:r>
              <a:rPr lang="en-US" sz="2700" dirty="0"/>
              <a:t/>
            </a:r>
            <a:br>
              <a:rPr lang="en-US" sz="2700" dirty="0"/>
            </a:br>
            <a:r>
              <a:rPr lang="en-US" sz="2200" i="1" dirty="0" smtClean="0"/>
              <a:t>University of Central Florida</a:t>
            </a:r>
            <a:br>
              <a:rPr lang="en-US" sz="2200" i="1" dirty="0" smtClean="0"/>
            </a:br>
            <a:r>
              <a:rPr lang="en-US" sz="2200" i="1" dirty="0"/>
              <a:t/>
            </a:r>
            <a:br>
              <a:rPr lang="en-US" sz="2200" i="1" dirty="0"/>
            </a:br>
            <a:r>
              <a:rPr lang="en-US" sz="2700" dirty="0" smtClean="0"/>
              <a:t>Christopher S. </a:t>
            </a:r>
            <a:r>
              <a:rPr lang="en-US" sz="2700" dirty="0" err="1" smtClean="0"/>
              <a:t>Ruf</a:t>
            </a:r>
            <a:r>
              <a:rPr lang="en-US" sz="2700" dirty="0" smtClean="0"/>
              <a:t>, Mary Morris</a:t>
            </a:r>
            <a:r>
              <a:rPr lang="en-US" sz="2200" dirty="0" smtClean="0"/>
              <a:t/>
            </a:r>
            <a:br>
              <a:rPr lang="en-US" sz="2200" dirty="0" smtClean="0"/>
            </a:br>
            <a:r>
              <a:rPr lang="en-US" sz="2200" i="1" dirty="0" smtClean="0"/>
              <a:t>University of Michigan</a:t>
            </a:r>
            <a:br>
              <a:rPr lang="en-US" sz="2200" i="1" dirty="0" smtClean="0"/>
            </a:br>
            <a:r>
              <a:rPr lang="en-US" sz="2200" i="1" dirty="0" smtClean="0"/>
              <a:t/>
            </a:r>
            <a:br>
              <a:rPr lang="en-US" sz="2200" i="1" dirty="0" smtClean="0"/>
            </a:br>
            <a:r>
              <a:rPr lang="en-US" sz="2700" dirty="0" smtClean="0"/>
              <a:t>Peter G. Black</a:t>
            </a:r>
            <a:br>
              <a:rPr lang="en-US" sz="2700" dirty="0" smtClean="0"/>
            </a:br>
            <a:r>
              <a:rPr lang="en-US" sz="2200" i="1" dirty="0" smtClean="0"/>
              <a:t>Science Applications International Corporation, Inc. </a:t>
            </a:r>
            <a:endParaRPr lang="en-US" sz="2200" i="1" dirty="0"/>
          </a:p>
        </p:txBody>
      </p:sp>
    </p:spTree>
    <p:extLst>
      <p:ext uri="{BB962C8B-B14F-4D97-AF65-F5344CB8AC3E}">
        <p14:creationId xmlns:p14="http://schemas.microsoft.com/office/powerpoint/2010/main" val="20806516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orida5_Aug14.png"/>
          <p:cNvPicPr>
            <a:picLocks noChangeAspect="1"/>
          </p:cNvPicPr>
          <p:nvPr/>
        </p:nvPicPr>
        <p:blipFill rotWithShape="1">
          <a:blip r:embed="rId2">
            <a:extLst>
              <a:ext uri="{28A0092B-C50C-407E-A947-70E740481C1C}">
                <a14:useLocalDpi xmlns:a14="http://schemas.microsoft.com/office/drawing/2010/main" val="0"/>
              </a:ext>
            </a:extLst>
          </a:blip>
          <a:srcRect l="15349" t="5850"/>
          <a:stretch/>
        </p:blipFill>
        <p:spPr>
          <a:xfrm>
            <a:off x="1403556" y="1959578"/>
            <a:ext cx="7740444" cy="4792346"/>
          </a:xfrm>
          <a:prstGeom prst="rect">
            <a:avLst/>
          </a:prstGeom>
        </p:spPr>
      </p:pic>
      <p:sp>
        <p:nvSpPr>
          <p:cNvPr id="2" name="Title 1"/>
          <p:cNvSpPr>
            <a:spLocks noGrp="1"/>
          </p:cNvSpPr>
          <p:nvPr>
            <p:ph type="title"/>
          </p:nvPr>
        </p:nvSpPr>
        <p:spPr>
          <a:xfrm>
            <a:off x="432079" y="-62937"/>
            <a:ext cx="8229600" cy="577337"/>
          </a:xfrm>
        </p:spPr>
        <p:txBody>
          <a:bodyPr>
            <a:noAutofit/>
          </a:bodyPr>
          <a:lstStyle/>
          <a:p>
            <a:r>
              <a:rPr lang="en-US" sz="4000" b="1" dirty="0" smtClean="0"/>
              <a:t>Cross-Scan structure</a:t>
            </a:r>
            <a:endParaRPr lang="en-US" sz="4000" b="1" dirty="0"/>
          </a:p>
        </p:txBody>
      </p:sp>
      <p:sp>
        <p:nvSpPr>
          <p:cNvPr id="4" name="TextBox 3"/>
          <p:cNvSpPr txBox="1"/>
          <p:nvPr/>
        </p:nvSpPr>
        <p:spPr>
          <a:xfrm>
            <a:off x="0" y="482250"/>
            <a:ext cx="9144000" cy="1477328"/>
          </a:xfrm>
          <a:prstGeom prst="rect">
            <a:avLst/>
          </a:prstGeom>
          <a:noFill/>
        </p:spPr>
        <p:txBody>
          <a:bodyPr wrap="square" rtlCol="0">
            <a:spAutoFit/>
          </a:bodyPr>
          <a:lstStyle/>
          <a:p>
            <a:pPr marL="285750" indent="-285750">
              <a:buFont typeface="Arial"/>
              <a:buChar char="•"/>
            </a:pPr>
            <a:r>
              <a:rPr lang="en-US" dirty="0" smtClean="0"/>
              <a:t>Synthetic Thinned Array Radiometer (STAR) antenna technology</a:t>
            </a:r>
          </a:p>
          <a:p>
            <a:pPr marL="285750" indent="-285750">
              <a:buFont typeface="Arial"/>
              <a:buChar char="•"/>
            </a:pPr>
            <a:r>
              <a:rPr lang="en-US" dirty="0" smtClean="0"/>
              <a:t>The antenna is </a:t>
            </a:r>
            <a:r>
              <a:rPr lang="en-US" i="1" dirty="0" smtClean="0"/>
              <a:t>not</a:t>
            </a:r>
            <a:r>
              <a:rPr lang="en-US" dirty="0" smtClean="0"/>
              <a:t> mechanically scanning across discrete scenes</a:t>
            </a:r>
          </a:p>
          <a:p>
            <a:pPr marL="285750" indent="-285750">
              <a:buFont typeface="Arial"/>
              <a:buChar char="•"/>
            </a:pPr>
            <a:r>
              <a:rPr lang="en-US" dirty="0" smtClean="0"/>
              <a:t>Instead the swath is derived based on combination of signals from many antenna patches</a:t>
            </a:r>
            <a:endParaRPr lang="en-US" dirty="0"/>
          </a:p>
          <a:p>
            <a:pPr marL="285750" indent="-285750">
              <a:buFont typeface="Arial"/>
              <a:buChar char="•"/>
            </a:pPr>
            <a:r>
              <a:rPr lang="en-US" dirty="0" smtClean="0"/>
              <a:t>Comparisons with rivers, lakes, barrier islands confirms that real spatial structures are represented in the swath</a:t>
            </a:r>
          </a:p>
        </p:txBody>
      </p:sp>
      <p:sp>
        <p:nvSpPr>
          <p:cNvPr id="6" name="Oval 5"/>
          <p:cNvSpPr/>
          <p:nvPr/>
        </p:nvSpPr>
        <p:spPr>
          <a:xfrm>
            <a:off x="5554134" y="2175933"/>
            <a:ext cx="1092200" cy="30734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937001" y="3479800"/>
            <a:ext cx="1092200" cy="21082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4310" y="2175933"/>
            <a:ext cx="3472710" cy="830997"/>
          </a:xfrm>
          <a:prstGeom prst="rect">
            <a:avLst/>
          </a:prstGeom>
          <a:solidFill>
            <a:schemeClr val="bg1"/>
          </a:solidFill>
        </p:spPr>
        <p:txBody>
          <a:bodyPr wrap="square" rtlCol="0">
            <a:spAutoFit/>
          </a:bodyPr>
          <a:lstStyle/>
          <a:p>
            <a:r>
              <a:rPr lang="en-US" sz="2400" b="1" dirty="0" smtClean="0"/>
              <a:t>5 GHz TB   Aug 14 transit south of Jacksonville, FL</a:t>
            </a:r>
            <a:endParaRPr lang="en-US" sz="2400" b="1" dirty="0"/>
          </a:p>
        </p:txBody>
      </p:sp>
      <p:cxnSp>
        <p:nvCxnSpPr>
          <p:cNvPr id="9" name="Straight Arrow Connector 8"/>
          <p:cNvCxnSpPr/>
          <p:nvPr/>
        </p:nvCxnSpPr>
        <p:spPr>
          <a:xfrm flipV="1">
            <a:off x="1847356" y="5113602"/>
            <a:ext cx="6814323" cy="128664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3006930"/>
            <a:ext cx="3537020" cy="3477875"/>
          </a:xfrm>
          <a:prstGeom prst="rect">
            <a:avLst/>
          </a:prstGeom>
          <a:solidFill>
            <a:schemeClr val="bg1"/>
          </a:solidFill>
        </p:spPr>
        <p:txBody>
          <a:bodyPr wrap="square" rtlCol="0">
            <a:spAutoFit/>
          </a:bodyPr>
          <a:lstStyle/>
          <a:p>
            <a:r>
              <a:rPr lang="en-US" sz="2200" i="1" dirty="0" smtClean="0"/>
              <a:t>Seeing horizontal variability in land surface features is a sanity check that we should be able to see horizontal variability in </a:t>
            </a:r>
            <a:r>
              <a:rPr lang="en-US" sz="2200" i="1" dirty="0" err="1" smtClean="0"/>
              <a:t>eyewall</a:t>
            </a:r>
            <a:r>
              <a:rPr lang="en-US" sz="2200" i="1" dirty="0" smtClean="0"/>
              <a:t> wind structure.</a:t>
            </a:r>
          </a:p>
          <a:p>
            <a:endParaRPr lang="en-US" sz="2200" i="1" dirty="0" smtClean="0"/>
          </a:p>
          <a:p>
            <a:r>
              <a:rPr lang="en-US" sz="2200" i="1" dirty="0" smtClean="0"/>
              <a:t>Plot has -60° - +60° incidence angle. Left (north) edge of swath shows low bias. </a:t>
            </a:r>
            <a:endParaRPr lang="en-US" sz="2200" i="1" dirty="0"/>
          </a:p>
        </p:txBody>
      </p:sp>
    </p:spTree>
    <p:extLst>
      <p:ext uri="{BB962C8B-B14F-4D97-AF65-F5344CB8AC3E}">
        <p14:creationId xmlns:p14="http://schemas.microsoft.com/office/powerpoint/2010/main" val="6507887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arl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41400"/>
            <a:ext cx="7772400" cy="4775200"/>
          </a:xfrm>
          <a:prstGeom prst="rect">
            <a:avLst/>
          </a:prstGeom>
        </p:spPr>
      </p:pic>
      <p:sp>
        <p:nvSpPr>
          <p:cNvPr id="2" name="Title 1"/>
          <p:cNvSpPr>
            <a:spLocks noGrp="1"/>
          </p:cNvSpPr>
          <p:nvPr>
            <p:ph type="title"/>
          </p:nvPr>
        </p:nvSpPr>
        <p:spPr>
          <a:xfrm>
            <a:off x="457200" y="17438"/>
            <a:ext cx="8229600" cy="786312"/>
          </a:xfrm>
        </p:spPr>
        <p:txBody>
          <a:bodyPr>
            <a:normAutofit fontScale="90000"/>
          </a:bodyPr>
          <a:lstStyle/>
          <a:p>
            <a:r>
              <a:rPr lang="en-US" sz="4000" b="1" dirty="0" smtClean="0"/>
              <a:t>Hurricane Earl (2010)  Brightness Temp</a:t>
            </a:r>
            <a:endParaRPr lang="en-US" sz="4000" b="1" dirty="0"/>
          </a:p>
        </p:txBody>
      </p:sp>
      <p:sp>
        <p:nvSpPr>
          <p:cNvPr id="5" name="TextBox 4"/>
          <p:cNvSpPr txBox="1"/>
          <p:nvPr/>
        </p:nvSpPr>
        <p:spPr>
          <a:xfrm>
            <a:off x="1812348" y="1276141"/>
            <a:ext cx="1655969" cy="461665"/>
          </a:xfrm>
          <a:prstGeom prst="rect">
            <a:avLst/>
          </a:prstGeom>
          <a:solidFill>
            <a:schemeClr val="bg1">
              <a:alpha val="50000"/>
            </a:schemeClr>
          </a:solidFill>
        </p:spPr>
        <p:txBody>
          <a:bodyPr wrap="square" rtlCol="0">
            <a:spAutoFit/>
          </a:bodyPr>
          <a:lstStyle/>
          <a:p>
            <a:r>
              <a:rPr lang="en-US" sz="2400" b="1" dirty="0" smtClean="0"/>
              <a:t>6.6 GHz TB</a:t>
            </a:r>
            <a:endParaRPr lang="en-US" sz="2400" b="1" dirty="0"/>
          </a:p>
        </p:txBody>
      </p:sp>
      <p:sp>
        <p:nvSpPr>
          <p:cNvPr id="3" name="TextBox 2"/>
          <p:cNvSpPr txBox="1"/>
          <p:nvPr/>
        </p:nvSpPr>
        <p:spPr>
          <a:xfrm>
            <a:off x="1217610" y="4220553"/>
            <a:ext cx="6696665" cy="923330"/>
          </a:xfrm>
          <a:prstGeom prst="rect">
            <a:avLst/>
          </a:prstGeom>
          <a:solidFill>
            <a:schemeClr val="bg1"/>
          </a:solidFill>
        </p:spPr>
        <p:txBody>
          <a:bodyPr wrap="square" rtlCol="0">
            <a:spAutoFit/>
          </a:bodyPr>
          <a:lstStyle/>
          <a:p>
            <a:r>
              <a:rPr lang="en-US" i="1" dirty="0" smtClean="0"/>
              <a:t>Note: This plot does not account for storm motion.</a:t>
            </a:r>
          </a:p>
          <a:p>
            <a:r>
              <a:rPr lang="en-US" dirty="0" smtClean="0"/>
              <a:t>Primary </a:t>
            </a:r>
            <a:r>
              <a:rPr lang="en-US" dirty="0" err="1" smtClean="0"/>
              <a:t>eyewall</a:t>
            </a:r>
            <a:r>
              <a:rPr lang="en-US" dirty="0" smtClean="0"/>
              <a:t> is near edge of swaths</a:t>
            </a:r>
          </a:p>
          <a:p>
            <a:r>
              <a:rPr lang="en-US" dirty="0" smtClean="0"/>
              <a:t>Secondary </a:t>
            </a:r>
            <a:r>
              <a:rPr lang="en-US" dirty="0" err="1" smtClean="0"/>
              <a:t>eyewall</a:t>
            </a:r>
            <a:r>
              <a:rPr lang="en-US" dirty="0" smtClean="0"/>
              <a:t> most noticeable on SW side</a:t>
            </a:r>
            <a:endParaRPr lang="en-US" dirty="0"/>
          </a:p>
        </p:txBody>
      </p:sp>
    </p:spTree>
    <p:extLst>
      <p:ext uri="{BB962C8B-B14F-4D97-AF65-F5344CB8AC3E}">
        <p14:creationId xmlns:p14="http://schemas.microsoft.com/office/powerpoint/2010/main" val="28584992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stretch>
            <a:fillRect/>
          </a:stretch>
        </p:blipFill>
        <p:spPr>
          <a:xfrm>
            <a:off x="5565775" y="1096807"/>
            <a:ext cx="3121025" cy="2800350"/>
          </a:xfrm>
          <a:prstGeom prst="rect">
            <a:avLst/>
          </a:prstGeom>
        </p:spPr>
      </p:pic>
      <p:sp>
        <p:nvSpPr>
          <p:cNvPr id="2" name="Title 1"/>
          <p:cNvSpPr>
            <a:spLocks noGrp="1"/>
          </p:cNvSpPr>
          <p:nvPr>
            <p:ph type="title"/>
          </p:nvPr>
        </p:nvSpPr>
        <p:spPr>
          <a:xfrm>
            <a:off x="1105115" y="93193"/>
            <a:ext cx="7455401" cy="1143000"/>
          </a:xfrm>
        </p:spPr>
        <p:txBody>
          <a:bodyPr>
            <a:normAutofit fontScale="90000"/>
          </a:bodyPr>
          <a:lstStyle/>
          <a:p>
            <a:r>
              <a:rPr lang="en-US" b="1" dirty="0" smtClean="0"/>
              <a:t>HIRAD rain rates </a:t>
            </a:r>
            <a:r>
              <a:rPr lang="en-US" b="1" dirty="0" err="1" smtClean="0"/>
              <a:t>vs</a:t>
            </a:r>
            <a:r>
              <a:rPr lang="en-US" b="1" dirty="0" smtClean="0"/>
              <a:t> re-mapped radar rain rates</a:t>
            </a:r>
            <a:endParaRPr lang="en-US" b="1" dirty="0"/>
          </a:p>
        </p:txBody>
      </p:sp>
      <p:pic>
        <p:nvPicPr>
          <p:cNvPr id="6" name="Content Placeholder 3"/>
          <p:cNvPicPr>
            <a:picLocks noGrp="1" noChangeAspect="1"/>
          </p:cNvPicPr>
          <p:nvPr>
            <p:ph idx="1"/>
          </p:nvPr>
        </p:nvPicPr>
        <p:blipFill>
          <a:blip r:embed="rId3"/>
          <a:stretch>
            <a:fillRect/>
          </a:stretch>
        </p:blipFill>
        <p:spPr>
          <a:xfrm>
            <a:off x="1105115" y="1582840"/>
            <a:ext cx="2819110" cy="2743200"/>
          </a:xfrm>
          <a:prstGeom prst="rect">
            <a:avLst/>
          </a:prstGeom>
        </p:spPr>
      </p:pic>
      <p:sp>
        <p:nvSpPr>
          <p:cNvPr id="8" name="TextBox 7"/>
          <p:cNvSpPr txBox="1"/>
          <p:nvPr/>
        </p:nvSpPr>
        <p:spPr>
          <a:xfrm>
            <a:off x="4032844" y="1320258"/>
            <a:ext cx="1532931" cy="923330"/>
          </a:xfrm>
          <a:prstGeom prst="rect">
            <a:avLst/>
          </a:prstGeom>
          <a:noFill/>
        </p:spPr>
        <p:txBody>
          <a:bodyPr wrap="square" rtlCol="0">
            <a:spAutoFit/>
          </a:bodyPr>
          <a:lstStyle/>
          <a:p>
            <a:r>
              <a:rPr lang="en-US" dirty="0" smtClean="0"/>
              <a:t>P-3 LF radar-derived rain rates</a:t>
            </a:r>
            <a:endParaRPr lang="en-US" dirty="0"/>
          </a:p>
        </p:txBody>
      </p:sp>
      <p:sp>
        <p:nvSpPr>
          <p:cNvPr id="9" name="TextBox 8"/>
          <p:cNvSpPr txBox="1"/>
          <p:nvPr/>
        </p:nvSpPr>
        <p:spPr>
          <a:xfrm>
            <a:off x="4094525" y="2829335"/>
            <a:ext cx="1282601" cy="923330"/>
          </a:xfrm>
          <a:prstGeom prst="rect">
            <a:avLst/>
          </a:prstGeom>
          <a:noFill/>
        </p:spPr>
        <p:txBody>
          <a:bodyPr wrap="square" rtlCol="0">
            <a:spAutoFit/>
          </a:bodyPr>
          <a:lstStyle/>
          <a:p>
            <a:r>
              <a:rPr lang="en-US" dirty="0" smtClean="0"/>
              <a:t>HIRAD retrieved rain rates</a:t>
            </a:r>
            <a:endParaRPr lang="en-US" dirty="0"/>
          </a:p>
        </p:txBody>
      </p:sp>
      <p:cxnSp>
        <p:nvCxnSpPr>
          <p:cNvPr id="11" name="Straight Arrow Connector 10"/>
          <p:cNvCxnSpPr/>
          <p:nvPr/>
        </p:nvCxnSpPr>
        <p:spPr>
          <a:xfrm>
            <a:off x="5063735" y="3150652"/>
            <a:ext cx="502040" cy="16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546265" y="3027080"/>
            <a:ext cx="5482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377126" y="1582840"/>
            <a:ext cx="758735" cy="165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2094771" y="1413738"/>
            <a:ext cx="1913333" cy="664707"/>
          </a:xfrm>
          <a:custGeom>
            <a:avLst/>
            <a:gdLst>
              <a:gd name="connsiteX0" fmla="*/ 1913333 w 1913333"/>
              <a:gd name="connsiteY0" fmla="*/ 417275 h 664707"/>
              <a:gd name="connsiteX1" fmla="*/ 824712 w 1913333"/>
              <a:gd name="connsiteY1" fmla="*/ 4888 h 664707"/>
              <a:gd name="connsiteX2" fmla="*/ 0 w 1913333"/>
              <a:gd name="connsiteY2" fmla="*/ 664707 h 664707"/>
            </a:gdLst>
            <a:ahLst/>
            <a:cxnLst>
              <a:cxn ang="0">
                <a:pos x="connsiteX0" y="connsiteY0"/>
              </a:cxn>
              <a:cxn ang="0">
                <a:pos x="connsiteX1" y="connsiteY1"/>
              </a:cxn>
              <a:cxn ang="0">
                <a:pos x="connsiteX2" y="connsiteY2"/>
              </a:cxn>
            </a:cxnLst>
            <a:rect l="l" t="t" r="r" b="b"/>
            <a:pathLst>
              <a:path w="1913333" h="664707">
                <a:moveTo>
                  <a:pt x="1913333" y="417275"/>
                </a:moveTo>
                <a:cubicBezTo>
                  <a:pt x="1528467" y="190462"/>
                  <a:pt x="1143601" y="-36351"/>
                  <a:pt x="824712" y="4888"/>
                </a:cubicBezTo>
                <a:cubicBezTo>
                  <a:pt x="505823" y="46127"/>
                  <a:pt x="0" y="664707"/>
                  <a:pt x="0" y="664707"/>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334521" y="4210576"/>
            <a:ext cx="8583195" cy="2308324"/>
          </a:xfrm>
          <a:prstGeom prst="rect">
            <a:avLst/>
          </a:prstGeom>
          <a:noFill/>
        </p:spPr>
        <p:txBody>
          <a:bodyPr wrap="square" rtlCol="0">
            <a:spAutoFit/>
          </a:bodyPr>
          <a:lstStyle/>
          <a:p>
            <a:r>
              <a:rPr lang="en-US" dirty="0" smtClean="0"/>
              <a:t>With eye near the edge of the swath (as in Hurricane Earl flight), simplest HIRAD algorithms will </a:t>
            </a:r>
            <a:r>
              <a:rPr lang="en-US" dirty="0" err="1" smtClean="0"/>
              <a:t>mis</a:t>
            </a:r>
            <a:r>
              <a:rPr lang="en-US" dirty="0" smtClean="0"/>
              <a:t>-assign some </a:t>
            </a:r>
            <a:r>
              <a:rPr lang="en-US" dirty="0" err="1" smtClean="0"/>
              <a:t>eyewall</a:t>
            </a:r>
            <a:r>
              <a:rPr lang="en-US" dirty="0" smtClean="0"/>
              <a:t> rain from the slant path to the surface in the eye.</a:t>
            </a:r>
          </a:p>
          <a:p>
            <a:endParaRPr lang="en-US" dirty="0"/>
          </a:p>
          <a:p>
            <a:r>
              <a:rPr lang="en-US" dirty="0" smtClean="0"/>
              <a:t>Mary Morris and Chris </a:t>
            </a:r>
            <a:r>
              <a:rPr lang="en-US" dirty="0" err="1" smtClean="0"/>
              <a:t>Ruf</a:t>
            </a:r>
            <a:r>
              <a:rPr lang="en-US" dirty="0" smtClean="0"/>
              <a:t> (</a:t>
            </a:r>
            <a:r>
              <a:rPr lang="en-US" dirty="0" err="1" smtClean="0"/>
              <a:t>UMich</a:t>
            </a:r>
            <a:r>
              <a:rPr lang="en-US" dirty="0" smtClean="0"/>
              <a:t>) working on Coupled Retrieval Algorithm to account for this. (not shown in this presentation)</a:t>
            </a:r>
          </a:p>
          <a:p>
            <a:r>
              <a:rPr lang="en-US" dirty="0" smtClean="0"/>
              <a:t> </a:t>
            </a:r>
          </a:p>
          <a:p>
            <a:r>
              <a:rPr lang="en-US" dirty="0" smtClean="0"/>
              <a:t>Retrievals in this presentation use uncoupled algorithms from UCF group (Linwood Jones et al.)</a:t>
            </a:r>
            <a:endParaRPr lang="en-US" dirty="0"/>
          </a:p>
        </p:txBody>
      </p:sp>
    </p:spTree>
    <p:extLst>
      <p:ext uri="{BB962C8B-B14F-4D97-AF65-F5344CB8AC3E}">
        <p14:creationId xmlns:p14="http://schemas.microsoft.com/office/powerpoint/2010/main" val="24729455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extLst>
              <a:ext uri="{28A0092B-C50C-407E-A947-70E740481C1C}">
                <a14:useLocalDpi xmlns:a14="http://schemas.microsoft.com/office/drawing/2010/main" val="0"/>
              </a:ext>
            </a:extLst>
          </a:blip>
          <a:srcRect l="5655" t="2382" r="6826"/>
          <a:stretch/>
        </p:blipFill>
        <p:spPr bwMode="auto">
          <a:xfrm>
            <a:off x="5765028" y="905256"/>
            <a:ext cx="2907792" cy="2816352"/>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5668" r="8131"/>
          <a:stretch/>
        </p:blipFill>
        <p:spPr bwMode="auto">
          <a:xfrm>
            <a:off x="252792" y="908842"/>
            <a:ext cx="2904964" cy="2808709"/>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17438"/>
            <a:ext cx="8229600" cy="786312"/>
          </a:xfrm>
        </p:spPr>
        <p:txBody>
          <a:bodyPr>
            <a:normAutofit/>
          </a:bodyPr>
          <a:lstStyle/>
          <a:p>
            <a:r>
              <a:rPr lang="en-US" sz="4000" b="1" dirty="0" smtClean="0"/>
              <a:t>Hurricane Earl (2010) retrievals</a:t>
            </a:r>
            <a:endParaRPr lang="en-US" sz="4000" b="1" dirty="0"/>
          </a:p>
        </p:txBody>
      </p:sp>
      <p:sp>
        <p:nvSpPr>
          <p:cNvPr id="3" name="TextBox 2"/>
          <p:cNvSpPr txBox="1"/>
          <p:nvPr/>
        </p:nvSpPr>
        <p:spPr>
          <a:xfrm>
            <a:off x="1623814" y="1302076"/>
            <a:ext cx="1446962" cy="369332"/>
          </a:xfrm>
          <a:prstGeom prst="rect">
            <a:avLst/>
          </a:prstGeom>
          <a:noFill/>
        </p:spPr>
        <p:txBody>
          <a:bodyPr wrap="square" rtlCol="0">
            <a:spAutoFit/>
          </a:bodyPr>
          <a:lstStyle/>
          <a:p>
            <a:r>
              <a:rPr lang="en-US" b="1" dirty="0" smtClean="0"/>
              <a:t>Wind Speed</a:t>
            </a:r>
            <a:endParaRPr lang="en-US" b="1" dirty="0"/>
          </a:p>
        </p:txBody>
      </p:sp>
      <p:sp>
        <p:nvSpPr>
          <p:cNvPr id="8" name="TextBox 7"/>
          <p:cNvSpPr txBox="1"/>
          <p:nvPr/>
        </p:nvSpPr>
        <p:spPr>
          <a:xfrm>
            <a:off x="7178204" y="1244241"/>
            <a:ext cx="1446962" cy="369332"/>
          </a:xfrm>
          <a:prstGeom prst="rect">
            <a:avLst/>
          </a:prstGeom>
          <a:noFill/>
        </p:spPr>
        <p:txBody>
          <a:bodyPr wrap="square" rtlCol="0">
            <a:spAutoFit/>
          </a:bodyPr>
          <a:lstStyle/>
          <a:p>
            <a:r>
              <a:rPr lang="en-US" b="1" dirty="0" smtClean="0"/>
              <a:t>Rain Rate</a:t>
            </a:r>
            <a:endParaRPr lang="en-US" b="1" dirty="0"/>
          </a:p>
        </p:txBody>
      </p:sp>
      <p:sp>
        <p:nvSpPr>
          <p:cNvPr id="9" name="TextBox 8"/>
          <p:cNvSpPr txBox="1"/>
          <p:nvPr/>
        </p:nvSpPr>
        <p:spPr>
          <a:xfrm>
            <a:off x="3663950" y="937575"/>
            <a:ext cx="2284672" cy="2308324"/>
          </a:xfrm>
          <a:prstGeom prst="rect">
            <a:avLst/>
          </a:prstGeom>
          <a:noFill/>
        </p:spPr>
        <p:txBody>
          <a:bodyPr wrap="square" rtlCol="0">
            <a:spAutoFit/>
          </a:bodyPr>
          <a:lstStyle/>
          <a:p>
            <a:r>
              <a:rPr lang="en-US" dirty="0" smtClean="0"/>
              <a:t>Aircraft track was outside the </a:t>
            </a:r>
            <a:r>
              <a:rPr lang="en-US" dirty="0" err="1" smtClean="0"/>
              <a:t>eyewall</a:t>
            </a:r>
            <a:r>
              <a:rPr lang="en-US" dirty="0" smtClean="0"/>
              <a:t>, but </a:t>
            </a:r>
            <a:r>
              <a:rPr lang="en-US" dirty="0" err="1" smtClean="0"/>
              <a:t>eyewall</a:t>
            </a:r>
            <a:r>
              <a:rPr lang="en-US" dirty="0" smtClean="0"/>
              <a:t> was mostly mapped within the swath</a:t>
            </a:r>
          </a:p>
          <a:p>
            <a:endParaRPr lang="en-US" dirty="0"/>
          </a:p>
          <a:p>
            <a:r>
              <a:rPr lang="en-US" dirty="0" smtClean="0"/>
              <a:t>There are across-track biases to clean up</a:t>
            </a:r>
          </a:p>
        </p:txBody>
      </p:sp>
      <p:sp>
        <p:nvSpPr>
          <p:cNvPr id="5" name="TextBox 4"/>
          <p:cNvSpPr txBox="1"/>
          <p:nvPr/>
        </p:nvSpPr>
        <p:spPr>
          <a:xfrm>
            <a:off x="457200" y="3892936"/>
            <a:ext cx="8167966" cy="923330"/>
          </a:xfrm>
          <a:prstGeom prst="rect">
            <a:avLst/>
          </a:prstGeom>
          <a:noFill/>
        </p:spPr>
        <p:txBody>
          <a:bodyPr wrap="square" rtlCol="0">
            <a:spAutoFit/>
          </a:bodyPr>
          <a:lstStyle/>
          <a:p>
            <a:r>
              <a:rPr lang="en-US" b="1" dirty="0" smtClean="0"/>
              <a:t>“</a:t>
            </a:r>
            <a:r>
              <a:rPr lang="en-US" b="1" dirty="0" smtClean="0">
                <a:solidFill>
                  <a:srgbClr val="FF0000"/>
                </a:solidFill>
              </a:rPr>
              <a:t>Quick-look Retrieval</a:t>
            </a:r>
            <a:r>
              <a:rPr lang="en-US" b="1" dirty="0" smtClean="0"/>
              <a:t>”:  Empirical algorithm, based on SFMR colocations</a:t>
            </a:r>
          </a:p>
          <a:p>
            <a:pPr marL="285750" indent="-285750">
              <a:buFont typeface="Arial"/>
              <a:buChar char="•"/>
            </a:pPr>
            <a:r>
              <a:rPr lang="en-US" dirty="0" smtClean="0"/>
              <a:t>5 GHz linear relationship with Wind Speed</a:t>
            </a:r>
          </a:p>
          <a:p>
            <a:pPr marL="285750" indent="-285750">
              <a:buFont typeface="Arial"/>
              <a:buChar char="•"/>
            </a:pPr>
            <a:r>
              <a:rPr lang="en-US" dirty="0" smtClean="0"/>
              <a:t>6.6 GHz second-order relationship with Rain Rate</a:t>
            </a:r>
            <a:endParaRPr lang="en-US" dirty="0"/>
          </a:p>
        </p:txBody>
      </p:sp>
      <p:sp>
        <p:nvSpPr>
          <p:cNvPr id="12" name="TextBox 11"/>
          <p:cNvSpPr txBox="1"/>
          <p:nvPr/>
        </p:nvSpPr>
        <p:spPr>
          <a:xfrm>
            <a:off x="2914650" y="2419350"/>
            <a:ext cx="914400" cy="274320"/>
          </a:xfrm>
          <a:prstGeom prst="rect">
            <a:avLst/>
          </a:prstGeom>
          <a:noFill/>
        </p:spPr>
        <p:txBody>
          <a:bodyPr wrap="square" rtlCol="0">
            <a:spAutoFit/>
          </a:bodyPr>
          <a:lstStyle/>
          <a:p>
            <a:r>
              <a:rPr lang="en-US" sz="1400" b="1" dirty="0" smtClean="0"/>
              <a:t>-20 m/s</a:t>
            </a:r>
            <a:endParaRPr lang="en-US" sz="1400" b="1" dirty="0"/>
          </a:p>
        </p:txBody>
      </p:sp>
      <p:sp>
        <p:nvSpPr>
          <p:cNvPr id="13" name="TextBox 12"/>
          <p:cNvSpPr txBox="1"/>
          <p:nvPr/>
        </p:nvSpPr>
        <p:spPr>
          <a:xfrm>
            <a:off x="2914650" y="2006600"/>
            <a:ext cx="749300" cy="274320"/>
          </a:xfrm>
          <a:prstGeom prst="rect">
            <a:avLst/>
          </a:prstGeom>
          <a:noFill/>
        </p:spPr>
        <p:txBody>
          <a:bodyPr wrap="square" rtlCol="0">
            <a:spAutoFit/>
          </a:bodyPr>
          <a:lstStyle/>
          <a:p>
            <a:r>
              <a:rPr lang="en-US" sz="1400" b="1" dirty="0" smtClean="0"/>
              <a:t>-30 m/s</a:t>
            </a:r>
            <a:endParaRPr lang="en-US" sz="1400" b="1" dirty="0"/>
          </a:p>
        </p:txBody>
      </p:sp>
      <p:sp>
        <p:nvSpPr>
          <p:cNvPr id="14" name="TextBox 13"/>
          <p:cNvSpPr txBox="1"/>
          <p:nvPr/>
        </p:nvSpPr>
        <p:spPr>
          <a:xfrm>
            <a:off x="2914650" y="1593850"/>
            <a:ext cx="749300" cy="307777"/>
          </a:xfrm>
          <a:prstGeom prst="rect">
            <a:avLst/>
          </a:prstGeom>
          <a:noFill/>
        </p:spPr>
        <p:txBody>
          <a:bodyPr wrap="square" rtlCol="0">
            <a:spAutoFit/>
          </a:bodyPr>
          <a:lstStyle/>
          <a:p>
            <a:r>
              <a:rPr lang="en-US" sz="1400" b="1" dirty="0" smtClean="0"/>
              <a:t>-40 m/s</a:t>
            </a:r>
            <a:endParaRPr lang="en-US" sz="1400" b="1" dirty="0"/>
          </a:p>
        </p:txBody>
      </p:sp>
      <p:sp>
        <p:nvSpPr>
          <p:cNvPr id="15" name="TextBox 14"/>
          <p:cNvSpPr txBox="1"/>
          <p:nvPr/>
        </p:nvSpPr>
        <p:spPr>
          <a:xfrm>
            <a:off x="2914650" y="1181100"/>
            <a:ext cx="749300" cy="307777"/>
          </a:xfrm>
          <a:prstGeom prst="rect">
            <a:avLst/>
          </a:prstGeom>
          <a:noFill/>
        </p:spPr>
        <p:txBody>
          <a:bodyPr wrap="square" rtlCol="0">
            <a:spAutoFit/>
          </a:bodyPr>
          <a:lstStyle/>
          <a:p>
            <a:r>
              <a:rPr lang="en-US" sz="1400" b="1" dirty="0" smtClean="0"/>
              <a:t>-50 m/s</a:t>
            </a:r>
            <a:endParaRPr lang="en-US" sz="1400" b="1" dirty="0"/>
          </a:p>
        </p:txBody>
      </p:sp>
      <p:sp>
        <p:nvSpPr>
          <p:cNvPr id="18" name="TextBox 17"/>
          <p:cNvSpPr txBox="1"/>
          <p:nvPr/>
        </p:nvSpPr>
        <p:spPr>
          <a:xfrm>
            <a:off x="8387104" y="2198370"/>
            <a:ext cx="914400" cy="523220"/>
          </a:xfrm>
          <a:prstGeom prst="rect">
            <a:avLst/>
          </a:prstGeom>
          <a:noFill/>
        </p:spPr>
        <p:txBody>
          <a:bodyPr wrap="square" rtlCol="0">
            <a:spAutoFit/>
          </a:bodyPr>
          <a:lstStyle/>
          <a:p>
            <a:r>
              <a:rPr lang="en-US" sz="1400" b="1" dirty="0" smtClean="0"/>
              <a:t>-20</a:t>
            </a:r>
          </a:p>
          <a:p>
            <a:r>
              <a:rPr lang="en-US" sz="1400" b="1" dirty="0" smtClean="0"/>
              <a:t>mm/h</a:t>
            </a:r>
            <a:endParaRPr lang="en-US" sz="1400" b="1" dirty="0"/>
          </a:p>
        </p:txBody>
      </p:sp>
      <p:sp>
        <p:nvSpPr>
          <p:cNvPr id="19" name="TextBox 18"/>
          <p:cNvSpPr txBox="1"/>
          <p:nvPr/>
        </p:nvSpPr>
        <p:spPr>
          <a:xfrm>
            <a:off x="8389221" y="1684511"/>
            <a:ext cx="914400" cy="307777"/>
          </a:xfrm>
          <a:prstGeom prst="rect">
            <a:avLst/>
          </a:prstGeom>
          <a:noFill/>
        </p:spPr>
        <p:txBody>
          <a:bodyPr wrap="square" rtlCol="0">
            <a:spAutoFit/>
          </a:bodyPr>
          <a:lstStyle/>
          <a:p>
            <a:r>
              <a:rPr lang="en-US" sz="1400" b="1" dirty="0" smtClean="0"/>
              <a:t>-30</a:t>
            </a:r>
            <a:endParaRPr lang="en-US" sz="1400" b="1" dirty="0"/>
          </a:p>
        </p:txBody>
      </p:sp>
      <p:sp>
        <p:nvSpPr>
          <p:cNvPr id="20" name="TextBox 19"/>
          <p:cNvSpPr txBox="1"/>
          <p:nvPr/>
        </p:nvSpPr>
        <p:spPr>
          <a:xfrm>
            <a:off x="8389221" y="1163811"/>
            <a:ext cx="914400" cy="307777"/>
          </a:xfrm>
          <a:prstGeom prst="rect">
            <a:avLst/>
          </a:prstGeom>
          <a:noFill/>
        </p:spPr>
        <p:txBody>
          <a:bodyPr wrap="square" rtlCol="0">
            <a:spAutoFit/>
          </a:bodyPr>
          <a:lstStyle/>
          <a:p>
            <a:r>
              <a:rPr lang="en-US" sz="1400" b="1" dirty="0" smtClean="0"/>
              <a:t>-40</a:t>
            </a:r>
            <a:endParaRPr lang="en-US" sz="1400" b="1" dirty="0"/>
          </a:p>
        </p:txBody>
      </p:sp>
    </p:spTree>
    <p:extLst>
      <p:ext uri="{BB962C8B-B14F-4D97-AF65-F5344CB8AC3E}">
        <p14:creationId xmlns:p14="http://schemas.microsoft.com/office/powerpoint/2010/main" val="38245192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8"/>
            <a:ext cx="8229600" cy="786312"/>
          </a:xfrm>
        </p:spPr>
        <p:txBody>
          <a:bodyPr>
            <a:normAutofit/>
          </a:bodyPr>
          <a:lstStyle/>
          <a:p>
            <a:r>
              <a:rPr lang="en-US" sz="4000" b="1" dirty="0" smtClean="0"/>
              <a:t>Hurricane Earl (2010) retrievals</a:t>
            </a:r>
            <a:endParaRPr lang="en-US" sz="4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74" y="937575"/>
            <a:ext cx="3657600" cy="2743200"/>
          </a:xfrm>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999" y="937575"/>
            <a:ext cx="3657600" cy="2743200"/>
          </a:xfrm>
          <a:prstGeom prst="rect">
            <a:avLst/>
          </a:prstGeom>
        </p:spPr>
      </p:pic>
      <p:sp>
        <p:nvSpPr>
          <p:cNvPr id="3" name="TextBox 2"/>
          <p:cNvSpPr txBox="1"/>
          <p:nvPr/>
        </p:nvSpPr>
        <p:spPr>
          <a:xfrm>
            <a:off x="1623814" y="1302076"/>
            <a:ext cx="1446962" cy="369332"/>
          </a:xfrm>
          <a:prstGeom prst="rect">
            <a:avLst/>
          </a:prstGeom>
          <a:noFill/>
        </p:spPr>
        <p:txBody>
          <a:bodyPr wrap="square" rtlCol="0">
            <a:spAutoFit/>
          </a:bodyPr>
          <a:lstStyle/>
          <a:p>
            <a:r>
              <a:rPr lang="en-US" b="1" dirty="0" smtClean="0"/>
              <a:t>Wind Speed</a:t>
            </a:r>
            <a:endParaRPr lang="en-US" b="1" dirty="0"/>
          </a:p>
        </p:txBody>
      </p:sp>
      <p:sp>
        <p:nvSpPr>
          <p:cNvPr id="8" name="TextBox 7"/>
          <p:cNvSpPr txBox="1"/>
          <p:nvPr/>
        </p:nvSpPr>
        <p:spPr>
          <a:xfrm>
            <a:off x="7178204" y="1293726"/>
            <a:ext cx="1446962" cy="369332"/>
          </a:xfrm>
          <a:prstGeom prst="rect">
            <a:avLst/>
          </a:prstGeom>
          <a:noFill/>
        </p:spPr>
        <p:txBody>
          <a:bodyPr wrap="square" rtlCol="0">
            <a:spAutoFit/>
          </a:bodyPr>
          <a:lstStyle/>
          <a:p>
            <a:r>
              <a:rPr lang="en-US" b="1" dirty="0" smtClean="0"/>
              <a:t>Rain Rate</a:t>
            </a:r>
            <a:endParaRPr lang="en-US" b="1" dirty="0"/>
          </a:p>
        </p:txBody>
      </p:sp>
      <p:sp>
        <p:nvSpPr>
          <p:cNvPr id="9" name="TextBox 8"/>
          <p:cNvSpPr txBox="1"/>
          <p:nvPr/>
        </p:nvSpPr>
        <p:spPr>
          <a:xfrm>
            <a:off x="3344092" y="937575"/>
            <a:ext cx="2604530" cy="2031325"/>
          </a:xfrm>
          <a:prstGeom prst="rect">
            <a:avLst/>
          </a:prstGeom>
          <a:noFill/>
        </p:spPr>
        <p:txBody>
          <a:bodyPr wrap="square" rtlCol="0">
            <a:spAutoFit/>
          </a:bodyPr>
          <a:lstStyle/>
          <a:p>
            <a:r>
              <a:rPr lang="en-US" dirty="0" smtClean="0"/>
              <a:t>Aircraft track was outside the </a:t>
            </a:r>
            <a:r>
              <a:rPr lang="en-US" dirty="0" err="1" smtClean="0"/>
              <a:t>eyewall</a:t>
            </a:r>
            <a:r>
              <a:rPr lang="en-US" dirty="0" smtClean="0"/>
              <a:t>, but </a:t>
            </a:r>
            <a:r>
              <a:rPr lang="en-US" dirty="0" err="1" smtClean="0"/>
              <a:t>eyewall</a:t>
            </a:r>
            <a:r>
              <a:rPr lang="en-US" dirty="0" smtClean="0"/>
              <a:t> was mostly mapped within the swath</a:t>
            </a:r>
          </a:p>
          <a:p>
            <a:endParaRPr lang="en-US" dirty="0"/>
          </a:p>
          <a:p>
            <a:r>
              <a:rPr lang="en-US" dirty="0" smtClean="0"/>
              <a:t>There are across-track biases to clean up</a:t>
            </a:r>
          </a:p>
        </p:txBody>
      </p:sp>
      <p:sp>
        <p:nvSpPr>
          <p:cNvPr id="10" name="TextBox 9"/>
          <p:cNvSpPr txBox="1"/>
          <p:nvPr/>
        </p:nvSpPr>
        <p:spPr>
          <a:xfrm>
            <a:off x="457200" y="3892936"/>
            <a:ext cx="8167966" cy="1200329"/>
          </a:xfrm>
          <a:prstGeom prst="rect">
            <a:avLst/>
          </a:prstGeom>
          <a:noFill/>
        </p:spPr>
        <p:txBody>
          <a:bodyPr wrap="square" rtlCol="0">
            <a:spAutoFit/>
          </a:bodyPr>
          <a:lstStyle/>
          <a:p>
            <a:r>
              <a:rPr lang="en-US" b="1" dirty="0" smtClean="0"/>
              <a:t>“</a:t>
            </a:r>
            <a:r>
              <a:rPr lang="en-US" b="1" dirty="0" smtClean="0">
                <a:solidFill>
                  <a:srgbClr val="FF0000"/>
                </a:solidFill>
              </a:rPr>
              <a:t>Maximum Likelihood Estimate (MLE)</a:t>
            </a:r>
            <a:r>
              <a:rPr lang="en-US" b="1" dirty="0" smtClean="0"/>
              <a:t>”:  Physical algorithm, based on </a:t>
            </a:r>
            <a:r>
              <a:rPr lang="en-US" b="1" dirty="0" err="1" smtClean="0"/>
              <a:t>radiative</a:t>
            </a:r>
            <a:r>
              <a:rPr lang="en-US" b="1" dirty="0" smtClean="0"/>
              <a:t> transfer model</a:t>
            </a:r>
          </a:p>
          <a:p>
            <a:pPr marL="285750" indent="-285750">
              <a:buFont typeface="Arial"/>
              <a:buChar char="•"/>
            </a:pPr>
            <a:r>
              <a:rPr lang="en-US" dirty="0" smtClean="0"/>
              <a:t>4.0, 5.0, and 6.6 GHz channels used</a:t>
            </a:r>
          </a:p>
          <a:p>
            <a:pPr marL="285750" indent="-285750">
              <a:buFont typeface="Arial"/>
              <a:buChar char="•"/>
            </a:pPr>
            <a:r>
              <a:rPr lang="en-US" dirty="0" smtClean="0"/>
              <a:t>6.0 GHz channel was noisy in GRIP</a:t>
            </a:r>
          </a:p>
        </p:txBody>
      </p:sp>
      <p:sp>
        <p:nvSpPr>
          <p:cNvPr id="12" name="TextBox 11"/>
          <p:cNvSpPr txBox="1"/>
          <p:nvPr/>
        </p:nvSpPr>
        <p:spPr>
          <a:xfrm>
            <a:off x="8581845" y="1927426"/>
            <a:ext cx="914400" cy="523220"/>
          </a:xfrm>
          <a:prstGeom prst="rect">
            <a:avLst/>
          </a:prstGeom>
          <a:noFill/>
        </p:spPr>
        <p:txBody>
          <a:bodyPr wrap="square" rtlCol="0">
            <a:spAutoFit/>
          </a:bodyPr>
          <a:lstStyle/>
          <a:p>
            <a:r>
              <a:rPr lang="en-US" sz="1400" b="1" dirty="0" smtClean="0"/>
              <a:t>-20</a:t>
            </a:r>
          </a:p>
          <a:p>
            <a:r>
              <a:rPr lang="en-US" sz="1400" b="1" dirty="0" smtClean="0"/>
              <a:t> mm/h</a:t>
            </a:r>
            <a:endParaRPr lang="en-US" sz="1400" b="1" dirty="0"/>
          </a:p>
        </p:txBody>
      </p:sp>
      <p:sp>
        <p:nvSpPr>
          <p:cNvPr id="13" name="TextBox 12"/>
          <p:cNvSpPr txBox="1"/>
          <p:nvPr/>
        </p:nvSpPr>
        <p:spPr>
          <a:xfrm>
            <a:off x="8581839" y="1292395"/>
            <a:ext cx="914400" cy="523220"/>
          </a:xfrm>
          <a:prstGeom prst="rect">
            <a:avLst/>
          </a:prstGeom>
          <a:noFill/>
        </p:spPr>
        <p:txBody>
          <a:bodyPr wrap="square" rtlCol="0">
            <a:spAutoFit/>
          </a:bodyPr>
          <a:lstStyle/>
          <a:p>
            <a:r>
              <a:rPr lang="en-US" sz="1400" b="1" dirty="0" smtClean="0"/>
              <a:t>-30</a:t>
            </a:r>
          </a:p>
          <a:p>
            <a:r>
              <a:rPr lang="en-US" sz="1400" b="1" dirty="0" smtClean="0"/>
              <a:t> mm/h</a:t>
            </a:r>
            <a:endParaRPr lang="en-US" sz="1400" b="1" dirty="0"/>
          </a:p>
        </p:txBody>
      </p:sp>
      <p:sp>
        <p:nvSpPr>
          <p:cNvPr id="14" name="TextBox 13"/>
          <p:cNvSpPr txBox="1"/>
          <p:nvPr/>
        </p:nvSpPr>
        <p:spPr>
          <a:xfrm>
            <a:off x="8581839" y="2570912"/>
            <a:ext cx="914400" cy="523220"/>
          </a:xfrm>
          <a:prstGeom prst="rect">
            <a:avLst/>
          </a:prstGeom>
          <a:noFill/>
        </p:spPr>
        <p:txBody>
          <a:bodyPr wrap="square" rtlCol="0">
            <a:spAutoFit/>
          </a:bodyPr>
          <a:lstStyle/>
          <a:p>
            <a:r>
              <a:rPr lang="en-US" sz="1400" b="1" dirty="0" smtClean="0"/>
              <a:t>-10</a:t>
            </a:r>
          </a:p>
          <a:p>
            <a:r>
              <a:rPr lang="en-US" sz="1400" b="1" dirty="0" smtClean="0"/>
              <a:t> mm/h</a:t>
            </a:r>
            <a:endParaRPr lang="en-US" sz="1400" b="1" dirty="0"/>
          </a:p>
        </p:txBody>
      </p:sp>
      <p:sp>
        <p:nvSpPr>
          <p:cNvPr id="15" name="TextBox 14"/>
          <p:cNvSpPr txBox="1"/>
          <p:nvPr/>
        </p:nvSpPr>
        <p:spPr>
          <a:xfrm>
            <a:off x="2914650" y="1712388"/>
            <a:ext cx="749300" cy="307777"/>
          </a:xfrm>
          <a:prstGeom prst="rect">
            <a:avLst/>
          </a:prstGeom>
          <a:noFill/>
        </p:spPr>
        <p:txBody>
          <a:bodyPr wrap="square" rtlCol="0">
            <a:spAutoFit/>
          </a:bodyPr>
          <a:lstStyle/>
          <a:p>
            <a:r>
              <a:rPr lang="en-US" sz="1400" b="1" dirty="0" smtClean="0"/>
              <a:t>40-</a:t>
            </a:r>
            <a:endParaRPr lang="en-US" sz="1400" b="1" dirty="0"/>
          </a:p>
        </p:txBody>
      </p:sp>
      <p:sp>
        <p:nvSpPr>
          <p:cNvPr id="16" name="TextBox 15"/>
          <p:cNvSpPr txBox="1"/>
          <p:nvPr/>
        </p:nvSpPr>
        <p:spPr>
          <a:xfrm>
            <a:off x="2914644" y="2084930"/>
            <a:ext cx="749300" cy="307777"/>
          </a:xfrm>
          <a:prstGeom prst="rect">
            <a:avLst/>
          </a:prstGeom>
          <a:noFill/>
        </p:spPr>
        <p:txBody>
          <a:bodyPr wrap="square" rtlCol="0">
            <a:spAutoFit/>
          </a:bodyPr>
          <a:lstStyle/>
          <a:p>
            <a:r>
              <a:rPr lang="en-US" sz="1400" b="1" dirty="0"/>
              <a:t>3</a:t>
            </a:r>
            <a:r>
              <a:rPr lang="en-US" sz="1400" b="1" dirty="0" smtClean="0"/>
              <a:t>0-</a:t>
            </a:r>
            <a:endParaRPr lang="en-US" sz="1400" b="1" dirty="0"/>
          </a:p>
        </p:txBody>
      </p:sp>
      <p:sp>
        <p:nvSpPr>
          <p:cNvPr id="17" name="TextBox 16"/>
          <p:cNvSpPr txBox="1"/>
          <p:nvPr/>
        </p:nvSpPr>
        <p:spPr>
          <a:xfrm>
            <a:off x="2914638" y="2457472"/>
            <a:ext cx="749300" cy="307777"/>
          </a:xfrm>
          <a:prstGeom prst="rect">
            <a:avLst/>
          </a:prstGeom>
          <a:noFill/>
        </p:spPr>
        <p:txBody>
          <a:bodyPr wrap="square" rtlCol="0">
            <a:spAutoFit/>
          </a:bodyPr>
          <a:lstStyle/>
          <a:p>
            <a:r>
              <a:rPr lang="en-US" sz="1400" b="1" dirty="0" smtClean="0"/>
              <a:t>20-</a:t>
            </a:r>
            <a:endParaRPr lang="en-US" sz="1400" b="1" dirty="0"/>
          </a:p>
        </p:txBody>
      </p:sp>
      <p:sp>
        <p:nvSpPr>
          <p:cNvPr id="18" name="TextBox 17"/>
          <p:cNvSpPr txBox="1"/>
          <p:nvPr/>
        </p:nvSpPr>
        <p:spPr>
          <a:xfrm>
            <a:off x="2914644" y="1339834"/>
            <a:ext cx="749300" cy="307777"/>
          </a:xfrm>
          <a:prstGeom prst="rect">
            <a:avLst/>
          </a:prstGeom>
          <a:noFill/>
        </p:spPr>
        <p:txBody>
          <a:bodyPr wrap="square" rtlCol="0">
            <a:spAutoFit/>
          </a:bodyPr>
          <a:lstStyle/>
          <a:p>
            <a:r>
              <a:rPr lang="en-US" sz="1400" b="1" dirty="0"/>
              <a:t>5</a:t>
            </a:r>
            <a:r>
              <a:rPr lang="en-US" sz="1400" b="1" dirty="0" smtClean="0"/>
              <a:t>0-</a:t>
            </a:r>
            <a:endParaRPr lang="en-US" sz="1400" b="1" dirty="0"/>
          </a:p>
        </p:txBody>
      </p:sp>
    </p:spTree>
    <p:extLst>
      <p:ext uri="{BB962C8B-B14F-4D97-AF65-F5344CB8AC3E}">
        <p14:creationId xmlns:p14="http://schemas.microsoft.com/office/powerpoint/2010/main" val="41839833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8"/>
            <a:ext cx="8229600" cy="786312"/>
          </a:xfrm>
        </p:spPr>
        <p:txBody>
          <a:bodyPr>
            <a:normAutofit/>
          </a:bodyPr>
          <a:lstStyle/>
          <a:p>
            <a:r>
              <a:rPr lang="en-US" sz="4000" b="1" dirty="0" smtClean="0"/>
              <a:t>Hurricane Earl (2010) HIRAD </a:t>
            </a:r>
            <a:r>
              <a:rPr lang="en-US" sz="4000" b="1" dirty="0" err="1" smtClean="0"/>
              <a:t>vs</a:t>
            </a:r>
            <a:r>
              <a:rPr lang="en-US" sz="4000" b="1" dirty="0" smtClean="0"/>
              <a:t> SFMR</a:t>
            </a:r>
            <a:endParaRPr lang="en-US" sz="4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012" y="2094976"/>
            <a:ext cx="3657600" cy="2743200"/>
          </a:xfrm>
        </p:spPr>
      </p:pic>
      <p:sp>
        <p:nvSpPr>
          <p:cNvPr id="3" name="TextBox 2"/>
          <p:cNvSpPr txBox="1"/>
          <p:nvPr/>
        </p:nvSpPr>
        <p:spPr>
          <a:xfrm>
            <a:off x="3416552" y="2459477"/>
            <a:ext cx="1446962" cy="369332"/>
          </a:xfrm>
          <a:prstGeom prst="rect">
            <a:avLst/>
          </a:prstGeom>
          <a:noFill/>
        </p:spPr>
        <p:txBody>
          <a:bodyPr wrap="square" rtlCol="0">
            <a:spAutoFit/>
          </a:bodyPr>
          <a:lstStyle/>
          <a:p>
            <a:r>
              <a:rPr lang="en-US" b="1" dirty="0" smtClean="0"/>
              <a:t>Wind Speed</a:t>
            </a:r>
            <a:endParaRPr lang="en-US" b="1" dirty="0"/>
          </a:p>
        </p:txBody>
      </p:sp>
      <p:sp>
        <p:nvSpPr>
          <p:cNvPr id="9" name="TextBox 8"/>
          <p:cNvSpPr txBox="1"/>
          <p:nvPr/>
        </p:nvSpPr>
        <p:spPr>
          <a:xfrm>
            <a:off x="6675566" y="813255"/>
            <a:ext cx="2323567" cy="5078314"/>
          </a:xfrm>
          <a:prstGeom prst="rect">
            <a:avLst/>
          </a:prstGeom>
          <a:noFill/>
        </p:spPr>
        <p:txBody>
          <a:bodyPr wrap="square" rtlCol="0">
            <a:spAutoFit/>
          </a:bodyPr>
          <a:lstStyle/>
          <a:p>
            <a:r>
              <a:rPr lang="en-US" dirty="0" smtClean="0">
                <a:solidFill>
                  <a:srgbClr val="0000FF"/>
                </a:solidFill>
              </a:rPr>
              <a:t>HIRAD retrievals (blue) </a:t>
            </a:r>
            <a:r>
              <a:rPr lang="en-US" dirty="0" smtClean="0"/>
              <a:t>mostly match up well with </a:t>
            </a:r>
            <a:r>
              <a:rPr lang="en-US" dirty="0" smtClean="0">
                <a:solidFill>
                  <a:srgbClr val="FF0000"/>
                </a:solidFill>
              </a:rPr>
              <a:t>SFMR retrievals (red)</a:t>
            </a:r>
            <a:r>
              <a:rPr lang="en-US" dirty="0" smtClean="0"/>
              <a:t> in places where SFMR flew through the HIRAD swath.</a:t>
            </a:r>
          </a:p>
          <a:p>
            <a:endParaRPr lang="en-US" dirty="0"/>
          </a:p>
          <a:p>
            <a:pPr algn="r"/>
            <a:r>
              <a:rPr lang="en-US" dirty="0" smtClean="0"/>
              <a:t>HIRAD data appears good between -50° - +60° azimuths.  Large biases on left edge of swaths.</a:t>
            </a:r>
          </a:p>
          <a:p>
            <a:endParaRPr lang="en-US" dirty="0"/>
          </a:p>
          <a:p>
            <a:pPr algn="r"/>
            <a:r>
              <a:rPr lang="en-US" dirty="0" smtClean="0"/>
              <a:t>Some differences due to tens of minutes offset between observations.</a:t>
            </a:r>
          </a:p>
          <a:p>
            <a:endParaRPr lang="en-US" dirty="0"/>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404" y="2459477"/>
            <a:ext cx="1828800" cy="1828800"/>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2459477"/>
            <a:ext cx="1828800" cy="1828800"/>
          </a:xfrm>
          <a:prstGeom prst="rect">
            <a:avLst/>
          </a:prstGeom>
        </p:spPr>
      </p:pic>
      <p:pic>
        <p:nvPicPr>
          <p:cNvPr id="12"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430" y="630677"/>
            <a:ext cx="1828800" cy="1828800"/>
          </a:xfrm>
          <a:prstGeom prst="rect">
            <a:avLst/>
          </a:prstGeom>
        </p:spPr>
      </p:pic>
      <p:pic>
        <p:nvPicPr>
          <p:cNvPr id="13"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0270" y="4614384"/>
            <a:ext cx="1828800" cy="1828800"/>
          </a:xfrm>
          <a:prstGeom prst="rect">
            <a:avLst/>
          </a:prstGeom>
        </p:spPr>
      </p:pic>
      <p:sp>
        <p:nvSpPr>
          <p:cNvPr id="14" name="TextBox 13"/>
          <p:cNvSpPr txBox="1"/>
          <p:nvPr/>
        </p:nvSpPr>
        <p:spPr>
          <a:xfrm>
            <a:off x="5827654" y="3650903"/>
            <a:ext cx="771713" cy="369332"/>
          </a:xfrm>
          <a:prstGeom prst="rect">
            <a:avLst/>
          </a:prstGeom>
          <a:noFill/>
        </p:spPr>
        <p:txBody>
          <a:bodyPr wrap="square" rtlCol="0">
            <a:spAutoFit/>
          </a:bodyPr>
          <a:lstStyle/>
          <a:p>
            <a:r>
              <a:rPr lang="en-US" dirty="0" smtClean="0"/>
              <a:t>East</a:t>
            </a:r>
            <a:endParaRPr lang="en-US" dirty="0"/>
          </a:p>
        </p:txBody>
      </p:sp>
      <p:sp>
        <p:nvSpPr>
          <p:cNvPr id="15" name="TextBox 14"/>
          <p:cNvSpPr txBox="1"/>
          <p:nvPr/>
        </p:nvSpPr>
        <p:spPr>
          <a:xfrm>
            <a:off x="887385" y="3666862"/>
            <a:ext cx="771713" cy="369332"/>
          </a:xfrm>
          <a:prstGeom prst="rect">
            <a:avLst/>
          </a:prstGeom>
          <a:noFill/>
        </p:spPr>
        <p:txBody>
          <a:bodyPr wrap="square" rtlCol="0">
            <a:spAutoFit/>
          </a:bodyPr>
          <a:lstStyle/>
          <a:p>
            <a:r>
              <a:rPr lang="en-US" dirty="0" smtClean="0"/>
              <a:t>West</a:t>
            </a:r>
            <a:endParaRPr lang="en-US" dirty="0"/>
          </a:p>
        </p:txBody>
      </p:sp>
      <p:sp>
        <p:nvSpPr>
          <p:cNvPr id="16" name="TextBox 15"/>
          <p:cNvSpPr txBox="1"/>
          <p:nvPr/>
        </p:nvSpPr>
        <p:spPr>
          <a:xfrm>
            <a:off x="3486054" y="1829828"/>
            <a:ext cx="771713" cy="369332"/>
          </a:xfrm>
          <a:prstGeom prst="rect">
            <a:avLst/>
          </a:prstGeom>
          <a:noFill/>
        </p:spPr>
        <p:txBody>
          <a:bodyPr wrap="square" rtlCol="0">
            <a:spAutoFit/>
          </a:bodyPr>
          <a:lstStyle/>
          <a:p>
            <a:r>
              <a:rPr lang="en-US" dirty="0" smtClean="0"/>
              <a:t>North</a:t>
            </a:r>
            <a:endParaRPr lang="en-US" dirty="0"/>
          </a:p>
        </p:txBody>
      </p:sp>
      <p:sp>
        <p:nvSpPr>
          <p:cNvPr id="17" name="TextBox 16"/>
          <p:cNvSpPr txBox="1"/>
          <p:nvPr/>
        </p:nvSpPr>
        <p:spPr>
          <a:xfrm>
            <a:off x="3237568" y="5821260"/>
            <a:ext cx="771713" cy="369332"/>
          </a:xfrm>
          <a:prstGeom prst="rect">
            <a:avLst/>
          </a:prstGeom>
          <a:noFill/>
        </p:spPr>
        <p:txBody>
          <a:bodyPr wrap="square" rtlCol="0">
            <a:spAutoFit/>
          </a:bodyPr>
          <a:lstStyle/>
          <a:p>
            <a:r>
              <a:rPr lang="en-US" dirty="0" smtClean="0"/>
              <a:t>South</a:t>
            </a:r>
            <a:endParaRPr lang="en-US" dirty="0"/>
          </a:p>
        </p:txBody>
      </p:sp>
      <p:sp>
        <p:nvSpPr>
          <p:cNvPr id="18" name="TextBox 17"/>
          <p:cNvSpPr txBox="1"/>
          <p:nvPr/>
        </p:nvSpPr>
        <p:spPr>
          <a:xfrm>
            <a:off x="222276" y="1095967"/>
            <a:ext cx="2544830" cy="1200329"/>
          </a:xfrm>
          <a:prstGeom prst="rect">
            <a:avLst/>
          </a:prstGeom>
          <a:noFill/>
        </p:spPr>
        <p:txBody>
          <a:bodyPr wrap="square" rtlCol="0">
            <a:spAutoFit/>
          </a:bodyPr>
          <a:lstStyle/>
          <a:p>
            <a:r>
              <a:rPr lang="en-US" i="1" dirty="0" smtClean="0"/>
              <a:t>X-axis Earth Incidence Angle (EIA) corresponds to about 300 m per degree of EIA </a:t>
            </a:r>
            <a:endParaRPr lang="en-US" i="1" dirty="0"/>
          </a:p>
        </p:txBody>
      </p:sp>
      <p:sp>
        <p:nvSpPr>
          <p:cNvPr id="19" name="TextBox 18"/>
          <p:cNvSpPr txBox="1"/>
          <p:nvPr/>
        </p:nvSpPr>
        <p:spPr>
          <a:xfrm>
            <a:off x="101600" y="4838176"/>
            <a:ext cx="2477994" cy="2031325"/>
          </a:xfrm>
          <a:prstGeom prst="rect">
            <a:avLst/>
          </a:prstGeom>
          <a:noFill/>
        </p:spPr>
        <p:txBody>
          <a:bodyPr wrap="square" rtlCol="0">
            <a:spAutoFit/>
          </a:bodyPr>
          <a:lstStyle/>
          <a:p>
            <a:r>
              <a:rPr lang="en-US" i="1" dirty="0" smtClean="0"/>
              <a:t>Large differences on south side: HIRAD sees </a:t>
            </a:r>
            <a:r>
              <a:rPr lang="en-US" i="1" dirty="0" smtClean="0">
                <a:solidFill>
                  <a:srgbClr val="3366FF"/>
                </a:solidFill>
              </a:rPr>
              <a:t>secondary </a:t>
            </a:r>
            <a:r>
              <a:rPr lang="en-US" i="1" dirty="0" err="1" smtClean="0">
                <a:solidFill>
                  <a:srgbClr val="3366FF"/>
                </a:solidFill>
              </a:rPr>
              <a:t>eyewall</a:t>
            </a:r>
            <a:r>
              <a:rPr lang="en-US" i="1" dirty="0" smtClean="0">
                <a:solidFill>
                  <a:srgbClr val="3366FF"/>
                </a:solidFill>
              </a:rPr>
              <a:t> </a:t>
            </a:r>
            <a:r>
              <a:rPr lang="en-US" i="1" dirty="0" smtClean="0"/>
              <a:t>further north than SFMR, </a:t>
            </a:r>
            <a:r>
              <a:rPr lang="en-US" i="1" dirty="0" smtClean="0">
                <a:solidFill>
                  <a:srgbClr val="FF6600"/>
                </a:solidFill>
              </a:rPr>
              <a:t>does not see peak </a:t>
            </a:r>
            <a:r>
              <a:rPr lang="en-US" i="1" dirty="0" err="1" smtClean="0">
                <a:solidFill>
                  <a:srgbClr val="FF6600"/>
                </a:solidFill>
              </a:rPr>
              <a:t>eyewall</a:t>
            </a:r>
            <a:r>
              <a:rPr lang="en-US" i="1" dirty="0" smtClean="0">
                <a:solidFill>
                  <a:srgbClr val="FF6600"/>
                </a:solidFill>
              </a:rPr>
              <a:t> winds near edge of swath</a:t>
            </a:r>
          </a:p>
        </p:txBody>
      </p:sp>
      <p:cxnSp>
        <p:nvCxnSpPr>
          <p:cNvPr id="21" name="Straight Arrow Connector 20"/>
          <p:cNvCxnSpPr/>
          <p:nvPr/>
        </p:nvCxnSpPr>
        <p:spPr>
          <a:xfrm flipV="1">
            <a:off x="1930400" y="5337571"/>
            <a:ext cx="1140376" cy="192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flipV="1">
            <a:off x="1659098" y="5111852"/>
            <a:ext cx="2598669" cy="1331334"/>
          </a:xfrm>
          <a:prstGeom prst="curvedConnector3">
            <a:avLst>
              <a:gd name="adj1" fmla="val 10568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2106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l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117600"/>
            <a:ext cx="7073900" cy="4610100"/>
          </a:xfrm>
          <a:prstGeom prst="rect">
            <a:avLst/>
          </a:prstGeom>
        </p:spPr>
      </p:pic>
      <p:sp>
        <p:nvSpPr>
          <p:cNvPr id="2" name="Title 1"/>
          <p:cNvSpPr>
            <a:spLocks noGrp="1"/>
          </p:cNvSpPr>
          <p:nvPr>
            <p:ph type="title"/>
          </p:nvPr>
        </p:nvSpPr>
        <p:spPr>
          <a:xfrm>
            <a:off x="457200" y="17438"/>
            <a:ext cx="8229600" cy="786312"/>
          </a:xfrm>
        </p:spPr>
        <p:txBody>
          <a:bodyPr>
            <a:normAutofit fontScale="90000"/>
          </a:bodyPr>
          <a:lstStyle/>
          <a:p>
            <a:r>
              <a:rPr lang="en-US" sz="4000" b="1" dirty="0" smtClean="0"/>
              <a:t>Hurricane Karl (2010)  Brightness Temp</a:t>
            </a:r>
            <a:endParaRPr lang="en-US" sz="4000" b="1" dirty="0"/>
          </a:p>
        </p:txBody>
      </p:sp>
      <p:sp>
        <p:nvSpPr>
          <p:cNvPr id="5" name="TextBox 4"/>
          <p:cNvSpPr txBox="1"/>
          <p:nvPr/>
        </p:nvSpPr>
        <p:spPr>
          <a:xfrm>
            <a:off x="5675309" y="1575351"/>
            <a:ext cx="1655969" cy="461665"/>
          </a:xfrm>
          <a:prstGeom prst="rect">
            <a:avLst/>
          </a:prstGeom>
          <a:solidFill>
            <a:schemeClr val="bg1">
              <a:alpha val="50000"/>
            </a:schemeClr>
          </a:solidFill>
        </p:spPr>
        <p:txBody>
          <a:bodyPr wrap="square" rtlCol="0">
            <a:spAutoFit/>
          </a:bodyPr>
          <a:lstStyle/>
          <a:p>
            <a:r>
              <a:rPr lang="en-US" sz="2400" b="1" dirty="0" smtClean="0"/>
              <a:t>6.6 GHz TB</a:t>
            </a:r>
            <a:endParaRPr lang="en-US" sz="2400" b="1" dirty="0"/>
          </a:p>
        </p:txBody>
      </p:sp>
    </p:spTree>
    <p:extLst>
      <p:ext uri="{BB962C8B-B14F-4D97-AF65-F5344CB8AC3E}">
        <p14:creationId xmlns:p14="http://schemas.microsoft.com/office/powerpoint/2010/main" val="39904599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0" y="1590695"/>
            <a:ext cx="2743200" cy="2743200"/>
          </a:xfrm>
          <a:prstGeom prst="rect">
            <a:avLst/>
          </a:prstGeom>
        </p:spPr>
      </p:pic>
      <p:sp>
        <p:nvSpPr>
          <p:cNvPr id="2" name="Title 1"/>
          <p:cNvSpPr>
            <a:spLocks noGrp="1"/>
          </p:cNvSpPr>
          <p:nvPr>
            <p:ph type="title"/>
          </p:nvPr>
        </p:nvSpPr>
        <p:spPr>
          <a:xfrm>
            <a:off x="457200" y="17438"/>
            <a:ext cx="8229600" cy="786312"/>
          </a:xfrm>
        </p:spPr>
        <p:txBody>
          <a:bodyPr>
            <a:normAutofit/>
          </a:bodyPr>
          <a:lstStyle/>
          <a:p>
            <a:r>
              <a:rPr lang="en-US" sz="4000" b="1" dirty="0" smtClean="0"/>
              <a:t>Hurricane Karl (2010) wind speed</a:t>
            </a:r>
            <a:endParaRPr lang="en-US" sz="4000" b="1" dirty="0"/>
          </a:p>
        </p:txBody>
      </p:sp>
      <p:sp>
        <p:nvSpPr>
          <p:cNvPr id="3" name="TextBox 2"/>
          <p:cNvSpPr txBox="1"/>
          <p:nvPr/>
        </p:nvSpPr>
        <p:spPr>
          <a:xfrm>
            <a:off x="650653" y="2190845"/>
            <a:ext cx="767852" cy="646331"/>
          </a:xfrm>
          <a:prstGeom prst="rect">
            <a:avLst/>
          </a:prstGeom>
          <a:noFill/>
        </p:spPr>
        <p:txBody>
          <a:bodyPr wrap="square" rtlCol="0">
            <a:spAutoFit/>
          </a:bodyPr>
          <a:lstStyle/>
          <a:p>
            <a:r>
              <a:rPr lang="en-US" b="1" dirty="0" smtClean="0"/>
              <a:t>Wind Speed</a:t>
            </a:r>
            <a:endParaRPr lang="en-US" b="1" dirty="0"/>
          </a:p>
        </p:txBody>
      </p:sp>
      <p:sp>
        <p:nvSpPr>
          <p:cNvPr id="9" name="TextBox 8"/>
          <p:cNvSpPr txBox="1"/>
          <p:nvPr/>
        </p:nvSpPr>
        <p:spPr>
          <a:xfrm>
            <a:off x="3663950" y="1927275"/>
            <a:ext cx="2284672" cy="1754327"/>
          </a:xfrm>
          <a:prstGeom prst="rect">
            <a:avLst/>
          </a:prstGeom>
          <a:noFill/>
        </p:spPr>
        <p:txBody>
          <a:bodyPr wrap="square" rtlCol="0">
            <a:spAutoFit/>
          </a:bodyPr>
          <a:lstStyle/>
          <a:p>
            <a:r>
              <a:rPr lang="en-US" dirty="0" smtClean="0"/>
              <a:t>Repeated patterns near the center, mapping storm structure</a:t>
            </a:r>
          </a:p>
          <a:p>
            <a:r>
              <a:rPr lang="en-US" b="1" dirty="0" smtClean="0"/>
              <a:t>Legs 1, 3, 5 on left</a:t>
            </a:r>
          </a:p>
          <a:p>
            <a:r>
              <a:rPr lang="en-US" b="1" dirty="0" smtClean="0"/>
              <a:t>Legs 5, 7, 10 on right</a:t>
            </a:r>
          </a:p>
        </p:txBody>
      </p:sp>
      <p:sp>
        <p:nvSpPr>
          <p:cNvPr id="5" name="TextBox 4"/>
          <p:cNvSpPr txBox="1"/>
          <p:nvPr/>
        </p:nvSpPr>
        <p:spPr>
          <a:xfrm>
            <a:off x="428844" y="717760"/>
            <a:ext cx="8257956" cy="923330"/>
          </a:xfrm>
          <a:prstGeom prst="rect">
            <a:avLst/>
          </a:prstGeom>
          <a:noFill/>
        </p:spPr>
        <p:txBody>
          <a:bodyPr wrap="square" rtlCol="0">
            <a:spAutoFit/>
          </a:bodyPr>
          <a:lstStyle/>
          <a:p>
            <a:pPr algn="ctr"/>
            <a:r>
              <a:rPr lang="en-US" b="1" dirty="0" smtClean="0"/>
              <a:t>“</a:t>
            </a:r>
            <a:r>
              <a:rPr lang="en-US" b="1" dirty="0" smtClean="0">
                <a:solidFill>
                  <a:srgbClr val="FF0000"/>
                </a:solidFill>
              </a:rPr>
              <a:t>Quick-look Retrieval</a:t>
            </a:r>
            <a:r>
              <a:rPr lang="en-US" b="1" dirty="0" smtClean="0"/>
              <a:t>”:  Empirical algorithm, based on SFMR colocations</a:t>
            </a:r>
          </a:p>
          <a:p>
            <a:pPr algn="ctr"/>
            <a:r>
              <a:rPr lang="en-US" b="1" i="1" dirty="0" smtClean="0">
                <a:solidFill>
                  <a:srgbClr val="FF0000"/>
                </a:solidFill>
              </a:rPr>
              <a:t>trained with Hurricane Earl (no re-tuning)</a:t>
            </a:r>
          </a:p>
          <a:p>
            <a:pPr marL="285750" indent="-285750" algn="ctr">
              <a:buFont typeface="Arial"/>
              <a:buChar char="•"/>
            </a:pPr>
            <a:r>
              <a:rPr lang="en-US" dirty="0" smtClean="0"/>
              <a:t>5 GHz linear relationship with Wind Speed</a:t>
            </a:r>
          </a:p>
        </p:txBody>
      </p:sp>
      <p:sp>
        <p:nvSpPr>
          <p:cNvPr id="12" name="TextBox 11"/>
          <p:cNvSpPr txBox="1"/>
          <p:nvPr/>
        </p:nvSpPr>
        <p:spPr>
          <a:xfrm>
            <a:off x="2524218" y="3486193"/>
            <a:ext cx="914400" cy="274320"/>
          </a:xfrm>
          <a:prstGeom prst="rect">
            <a:avLst/>
          </a:prstGeom>
          <a:noFill/>
        </p:spPr>
        <p:txBody>
          <a:bodyPr wrap="square" rtlCol="0">
            <a:spAutoFit/>
          </a:bodyPr>
          <a:lstStyle/>
          <a:p>
            <a:r>
              <a:rPr lang="en-US" sz="1400" b="1" dirty="0" smtClean="0"/>
              <a:t>-20 m/s</a:t>
            </a:r>
            <a:endParaRPr lang="en-US" sz="1400" b="1" dirty="0"/>
          </a:p>
        </p:txBody>
      </p:sp>
      <p:sp>
        <p:nvSpPr>
          <p:cNvPr id="13" name="TextBox 12"/>
          <p:cNvSpPr txBox="1"/>
          <p:nvPr/>
        </p:nvSpPr>
        <p:spPr>
          <a:xfrm>
            <a:off x="2532755" y="2745802"/>
            <a:ext cx="749300" cy="274320"/>
          </a:xfrm>
          <a:prstGeom prst="rect">
            <a:avLst/>
          </a:prstGeom>
          <a:noFill/>
        </p:spPr>
        <p:txBody>
          <a:bodyPr wrap="square" rtlCol="0">
            <a:spAutoFit/>
          </a:bodyPr>
          <a:lstStyle/>
          <a:p>
            <a:r>
              <a:rPr lang="en-US" sz="1400" b="1" dirty="0" smtClean="0"/>
              <a:t>-30 m/s</a:t>
            </a:r>
            <a:endParaRPr lang="en-US" sz="1400" b="1" dirty="0"/>
          </a:p>
        </p:txBody>
      </p:sp>
      <p:sp>
        <p:nvSpPr>
          <p:cNvPr id="14" name="TextBox 13"/>
          <p:cNvSpPr txBox="1"/>
          <p:nvPr/>
        </p:nvSpPr>
        <p:spPr>
          <a:xfrm>
            <a:off x="2524288" y="2002839"/>
            <a:ext cx="749300" cy="307777"/>
          </a:xfrm>
          <a:prstGeom prst="rect">
            <a:avLst/>
          </a:prstGeom>
          <a:noFill/>
        </p:spPr>
        <p:txBody>
          <a:bodyPr wrap="square" rtlCol="0">
            <a:spAutoFit/>
          </a:bodyPr>
          <a:lstStyle/>
          <a:p>
            <a:r>
              <a:rPr lang="en-US" sz="1400" b="1" dirty="0" smtClean="0"/>
              <a:t>-40 m/s</a:t>
            </a:r>
            <a:endParaRPr lang="en-US" sz="1400" b="1" dirty="0"/>
          </a:p>
        </p:txBody>
      </p:sp>
      <p:pic>
        <p:nvPicPr>
          <p:cNvPr id="2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591056"/>
            <a:ext cx="2743200" cy="2743200"/>
          </a:xfrm>
          <a:prstGeom prst="rect">
            <a:avLst/>
          </a:prstGeom>
        </p:spPr>
      </p:pic>
      <p:sp>
        <p:nvSpPr>
          <p:cNvPr id="29" name="TextBox 28"/>
          <p:cNvSpPr txBox="1"/>
          <p:nvPr/>
        </p:nvSpPr>
        <p:spPr>
          <a:xfrm>
            <a:off x="8413663" y="3483223"/>
            <a:ext cx="914400" cy="274320"/>
          </a:xfrm>
          <a:prstGeom prst="rect">
            <a:avLst/>
          </a:prstGeom>
          <a:noFill/>
        </p:spPr>
        <p:txBody>
          <a:bodyPr wrap="square" rtlCol="0">
            <a:spAutoFit/>
          </a:bodyPr>
          <a:lstStyle/>
          <a:p>
            <a:r>
              <a:rPr lang="en-US" sz="1400" b="1" dirty="0" smtClean="0"/>
              <a:t>-20 m/s</a:t>
            </a:r>
            <a:endParaRPr lang="en-US" sz="1400" b="1" dirty="0"/>
          </a:p>
        </p:txBody>
      </p:sp>
      <p:sp>
        <p:nvSpPr>
          <p:cNvPr id="30" name="TextBox 29"/>
          <p:cNvSpPr txBox="1"/>
          <p:nvPr/>
        </p:nvSpPr>
        <p:spPr>
          <a:xfrm>
            <a:off x="8413732" y="2747119"/>
            <a:ext cx="749300" cy="274320"/>
          </a:xfrm>
          <a:prstGeom prst="rect">
            <a:avLst/>
          </a:prstGeom>
          <a:noFill/>
        </p:spPr>
        <p:txBody>
          <a:bodyPr wrap="square" rtlCol="0">
            <a:spAutoFit/>
          </a:bodyPr>
          <a:lstStyle/>
          <a:p>
            <a:r>
              <a:rPr lang="en-US" sz="1400" b="1" dirty="0" smtClean="0"/>
              <a:t>-30 m/s</a:t>
            </a:r>
            <a:endParaRPr lang="en-US" sz="1400" b="1" dirty="0"/>
          </a:p>
        </p:txBody>
      </p:sp>
      <p:sp>
        <p:nvSpPr>
          <p:cNvPr id="31" name="TextBox 30"/>
          <p:cNvSpPr txBox="1"/>
          <p:nvPr/>
        </p:nvSpPr>
        <p:spPr>
          <a:xfrm>
            <a:off x="8409500" y="2009232"/>
            <a:ext cx="749300" cy="307777"/>
          </a:xfrm>
          <a:prstGeom prst="rect">
            <a:avLst/>
          </a:prstGeom>
          <a:noFill/>
        </p:spPr>
        <p:txBody>
          <a:bodyPr wrap="square" rtlCol="0">
            <a:spAutoFit/>
          </a:bodyPr>
          <a:lstStyle/>
          <a:p>
            <a:r>
              <a:rPr lang="en-US" sz="1400" b="1" dirty="0" smtClean="0"/>
              <a:t>-40 m/s</a:t>
            </a:r>
            <a:endParaRPr lang="en-US" sz="1400" b="1" dirty="0"/>
          </a:p>
        </p:txBody>
      </p:sp>
      <p:pic>
        <p:nvPicPr>
          <p:cNvPr id="32" name="Picture 31"/>
          <p:cNvPicPr>
            <a:picLocks noChangeAspect="1"/>
          </p:cNvPicPr>
          <p:nvPr/>
        </p:nvPicPr>
        <p:blipFill>
          <a:blip r:embed="rId4"/>
          <a:stretch>
            <a:fillRect/>
          </a:stretch>
        </p:blipFill>
        <p:spPr>
          <a:xfrm>
            <a:off x="3447142" y="3949850"/>
            <a:ext cx="2857500" cy="2743200"/>
          </a:xfrm>
          <a:prstGeom prst="rect">
            <a:avLst/>
          </a:prstGeom>
        </p:spPr>
      </p:pic>
      <p:sp>
        <p:nvSpPr>
          <p:cNvPr id="33" name="TextBox 32"/>
          <p:cNvSpPr txBox="1"/>
          <p:nvPr/>
        </p:nvSpPr>
        <p:spPr>
          <a:xfrm>
            <a:off x="5769114" y="5021729"/>
            <a:ext cx="914400" cy="274320"/>
          </a:xfrm>
          <a:prstGeom prst="rect">
            <a:avLst/>
          </a:prstGeom>
          <a:noFill/>
        </p:spPr>
        <p:txBody>
          <a:bodyPr wrap="square" rtlCol="0">
            <a:spAutoFit/>
          </a:bodyPr>
          <a:lstStyle/>
          <a:p>
            <a:r>
              <a:rPr lang="en-US" sz="1400" b="1" dirty="0" smtClean="0"/>
              <a:t>-20 m/s</a:t>
            </a:r>
            <a:endParaRPr lang="en-US" sz="1400" b="1" dirty="0"/>
          </a:p>
        </p:txBody>
      </p:sp>
      <p:sp>
        <p:nvSpPr>
          <p:cNvPr id="34" name="TextBox 33"/>
          <p:cNvSpPr txBox="1"/>
          <p:nvPr/>
        </p:nvSpPr>
        <p:spPr>
          <a:xfrm>
            <a:off x="5773341" y="4258314"/>
            <a:ext cx="749300" cy="274320"/>
          </a:xfrm>
          <a:prstGeom prst="rect">
            <a:avLst/>
          </a:prstGeom>
          <a:noFill/>
        </p:spPr>
        <p:txBody>
          <a:bodyPr wrap="square" rtlCol="0">
            <a:spAutoFit/>
          </a:bodyPr>
          <a:lstStyle/>
          <a:p>
            <a:r>
              <a:rPr lang="en-US" sz="1400" b="1" dirty="0" smtClean="0"/>
              <a:t>-30 m/s</a:t>
            </a:r>
            <a:endParaRPr lang="en-US" sz="1400" b="1" dirty="0"/>
          </a:p>
        </p:txBody>
      </p:sp>
      <p:sp>
        <p:nvSpPr>
          <p:cNvPr id="7" name="TextBox 6"/>
          <p:cNvSpPr txBox="1"/>
          <p:nvPr/>
        </p:nvSpPr>
        <p:spPr>
          <a:xfrm>
            <a:off x="1210733" y="4383382"/>
            <a:ext cx="2458801" cy="1754327"/>
          </a:xfrm>
          <a:prstGeom prst="rect">
            <a:avLst/>
          </a:prstGeom>
          <a:noFill/>
        </p:spPr>
        <p:txBody>
          <a:bodyPr wrap="square" rtlCol="0">
            <a:spAutoFit/>
          </a:bodyPr>
          <a:lstStyle/>
          <a:p>
            <a:r>
              <a:rPr lang="en-US" b="1" dirty="0"/>
              <a:t>Bottom : </a:t>
            </a:r>
            <a:r>
              <a:rPr lang="en-US" dirty="0"/>
              <a:t>Additional smoothing of TBs for legs 5, 7, </a:t>
            </a:r>
            <a:r>
              <a:rPr lang="en-US" dirty="0" smtClean="0"/>
              <a:t>10.</a:t>
            </a:r>
          </a:p>
          <a:p>
            <a:r>
              <a:rPr lang="en-US" dirty="0" smtClean="0"/>
              <a:t>Removes some noise, but decreases wind speed too much.</a:t>
            </a:r>
            <a:endParaRPr lang="en-US" dirty="0"/>
          </a:p>
        </p:txBody>
      </p:sp>
    </p:spTree>
    <p:extLst>
      <p:ext uri="{BB962C8B-B14F-4D97-AF65-F5344CB8AC3E}">
        <p14:creationId xmlns:p14="http://schemas.microsoft.com/office/powerpoint/2010/main" val="12413124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leg 1 3 three freq WS.jpg"/>
          <p:cNvPicPr>
            <a:picLocks/>
          </p:cNvPicPr>
          <p:nvPr/>
        </p:nvPicPr>
        <p:blipFill>
          <a:blip r:embed="rId2" cstate="print"/>
          <a:stretch>
            <a:fillRect/>
          </a:stretch>
        </p:blipFill>
        <p:spPr>
          <a:xfrm>
            <a:off x="256032" y="914400"/>
            <a:ext cx="3291840" cy="4114800"/>
          </a:xfrm>
          <a:prstGeom prst="rect">
            <a:avLst/>
          </a:prstGeom>
        </p:spPr>
      </p:pic>
      <p:pic>
        <p:nvPicPr>
          <p:cNvPr id="13" name="Content Placeholder 4"/>
          <p:cNvPicPr>
            <a:picLocks/>
          </p:cNvPicPr>
          <p:nvPr/>
        </p:nvPicPr>
        <p:blipFill>
          <a:blip r:embed="rId3">
            <a:extLst>
              <a:ext uri="{28A0092B-C50C-407E-A947-70E740481C1C}">
                <a14:useLocalDpi xmlns:a14="http://schemas.microsoft.com/office/drawing/2010/main" val="0"/>
              </a:ext>
            </a:extLst>
          </a:blip>
          <a:stretch>
            <a:fillRect/>
          </a:stretch>
        </p:blipFill>
        <p:spPr>
          <a:xfrm>
            <a:off x="6040248" y="914400"/>
            <a:ext cx="3291840" cy="4114800"/>
          </a:xfrm>
          <a:prstGeom prst="rect">
            <a:avLst/>
          </a:prstGeom>
        </p:spPr>
      </p:pic>
      <p:sp>
        <p:nvSpPr>
          <p:cNvPr id="2" name="Title 1"/>
          <p:cNvSpPr>
            <a:spLocks noGrp="1"/>
          </p:cNvSpPr>
          <p:nvPr>
            <p:ph type="title"/>
          </p:nvPr>
        </p:nvSpPr>
        <p:spPr>
          <a:xfrm>
            <a:off x="457200" y="17438"/>
            <a:ext cx="8229600" cy="786312"/>
          </a:xfrm>
        </p:spPr>
        <p:txBody>
          <a:bodyPr>
            <a:normAutofit/>
          </a:bodyPr>
          <a:lstStyle/>
          <a:p>
            <a:r>
              <a:rPr lang="en-US" sz="4000" b="1" dirty="0" smtClean="0"/>
              <a:t>Hurricane Karl (2010) retrievals</a:t>
            </a:r>
            <a:endParaRPr lang="en-US" sz="4000" b="1" dirty="0"/>
          </a:p>
        </p:txBody>
      </p:sp>
      <p:sp>
        <p:nvSpPr>
          <p:cNvPr id="8" name="TextBox 7"/>
          <p:cNvSpPr txBox="1"/>
          <p:nvPr/>
        </p:nvSpPr>
        <p:spPr>
          <a:xfrm>
            <a:off x="6518444" y="1227746"/>
            <a:ext cx="1446962" cy="369332"/>
          </a:xfrm>
          <a:prstGeom prst="rect">
            <a:avLst/>
          </a:prstGeom>
          <a:noFill/>
        </p:spPr>
        <p:txBody>
          <a:bodyPr wrap="square" rtlCol="0">
            <a:spAutoFit/>
          </a:bodyPr>
          <a:lstStyle/>
          <a:p>
            <a:r>
              <a:rPr lang="en-US" b="1" dirty="0" smtClean="0"/>
              <a:t>Rain Rate</a:t>
            </a:r>
            <a:endParaRPr lang="en-US" b="1" dirty="0"/>
          </a:p>
        </p:txBody>
      </p:sp>
      <p:sp>
        <p:nvSpPr>
          <p:cNvPr id="9" name="TextBox 8"/>
          <p:cNvSpPr txBox="1"/>
          <p:nvPr/>
        </p:nvSpPr>
        <p:spPr>
          <a:xfrm>
            <a:off x="3296846" y="3125137"/>
            <a:ext cx="3003958" cy="3693319"/>
          </a:xfrm>
          <a:prstGeom prst="rect">
            <a:avLst/>
          </a:prstGeom>
          <a:noFill/>
        </p:spPr>
        <p:txBody>
          <a:bodyPr wrap="square" rtlCol="0">
            <a:spAutoFit/>
          </a:bodyPr>
          <a:lstStyle/>
          <a:p>
            <a:pPr marL="285750" indent="-285750">
              <a:buFont typeface="Wingdings" charset="2"/>
              <a:buChar char="Ø"/>
            </a:pPr>
            <a:r>
              <a:rPr lang="en-US" dirty="0" smtClean="0"/>
              <a:t>Clearly more noise in this retrieval than in the </a:t>
            </a:r>
            <a:r>
              <a:rPr lang="en-US" dirty="0" err="1" smtClean="0"/>
              <a:t>quicklook</a:t>
            </a:r>
            <a:endParaRPr lang="en-US" dirty="0" smtClean="0"/>
          </a:p>
          <a:p>
            <a:pPr marL="285750" indent="-285750">
              <a:buFont typeface="Wingdings" charset="2"/>
              <a:buChar char="Ø"/>
            </a:pPr>
            <a:r>
              <a:rPr lang="en-US" dirty="0" smtClean="0"/>
              <a:t>MLE is more sensitive to relative calibrations of each channel; </a:t>
            </a:r>
            <a:r>
              <a:rPr lang="en-US" b="1" i="1" dirty="0" smtClean="0"/>
              <a:t>improvements to calibrations are in progress</a:t>
            </a:r>
          </a:p>
          <a:p>
            <a:pPr marL="285750" indent="-285750">
              <a:buFont typeface="Wingdings" charset="2"/>
              <a:buChar char="Ø"/>
            </a:pPr>
            <a:r>
              <a:rPr lang="en-US" dirty="0" smtClean="0"/>
              <a:t>These plots include large incidence angles, where performance is worst (edge of swath)</a:t>
            </a:r>
          </a:p>
        </p:txBody>
      </p:sp>
      <p:sp>
        <p:nvSpPr>
          <p:cNvPr id="10" name="TextBox 9"/>
          <p:cNvSpPr txBox="1"/>
          <p:nvPr/>
        </p:nvSpPr>
        <p:spPr>
          <a:xfrm>
            <a:off x="3631117" y="841996"/>
            <a:ext cx="2680060" cy="2308324"/>
          </a:xfrm>
          <a:prstGeom prst="rect">
            <a:avLst/>
          </a:prstGeom>
          <a:noFill/>
        </p:spPr>
        <p:txBody>
          <a:bodyPr wrap="square" rtlCol="0">
            <a:spAutoFit/>
          </a:bodyPr>
          <a:lstStyle/>
          <a:p>
            <a:r>
              <a:rPr lang="en-US" b="1" dirty="0" smtClean="0"/>
              <a:t>“</a:t>
            </a:r>
            <a:r>
              <a:rPr lang="en-US" b="1" dirty="0" smtClean="0">
                <a:solidFill>
                  <a:srgbClr val="FF0000"/>
                </a:solidFill>
              </a:rPr>
              <a:t>Maximum Likelihood Estimate (MLE)</a:t>
            </a:r>
            <a:r>
              <a:rPr lang="en-US" b="1" dirty="0" smtClean="0"/>
              <a:t>”:  Physical algorithm, based on </a:t>
            </a:r>
            <a:r>
              <a:rPr lang="en-US" b="1" dirty="0" err="1" smtClean="0"/>
              <a:t>radiative</a:t>
            </a:r>
            <a:r>
              <a:rPr lang="en-US" b="1" dirty="0" smtClean="0"/>
              <a:t> transfer model</a:t>
            </a:r>
          </a:p>
          <a:p>
            <a:pPr marL="285750" indent="-285750">
              <a:buFont typeface="Arial"/>
              <a:buChar char="•"/>
            </a:pPr>
            <a:r>
              <a:rPr lang="en-US" dirty="0" smtClean="0"/>
              <a:t>4.0, 5.0, and 6.6 GHz channels used</a:t>
            </a:r>
          </a:p>
          <a:p>
            <a:pPr marL="285750" indent="-285750">
              <a:buFont typeface="Arial"/>
              <a:buChar char="•"/>
            </a:pPr>
            <a:r>
              <a:rPr lang="en-US" dirty="0" smtClean="0"/>
              <a:t>6.0 GHz channel was noisy in GRIP</a:t>
            </a:r>
          </a:p>
        </p:txBody>
      </p:sp>
      <p:sp>
        <p:nvSpPr>
          <p:cNvPr id="12" name="TextBox 11"/>
          <p:cNvSpPr txBox="1"/>
          <p:nvPr/>
        </p:nvSpPr>
        <p:spPr>
          <a:xfrm>
            <a:off x="634178" y="1168171"/>
            <a:ext cx="1709632" cy="369332"/>
          </a:xfrm>
          <a:prstGeom prst="rect">
            <a:avLst/>
          </a:prstGeom>
          <a:noFill/>
        </p:spPr>
        <p:txBody>
          <a:bodyPr wrap="square" rtlCol="0">
            <a:spAutoFit/>
          </a:bodyPr>
          <a:lstStyle/>
          <a:p>
            <a:r>
              <a:rPr lang="en-US" b="1" dirty="0" smtClean="0"/>
              <a:t>Wind Speed</a:t>
            </a:r>
            <a:endParaRPr lang="en-US" b="1" dirty="0"/>
          </a:p>
        </p:txBody>
      </p:sp>
      <p:sp>
        <p:nvSpPr>
          <p:cNvPr id="17" name="TextBox 16"/>
          <p:cNvSpPr txBox="1"/>
          <p:nvPr/>
        </p:nvSpPr>
        <p:spPr>
          <a:xfrm>
            <a:off x="2972998" y="1246966"/>
            <a:ext cx="749300" cy="307777"/>
          </a:xfrm>
          <a:prstGeom prst="rect">
            <a:avLst/>
          </a:prstGeom>
          <a:noFill/>
        </p:spPr>
        <p:txBody>
          <a:bodyPr wrap="square" rtlCol="0">
            <a:spAutoFit/>
          </a:bodyPr>
          <a:lstStyle/>
          <a:p>
            <a:r>
              <a:rPr lang="en-US" sz="1400" b="1" dirty="0" smtClean="0"/>
              <a:t>-40 m/s</a:t>
            </a:r>
            <a:endParaRPr lang="en-US" sz="1400" b="1" dirty="0"/>
          </a:p>
        </p:txBody>
      </p:sp>
      <p:sp>
        <p:nvSpPr>
          <p:cNvPr id="18" name="TextBox 17"/>
          <p:cNvSpPr txBox="1"/>
          <p:nvPr/>
        </p:nvSpPr>
        <p:spPr>
          <a:xfrm>
            <a:off x="2972998" y="2042833"/>
            <a:ext cx="749300" cy="307777"/>
          </a:xfrm>
          <a:prstGeom prst="rect">
            <a:avLst/>
          </a:prstGeom>
          <a:noFill/>
        </p:spPr>
        <p:txBody>
          <a:bodyPr wrap="square" rtlCol="0">
            <a:spAutoFit/>
          </a:bodyPr>
          <a:lstStyle/>
          <a:p>
            <a:r>
              <a:rPr lang="en-US" sz="1400" b="1" dirty="0" smtClean="0"/>
              <a:t>-30 m/s</a:t>
            </a:r>
            <a:endParaRPr lang="en-US" sz="1400" b="1" dirty="0"/>
          </a:p>
        </p:txBody>
      </p:sp>
      <p:sp>
        <p:nvSpPr>
          <p:cNvPr id="19" name="TextBox 18"/>
          <p:cNvSpPr txBox="1"/>
          <p:nvPr/>
        </p:nvSpPr>
        <p:spPr>
          <a:xfrm>
            <a:off x="2972998" y="2825827"/>
            <a:ext cx="749300" cy="307777"/>
          </a:xfrm>
          <a:prstGeom prst="rect">
            <a:avLst/>
          </a:prstGeom>
          <a:noFill/>
        </p:spPr>
        <p:txBody>
          <a:bodyPr wrap="square" rtlCol="0">
            <a:spAutoFit/>
          </a:bodyPr>
          <a:lstStyle/>
          <a:p>
            <a:r>
              <a:rPr lang="en-US" sz="1400" b="1" dirty="0" smtClean="0"/>
              <a:t>-20 m/s</a:t>
            </a:r>
            <a:endParaRPr lang="en-US" sz="1400" b="1" dirty="0"/>
          </a:p>
        </p:txBody>
      </p:sp>
      <p:sp>
        <p:nvSpPr>
          <p:cNvPr id="20" name="TextBox 19"/>
          <p:cNvSpPr txBox="1"/>
          <p:nvPr/>
        </p:nvSpPr>
        <p:spPr>
          <a:xfrm>
            <a:off x="7906138" y="3049966"/>
            <a:ext cx="914400" cy="523220"/>
          </a:xfrm>
          <a:prstGeom prst="rect">
            <a:avLst/>
          </a:prstGeom>
          <a:noFill/>
        </p:spPr>
        <p:txBody>
          <a:bodyPr wrap="square" rtlCol="0">
            <a:spAutoFit/>
          </a:bodyPr>
          <a:lstStyle/>
          <a:p>
            <a:pPr algn="r"/>
            <a:r>
              <a:rPr lang="en-US" sz="1400" b="1" dirty="0" smtClean="0"/>
              <a:t>20-</a:t>
            </a:r>
          </a:p>
          <a:p>
            <a:pPr algn="r"/>
            <a:r>
              <a:rPr lang="en-US" sz="1400" b="1" dirty="0" smtClean="0"/>
              <a:t>mm/h</a:t>
            </a:r>
            <a:endParaRPr lang="en-US" sz="1400" b="1" dirty="0"/>
          </a:p>
        </p:txBody>
      </p:sp>
      <p:sp>
        <p:nvSpPr>
          <p:cNvPr id="21" name="TextBox 20"/>
          <p:cNvSpPr txBox="1"/>
          <p:nvPr/>
        </p:nvSpPr>
        <p:spPr>
          <a:xfrm>
            <a:off x="7906132" y="2372600"/>
            <a:ext cx="914400" cy="523220"/>
          </a:xfrm>
          <a:prstGeom prst="rect">
            <a:avLst/>
          </a:prstGeom>
          <a:noFill/>
        </p:spPr>
        <p:txBody>
          <a:bodyPr wrap="square" rtlCol="0">
            <a:spAutoFit/>
          </a:bodyPr>
          <a:lstStyle/>
          <a:p>
            <a:pPr algn="r"/>
            <a:r>
              <a:rPr lang="en-US" sz="1400" b="1" dirty="0" smtClean="0"/>
              <a:t>30-</a:t>
            </a:r>
          </a:p>
          <a:p>
            <a:pPr algn="r"/>
            <a:r>
              <a:rPr lang="en-US" sz="1400" b="1" dirty="0" smtClean="0"/>
              <a:t>mm/h</a:t>
            </a:r>
            <a:endParaRPr lang="en-US" sz="1400" b="1" dirty="0"/>
          </a:p>
        </p:txBody>
      </p:sp>
      <p:sp>
        <p:nvSpPr>
          <p:cNvPr id="22" name="TextBox 21"/>
          <p:cNvSpPr txBox="1"/>
          <p:nvPr/>
        </p:nvSpPr>
        <p:spPr>
          <a:xfrm>
            <a:off x="7906126" y="1686767"/>
            <a:ext cx="914400" cy="523220"/>
          </a:xfrm>
          <a:prstGeom prst="rect">
            <a:avLst/>
          </a:prstGeom>
          <a:noFill/>
        </p:spPr>
        <p:txBody>
          <a:bodyPr wrap="square" rtlCol="0">
            <a:spAutoFit/>
          </a:bodyPr>
          <a:lstStyle/>
          <a:p>
            <a:pPr algn="r"/>
            <a:r>
              <a:rPr lang="en-US" sz="1400" b="1" dirty="0"/>
              <a:t>4</a:t>
            </a:r>
            <a:r>
              <a:rPr lang="en-US" sz="1400" b="1" dirty="0" smtClean="0"/>
              <a:t>0-</a:t>
            </a:r>
          </a:p>
          <a:p>
            <a:pPr algn="r"/>
            <a:r>
              <a:rPr lang="en-US" sz="1400" b="1" dirty="0" smtClean="0"/>
              <a:t>mm/h</a:t>
            </a:r>
            <a:endParaRPr lang="en-US" sz="1400" b="1" dirty="0"/>
          </a:p>
        </p:txBody>
      </p:sp>
    </p:spTree>
    <p:extLst>
      <p:ext uri="{BB962C8B-B14F-4D97-AF65-F5344CB8AC3E}">
        <p14:creationId xmlns:p14="http://schemas.microsoft.com/office/powerpoint/2010/main" val="7856924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briell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41400"/>
            <a:ext cx="7759700" cy="4775200"/>
          </a:xfrm>
          <a:prstGeom prst="rect">
            <a:avLst/>
          </a:prstGeom>
        </p:spPr>
      </p:pic>
      <p:sp>
        <p:nvSpPr>
          <p:cNvPr id="2" name="Title 1"/>
          <p:cNvSpPr>
            <a:spLocks noGrp="1"/>
          </p:cNvSpPr>
          <p:nvPr>
            <p:ph type="title"/>
          </p:nvPr>
        </p:nvSpPr>
        <p:spPr>
          <a:xfrm>
            <a:off x="457200" y="17438"/>
            <a:ext cx="8229600" cy="786312"/>
          </a:xfrm>
        </p:spPr>
        <p:txBody>
          <a:bodyPr>
            <a:normAutofit fontScale="90000"/>
          </a:bodyPr>
          <a:lstStyle/>
          <a:p>
            <a:r>
              <a:rPr lang="en-US" sz="4000" b="1" dirty="0" smtClean="0"/>
              <a:t>Pre-TD Gabrielle (2013)  Brightness Temp</a:t>
            </a:r>
            <a:endParaRPr lang="en-US" sz="4000" b="1" dirty="0"/>
          </a:p>
        </p:txBody>
      </p:sp>
      <p:sp>
        <p:nvSpPr>
          <p:cNvPr id="5" name="TextBox 4"/>
          <p:cNvSpPr txBox="1"/>
          <p:nvPr/>
        </p:nvSpPr>
        <p:spPr>
          <a:xfrm>
            <a:off x="6270171" y="1344518"/>
            <a:ext cx="1655969" cy="461665"/>
          </a:xfrm>
          <a:prstGeom prst="rect">
            <a:avLst/>
          </a:prstGeom>
          <a:solidFill>
            <a:schemeClr val="bg1">
              <a:alpha val="50000"/>
            </a:schemeClr>
          </a:solidFill>
        </p:spPr>
        <p:txBody>
          <a:bodyPr wrap="square" rtlCol="0">
            <a:spAutoFit/>
          </a:bodyPr>
          <a:lstStyle/>
          <a:p>
            <a:r>
              <a:rPr lang="en-US" sz="2400" b="1" dirty="0" smtClean="0"/>
              <a:t>6.6 GHz TB</a:t>
            </a:r>
            <a:endParaRPr lang="en-US" sz="2400" b="1" dirty="0"/>
          </a:p>
        </p:txBody>
      </p:sp>
      <p:sp>
        <p:nvSpPr>
          <p:cNvPr id="4" name="TextBox 3"/>
          <p:cNvSpPr txBox="1"/>
          <p:nvPr/>
        </p:nvSpPr>
        <p:spPr>
          <a:xfrm>
            <a:off x="3838445" y="3578472"/>
            <a:ext cx="4185138" cy="2308324"/>
          </a:xfrm>
          <a:prstGeom prst="rect">
            <a:avLst/>
          </a:prstGeom>
          <a:solidFill>
            <a:schemeClr val="bg1">
              <a:alpha val="70000"/>
            </a:schemeClr>
          </a:solidFill>
        </p:spPr>
        <p:txBody>
          <a:bodyPr wrap="square" rtlCol="0">
            <a:spAutoFit/>
          </a:bodyPr>
          <a:lstStyle/>
          <a:p>
            <a:r>
              <a:rPr lang="en-US" dirty="0" smtClean="0"/>
              <a:t>TS Gabrielle formed the next day from the westernmost of the disturbed areas.</a:t>
            </a:r>
          </a:p>
          <a:p>
            <a:endParaRPr lang="en-US" dirty="0"/>
          </a:p>
          <a:p>
            <a:r>
              <a:rPr lang="en-US" dirty="0" smtClean="0"/>
              <a:t>There was a trailing area to the east that had broader rain and convection.</a:t>
            </a:r>
          </a:p>
          <a:p>
            <a:endParaRPr lang="en-US" dirty="0"/>
          </a:p>
          <a:p>
            <a:r>
              <a:rPr lang="en-US" dirty="0" smtClean="0"/>
              <a:t>Not expecting interesting retrievals since winds were likely weak.</a:t>
            </a:r>
            <a:endParaRPr lang="en-US" dirty="0"/>
          </a:p>
        </p:txBody>
      </p:sp>
      <p:cxnSp>
        <p:nvCxnSpPr>
          <p:cNvPr id="8" name="Straight Arrow Connector 7"/>
          <p:cNvCxnSpPr/>
          <p:nvPr/>
        </p:nvCxnSpPr>
        <p:spPr>
          <a:xfrm flipH="1" flipV="1">
            <a:off x="2938112" y="3472202"/>
            <a:ext cx="900333" cy="530475"/>
          </a:xfrm>
          <a:prstGeom prst="straightConnector1">
            <a:avLst/>
          </a:prstGeom>
          <a:ln w="508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6057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51"/>
            <a:ext cx="8229600" cy="1143000"/>
          </a:xfrm>
        </p:spPr>
        <p:txBody>
          <a:bodyPr>
            <a:normAutofit/>
          </a:bodyPr>
          <a:lstStyle/>
          <a:p>
            <a:r>
              <a:rPr lang="en-US" sz="3600" i="1" dirty="0" smtClean="0"/>
              <a:t>NOT</a:t>
            </a:r>
            <a:r>
              <a:rPr lang="en-US" sz="3600" dirty="0" smtClean="0"/>
              <a:t> HIRAD observations from yesterday</a:t>
            </a:r>
            <a:endParaRPr lang="en-US" sz="3600" dirty="0"/>
          </a:p>
        </p:txBody>
      </p:sp>
      <p:pic>
        <p:nvPicPr>
          <p:cNvPr id="4" name="Picture 3" descr="ARMOR2014042822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2778"/>
            <a:ext cx="4572000" cy="3613192"/>
          </a:xfrm>
          <a:prstGeom prst="rect">
            <a:avLst/>
          </a:prstGeom>
        </p:spPr>
      </p:pic>
      <p:pic>
        <p:nvPicPr>
          <p:cNvPr id="5" name="Picture 4" descr="ARMOR20140428220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88942"/>
            <a:ext cx="4572000" cy="3476473"/>
          </a:xfrm>
          <a:prstGeom prst="rect">
            <a:avLst/>
          </a:prstGeom>
        </p:spPr>
      </p:pic>
    </p:spTree>
    <p:extLst>
      <p:ext uri="{BB962C8B-B14F-4D97-AF65-F5344CB8AC3E}">
        <p14:creationId xmlns:p14="http://schemas.microsoft.com/office/powerpoint/2010/main" val="931989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8"/>
            <a:ext cx="8229600" cy="786312"/>
          </a:xfrm>
        </p:spPr>
        <p:txBody>
          <a:bodyPr>
            <a:normAutofit/>
          </a:bodyPr>
          <a:lstStyle/>
          <a:p>
            <a:r>
              <a:rPr lang="en-US" sz="4000" b="1" dirty="0" err="1" smtClean="0"/>
              <a:t>Hurr</a:t>
            </a:r>
            <a:r>
              <a:rPr lang="en-US" sz="4000" b="1" dirty="0" smtClean="0"/>
              <a:t> Ingrid (2013)  Brightness Temp</a:t>
            </a:r>
            <a:endParaRPr lang="en-US" sz="4000" b="1" dirty="0"/>
          </a:p>
        </p:txBody>
      </p:sp>
      <p:sp>
        <p:nvSpPr>
          <p:cNvPr id="5" name="TextBox 4"/>
          <p:cNvSpPr txBox="1"/>
          <p:nvPr/>
        </p:nvSpPr>
        <p:spPr>
          <a:xfrm>
            <a:off x="6863955" y="1542458"/>
            <a:ext cx="1655969" cy="461665"/>
          </a:xfrm>
          <a:prstGeom prst="rect">
            <a:avLst/>
          </a:prstGeom>
          <a:solidFill>
            <a:schemeClr val="bg1">
              <a:alpha val="50000"/>
            </a:schemeClr>
          </a:solidFill>
        </p:spPr>
        <p:txBody>
          <a:bodyPr wrap="square" rtlCol="0">
            <a:spAutoFit/>
          </a:bodyPr>
          <a:lstStyle/>
          <a:p>
            <a:r>
              <a:rPr lang="en-US" sz="2400" b="1" dirty="0" smtClean="0"/>
              <a:t>6.6 GHz TB</a:t>
            </a:r>
            <a:endParaRPr lang="en-US" sz="2400" b="1" dirty="0"/>
          </a:p>
        </p:txBody>
      </p:sp>
      <p:sp>
        <p:nvSpPr>
          <p:cNvPr id="4" name="TextBox 3"/>
          <p:cNvSpPr txBox="1"/>
          <p:nvPr/>
        </p:nvSpPr>
        <p:spPr>
          <a:xfrm>
            <a:off x="6069883" y="2007794"/>
            <a:ext cx="3055747" cy="2585323"/>
          </a:xfrm>
          <a:prstGeom prst="rect">
            <a:avLst/>
          </a:prstGeom>
          <a:solidFill>
            <a:schemeClr val="bg1">
              <a:alpha val="70000"/>
            </a:schemeClr>
          </a:solidFill>
        </p:spPr>
        <p:txBody>
          <a:bodyPr wrap="square" rtlCol="0">
            <a:spAutoFit/>
          </a:bodyPr>
          <a:lstStyle/>
          <a:p>
            <a:r>
              <a:rPr lang="en-US" dirty="0" smtClean="0"/>
              <a:t>Asymmetric storm just before landfall</a:t>
            </a:r>
          </a:p>
          <a:p>
            <a:endParaRPr lang="en-US" dirty="0"/>
          </a:p>
          <a:p>
            <a:r>
              <a:rPr lang="en-US" dirty="0" smtClean="0"/>
              <a:t>Flight pattern was limited</a:t>
            </a:r>
          </a:p>
          <a:p>
            <a:endParaRPr lang="en-US" dirty="0"/>
          </a:p>
          <a:p>
            <a:r>
              <a:rPr lang="en-US" dirty="0" smtClean="0"/>
              <a:t>Retrievals not good from initial TB calibration; expecting improvements in next version of calibrations</a:t>
            </a:r>
            <a:endParaRPr lang="en-US" dirty="0"/>
          </a:p>
        </p:txBody>
      </p:sp>
      <p:pic>
        <p:nvPicPr>
          <p:cNvPr id="6" name="Picture 5" descr="Ingrid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5272"/>
            <a:ext cx="9144000" cy="5583936"/>
          </a:xfrm>
          <a:prstGeom prst="rect">
            <a:avLst/>
          </a:prstGeom>
        </p:spPr>
      </p:pic>
    </p:spTree>
    <p:extLst>
      <p:ext uri="{BB962C8B-B14F-4D97-AF65-F5344CB8AC3E}">
        <p14:creationId xmlns:p14="http://schemas.microsoft.com/office/powerpoint/2010/main" val="13318861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3"/>
            <a:ext cx="8229600" cy="698596"/>
          </a:xfrm>
        </p:spPr>
        <p:txBody>
          <a:bodyPr>
            <a:normAutofit fontScale="90000"/>
          </a:bodyPr>
          <a:lstStyle/>
          <a:p>
            <a:r>
              <a:rPr lang="en-US" sz="4000" b="1" dirty="0" smtClean="0"/>
              <a:t>Rain case near Tampa 88D</a:t>
            </a:r>
            <a:endParaRPr lang="en-US" sz="4000" b="1" dirty="0"/>
          </a:p>
        </p:txBody>
      </p:sp>
      <p:pic>
        <p:nvPicPr>
          <p:cNvPr id="4"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9031" t="5656" r="2581" b="6320"/>
          <a:stretch/>
        </p:blipFill>
        <p:spPr>
          <a:xfrm>
            <a:off x="5899676" y="758799"/>
            <a:ext cx="3041127" cy="354653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 y="3661999"/>
            <a:ext cx="4000500" cy="29032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71728" y="732955"/>
            <a:ext cx="4000500" cy="2898648"/>
          </a:xfrm>
          <a:prstGeom prst="rect">
            <a:avLst/>
          </a:prstGeom>
        </p:spPr>
      </p:pic>
      <p:sp>
        <p:nvSpPr>
          <p:cNvPr id="7" name="TextBox 6"/>
          <p:cNvSpPr txBox="1"/>
          <p:nvPr/>
        </p:nvSpPr>
        <p:spPr>
          <a:xfrm>
            <a:off x="735787" y="1088702"/>
            <a:ext cx="1154597" cy="646331"/>
          </a:xfrm>
          <a:prstGeom prst="rect">
            <a:avLst/>
          </a:prstGeom>
          <a:noFill/>
        </p:spPr>
        <p:txBody>
          <a:bodyPr wrap="square" rtlCol="0">
            <a:spAutoFit/>
          </a:bodyPr>
          <a:lstStyle/>
          <a:p>
            <a:r>
              <a:rPr lang="en-US" b="1" dirty="0" smtClean="0">
                <a:solidFill>
                  <a:srgbClr val="FF0000"/>
                </a:solidFill>
              </a:rPr>
              <a:t>MLE</a:t>
            </a:r>
          </a:p>
          <a:p>
            <a:r>
              <a:rPr lang="en-US" b="1" dirty="0" smtClean="0">
                <a:solidFill>
                  <a:srgbClr val="FF0000"/>
                </a:solidFill>
              </a:rPr>
              <a:t>Rain Rate</a:t>
            </a:r>
            <a:endParaRPr lang="en-US" b="1" dirty="0">
              <a:solidFill>
                <a:srgbClr val="FF0000"/>
              </a:solidFill>
            </a:endParaRPr>
          </a:p>
        </p:txBody>
      </p:sp>
      <p:sp>
        <p:nvSpPr>
          <p:cNvPr id="8" name="TextBox 7"/>
          <p:cNvSpPr txBox="1"/>
          <p:nvPr/>
        </p:nvSpPr>
        <p:spPr>
          <a:xfrm>
            <a:off x="739741" y="4028757"/>
            <a:ext cx="1381563" cy="646331"/>
          </a:xfrm>
          <a:prstGeom prst="rect">
            <a:avLst/>
          </a:prstGeom>
          <a:noFill/>
        </p:spPr>
        <p:txBody>
          <a:bodyPr wrap="square" rtlCol="0">
            <a:spAutoFit/>
          </a:bodyPr>
          <a:lstStyle/>
          <a:p>
            <a:r>
              <a:rPr lang="en-US" b="1" dirty="0" smtClean="0">
                <a:solidFill>
                  <a:srgbClr val="FF0000"/>
                </a:solidFill>
              </a:rPr>
              <a:t>MLE</a:t>
            </a:r>
          </a:p>
          <a:p>
            <a:r>
              <a:rPr lang="en-US" b="1" dirty="0" smtClean="0">
                <a:solidFill>
                  <a:srgbClr val="FF0000"/>
                </a:solidFill>
              </a:rPr>
              <a:t>Wind Speed</a:t>
            </a:r>
            <a:endParaRPr lang="en-US" b="1" dirty="0">
              <a:solidFill>
                <a:srgbClr val="FF0000"/>
              </a:solidFill>
            </a:endParaRPr>
          </a:p>
        </p:txBody>
      </p:sp>
      <p:sp>
        <p:nvSpPr>
          <p:cNvPr id="9" name="TextBox 8"/>
          <p:cNvSpPr txBox="1"/>
          <p:nvPr/>
        </p:nvSpPr>
        <p:spPr>
          <a:xfrm>
            <a:off x="6142623" y="1088702"/>
            <a:ext cx="2601869" cy="646331"/>
          </a:xfrm>
          <a:prstGeom prst="rect">
            <a:avLst/>
          </a:prstGeom>
          <a:noFill/>
        </p:spPr>
        <p:txBody>
          <a:bodyPr wrap="none" rtlCol="0">
            <a:spAutoFit/>
          </a:bodyPr>
          <a:lstStyle/>
          <a:p>
            <a:r>
              <a:rPr lang="en-US" dirty="0" smtClean="0"/>
              <a:t>HIRAD Rain Rate (shaded)</a:t>
            </a:r>
          </a:p>
          <a:p>
            <a:r>
              <a:rPr lang="en-US" dirty="0" err="1" smtClean="0"/>
              <a:t>vs</a:t>
            </a:r>
            <a:r>
              <a:rPr lang="en-US" dirty="0" smtClean="0"/>
              <a:t> WSR-88D (contours)</a:t>
            </a:r>
            <a:endParaRPr lang="en-US" dirty="0"/>
          </a:p>
        </p:txBody>
      </p:sp>
      <p:sp>
        <p:nvSpPr>
          <p:cNvPr id="10" name="TextBox 9"/>
          <p:cNvSpPr txBox="1"/>
          <p:nvPr/>
        </p:nvSpPr>
        <p:spPr>
          <a:xfrm>
            <a:off x="4049703" y="923752"/>
            <a:ext cx="1800088" cy="2862323"/>
          </a:xfrm>
          <a:prstGeom prst="rect">
            <a:avLst/>
          </a:prstGeom>
          <a:noFill/>
        </p:spPr>
        <p:txBody>
          <a:bodyPr wrap="square" rtlCol="0">
            <a:spAutoFit/>
          </a:bodyPr>
          <a:lstStyle/>
          <a:p>
            <a:r>
              <a:rPr lang="en-US" dirty="0" smtClean="0"/>
              <a:t>On the return from H. Ingrid, we sampled rain bands near the Tampa WSR-88D. Retrievals of heavy rain match up well with 88D reflectivity contours.</a:t>
            </a:r>
          </a:p>
        </p:txBody>
      </p:sp>
      <p:sp>
        <p:nvSpPr>
          <p:cNvPr id="11" name="TextBox 10"/>
          <p:cNvSpPr txBox="1"/>
          <p:nvPr/>
        </p:nvSpPr>
        <p:spPr>
          <a:xfrm>
            <a:off x="4049703" y="4429288"/>
            <a:ext cx="4329376" cy="2031325"/>
          </a:xfrm>
          <a:prstGeom prst="rect">
            <a:avLst/>
          </a:prstGeom>
          <a:noFill/>
        </p:spPr>
        <p:txBody>
          <a:bodyPr wrap="square" rtlCol="0">
            <a:spAutoFit/>
          </a:bodyPr>
          <a:lstStyle/>
          <a:p>
            <a:r>
              <a:rPr lang="en-US" dirty="0"/>
              <a:t>Wind </a:t>
            </a:r>
            <a:r>
              <a:rPr lang="en-US" dirty="0" smtClean="0"/>
              <a:t>retrievals (bottom) </a:t>
            </a:r>
            <a:r>
              <a:rPr lang="en-US" dirty="0"/>
              <a:t>are below 15 m/s – below HIRAD’s ability to detect anything meaningful</a:t>
            </a:r>
            <a:r>
              <a:rPr lang="en-US" dirty="0" smtClean="0"/>
              <a:t>. </a:t>
            </a:r>
          </a:p>
          <a:p>
            <a:endParaRPr lang="en-US" dirty="0"/>
          </a:p>
          <a:p>
            <a:r>
              <a:rPr lang="en-US" dirty="0" smtClean="0"/>
              <a:t>That is good – this is far from Hurricane Ingrid, and we expected wind speeds to be below our detectability here.</a:t>
            </a:r>
            <a:endParaRPr lang="en-US" dirty="0"/>
          </a:p>
        </p:txBody>
      </p:sp>
    </p:spTree>
    <p:extLst>
      <p:ext uri="{BB962C8B-B14F-4D97-AF65-F5344CB8AC3E}">
        <p14:creationId xmlns:p14="http://schemas.microsoft.com/office/powerpoint/2010/main" val="42808571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70"/>
            <a:ext cx="8229600" cy="385181"/>
          </a:xfrm>
        </p:spPr>
        <p:txBody>
          <a:bodyPr>
            <a:normAutofit fontScale="90000"/>
          </a:bodyPr>
          <a:lstStyle/>
          <a:p>
            <a:r>
              <a:rPr lang="en-US" sz="3600" b="1" dirty="0" smtClean="0"/>
              <a:t>Summary</a:t>
            </a:r>
            <a:endParaRPr lang="en-US" sz="3600" b="1" dirty="0"/>
          </a:p>
        </p:txBody>
      </p:sp>
      <p:sp>
        <p:nvSpPr>
          <p:cNvPr id="3" name="Content Placeholder 2"/>
          <p:cNvSpPr>
            <a:spLocks noGrp="1"/>
          </p:cNvSpPr>
          <p:nvPr>
            <p:ph idx="1"/>
          </p:nvPr>
        </p:nvSpPr>
        <p:spPr>
          <a:xfrm>
            <a:off x="457200" y="676322"/>
            <a:ext cx="8229600" cy="4525963"/>
          </a:xfrm>
        </p:spPr>
        <p:txBody>
          <a:bodyPr>
            <a:noAutofit/>
          </a:bodyPr>
          <a:lstStyle/>
          <a:p>
            <a:r>
              <a:rPr lang="en-US" sz="2400" dirty="0" smtClean="0"/>
              <a:t>HIRAD is designed to make SFMR-like retrievals of surface wind speed over a wide swath from high-altitude aircraft</a:t>
            </a:r>
          </a:p>
          <a:p>
            <a:r>
              <a:rPr lang="en-US" sz="2400" dirty="0" smtClean="0"/>
              <a:t>Hurricane flights so far:</a:t>
            </a:r>
          </a:p>
          <a:p>
            <a:pPr marL="914400">
              <a:buFont typeface="Wingdings" charset="2"/>
              <a:buChar char="Ø"/>
            </a:pPr>
            <a:r>
              <a:rPr lang="en-US" sz="2000" dirty="0" smtClean="0"/>
              <a:t>Earl (2010) from WB-57 (GRIP)</a:t>
            </a:r>
          </a:p>
          <a:p>
            <a:pPr marL="914400">
              <a:buFont typeface="Wingdings" charset="2"/>
              <a:buChar char="Ø"/>
            </a:pPr>
            <a:r>
              <a:rPr lang="en-US" sz="2000" dirty="0" smtClean="0"/>
              <a:t>Karl (2010) from WB-57 (GRIP)</a:t>
            </a:r>
          </a:p>
          <a:p>
            <a:pPr marL="914400">
              <a:buFont typeface="Wingdings" charset="2"/>
              <a:buChar char="Ø"/>
            </a:pPr>
            <a:r>
              <a:rPr lang="en-US" sz="2000" dirty="0" smtClean="0"/>
              <a:t>Ingrid (2013) from Global Hawk (HS3)</a:t>
            </a:r>
          </a:p>
          <a:p>
            <a:r>
              <a:rPr lang="en-US" sz="2400" dirty="0" smtClean="0"/>
              <a:t>Improved calibration procedures currently being implemented. Plots shown here are all from old calibration.</a:t>
            </a:r>
          </a:p>
          <a:p>
            <a:r>
              <a:rPr lang="en-US" sz="2400" dirty="0" smtClean="0"/>
              <a:t>Robust spatial structure is seen across the swath</a:t>
            </a:r>
          </a:p>
          <a:p>
            <a:r>
              <a:rPr lang="en-US" sz="2400" dirty="0" smtClean="0"/>
              <a:t>Signal degrades at incidence angles &gt; ~50°</a:t>
            </a:r>
          </a:p>
          <a:p>
            <a:r>
              <a:rPr lang="en-US" sz="2400" dirty="0" smtClean="0"/>
              <a:t>Empirical (</a:t>
            </a:r>
            <a:r>
              <a:rPr lang="en-US" sz="2400" dirty="0" err="1" smtClean="0"/>
              <a:t>quicklook</a:t>
            </a:r>
            <a:r>
              <a:rPr lang="en-US" sz="2400" dirty="0" smtClean="0"/>
              <a:t>) and physical (MLE) retrieval algorithms both show promise, but depend on accurate TB calibration</a:t>
            </a:r>
          </a:p>
          <a:p>
            <a:r>
              <a:rPr lang="en-US" sz="2400" dirty="0" smtClean="0"/>
              <a:t>Biases as a function of incidence angle require further smoothing / filtering</a:t>
            </a:r>
            <a:endParaRPr lang="en-US" sz="2400" dirty="0"/>
          </a:p>
        </p:txBody>
      </p:sp>
    </p:spTree>
    <p:extLst>
      <p:ext uri="{BB962C8B-B14F-4D97-AF65-F5344CB8AC3E}">
        <p14:creationId xmlns:p14="http://schemas.microsoft.com/office/powerpoint/2010/main" val="37658478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9862"/>
          </a:xfrm>
        </p:spPr>
        <p:txBody>
          <a:bodyPr>
            <a:normAutofit fontScale="90000"/>
          </a:bodyPr>
          <a:lstStyle/>
          <a:p>
            <a:r>
              <a:rPr lang="en-US" b="1" dirty="0" smtClean="0"/>
              <a:t>Upcoming work</a:t>
            </a:r>
            <a:endParaRPr lang="en-US" b="1" dirty="0"/>
          </a:p>
        </p:txBody>
      </p:sp>
      <p:sp>
        <p:nvSpPr>
          <p:cNvPr id="3" name="Content Placeholder 2"/>
          <p:cNvSpPr>
            <a:spLocks noGrp="1"/>
          </p:cNvSpPr>
          <p:nvPr>
            <p:ph idx="1"/>
          </p:nvPr>
        </p:nvSpPr>
        <p:spPr>
          <a:xfrm>
            <a:off x="457200" y="1072308"/>
            <a:ext cx="8229600" cy="4525963"/>
          </a:xfrm>
        </p:spPr>
        <p:txBody>
          <a:bodyPr>
            <a:normAutofit/>
          </a:bodyPr>
          <a:lstStyle/>
          <a:p>
            <a:r>
              <a:rPr lang="en-US" dirty="0" smtClean="0"/>
              <a:t>Improved calibration procedures for brightness temperatures currently being implemented; will be applied to the data that has already been collected</a:t>
            </a:r>
          </a:p>
          <a:p>
            <a:r>
              <a:rPr lang="en-US" dirty="0" smtClean="0"/>
              <a:t>New wind and rain retrievals late this spring or summer</a:t>
            </a:r>
          </a:p>
          <a:p>
            <a:r>
              <a:rPr lang="en-US" dirty="0" smtClean="0"/>
              <a:t>Better thermal control of instrument in future flights</a:t>
            </a:r>
          </a:p>
        </p:txBody>
      </p:sp>
    </p:spTree>
    <p:extLst>
      <p:ext uri="{BB962C8B-B14F-4D97-AF65-F5344CB8AC3E}">
        <p14:creationId xmlns:p14="http://schemas.microsoft.com/office/powerpoint/2010/main" val="8165825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0883" y="-87925"/>
            <a:ext cx="7772400" cy="827376"/>
          </a:xfrm>
        </p:spPr>
        <p:txBody>
          <a:bodyPr>
            <a:normAutofit/>
          </a:bodyPr>
          <a:lstStyle/>
          <a:p>
            <a:r>
              <a:rPr lang="en-US" sz="4000" b="1" dirty="0" smtClean="0"/>
              <a:t>HIRAD Background</a:t>
            </a:r>
            <a:endParaRPr lang="en-US" sz="4000" b="1" dirty="0"/>
          </a:p>
        </p:txBody>
      </p:sp>
      <p:sp>
        <p:nvSpPr>
          <p:cNvPr id="6" name="TextBox 5"/>
          <p:cNvSpPr txBox="1"/>
          <p:nvPr/>
        </p:nvSpPr>
        <p:spPr>
          <a:xfrm>
            <a:off x="530553" y="610851"/>
            <a:ext cx="7829676" cy="2677656"/>
          </a:xfrm>
          <a:prstGeom prst="rect">
            <a:avLst/>
          </a:prstGeom>
          <a:noFill/>
        </p:spPr>
        <p:txBody>
          <a:bodyPr wrap="square" rtlCol="0">
            <a:spAutoFit/>
          </a:bodyPr>
          <a:lstStyle/>
          <a:p>
            <a:r>
              <a:rPr lang="en-US" sz="2400" dirty="0" smtClean="0"/>
              <a:t>C-band (4, 5, 6, 6.6 GHz) radiometer with retrieval concept similar to SFMR</a:t>
            </a:r>
            <a:r>
              <a:rPr lang="en-US" sz="1200" dirty="0" smtClean="0"/>
              <a:t/>
            </a:r>
            <a:br>
              <a:rPr lang="en-US" sz="1200" dirty="0" smtClean="0"/>
            </a:br>
            <a:r>
              <a:rPr lang="en-US" sz="1200" dirty="0" smtClean="0"/>
              <a:t/>
            </a:r>
            <a:br>
              <a:rPr lang="en-US" sz="1200" dirty="0" smtClean="0"/>
            </a:br>
            <a:r>
              <a:rPr lang="en-US" sz="2400" b="1" dirty="0" smtClean="0"/>
              <a:t>Retrieve Wind Speed and Rain Rate over ocean</a:t>
            </a:r>
            <a:br>
              <a:rPr lang="en-US" sz="2400" b="1" dirty="0" smtClean="0"/>
            </a:br>
            <a:r>
              <a:rPr lang="en-US" sz="1200" dirty="0" smtClean="0"/>
              <a:t/>
            </a:r>
            <a:br>
              <a:rPr lang="en-US" sz="1200" dirty="0" smtClean="0"/>
            </a:br>
            <a:r>
              <a:rPr lang="en-US" sz="2400" dirty="0" smtClean="0"/>
              <a:t>C-band frequencies have varying sensitivity to rain but ~equal sensitivity to wind speed (emission from foam on wind-roughened ocean surface)</a:t>
            </a:r>
            <a:endParaRPr lang="en-US" sz="2400" dirty="0"/>
          </a:p>
        </p:txBody>
      </p:sp>
      <p:pic>
        <p:nvPicPr>
          <p:cNvPr id="5" name="Picture 4"/>
          <p:cNvPicPr>
            <a:picLocks noChangeAspect="1"/>
          </p:cNvPicPr>
          <p:nvPr/>
        </p:nvPicPr>
        <p:blipFill>
          <a:blip r:embed="rId2"/>
          <a:stretch>
            <a:fillRect/>
          </a:stretch>
        </p:blipFill>
        <p:spPr>
          <a:xfrm>
            <a:off x="646979" y="3266114"/>
            <a:ext cx="6724650" cy="3360956"/>
          </a:xfrm>
          <a:prstGeom prst="rect">
            <a:avLst/>
          </a:prstGeom>
        </p:spPr>
      </p:pic>
      <p:sp>
        <p:nvSpPr>
          <p:cNvPr id="2" name="TextBox 1"/>
          <p:cNvSpPr txBox="1"/>
          <p:nvPr/>
        </p:nvSpPr>
        <p:spPr>
          <a:xfrm>
            <a:off x="7371629" y="3288507"/>
            <a:ext cx="1277551" cy="2862323"/>
          </a:xfrm>
          <a:prstGeom prst="rect">
            <a:avLst/>
          </a:prstGeom>
          <a:noFill/>
        </p:spPr>
        <p:txBody>
          <a:bodyPr wrap="square" rtlCol="0">
            <a:spAutoFit/>
          </a:bodyPr>
          <a:lstStyle/>
          <a:p>
            <a:r>
              <a:rPr lang="en-US" i="1" dirty="0" smtClean="0"/>
              <a:t>From Hurricane Karl (2010), at 40° incidence angle, multiple passes across storm</a:t>
            </a:r>
            <a:endParaRPr lang="en-US" i="1" dirty="0"/>
          </a:p>
        </p:txBody>
      </p:sp>
    </p:spTree>
    <p:extLst>
      <p:ext uri="{BB962C8B-B14F-4D97-AF65-F5344CB8AC3E}">
        <p14:creationId xmlns:p14="http://schemas.microsoft.com/office/powerpoint/2010/main" val="34681801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0883" y="8525"/>
            <a:ext cx="7772400" cy="827376"/>
          </a:xfrm>
        </p:spPr>
        <p:txBody>
          <a:bodyPr>
            <a:normAutofit/>
          </a:bodyPr>
          <a:lstStyle/>
          <a:p>
            <a:r>
              <a:rPr lang="en-US" sz="4000" b="1" dirty="0" smtClean="0"/>
              <a:t>HIRAD Background</a:t>
            </a:r>
            <a:endParaRPr lang="en-US" sz="4000" b="1" dirty="0"/>
          </a:p>
        </p:txBody>
      </p:sp>
      <p:sp>
        <p:nvSpPr>
          <p:cNvPr id="6" name="TextBox 5"/>
          <p:cNvSpPr txBox="1"/>
          <p:nvPr/>
        </p:nvSpPr>
        <p:spPr>
          <a:xfrm>
            <a:off x="530552" y="835901"/>
            <a:ext cx="7781443" cy="3416320"/>
          </a:xfrm>
          <a:prstGeom prst="rect">
            <a:avLst/>
          </a:prstGeom>
          <a:noFill/>
        </p:spPr>
        <p:txBody>
          <a:bodyPr wrap="square" rtlCol="0">
            <a:spAutoFit/>
          </a:bodyPr>
          <a:lstStyle/>
          <a:p>
            <a:r>
              <a:rPr lang="en-US" sz="2400" dirty="0" smtClean="0"/>
              <a:t>STAR antenna technology allows observation of wide swath below aircraft – </a:t>
            </a:r>
            <a:r>
              <a:rPr lang="en-US" sz="2400" b="1" i="1" dirty="0" smtClean="0"/>
              <a:t>swath width about 2.5 x aircraft altitude</a:t>
            </a:r>
          </a:p>
          <a:p>
            <a:pPr lvl="1"/>
            <a:r>
              <a:rPr lang="en-US" sz="2400" b="1" i="1" dirty="0" smtClean="0"/>
              <a:t>~50 km swath from NASA Global Hawk and WB-57</a:t>
            </a:r>
          </a:p>
          <a:p>
            <a:endParaRPr lang="en-US" sz="2400" dirty="0"/>
          </a:p>
          <a:p>
            <a:r>
              <a:rPr lang="en-US" sz="2400" dirty="0" smtClean="0"/>
              <a:t>Flights from Global Hawk in HS3 (2012-14) and WB-57 in GRIP (2010)</a:t>
            </a:r>
          </a:p>
          <a:p>
            <a:endParaRPr lang="en-US" sz="2400" dirty="0"/>
          </a:p>
          <a:p>
            <a:r>
              <a:rPr lang="en-US" sz="2400" b="1" i="1" dirty="0" smtClean="0"/>
              <a:t>Re-calibration of previous data is underway.  Plots here use old data that will be corrected this spring / summer.</a:t>
            </a:r>
            <a:endParaRPr lang="en-US" sz="2400" b="1" i="1" dirty="0"/>
          </a:p>
        </p:txBody>
      </p:sp>
    </p:spTree>
    <p:extLst>
      <p:ext uri="{BB962C8B-B14F-4D97-AF65-F5344CB8AC3E}">
        <p14:creationId xmlns:p14="http://schemas.microsoft.com/office/powerpoint/2010/main" val="27944646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0"/>
            <a:ext cx="8229600" cy="774598"/>
          </a:xfrm>
        </p:spPr>
        <p:txBody>
          <a:bodyPr/>
          <a:lstStyle/>
          <a:p>
            <a:r>
              <a:rPr lang="en-US" dirty="0" smtClean="0"/>
              <a:t>4 GHz interference on Global Hawk</a:t>
            </a:r>
            <a:endParaRPr lang="en-US" dirty="0"/>
          </a:p>
        </p:txBody>
      </p:sp>
      <p:pic>
        <p:nvPicPr>
          <p:cNvPr id="5" name="Picture 4" descr="4GHzSB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7670"/>
            <a:ext cx="4572000" cy="2570958"/>
          </a:xfrm>
          <a:prstGeom prst="rect">
            <a:avLst/>
          </a:prstGeom>
        </p:spPr>
      </p:pic>
      <p:pic>
        <p:nvPicPr>
          <p:cNvPr id="6" name="Picture 5" descr="5GHzSB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87670"/>
            <a:ext cx="4572000" cy="2655127"/>
          </a:xfrm>
          <a:prstGeom prst="rect">
            <a:avLst/>
          </a:prstGeom>
        </p:spPr>
      </p:pic>
      <p:pic>
        <p:nvPicPr>
          <p:cNvPr id="7" name="Picture 6" descr="6GHzSB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58628"/>
            <a:ext cx="4572000" cy="2559811"/>
          </a:xfrm>
          <a:prstGeom prst="rect">
            <a:avLst/>
          </a:prstGeom>
        </p:spPr>
      </p:pic>
      <p:pic>
        <p:nvPicPr>
          <p:cNvPr id="8" name="Picture 7" descr="7GHzSB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242797"/>
            <a:ext cx="4572000" cy="2625378"/>
          </a:xfrm>
          <a:prstGeom prst="rect">
            <a:avLst/>
          </a:prstGeom>
        </p:spPr>
      </p:pic>
      <p:cxnSp>
        <p:nvCxnSpPr>
          <p:cNvPr id="10" name="Straight Connector 9"/>
          <p:cNvCxnSpPr/>
          <p:nvPr/>
        </p:nvCxnSpPr>
        <p:spPr>
          <a:xfrm>
            <a:off x="427489" y="936700"/>
            <a:ext cx="860778"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88267" y="731698"/>
            <a:ext cx="3874911" cy="646331"/>
          </a:xfrm>
          <a:prstGeom prst="rect">
            <a:avLst/>
          </a:prstGeom>
          <a:noFill/>
        </p:spPr>
        <p:txBody>
          <a:bodyPr wrap="square" rtlCol="0">
            <a:spAutoFit/>
          </a:bodyPr>
          <a:lstStyle/>
          <a:p>
            <a:r>
              <a:rPr lang="en-US" b="1" dirty="0" smtClean="0">
                <a:solidFill>
                  <a:srgbClr val="0000FF"/>
                </a:solidFill>
              </a:rPr>
              <a:t>Ocean scene from Global Hawk flight</a:t>
            </a:r>
          </a:p>
          <a:p>
            <a:r>
              <a:rPr lang="en-US" b="1" dirty="0" smtClean="0">
                <a:solidFill>
                  <a:srgbClr val="FF0000"/>
                </a:solidFill>
              </a:rPr>
              <a:t>Chamber wall in lab test</a:t>
            </a:r>
            <a:endParaRPr lang="en-US" b="1" dirty="0">
              <a:solidFill>
                <a:srgbClr val="FF0000"/>
              </a:solidFill>
            </a:endParaRPr>
          </a:p>
        </p:txBody>
      </p:sp>
      <p:cxnSp>
        <p:nvCxnSpPr>
          <p:cNvPr id="12" name="Straight Connector 11"/>
          <p:cNvCxnSpPr/>
          <p:nvPr/>
        </p:nvCxnSpPr>
        <p:spPr>
          <a:xfrm>
            <a:off x="414229" y="1199548"/>
            <a:ext cx="860778"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63178" y="936700"/>
            <a:ext cx="860778" cy="0"/>
          </a:xfrm>
          <a:prstGeom prst="line">
            <a:avLst/>
          </a:prstGeom>
          <a:ln w="38100">
            <a:solidFill>
              <a:srgbClr val="FF00FF"/>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129362" y="729613"/>
            <a:ext cx="2557438" cy="646331"/>
          </a:xfrm>
          <a:prstGeom prst="rect">
            <a:avLst/>
          </a:prstGeom>
          <a:noFill/>
        </p:spPr>
        <p:txBody>
          <a:bodyPr wrap="square" rtlCol="0">
            <a:spAutoFit/>
          </a:bodyPr>
          <a:lstStyle/>
          <a:p>
            <a:r>
              <a:rPr lang="en-US" b="1" dirty="0" smtClean="0">
                <a:solidFill>
                  <a:srgbClr val="FF00FF"/>
                </a:solidFill>
              </a:rPr>
              <a:t>Sky </a:t>
            </a:r>
            <a:r>
              <a:rPr lang="en-US" b="1" dirty="0" err="1" smtClean="0">
                <a:solidFill>
                  <a:srgbClr val="FF00FF"/>
                </a:solidFill>
              </a:rPr>
              <a:t>cal</a:t>
            </a:r>
            <a:r>
              <a:rPr lang="en-US" b="1" dirty="0" smtClean="0">
                <a:solidFill>
                  <a:srgbClr val="FF00FF"/>
                </a:solidFill>
              </a:rPr>
              <a:t> before flights</a:t>
            </a:r>
          </a:p>
          <a:p>
            <a:r>
              <a:rPr lang="en-US" b="1" dirty="0">
                <a:solidFill>
                  <a:srgbClr val="008000"/>
                </a:solidFill>
              </a:rPr>
              <a:t>Sky </a:t>
            </a:r>
            <a:r>
              <a:rPr lang="en-US" b="1" dirty="0" err="1">
                <a:solidFill>
                  <a:srgbClr val="008000"/>
                </a:solidFill>
              </a:rPr>
              <a:t>cal</a:t>
            </a:r>
            <a:r>
              <a:rPr lang="en-US" b="1" dirty="0">
                <a:solidFill>
                  <a:srgbClr val="008000"/>
                </a:solidFill>
              </a:rPr>
              <a:t> </a:t>
            </a:r>
            <a:r>
              <a:rPr lang="en-US" b="1" dirty="0" smtClean="0">
                <a:solidFill>
                  <a:srgbClr val="008000"/>
                </a:solidFill>
              </a:rPr>
              <a:t>after flights</a:t>
            </a:r>
            <a:endParaRPr lang="en-US" b="1" dirty="0">
              <a:solidFill>
                <a:srgbClr val="008000"/>
              </a:solidFill>
            </a:endParaRPr>
          </a:p>
        </p:txBody>
      </p:sp>
      <p:cxnSp>
        <p:nvCxnSpPr>
          <p:cNvPr id="15" name="Straight Connector 14"/>
          <p:cNvCxnSpPr/>
          <p:nvPr/>
        </p:nvCxnSpPr>
        <p:spPr>
          <a:xfrm>
            <a:off x="5171949" y="1212820"/>
            <a:ext cx="860778" cy="0"/>
          </a:xfrm>
          <a:prstGeom prst="line">
            <a:avLst/>
          </a:prstGeom>
          <a:ln w="38100">
            <a:solidFill>
              <a:srgbClr val="00FF00"/>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419" y="1746518"/>
            <a:ext cx="4012151" cy="5100620"/>
          </a:xfrm>
          <a:prstGeom prst="ellipse">
            <a:avLst/>
          </a:prstGeom>
          <a:ln>
            <a:noFill/>
          </a:ln>
          <a:effectLst>
            <a:softEdge rad="112500"/>
          </a:effectLst>
        </p:spPr>
      </p:pic>
      <p:sp>
        <p:nvSpPr>
          <p:cNvPr id="16" name="TextBox 15"/>
          <p:cNvSpPr txBox="1"/>
          <p:nvPr/>
        </p:nvSpPr>
        <p:spPr>
          <a:xfrm>
            <a:off x="4572000" y="1670493"/>
            <a:ext cx="4572000" cy="3970318"/>
          </a:xfrm>
          <a:prstGeom prst="rect">
            <a:avLst/>
          </a:prstGeom>
          <a:solidFill>
            <a:schemeClr val="bg1"/>
          </a:solidFill>
        </p:spPr>
        <p:txBody>
          <a:bodyPr wrap="square" rtlCol="0">
            <a:spAutoFit/>
          </a:bodyPr>
          <a:lstStyle/>
          <a:p>
            <a:r>
              <a:rPr lang="en-US" b="1" dirty="0" smtClean="0"/>
              <a:t>4 GHz channel was well behaved on WB-57 flights and in lab tests</a:t>
            </a:r>
          </a:p>
          <a:p>
            <a:endParaRPr lang="en-US" b="1" dirty="0"/>
          </a:p>
          <a:p>
            <a:r>
              <a:rPr lang="en-US" b="1" dirty="0" smtClean="0"/>
              <a:t>Problem has only shown up while mounted on AV-1</a:t>
            </a:r>
          </a:p>
          <a:p>
            <a:endParaRPr lang="en-US" b="1" dirty="0"/>
          </a:p>
          <a:p>
            <a:r>
              <a:rPr lang="en-US" b="1" dirty="0" smtClean="0"/>
              <a:t>Will test for interference sources during integration at AFRC</a:t>
            </a:r>
          </a:p>
          <a:p>
            <a:endParaRPr lang="en-US" b="1" dirty="0"/>
          </a:p>
          <a:p>
            <a:r>
              <a:rPr lang="en-US" b="1" dirty="0" smtClean="0"/>
              <a:t>Hope to identify interference source, but do not expect to mitigate it this year</a:t>
            </a:r>
          </a:p>
          <a:p>
            <a:endParaRPr lang="en-US" b="1" dirty="0"/>
          </a:p>
          <a:p>
            <a:r>
              <a:rPr lang="en-US" b="1" dirty="0" smtClean="0"/>
              <a:t>Retrievals can still be made with 3 remaining good channels</a:t>
            </a:r>
            <a:endParaRPr lang="en-US" b="1" dirty="0"/>
          </a:p>
        </p:txBody>
      </p:sp>
    </p:spTree>
    <p:extLst>
      <p:ext uri="{BB962C8B-B14F-4D97-AF65-F5344CB8AC3E}">
        <p14:creationId xmlns:p14="http://schemas.microsoft.com/office/powerpoint/2010/main" val="1511880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0883" y="8525"/>
            <a:ext cx="7772400" cy="827376"/>
          </a:xfrm>
        </p:spPr>
        <p:txBody>
          <a:bodyPr>
            <a:normAutofit/>
          </a:bodyPr>
          <a:lstStyle/>
          <a:p>
            <a:r>
              <a:rPr lang="en-US" sz="4000" b="1" dirty="0" smtClean="0"/>
              <a:t>HIRAD Calibration</a:t>
            </a:r>
            <a:endParaRPr lang="en-US" sz="4000" b="1" dirty="0"/>
          </a:p>
        </p:txBody>
      </p:sp>
      <p:sp>
        <p:nvSpPr>
          <p:cNvPr id="5" name="Content Placeholder 2"/>
          <p:cNvSpPr txBox="1">
            <a:spLocks/>
          </p:cNvSpPr>
          <p:nvPr/>
        </p:nvSpPr>
        <p:spPr>
          <a:xfrm>
            <a:off x="0" y="609600"/>
            <a:ext cx="4457699" cy="58928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The 10 HIRAD receivers were recently calibrated using precise external noise sources at 10 different signal strengths.</a:t>
            </a:r>
          </a:p>
          <a:p>
            <a:pPr algn="l"/>
            <a:endParaRPr lang="en-US" sz="1800" dirty="0" smtClean="0">
              <a:solidFill>
                <a:schemeClr val="tx1"/>
              </a:solidFill>
            </a:endParaRPr>
          </a:p>
          <a:p>
            <a:pPr algn="l"/>
            <a:r>
              <a:rPr lang="en-US" sz="2400" dirty="0" smtClean="0">
                <a:solidFill>
                  <a:schemeClr val="tx1"/>
                </a:solidFill>
              </a:rPr>
              <a:t>The test shows linear agreement between input noise temperature and the instrument’s output second moment counts. </a:t>
            </a:r>
          </a:p>
          <a:p>
            <a:pPr algn="l"/>
            <a:endParaRPr lang="en-US" sz="2400" dirty="0" smtClean="0">
              <a:solidFill>
                <a:schemeClr val="tx1"/>
              </a:solidFill>
            </a:endParaRPr>
          </a:p>
          <a:p>
            <a:pPr algn="l"/>
            <a:r>
              <a:rPr lang="en-US" sz="2400" i="1" dirty="0" smtClean="0">
                <a:solidFill>
                  <a:srgbClr val="FF0000"/>
                </a:solidFill>
              </a:rPr>
              <a:t>Warm Load (red dot)</a:t>
            </a:r>
            <a:r>
              <a:rPr lang="en-US" sz="2400" i="1" dirty="0" smtClean="0">
                <a:solidFill>
                  <a:schemeClr val="tx1"/>
                </a:solidFill>
              </a:rPr>
              <a:t> is inconsistent with the rest of the data. It is now ignored in new calibration. New calibration relies on Cold Load and Noise Diode.</a:t>
            </a:r>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9792" t="3715" r="51984" b="6229"/>
          <a:stretch/>
        </p:blipFill>
        <p:spPr>
          <a:xfrm>
            <a:off x="4457700" y="762000"/>
            <a:ext cx="4572000" cy="5980473"/>
          </a:xfrm>
          <a:prstGeom prst="rect">
            <a:avLst/>
          </a:prstGeom>
        </p:spPr>
      </p:pic>
      <p:sp>
        <p:nvSpPr>
          <p:cNvPr id="9" name="TextBox 8"/>
          <p:cNvSpPr txBox="1"/>
          <p:nvPr/>
        </p:nvSpPr>
        <p:spPr>
          <a:xfrm>
            <a:off x="6502400" y="996434"/>
            <a:ext cx="800100" cy="369332"/>
          </a:xfrm>
          <a:prstGeom prst="rect">
            <a:avLst/>
          </a:prstGeom>
          <a:noFill/>
        </p:spPr>
        <p:txBody>
          <a:bodyPr wrap="square" rtlCol="0">
            <a:spAutoFit/>
          </a:bodyPr>
          <a:lstStyle/>
          <a:p>
            <a:r>
              <a:rPr lang="en-US" b="1" dirty="0" smtClean="0"/>
              <a:t>4 GHz</a:t>
            </a:r>
            <a:endParaRPr lang="en-US" b="1" dirty="0"/>
          </a:p>
        </p:txBody>
      </p:sp>
      <p:sp>
        <p:nvSpPr>
          <p:cNvPr id="10" name="TextBox 9"/>
          <p:cNvSpPr txBox="1"/>
          <p:nvPr/>
        </p:nvSpPr>
        <p:spPr>
          <a:xfrm>
            <a:off x="6502400" y="4107934"/>
            <a:ext cx="800100" cy="369332"/>
          </a:xfrm>
          <a:prstGeom prst="rect">
            <a:avLst/>
          </a:prstGeom>
          <a:noFill/>
        </p:spPr>
        <p:txBody>
          <a:bodyPr wrap="square" rtlCol="0">
            <a:spAutoFit/>
          </a:bodyPr>
          <a:lstStyle/>
          <a:p>
            <a:r>
              <a:rPr lang="en-US" b="1" dirty="0" smtClean="0"/>
              <a:t>6 GHz</a:t>
            </a:r>
            <a:endParaRPr lang="en-US" b="1" dirty="0"/>
          </a:p>
        </p:txBody>
      </p:sp>
      <p:sp>
        <p:nvSpPr>
          <p:cNvPr id="12" name="Oval 11"/>
          <p:cNvSpPr/>
          <p:nvPr/>
        </p:nvSpPr>
        <p:spPr>
          <a:xfrm>
            <a:off x="7721600" y="4737100"/>
            <a:ext cx="279400" cy="279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13" name="Oval 12"/>
          <p:cNvSpPr/>
          <p:nvPr/>
        </p:nvSpPr>
        <p:spPr>
          <a:xfrm>
            <a:off x="7721600" y="1320800"/>
            <a:ext cx="279400" cy="279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19841145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0883" y="8525"/>
            <a:ext cx="7772400" cy="827376"/>
          </a:xfrm>
        </p:spPr>
        <p:txBody>
          <a:bodyPr>
            <a:normAutofit/>
          </a:bodyPr>
          <a:lstStyle/>
          <a:p>
            <a:r>
              <a:rPr lang="en-US" sz="4000" b="1" dirty="0" smtClean="0"/>
              <a:t>HIRAD Calibration</a:t>
            </a:r>
            <a:endParaRPr lang="en-US" sz="4000" b="1" dirty="0"/>
          </a:p>
        </p:txBody>
      </p:sp>
      <p:sp>
        <p:nvSpPr>
          <p:cNvPr id="5" name="Content Placeholder 2"/>
          <p:cNvSpPr txBox="1">
            <a:spLocks/>
          </p:cNvSpPr>
          <p:nvPr/>
        </p:nvSpPr>
        <p:spPr>
          <a:xfrm>
            <a:off x="88901" y="596900"/>
            <a:ext cx="4508500" cy="59436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A front end loss of the receiver along with internal cold load noise temperature and noise diode excess brightness were also estimated from this dataset.</a:t>
            </a:r>
          </a:p>
          <a:p>
            <a:pPr algn="l"/>
            <a:endParaRPr lang="en-US" sz="2400" dirty="0" smtClean="0">
              <a:solidFill>
                <a:schemeClr val="tx1"/>
              </a:solidFill>
            </a:endParaRPr>
          </a:p>
          <a:p>
            <a:pPr algn="l"/>
            <a:r>
              <a:rPr lang="en-US" sz="2400" dirty="0" smtClean="0">
                <a:solidFill>
                  <a:schemeClr val="tx1"/>
                </a:solidFill>
              </a:rPr>
              <a:t>This resulted in an accurate estimation of the HIRAD antenna loss using sky calibration data.</a:t>
            </a:r>
          </a:p>
          <a:p>
            <a:pPr algn="l"/>
            <a:endParaRPr lang="en-US" sz="2400" dirty="0" smtClean="0">
              <a:solidFill>
                <a:schemeClr val="tx1"/>
              </a:solidFill>
            </a:endParaRPr>
          </a:p>
          <a:p>
            <a:pPr algn="l"/>
            <a:r>
              <a:rPr lang="en-US" sz="2400" i="1" dirty="0" smtClean="0">
                <a:solidFill>
                  <a:schemeClr val="tx1"/>
                </a:solidFill>
              </a:rPr>
              <a:t>Re-analysis of the anechoic chamber data using the new calibration model and coefficients is in progress.</a:t>
            </a:r>
          </a:p>
          <a:p>
            <a:endParaRPr lang="en-US" sz="2400" dirty="0"/>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3742" t="3715" r="8229" b="6229"/>
          <a:stretch/>
        </p:blipFill>
        <p:spPr>
          <a:xfrm>
            <a:off x="4462272" y="758952"/>
            <a:ext cx="4572000" cy="6011167"/>
          </a:xfrm>
          <a:prstGeom prst="rect">
            <a:avLst/>
          </a:prstGeom>
        </p:spPr>
      </p:pic>
      <p:sp>
        <p:nvSpPr>
          <p:cNvPr id="8" name="TextBox 7"/>
          <p:cNvSpPr txBox="1"/>
          <p:nvPr/>
        </p:nvSpPr>
        <p:spPr>
          <a:xfrm>
            <a:off x="6502400" y="996434"/>
            <a:ext cx="800100" cy="369332"/>
          </a:xfrm>
          <a:prstGeom prst="rect">
            <a:avLst/>
          </a:prstGeom>
          <a:noFill/>
        </p:spPr>
        <p:txBody>
          <a:bodyPr wrap="square" rtlCol="0">
            <a:spAutoFit/>
          </a:bodyPr>
          <a:lstStyle/>
          <a:p>
            <a:r>
              <a:rPr lang="en-US" b="1" dirty="0"/>
              <a:t>5</a:t>
            </a:r>
            <a:r>
              <a:rPr lang="en-US" b="1" dirty="0" smtClean="0"/>
              <a:t> GHz</a:t>
            </a:r>
            <a:endParaRPr lang="en-US" b="1" dirty="0"/>
          </a:p>
        </p:txBody>
      </p:sp>
      <p:sp>
        <p:nvSpPr>
          <p:cNvPr id="9" name="TextBox 8"/>
          <p:cNvSpPr txBox="1"/>
          <p:nvPr/>
        </p:nvSpPr>
        <p:spPr>
          <a:xfrm>
            <a:off x="6502400" y="4107934"/>
            <a:ext cx="1130300" cy="369332"/>
          </a:xfrm>
          <a:prstGeom prst="rect">
            <a:avLst/>
          </a:prstGeom>
          <a:noFill/>
        </p:spPr>
        <p:txBody>
          <a:bodyPr wrap="square" rtlCol="0">
            <a:spAutoFit/>
          </a:bodyPr>
          <a:lstStyle/>
          <a:p>
            <a:r>
              <a:rPr lang="en-US" b="1" dirty="0" smtClean="0"/>
              <a:t>6.6 GHz</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44" y="601785"/>
            <a:ext cx="2286000" cy="2437558"/>
          </a:xfrm>
          <a:prstGeom prst="rect">
            <a:avLst/>
          </a:prstGeom>
        </p:spPr>
      </p:pic>
    </p:spTree>
    <p:extLst>
      <p:ext uri="{BB962C8B-B14F-4D97-AF65-F5344CB8AC3E}">
        <p14:creationId xmlns:p14="http://schemas.microsoft.com/office/powerpoint/2010/main" val="3952650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RAD_All_Flights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312"/>
            <a:ext cx="9144000" cy="4673600"/>
          </a:xfrm>
          <a:prstGeom prst="rect">
            <a:avLst/>
          </a:prstGeom>
        </p:spPr>
      </p:pic>
      <p:sp>
        <p:nvSpPr>
          <p:cNvPr id="2" name="Title 1"/>
          <p:cNvSpPr>
            <a:spLocks noGrp="1"/>
          </p:cNvSpPr>
          <p:nvPr>
            <p:ph type="title"/>
          </p:nvPr>
        </p:nvSpPr>
        <p:spPr>
          <a:xfrm>
            <a:off x="273757" y="178188"/>
            <a:ext cx="8686800" cy="621390"/>
          </a:xfrm>
        </p:spPr>
        <p:txBody>
          <a:bodyPr>
            <a:noAutofit/>
          </a:bodyPr>
          <a:lstStyle/>
          <a:p>
            <a:r>
              <a:rPr lang="en-US" sz="3600" b="1" dirty="0" smtClean="0"/>
              <a:t>Flights in 2010 &amp; 2013  -  HIRAD 6.6 GHz TB</a:t>
            </a:r>
            <a:endParaRPr lang="en-US" sz="3600" b="1" dirty="0"/>
          </a:p>
        </p:txBody>
      </p:sp>
      <p:sp>
        <p:nvSpPr>
          <p:cNvPr id="5" name="TextBox 4"/>
          <p:cNvSpPr txBox="1"/>
          <p:nvPr/>
        </p:nvSpPr>
        <p:spPr>
          <a:xfrm>
            <a:off x="7786909" y="3045872"/>
            <a:ext cx="1173648" cy="1200329"/>
          </a:xfrm>
          <a:prstGeom prst="rect">
            <a:avLst/>
          </a:prstGeom>
          <a:solidFill>
            <a:schemeClr val="bg1">
              <a:alpha val="70000"/>
            </a:schemeClr>
          </a:solidFill>
        </p:spPr>
        <p:txBody>
          <a:bodyPr wrap="square" rtlCol="0">
            <a:spAutoFit/>
          </a:bodyPr>
          <a:lstStyle/>
          <a:p>
            <a:r>
              <a:rPr lang="en-US" b="1" dirty="0" smtClean="0"/>
              <a:t>Pre- TD Gabrielle (2013 – HS3)</a:t>
            </a:r>
            <a:endParaRPr lang="en-US" b="1" dirty="0"/>
          </a:p>
        </p:txBody>
      </p:sp>
      <p:sp>
        <p:nvSpPr>
          <p:cNvPr id="6" name="TextBox 5"/>
          <p:cNvSpPr txBox="1"/>
          <p:nvPr/>
        </p:nvSpPr>
        <p:spPr>
          <a:xfrm>
            <a:off x="4686216" y="3518527"/>
            <a:ext cx="1117711" cy="923330"/>
          </a:xfrm>
          <a:prstGeom prst="rect">
            <a:avLst/>
          </a:prstGeom>
          <a:solidFill>
            <a:schemeClr val="bg1">
              <a:alpha val="70000"/>
            </a:schemeClr>
          </a:solidFill>
        </p:spPr>
        <p:txBody>
          <a:bodyPr wrap="square" rtlCol="0">
            <a:spAutoFit/>
          </a:bodyPr>
          <a:lstStyle/>
          <a:p>
            <a:r>
              <a:rPr lang="en-US" b="1" dirty="0" err="1" smtClean="0"/>
              <a:t>Hurr</a:t>
            </a:r>
            <a:r>
              <a:rPr lang="en-US" b="1" dirty="0" smtClean="0"/>
              <a:t> Earl (2010 -GRIP)</a:t>
            </a:r>
            <a:endParaRPr lang="en-US" b="1" dirty="0"/>
          </a:p>
        </p:txBody>
      </p:sp>
      <p:sp>
        <p:nvSpPr>
          <p:cNvPr id="7" name="TextBox 6"/>
          <p:cNvSpPr txBox="1"/>
          <p:nvPr/>
        </p:nvSpPr>
        <p:spPr>
          <a:xfrm>
            <a:off x="2488723" y="3980192"/>
            <a:ext cx="1117711" cy="923330"/>
          </a:xfrm>
          <a:prstGeom prst="rect">
            <a:avLst/>
          </a:prstGeom>
          <a:solidFill>
            <a:schemeClr val="bg1">
              <a:alpha val="70000"/>
            </a:schemeClr>
          </a:solidFill>
        </p:spPr>
        <p:txBody>
          <a:bodyPr wrap="square" rtlCol="0">
            <a:spAutoFit/>
          </a:bodyPr>
          <a:lstStyle/>
          <a:p>
            <a:r>
              <a:rPr lang="en-US" b="1" dirty="0" err="1" smtClean="0"/>
              <a:t>Hurr</a:t>
            </a:r>
            <a:r>
              <a:rPr lang="en-US" b="1" dirty="0" smtClean="0"/>
              <a:t> Karl (2010 - GRIP)</a:t>
            </a:r>
            <a:endParaRPr lang="en-US" b="1" dirty="0"/>
          </a:p>
        </p:txBody>
      </p:sp>
      <p:sp>
        <p:nvSpPr>
          <p:cNvPr id="8" name="TextBox 7"/>
          <p:cNvSpPr txBox="1"/>
          <p:nvPr/>
        </p:nvSpPr>
        <p:spPr>
          <a:xfrm>
            <a:off x="632196" y="3039459"/>
            <a:ext cx="1117711" cy="1200329"/>
          </a:xfrm>
          <a:prstGeom prst="rect">
            <a:avLst/>
          </a:prstGeom>
          <a:solidFill>
            <a:schemeClr val="bg1">
              <a:alpha val="70000"/>
            </a:schemeClr>
          </a:solidFill>
        </p:spPr>
        <p:txBody>
          <a:bodyPr wrap="square" rtlCol="0">
            <a:spAutoFit/>
          </a:bodyPr>
          <a:lstStyle/>
          <a:p>
            <a:r>
              <a:rPr lang="en-US" b="1" dirty="0" err="1" smtClean="0"/>
              <a:t>Hurr</a:t>
            </a:r>
            <a:r>
              <a:rPr lang="en-US" b="1" dirty="0" smtClean="0"/>
              <a:t> Ingrid (2013 – HS3)</a:t>
            </a:r>
            <a:endParaRPr lang="en-US" b="1" dirty="0"/>
          </a:p>
        </p:txBody>
      </p:sp>
      <p:sp>
        <p:nvSpPr>
          <p:cNvPr id="9" name="TextBox 8"/>
          <p:cNvSpPr txBox="1"/>
          <p:nvPr/>
        </p:nvSpPr>
        <p:spPr>
          <a:xfrm>
            <a:off x="592340" y="1183066"/>
            <a:ext cx="3056710" cy="646331"/>
          </a:xfrm>
          <a:prstGeom prst="rect">
            <a:avLst/>
          </a:prstGeom>
          <a:solidFill>
            <a:schemeClr val="bg1">
              <a:alpha val="70000"/>
            </a:schemeClr>
          </a:solidFill>
        </p:spPr>
        <p:txBody>
          <a:bodyPr wrap="square" rtlCol="0">
            <a:spAutoFit/>
          </a:bodyPr>
          <a:lstStyle/>
          <a:p>
            <a:r>
              <a:rPr lang="en-US" b="1" dirty="0" smtClean="0"/>
              <a:t>Transit flights between NASA Dryden and NASA Wallops</a:t>
            </a:r>
            <a:endParaRPr lang="en-US" b="1" dirty="0"/>
          </a:p>
        </p:txBody>
      </p:sp>
      <p:sp>
        <p:nvSpPr>
          <p:cNvPr id="10" name="TextBox 9"/>
          <p:cNvSpPr txBox="1"/>
          <p:nvPr/>
        </p:nvSpPr>
        <p:spPr>
          <a:xfrm>
            <a:off x="-33950" y="5588851"/>
            <a:ext cx="9144000" cy="923330"/>
          </a:xfrm>
          <a:prstGeom prst="rect">
            <a:avLst/>
          </a:prstGeom>
          <a:noFill/>
        </p:spPr>
        <p:txBody>
          <a:bodyPr wrap="square" rtlCol="0">
            <a:spAutoFit/>
          </a:bodyPr>
          <a:lstStyle/>
          <a:p>
            <a:r>
              <a:rPr lang="en-US" dirty="0" smtClean="0"/>
              <a:t>Earl and Karl (2010) flights from WB-57; Remaining flights are from Global Hawk in 2013. 2012 Pacific flight not shown.</a:t>
            </a:r>
          </a:p>
          <a:p>
            <a:r>
              <a:rPr lang="en-US" dirty="0" smtClean="0"/>
              <a:t>Note size difference between Hurricane Earl and Hurricane </a:t>
            </a:r>
            <a:r>
              <a:rPr lang="en-US" dirty="0"/>
              <a:t>K</a:t>
            </a:r>
            <a:r>
              <a:rPr lang="en-US" dirty="0" smtClean="0"/>
              <a:t>arl</a:t>
            </a:r>
            <a:endParaRPr lang="en-US" dirty="0"/>
          </a:p>
        </p:txBody>
      </p:sp>
    </p:spTree>
    <p:extLst>
      <p:ext uri="{BB962C8B-B14F-4D97-AF65-F5344CB8AC3E}">
        <p14:creationId xmlns:p14="http://schemas.microsoft.com/office/powerpoint/2010/main" val="8196168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62937"/>
            <a:ext cx="8229600" cy="577337"/>
          </a:xfrm>
        </p:spPr>
        <p:txBody>
          <a:bodyPr>
            <a:noAutofit/>
          </a:bodyPr>
          <a:lstStyle/>
          <a:p>
            <a:r>
              <a:rPr lang="en-US" sz="4000" b="1" dirty="0" smtClean="0"/>
              <a:t>Cross-Scan structure</a:t>
            </a:r>
            <a:endParaRPr lang="en-US" sz="4000" b="1" dirty="0"/>
          </a:p>
        </p:txBody>
      </p:sp>
      <p:sp>
        <p:nvSpPr>
          <p:cNvPr id="4" name="TextBox 3"/>
          <p:cNvSpPr txBox="1"/>
          <p:nvPr/>
        </p:nvSpPr>
        <p:spPr>
          <a:xfrm>
            <a:off x="0" y="482250"/>
            <a:ext cx="9144000" cy="1200329"/>
          </a:xfrm>
          <a:prstGeom prst="rect">
            <a:avLst/>
          </a:prstGeom>
          <a:noFill/>
        </p:spPr>
        <p:txBody>
          <a:bodyPr wrap="square" rtlCol="0">
            <a:spAutoFit/>
          </a:bodyPr>
          <a:lstStyle/>
          <a:p>
            <a:pPr marL="285750" indent="-285750">
              <a:buFont typeface="Arial"/>
              <a:buChar char="•"/>
            </a:pPr>
            <a:r>
              <a:rPr lang="en-US" dirty="0" smtClean="0"/>
              <a:t>Synthetic Thinned Array Radiometer (STAR) antenna technology</a:t>
            </a:r>
          </a:p>
          <a:p>
            <a:pPr marL="285750" indent="-285750">
              <a:buFont typeface="Arial"/>
              <a:buChar char="•"/>
            </a:pPr>
            <a:r>
              <a:rPr lang="en-US" dirty="0" smtClean="0"/>
              <a:t>The antenna is not mechanically scanning across discrete scenes</a:t>
            </a:r>
          </a:p>
          <a:p>
            <a:pPr marL="285750" indent="-285750">
              <a:buFont typeface="Arial"/>
              <a:buChar char="•"/>
            </a:pPr>
            <a:r>
              <a:rPr lang="en-US" dirty="0" smtClean="0"/>
              <a:t>Instead the swath is derived based on combination of signals from many antenna patches</a:t>
            </a:r>
            <a:endParaRPr lang="en-US" dirty="0"/>
          </a:p>
          <a:p>
            <a:pPr marL="285750" indent="-285750">
              <a:buFont typeface="Arial"/>
              <a:buChar char="•"/>
            </a:pPr>
            <a:r>
              <a:rPr lang="en-US" dirty="0" smtClean="0"/>
              <a:t>Want to confirm that real spatial structures are represented in the swath</a:t>
            </a:r>
          </a:p>
        </p:txBody>
      </p:sp>
      <p:sp>
        <p:nvSpPr>
          <p:cNvPr id="6" name="Oval 5"/>
          <p:cNvSpPr/>
          <p:nvPr/>
        </p:nvSpPr>
        <p:spPr>
          <a:xfrm>
            <a:off x="5554134" y="2175933"/>
            <a:ext cx="1092200" cy="30734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937001" y="3479800"/>
            <a:ext cx="1092200" cy="21082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lorida5_goog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32" y="1956816"/>
            <a:ext cx="7772400" cy="4838700"/>
          </a:xfrm>
          <a:prstGeom prst="rect">
            <a:avLst/>
          </a:prstGeom>
        </p:spPr>
      </p:pic>
    </p:spTree>
    <p:extLst>
      <p:ext uri="{BB962C8B-B14F-4D97-AF65-F5344CB8AC3E}">
        <p14:creationId xmlns:p14="http://schemas.microsoft.com/office/powerpoint/2010/main" val="29409656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14729</TotalTime>
  <Words>1641</Words>
  <Application>Microsoft Macintosh PowerPoint</Application>
  <PresentationFormat>On-screen Show (4:3)</PresentationFormat>
  <Paragraphs>204</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Hurricane Imaging Radiometer (HIRAD)  Daniel J. Cecil (PI), Carl Benson (LSE) NASA Marshall Space Flight Center  Sayak K. Biswas Universities Space Research Association  W. Linwood Jones, James Johnson, Saleem Sahawneh and UCF CFRSL team University of Central Florida  Christopher S. Ruf, Mary Morris University of Michigan  Peter G. Black Science Applications International Corporation, Inc. </vt:lpstr>
      <vt:lpstr>NOT HIRAD observations from yesterday</vt:lpstr>
      <vt:lpstr>HIRAD Background</vt:lpstr>
      <vt:lpstr>HIRAD Background</vt:lpstr>
      <vt:lpstr>4 GHz interference on Global Hawk</vt:lpstr>
      <vt:lpstr>HIRAD Calibration</vt:lpstr>
      <vt:lpstr>HIRAD Calibration</vt:lpstr>
      <vt:lpstr>Flights in 2010 &amp; 2013  -  HIRAD 6.6 GHz TB</vt:lpstr>
      <vt:lpstr>Cross-Scan structure</vt:lpstr>
      <vt:lpstr>Cross-Scan structure</vt:lpstr>
      <vt:lpstr>Hurricane Earl (2010)  Brightness Temp</vt:lpstr>
      <vt:lpstr>HIRAD rain rates vs re-mapped radar rain rates</vt:lpstr>
      <vt:lpstr>Hurricane Earl (2010) retrievals</vt:lpstr>
      <vt:lpstr>Hurricane Earl (2010) retrievals</vt:lpstr>
      <vt:lpstr>Hurricane Earl (2010) HIRAD vs SFMR</vt:lpstr>
      <vt:lpstr>Hurricane Karl (2010)  Brightness Temp</vt:lpstr>
      <vt:lpstr>Hurricane Karl (2010) wind speed</vt:lpstr>
      <vt:lpstr>Hurricane Karl (2010) retrievals</vt:lpstr>
      <vt:lpstr>Pre-TD Gabrielle (2013)  Brightness Temp</vt:lpstr>
      <vt:lpstr>Hurr Ingrid (2013)  Brightness Temp</vt:lpstr>
      <vt:lpstr>Rain case near Tampa 88D</vt:lpstr>
      <vt:lpstr>Summary</vt:lpstr>
      <vt:lpstr>Upcoming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Imaging Radiometer (HIRAD)  Daniel J. Cecil, Mark W. James, J. Brent Roberts NASA Marshall Space Flight Center  Sayak K. Biswas NASA Postdoctoral Program  W. Linwood Jones, James Johnson, Spencer Farrar, Saleem Sahawneh University of Central Florida  Christopher S. Ruf, Mary Morris University of Michigan  Peter G. Black Science Applications International Corporation, Inc. </dc:title>
  <dc:creator>dan</dc:creator>
  <cp:lastModifiedBy>dan</cp:lastModifiedBy>
  <cp:revision>116</cp:revision>
  <dcterms:created xsi:type="dcterms:W3CDTF">2014-01-30T23:03:32Z</dcterms:created>
  <dcterms:modified xsi:type="dcterms:W3CDTF">2014-04-29T02:29:27Z</dcterms:modified>
</cp:coreProperties>
</file>