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35" r:id="rId3"/>
    <p:sldId id="334" r:id="rId4"/>
    <p:sldId id="302" r:id="rId5"/>
    <p:sldId id="310" r:id="rId6"/>
    <p:sldId id="303" r:id="rId7"/>
    <p:sldId id="305" r:id="rId8"/>
    <p:sldId id="311" r:id="rId9"/>
    <p:sldId id="312" r:id="rId10"/>
    <p:sldId id="313" r:id="rId11"/>
    <p:sldId id="325" r:id="rId12"/>
    <p:sldId id="329" r:id="rId13"/>
    <p:sldId id="296" r:id="rId14"/>
    <p:sldId id="322" r:id="rId15"/>
    <p:sldId id="297" r:id="rId16"/>
    <p:sldId id="307" r:id="rId17"/>
    <p:sldId id="324" r:id="rId18"/>
    <p:sldId id="306" r:id="rId19"/>
    <p:sldId id="277" r:id="rId20"/>
    <p:sldId id="278" r:id="rId21"/>
    <p:sldId id="279" r:id="rId22"/>
    <p:sldId id="301" r:id="rId23"/>
    <p:sldId id="300" r:id="rId24"/>
    <p:sldId id="280" r:id="rId25"/>
    <p:sldId id="281" r:id="rId26"/>
    <p:sldId id="286" r:id="rId27"/>
    <p:sldId id="282" r:id="rId28"/>
    <p:sldId id="291" r:id="rId29"/>
    <p:sldId id="283" r:id="rId30"/>
    <p:sldId id="290" r:id="rId31"/>
    <p:sldId id="285" r:id="rId32"/>
    <p:sldId id="289" r:id="rId33"/>
    <p:sldId id="284" r:id="rId34"/>
    <p:sldId id="293" r:id="rId35"/>
    <p:sldId id="326" r:id="rId36"/>
    <p:sldId id="323" r:id="rId37"/>
    <p:sldId id="295" r:id="rId38"/>
    <p:sldId id="292" r:id="rId39"/>
    <p:sldId id="294" r:id="rId40"/>
    <p:sldId id="309" r:id="rId41"/>
    <p:sldId id="314" r:id="rId42"/>
    <p:sldId id="328" r:id="rId43"/>
    <p:sldId id="317" r:id="rId44"/>
    <p:sldId id="318" r:id="rId45"/>
    <p:sldId id="319" r:id="rId46"/>
    <p:sldId id="320" r:id="rId47"/>
    <p:sldId id="321" r:id="rId48"/>
    <p:sldId id="331" r:id="rId49"/>
    <p:sldId id="330" r:id="rId50"/>
    <p:sldId id="332" r:id="rId51"/>
    <p:sldId id="33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1504" y="-176"/>
      </p:cViewPr>
      <p:guideLst>
        <p:guide orient="horz" pos="2160"/>
        <p:guide pos="27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71DB8-0725-474E-B75D-EC3F9C4D5FE3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9DCB6-DCDB-104D-9188-D8591C60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DFFD2-CCE5-D940-B8B6-7BFC08AE753C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2639-6485-0349-96C1-DC2095C9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2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WRF’s Earl</a:t>
            </a:r>
            <a:r>
              <a:rPr lang="en-US" baseline="0" dirty="0" smtClean="0"/>
              <a:t> is weaker than actual storm and its wind intensification ceases too 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639-6485-0349-96C1-DC2095C9F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6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ERA-Interim:</a:t>
            </a:r>
            <a:r>
              <a:rPr lang="en-US" baseline="0" dirty="0" smtClean="0"/>
              <a:t> moist air to south and east, dry air to west and north.</a:t>
            </a:r>
          </a:p>
          <a:p>
            <a:r>
              <a:rPr lang="en-US" baseline="0" dirty="0" smtClean="0"/>
              <a:t>WRF 12 h forecast appears to be losing some of the moisture to the south.  If the TC is enclosed in a pouch, however, should this matter?</a:t>
            </a:r>
          </a:p>
          <a:p>
            <a:r>
              <a:rPr lang="en-US" baseline="0" dirty="0" smtClean="0"/>
              <a:t>Unfortunately, apparently no </a:t>
            </a:r>
            <a:r>
              <a:rPr lang="en-US" baseline="0" dirty="0" err="1" smtClean="0"/>
              <a:t>dropsondes</a:t>
            </a:r>
            <a:r>
              <a:rPr lang="en-US" baseline="0" dirty="0" smtClean="0"/>
              <a:t> to south of Earl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639-6485-0349-96C1-DC2095C9F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Co-moving</a:t>
            </a:r>
            <a:r>
              <a:rPr lang="en-US" baseline="0" dirty="0" smtClean="0"/>
              <a:t> streamlines calculated by subtracting motion of Earl computed at 700 mb level</a:t>
            </a:r>
          </a:p>
          <a:p>
            <a:r>
              <a:rPr lang="en-US" baseline="0" dirty="0" smtClean="0"/>
              <a:t>At each time, there appears to be a closed streamline surrounding Earl, </a:t>
            </a:r>
            <a:r>
              <a:rPr lang="en-US" baseline="0" dirty="0" err="1" smtClean="0"/>
              <a:t>tho</a:t>
            </a:r>
            <a:r>
              <a:rPr lang="en-US" baseline="0" dirty="0" smtClean="0"/>
              <a:t> one might argue that the pouch is partially open, or just weakly closed.</a:t>
            </a:r>
          </a:p>
          <a:p>
            <a:r>
              <a:rPr lang="en-US" baseline="0" dirty="0" smtClean="0"/>
              <a:t>If pouch is closed, should environmental moisture variations really matter?  Not directly, but possibly indirectly?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75A25-89F9-804D-B006-620C434BDE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MR run still weaker than observed (115 </a:t>
            </a:r>
            <a:r>
              <a:rPr lang="en-US" dirty="0" err="1" smtClean="0"/>
              <a:t>kt</a:t>
            </a:r>
            <a:r>
              <a:rPr lang="en-US" dirty="0" smtClean="0"/>
              <a:t>,</a:t>
            </a:r>
            <a:r>
              <a:rPr lang="en-US" baseline="0" dirty="0" smtClean="0"/>
              <a:t> 938 mb) by 8-31-00Z.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639-6485-0349-96C1-DC2095C9F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is convergence diff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639-6485-0349-96C1-DC2095C9F5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moisture perturbation does not forcibly</a:t>
            </a:r>
            <a:r>
              <a:rPr lang="en-US" baseline="0" dirty="0" smtClean="0"/>
              <a:t> open the wave pouch, then the moisture addition should have little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639-6485-0349-96C1-DC2095C9F5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SLP of MF2 virtually same as control… not deeper, not weaker…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639-6485-0349-96C1-DC2095C9F5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9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DE6A-E036-A646-97CC-70A77AACE6A9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51C7-7865-9B4F-B259-50D201AD6787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80CE-88C7-064D-B1B1-A5BBFEB13442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266A-550A-514C-8C73-234F1DD50744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6CDC-3B09-F14D-981E-9653751D877B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370A-D6E7-7743-860E-A379B4E8E173}" type="datetime1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C56D-75A1-2142-A3D6-F667825D1BA6}" type="datetime1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66B3-7688-574C-B820-004FE9E18A02}" type="datetime1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7692-C14B-5949-A442-9AA548848B94}" type="datetime1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4CD1-F23C-6648-A8DE-B69EE34BAD22}" type="datetime1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F44F-D370-084C-B713-C68AEB34D109}" type="datetime1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F85C-304F-7740-ACD7-BBE499D2FD87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0101-1992-DD4B-AC69-74526186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environmental moisture on intensification of Hurricane Earl (2010)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Longtao</a:t>
            </a:r>
            <a:r>
              <a:rPr lang="en-US" dirty="0" smtClean="0"/>
              <a:t> Wu, </a:t>
            </a:r>
            <a:r>
              <a:rPr lang="en-US" dirty="0" err="1" smtClean="0"/>
              <a:t>Hui</a:t>
            </a:r>
            <a:r>
              <a:rPr lang="en-US" dirty="0" smtClean="0"/>
              <a:t> Su, and Robert Fovell</a:t>
            </a:r>
          </a:p>
          <a:p>
            <a:r>
              <a:rPr lang="en-US" sz="2200" i="1" dirty="0" smtClean="0"/>
              <a:t>HS3 Science Meeting 2014</a:t>
            </a:r>
          </a:p>
          <a:p>
            <a:r>
              <a:rPr lang="en-US" sz="2200" i="1" dirty="0" smtClean="0"/>
              <a:t>1 May 2014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ind_rgf_aug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904317"/>
            <a:ext cx="4272026" cy="2377694"/>
          </a:xfrm>
          <a:prstGeom prst="rect">
            <a:avLst/>
          </a:prstGeom>
        </p:spPr>
      </p:pic>
      <p:pic>
        <p:nvPicPr>
          <p:cNvPr id="7" name="Picture 6" descr="SLP_rgf_aug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2" y="1519254"/>
            <a:ext cx="4272026" cy="237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66294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Moisture impacts on hurricane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0355B78-F24E-1346-BD30-61FF0E70F0D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" b="9614"/>
          <a:stretch/>
        </p:blipFill>
        <p:spPr bwMode="auto">
          <a:xfrm>
            <a:off x="0" y="1622580"/>
            <a:ext cx="5138170" cy="4576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715" y="1972200"/>
            <a:ext cx="15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SLP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7715" y="4187386"/>
            <a:ext cx="155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Wind speed (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66800" y="2325592"/>
            <a:ext cx="533400" cy="15713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111" y="1248572"/>
            <a:ext cx="12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700 mb RH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540751" y="4387334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kt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34400" y="4343400"/>
            <a:ext cx="0" cy="464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66634" y="2926834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mb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485683" y="2882900"/>
            <a:ext cx="0" cy="464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5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vs. Moist Rear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Vortex-following composites </a:t>
            </a:r>
          </a:p>
          <a:p>
            <a:r>
              <a:rPr lang="en-US" dirty="0"/>
              <a:t>d</a:t>
            </a:r>
            <a:r>
              <a:rPr lang="en-US" dirty="0" smtClean="0"/>
              <a:t>uring 42-48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+ 12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CTRL_MR_29_12_ctrl_M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1425223"/>
            <a:ext cx="7175500" cy="40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8254" y="5362219"/>
            <a:ext cx="501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         </a:t>
            </a:r>
            <a:r>
              <a:rPr lang="en-US" b="1" dirty="0" smtClean="0"/>
              <a:t>Control                                                Moist Rear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4857" y="5912556"/>
            <a:ext cx="552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Convective activity south of storm deforms wave pouch…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roviding path for moist air into inner core???</a:t>
            </a:r>
            <a:endParaRPr lang="en-US" dirty="0"/>
          </a:p>
        </p:txBody>
      </p:sp>
      <p:pic>
        <p:nvPicPr>
          <p:cNvPr id="2" name="Picture 1" descr="CTRL_MR_29_12_ctrl_M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04" y="1425223"/>
            <a:ext cx="7175500" cy="4064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549444" y="3810000"/>
            <a:ext cx="1016000" cy="56444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8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image_ctrl_w_42_48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975" y="209198"/>
            <a:ext cx="4657725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737" y="5009444"/>
            <a:ext cx="6078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 run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Mass-weighted vertical velocity</a:t>
            </a:r>
          </a:p>
          <a:p>
            <a:pPr algn="ctr"/>
            <a:r>
              <a:rPr lang="en-US" dirty="0" smtClean="0"/>
              <a:t>(surface-7 km)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557867"/>
            <a:ext cx="575733" cy="128693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965200"/>
            <a:ext cx="19546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850-200 mb shear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6321778" y="4882444"/>
            <a:ext cx="1538111" cy="5926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3522" y="4840111"/>
            <a:ext cx="402225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3415" y="4655445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dirty="0"/>
              <a:t>6</a:t>
            </a:r>
            <a:r>
              <a:rPr lang="en-US" b="1" dirty="0" smtClean="0"/>
              <a:t>0 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03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image_ctrl_w_42_48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975" y="209198"/>
            <a:ext cx="4657725" cy="4295775"/>
          </a:xfrm>
          <a:prstGeom prst="rect">
            <a:avLst/>
          </a:prstGeom>
        </p:spPr>
      </p:pic>
      <p:pic>
        <p:nvPicPr>
          <p:cNvPr id="4" name="Picture 3" descr="image_mr_w_42_48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250" y="209197"/>
            <a:ext cx="4657725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737" y="5009444"/>
            <a:ext cx="6078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 run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Mass-weighted vertical velocity</a:t>
            </a:r>
          </a:p>
          <a:p>
            <a:pPr algn="ctr"/>
            <a:r>
              <a:rPr lang="en-US" dirty="0" smtClean="0"/>
              <a:t>(surface-7 km)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778" y="6403269"/>
            <a:ext cx="148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360 x 360 km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557867"/>
            <a:ext cx="575733" cy="128693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965200"/>
            <a:ext cx="19546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850-200 mb shear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493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image_ctrl_w_42_48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975" y="180976"/>
            <a:ext cx="4657725" cy="4295775"/>
          </a:xfrm>
          <a:prstGeom prst="rect">
            <a:avLst/>
          </a:prstGeom>
        </p:spPr>
      </p:pic>
      <p:pic>
        <p:nvPicPr>
          <p:cNvPr id="4" name="Picture 3" descr="image_mr_w_42_48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250" y="180975"/>
            <a:ext cx="4657725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737" y="5009444"/>
            <a:ext cx="607855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 run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Mass-weighted vertical velocity</a:t>
            </a:r>
          </a:p>
          <a:p>
            <a:pPr algn="ctr"/>
            <a:r>
              <a:rPr lang="en-US" dirty="0" smtClean="0"/>
              <a:t>(surface-7 km)</a:t>
            </a:r>
            <a:endParaRPr lang="en-US" dirty="0"/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urface rainwater mixing ratio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(0.6 g/kg contours)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image_ctrl_w_qr_42_48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90501"/>
            <a:ext cx="4676775" cy="4295775"/>
          </a:xfrm>
          <a:prstGeom prst="rect">
            <a:avLst/>
          </a:prstGeom>
        </p:spPr>
      </p:pic>
      <p:pic>
        <p:nvPicPr>
          <p:cNvPr id="7" name="Picture 6" descr="image_mr_w_qr_42_48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1"/>
            <a:ext cx="4676775" cy="429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8" y="6403269"/>
            <a:ext cx="148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360 x 360 km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932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_mr_dh_42_48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250" y="216959"/>
            <a:ext cx="4657725" cy="42957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image_ctrl_w_42_48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975" y="180976"/>
            <a:ext cx="4657725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737" y="5009444"/>
            <a:ext cx="6078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Control run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Vertically integrated microphysics diabatic heating</a:t>
            </a:r>
          </a:p>
          <a:p>
            <a:pPr algn="ctr"/>
            <a:r>
              <a:rPr lang="en-US" dirty="0" smtClean="0"/>
              <a:t>(surface-7 km)</a:t>
            </a:r>
            <a:endParaRPr lang="en-US" dirty="0"/>
          </a:p>
        </p:txBody>
      </p:sp>
      <p:pic>
        <p:nvPicPr>
          <p:cNvPr id="6" name="Picture 5" descr="image_ctrl_w_qr_42_48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90501"/>
            <a:ext cx="4676775" cy="429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8" y="6403269"/>
            <a:ext cx="148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360 x 360 km</a:t>
            </a:r>
            <a:endParaRPr lang="en-US" i="1" dirty="0"/>
          </a:p>
        </p:txBody>
      </p:sp>
      <p:pic>
        <p:nvPicPr>
          <p:cNvPr id="9" name="Picture 8" descr="image_ctrl_dh_42_48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975" y="197908"/>
            <a:ext cx="46577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image_dh_ctrl_mr_42_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12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0331" y="352778"/>
            <a:ext cx="3172663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components of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Microphysics diabatic heating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Tangential wind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Control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Moist Rear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Moist Rear – Control difference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4556" y="6688665"/>
            <a:ext cx="37535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21561" y="6503999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00 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962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Moist Rear (MR) simulation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image_qvdiff_mr_ctrl_00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619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 smtClean="0">
                <a:solidFill>
                  <a:srgbClr val="FF0000"/>
                </a:solidFill>
              </a:rPr>
              <a:t>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6778" y="1694220"/>
            <a:ext cx="88640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450 km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 smtClean="0"/>
              <a:t>0.0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3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screenshot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11" y="195068"/>
            <a:ext cx="4670425" cy="1595631"/>
          </a:xfrm>
          <a:prstGeom prst="rect">
            <a:avLst/>
          </a:prstGeom>
        </p:spPr>
      </p:pic>
      <p:pic>
        <p:nvPicPr>
          <p:cNvPr id="8" name="Picture 7" descr="Bu_et_al_Fig07_m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71" y="2638777"/>
            <a:ext cx="3482979" cy="4082697"/>
          </a:xfrm>
          <a:prstGeom prst="rect">
            <a:avLst/>
          </a:prstGeom>
        </p:spPr>
      </p:pic>
      <p:pic>
        <p:nvPicPr>
          <p:cNvPr id="9" name="Picture 8" descr="Bu_et_al_Fig11_mo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" y="1889476"/>
            <a:ext cx="5602111" cy="338562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55742" y="5319885"/>
            <a:ext cx="47359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18410" y="5135219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300 km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39556" y="5799666"/>
            <a:ext cx="83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HWRF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051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image_qvdiff_mr_ctrl_03_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619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2198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0.8 mb (MR weaker)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5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image_qvdiff_mr_ctrl_06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619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37446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800000">
            <a:off x="2582331" y="3316111"/>
            <a:ext cx="1326444" cy="592666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1.2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5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image_qvdiff_mr_ctrl_06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619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3380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</a:p>
          <a:p>
            <a:r>
              <a:rPr lang="en-US" i="1" dirty="0">
                <a:solidFill>
                  <a:srgbClr val="3366FF"/>
                </a:solidFill>
              </a:rPr>
              <a:t>a</a:t>
            </a:r>
            <a:r>
              <a:rPr lang="en-US" i="1" dirty="0" smtClean="0">
                <a:solidFill>
                  <a:srgbClr val="3366FF"/>
                </a:solidFill>
              </a:rPr>
              <a:t>nd</a:t>
            </a:r>
            <a:r>
              <a:rPr lang="en-US" b="1" dirty="0" smtClean="0">
                <a:solidFill>
                  <a:srgbClr val="3366FF"/>
                </a:solidFill>
              </a:rPr>
              <a:t> Control wind field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800000">
            <a:off x="2511776" y="3245556"/>
            <a:ext cx="1326444" cy="592666"/>
          </a:xfrm>
          <a:prstGeom prst="ellipse">
            <a:avLst/>
          </a:prstGeom>
          <a:noFill/>
          <a:ln w="762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_qvdiff_mr_ctrl_bothwinds_06_12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54000"/>
            <a:ext cx="6210300" cy="56769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9800000">
            <a:off x="2585155" y="3316675"/>
            <a:ext cx="1326444" cy="592666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divdiff_mr_ctrl_06_12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111" y="252589"/>
            <a:ext cx="6210300" cy="5676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739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Divergence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</a:p>
          <a:p>
            <a:r>
              <a:rPr lang="en-US" b="1" dirty="0" smtClean="0"/>
              <a:t>Wind </a:t>
            </a:r>
            <a:r>
              <a:rPr lang="en-US" b="1" i="1" dirty="0" smtClean="0"/>
              <a:t>difference</a:t>
            </a:r>
            <a:r>
              <a:rPr lang="en-US" b="1" dirty="0" smtClean="0"/>
              <a:t>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800000">
            <a:off x="2582331" y="3316111"/>
            <a:ext cx="1326444" cy="592666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 descr="image_qvdiff_mr_ctrl_09_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619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0.8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8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image_qvdiff_mr_ctrl_12_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619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1.6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2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 descr="image_qvdiff_mr_ctrl_15_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66700"/>
            <a:ext cx="6210300" cy="5676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2.2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 descr="image_qvdiff_mr_ctrl_18_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66700"/>
            <a:ext cx="6210300" cy="5676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2.5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2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28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pic>
        <p:nvPicPr>
          <p:cNvPr id="7" name="Picture 6" descr="image_qvdiff_mr_ctrl_21_27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111" y="266700"/>
            <a:ext cx="6210300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2.0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2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image_qvdiff_mr_ctrl_24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9600" cy="619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0.5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1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Environmental moisture appears to have a complex impact on tropical cyclone (TC) intensity and size</a:t>
            </a:r>
          </a:p>
          <a:p>
            <a:pPr lvl="1"/>
            <a:r>
              <a:rPr lang="en-US" dirty="0" smtClean="0"/>
              <a:t>Helps, hurts, or has no effect, depending on the case, storm-relative location of the moisture, and other factors</a:t>
            </a:r>
          </a:p>
          <a:p>
            <a:r>
              <a:rPr lang="en-US" dirty="0" smtClean="0"/>
              <a:t>Dunkerton and collaborators have introduced the “wave pouch” concept… which might help explain some ostensibly contradictory results</a:t>
            </a:r>
          </a:p>
          <a:p>
            <a:r>
              <a:rPr lang="en-US" dirty="0" smtClean="0"/>
              <a:t>Investigate impact of environmental moisture perturbations, on a case that exhibited:</a:t>
            </a:r>
          </a:p>
          <a:p>
            <a:pPr lvl="1"/>
            <a:r>
              <a:rPr lang="en-US" dirty="0" smtClean="0"/>
              <a:t>Rapid intensification</a:t>
            </a:r>
          </a:p>
          <a:p>
            <a:pPr lvl="1"/>
            <a:r>
              <a:rPr lang="en-US" dirty="0" smtClean="0"/>
              <a:t>A weakly closed or partially open wave pouch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9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 descr="image_qvdiff_mr_ctrl_27_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66700"/>
            <a:ext cx="6210300" cy="5676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 smtClean="0"/>
              <a:t>-2.5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9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 descr="image_qvdiff_mr_ctrl_30_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66700"/>
            <a:ext cx="6210300" cy="5676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 smtClean="0"/>
              <a:t>-6.0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1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 descr="image_qvdiff_mr_ctrl_33_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66700"/>
            <a:ext cx="6210300" cy="5676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 smtClean="0"/>
              <a:t>-8.5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5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 descr="image_qvdiff_mr_ctrl_36_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66700"/>
            <a:ext cx="6210300" cy="5676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550" y="2462388"/>
            <a:ext cx="1022350" cy="1023056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4333" y="451557"/>
            <a:ext cx="2288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difference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(surface-7 km)</a:t>
            </a:r>
          </a:p>
          <a:p>
            <a:r>
              <a:rPr lang="en-US" b="1" dirty="0" smtClean="0"/>
              <a:t>Moist Rear wind field</a:t>
            </a:r>
          </a:p>
          <a:p>
            <a:r>
              <a:rPr lang="en-US" dirty="0"/>
              <a:t>	</a:t>
            </a:r>
            <a:r>
              <a:rPr lang="en-US" dirty="0" smtClean="0"/>
              <a:t>(surface-4.25 km)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900 km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31467" y="4690533"/>
            <a:ext cx="2472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 smtClean="0"/>
              <a:t>-12.0 mb</a:t>
            </a:r>
          </a:p>
          <a:p>
            <a:endParaRPr lang="en-US" dirty="0"/>
          </a:p>
          <a:p>
            <a:r>
              <a:rPr lang="en-US" i="1" dirty="0" smtClean="0"/>
              <a:t>Final </a:t>
            </a:r>
            <a:r>
              <a:rPr lang="en-US" i="1" dirty="0" err="1" smtClean="0"/>
              <a:t>MinSLP</a:t>
            </a:r>
            <a:r>
              <a:rPr lang="en-US" i="1" dirty="0" smtClean="0"/>
              <a:t> difference:</a:t>
            </a:r>
          </a:p>
          <a:p>
            <a:r>
              <a:rPr lang="en-US" i="1" dirty="0" smtClean="0"/>
              <a:t>-18.3 mb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330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_qvdiff_slpdiff_D2_mr_ctrl_24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254000"/>
            <a:ext cx="6235700" cy="5727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8778" y="4607551"/>
            <a:ext cx="66549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  <a:r>
              <a:rPr lang="en-US" b="1" dirty="0" smtClean="0"/>
              <a:t> mb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60222" y="3640667"/>
            <a:ext cx="507999" cy="80433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4889" y="649111"/>
            <a:ext cx="234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vapor difference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10" descr="SLP_rgf_ctrl_M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75"/>
          <a:stretch/>
        </p:blipFill>
        <p:spPr>
          <a:xfrm>
            <a:off x="5760720" y="4228846"/>
            <a:ext cx="3310128" cy="194538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253115" y="4445000"/>
            <a:ext cx="0" cy="149577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98875" y="4792217"/>
            <a:ext cx="54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CTRL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4000" y="5633001"/>
            <a:ext cx="44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MR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7425" y="2082799"/>
            <a:ext cx="274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 smtClean="0"/>
              <a:t>+3.0 mb </a:t>
            </a:r>
            <a:r>
              <a:rPr lang="en-US" i="1" dirty="0" smtClean="0"/>
              <a:t>(Control is deeper)</a:t>
            </a:r>
            <a:endParaRPr lang="en-US" i="1" dirty="0"/>
          </a:p>
        </p:txBody>
      </p:sp>
      <p:pic>
        <p:nvPicPr>
          <p:cNvPr id="22" name="Picture 21" descr="image_qvslp_diff_mr_ctrl_18_24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254000"/>
            <a:ext cx="6235700" cy="57277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1178" y="4421287"/>
            <a:ext cx="78045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+2 mb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12622" y="3454403"/>
            <a:ext cx="507999" cy="80433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68221" y="1099220"/>
            <a:ext cx="76551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120 km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859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_qvdiff_slpdiff_D2_mr_ctrl_24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254000"/>
            <a:ext cx="6235700" cy="5727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8778" y="4607551"/>
            <a:ext cx="66549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  <a:r>
              <a:rPr lang="en-US" b="1" dirty="0" smtClean="0"/>
              <a:t> mb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60222" y="3640667"/>
            <a:ext cx="507999" cy="80433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4889" y="649111"/>
            <a:ext cx="234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vapor difference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10" descr="SLP_rgf_ctrl_M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75"/>
          <a:stretch/>
        </p:blipFill>
        <p:spPr>
          <a:xfrm>
            <a:off x="5760720" y="4228846"/>
            <a:ext cx="3310128" cy="194538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521224" y="4445000"/>
            <a:ext cx="0" cy="149577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98875" y="4792217"/>
            <a:ext cx="54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CTRL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4000" y="5633001"/>
            <a:ext cx="44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MR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7425" y="2082799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dirty="0"/>
              <a:t>+</a:t>
            </a:r>
            <a:r>
              <a:rPr lang="en-US" dirty="0" smtClean="0"/>
              <a:t>0.5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_qvdiff_slpdiff_D2_mr_ctrl_24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254000"/>
            <a:ext cx="6235700" cy="5727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8778" y="4607551"/>
            <a:ext cx="66549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  <a:r>
              <a:rPr lang="en-US" b="1" dirty="0" smtClean="0"/>
              <a:t> mb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60222" y="3640667"/>
            <a:ext cx="507999" cy="80433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4889" y="649111"/>
            <a:ext cx="234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vapor difference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10" descr="SLP_rgf_ctrl_M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75"/>
          <a:stretch/>
        </p:blipFill>
        <p:spPr>
          <a:xfrm>
            <a:off x="5760720" y="4228846"/>
            <a:ext cx="3310128" cy="194538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521224" y="4445000"/>
            <a:ext cx="0" cy="149577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98875" y="4792217"/>
            <a:ext cx="54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CTRL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4000" y="5633001"/>
            <a:ext cx="44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MR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7425" y="2082799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b="1" dirty="0" smtClean="0"/>
              <a:t>-4.0 mb</a:t>
            </a:r>
            <a:endParaRPr lang="en-US" b="1" dirty="0"/>
          </a:p>
        </p:txBody>
      </p:sp>
      <p:pic>
        <p:nvPicPr>
          <p:cNvPr id="3" name="Picture 2" descr="image_qvslp_diff_mr_ctrl_27_33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" y="14111"/>
            <a:ext cx="5740400" cy="6235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8778" y="4607551"/>
            <a:ext cx="73616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-4 mb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60222" y="3753556"/>
            <a:ext cx="889000" cy="69144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5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_qvdiff_slpdiff_D2_mr_ctrl_30_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254000"/>
            <a:ext cx="6235700" cy="5727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8778" y="4607551"/>
            <a:ext cx="73616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-6 mb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60222" y="2413000"/>
            <a:ext cx="705556" cy="20320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4889" y="649111"/>
            <a:ext cx="234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vapor difference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10" descr="SLP_rgf_ctrl_M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75"/>
          <a:stretch/>
        </p:blipFill>
        <p:spPr>
          <a:xfrm>
            <a:off x="5760720" y="4228846"/>
            <a:ext cx="3310128" cy="194538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789333" y="4445000"/>
            <a:ext cx="0" cy="149577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98875" y="4792217"/>
            <a:ext cx="54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CTRL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4000" y="5633001"/>
            <a:ext cx="44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MR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7425" y="2082799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b="1" dirty="0" smtClean="0"/>
              <a:t>-6.0 mb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68800" y="3623733"/>
            <a:ext cx="2032000" cy="98381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_qvdiff_slpdiff_D2_mr_ctrl_36_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254000"/>
            <a:ext cx="6235700" cy="5727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8778" y="4607551"/>
            <a:ext cx="85315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-10 mb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60222" y="3245556"/>
            <a:ext cx="705556" cy="119944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4889" y="649111"/>
            <a:ext cx="234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vapor difference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 descr="SLP_rgf_ctrl_M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2691"/>
          <a:stretch/>
        </p:blipFill>
        <p:spPr>
          <a:xfrm>
            <a:off x="5760720" y="4228846"/>
            <a:ext cx="3218688" cy="19453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057442" y="4445000"/>
            <a:ext cx="0" cy="149577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98875" y="4792217"/>
            <a:ext cx="54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CTRL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4000" y="5633001"/>
            <a:ext cx="44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MR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7425" y="2082799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b="1" dirty="0" smtClean="0"/>
              <a:t>-12.0 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290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_qvdiff_slpdiff_D2_mr_ctrl_42_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6032" y="254000"/>
            <a:ext cx="6235700" cy="5727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8778" y="4607551"/>
            <a:ext cx="85315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-16 mb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60222" y="3245556"/>
            <a:ext cx="705556" cy="119944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4889" y="649111"/>
            <a:ext cx="234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vapor difference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 descr="SLP_rgf_ctrl_M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75"/>
          <a:stretch/>
        </p:blipFill>
        <p:spPr>
          <a:xfrm>
            <a:off x="5760720" y="4228846"/>
            <a:ext cx="3310128" cy="19453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325551" y="4445000"/>
            <a:ext cx="0" cy="149577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98875" y="4792217"/>
            <a:ext cx="54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CTRL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4000" y="5633001"/>
            <a:ext cx="44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MR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7425" y="2082799"/>
            <a:ext cx="1936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MinSLP</a:t>
            </a:r>
            <a:r>
              <a:rPr lang="en-US" dirty="0" smtClean="0"/>
              <a:t> difference:</a:t>
            </a:r>
          </a:p>
          <a:p>
            <a:r>
              <a:rPr lang="en-US" b="1" dirty="0" smtClean="0"/>
              <a:t>-16.0 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549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WRF v.3.3.1</a:t>
            </a:r>
          </a:p>
          <a:p>
            <a:r>
              <a:rPr lang="en-US" sz="2600" dirty="0" smtClean="0"/>
              <a:t>9 km outer domain</a:t>
            </a:r>
          </a:p>
          <a:p>
            <a:r>
              <a:rPr lang="en-US" sz="2600" dirty="0" smtClean="0"/>
              <a:t>3 km domain moving nest</a:t>
            </a:r>
          </a:p>
          <a:p>
            <a:r>
              <a:rPr lang="en-US" sz="2600" dirty="0" smtClean="0"/>
              <a:t>YSU, Thompson, RRTMG, </a:t>
            </a:r>
            <a:r>
              <a:rPr lang="en-US" sz="2600" dirty="0" err="1" smtClean="0"/>
              <a:t>Kain</a:t>
            </a:r>
            <a:r>
              <a:rPr lang="en-US" sz="2600" dirty="0" smtClean="0"/>
              <a:t>-Fritsch </a:t>
            </a:r>
            <a:r>
              <a:rPr lang="en-US" sz="1700" dirty="0" smtClean="0"/>
              <a:t>(9 km only)</a:t>
            </a:r>
            <a:endParaRPr lang="en-US" sz="2600" dirty="0" smtClean="0"/>
          </a:p>
          <a:p>
            <a:r>
              <a:rPr lang="en-US" sz="2600" dirty="0" smtClean="0"/>
              <a:t>ERA-Interim </a:t>
            </a:r>
          </a:p>
          <a:p>
            <a:pPr lvl="1"/>
            <a:r>
              <a:rPr lang="en-US" sz="2200" dirty="0" smtClean="0"/>
              <a:t>8/29 at 00Z</a:t>
            </a:r>
          </a:p>
          <a:p>
            <a:r>
              <a:rPr lang="en-US" sz="2600" dirty="0" smtClean="0"/>
              <a:t>48 h simulations</a:t>
            </a:r>
          </a:p>
          <a:p>
            <a:r>
              <a:rPr lang="en-US" sz="2600" dirty="0" smtClean="0"/>
              <a:t>5 members for each run </a:t>
            </a:r>
            <a:r>
              <a:rPr lang="en-US" sz="1700" dirty="0" smtClean="0"/>
              <a:t>(temperature, moisture perturbations)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domai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56" b="-1245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6444" y="2709333"/>
            <a:ext cx="153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Outer domain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685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qvdiff_slpdiff_D2_mr_ctrl_42_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254000"/>
            <a:ext cx="6235700" cy="5727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8778" y="4607551"/>
            <a:ext cx="85315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-16 mb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60222" y="3245556"/>
            <a:ext cx="705556" cy="119944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4889" y="649111"/>
            <a:ext cx="2955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Microphysics diabatic heating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difference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" y="6477000"/>
            <a:ext cx="530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8221" y="6292334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pic>
        <p:nvPicPr>
          <p:cNvPr id="4" name="Picture 3" descr="image_mr_dhdiff_42_48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1300" y="272964"/>
            <a:ext cx="6210300" cy="57277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368800" y="3623733"/>
            <a:ext cx="2032000" cy="98381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_dh_mr_ctrl_diff_42_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338651"/>
            <a:ext cx="3343275" cy="19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RF_rh_paper_MRG_Moist_Front1_d01_700h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1" y="203197"/>
            <a:ext cx="3785870" cy="38627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230117"/>
            <a:ext cx="7772400" cy="1470025"/>
          </a:xfrm>
        </p:spPr>
        <p:txBody>
          <a:bodyPr/>
          <a:lstStyle/>
          <a:p>
            <a:r>
              <a:rPr lang="en-US" dirty="0" smtClean="0"/>
              <a:t>Moist Front vs. Moist Rear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WRF_rh_paper_MRG_Moist_Rear1_d01_700h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69" y="203196"/>
            <a:ext cx="3785870" cy="38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+ 12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CTRL_MR_29_12_ctrl_M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1425223"/>
            <a:ext cx="7175500" cy="40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0119" y="5362219"/>
            <a:ext cx="515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         </a:t>
            </a:r>
            <a:r>
              <a:rPr lang="en-US" b="1" dirty="0" smtClean="0"/>
              <a:t>Control                                                Moist Front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525" y="5912556"/>
            <a:ext cx="557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Convective activity ahead of storm deforms wave pouch…</a:t>
            </a:r>
          </a:p>
          <a:p>
            <a:pPr algn="ctr"/>
            <a:r>
              <a:rPr lang="en-US" i="1" dirty="0" smtClean="0"/>
              <a:t>ultimately permitting dry air to enter inner core….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93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 descr="image_qvslp_diff_mr_ctrl_18_24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0"/>
            <a:ext cx="4676775" cy="4295775"/>
          </a:xfrm>
          <a:prstGeom prst="rect">
            <a:avLst/>
          </a:prstGeom>
        </p:spPr>
      </p:pic>
      <p:pic>
        <p:nvPicPr>
          <p:cNvPr id="5" name="Picture 4" descr="image_qvslp_diff_mf_ctrl_18_24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90500"/>
            <a:ext cx="4676775" cy="4295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1668" y="4903774"/>
            <a:ext cx="410104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06199" y="4719108"/>
            <a:ext cx="8864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360 km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93300" y="5108221"/>
            <a:ext cx="6257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Moist Front 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Vapor difference field</a:t>
            </a:r>
          </a:p>
          <a:p>
            <a:pPr algn="ctr"/>
            <a:r>
              <a:rPr lang="en-US" dirty="0" smtClean="0"/>
              <a:t>(surface-7 km)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 field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8556" y="501217"/>
            <a:ext cx="959104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+7.5 mb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98178" y="501217"/>
            <a:ext cx="959104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+3.0 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78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 descr="image_qvslp_diff_mf_ctrl_24_30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90500"/>
            <a:ext cx="4676775" cy="4295775"/>
          </a:xfrm>
          <a:prstGeom prst="rect">
            <a:avLst/>
          </a:prstGeom>
        </p:spPr>
      </p:pic>
      <p:pic>
        <p:nvPicPr>
          <p:cNvPr id="4" name="Picture 3" descr="image_qvdiff_slpdiff_D2_mr_ctrl_24_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0"/>
            <a:ext cx="4676775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3300" y="5108221"/>
            <a:ext cx="6257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Moist Front 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Vapor difference field</a:t>
            </a:r>
          </a:p>
          <a:p>
            <a:pPr algn="ctr"/>
            <a:r>
              <a:rPr lang="en-US" dirty="0" smtClean="0"/>
              <a:t>(surface-7 km)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 field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5668" y="501217"/>
            <a:ext cx="1076098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+12.0 mb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98178" y="501217"/>
            <a:ext cx="959104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+0.5 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021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image_qvslp_diff_mf_ctrl_27_33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90500"/>
            <a:ext cx="4676775" cy="4295775"/>
          </a:xfrm>
          <a:prstGeom prst="rect">
            <a:avLst/>
          </a:prstGeom>
        </p:spPr>
      </p:pic>
      <p:pic>
        <p:nvPicPr>
          <p:cNvPr id="5" name="Picture 4" descr="image_qvslp_diff_mr_ctrl_27_33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0"/>
            <a:ext cx="4676775" cy="4295775"/>
          </a:xfrm>
          <a:prstGeom prst="rect">
            <a:avLst/>
          </a:prstGeom>
        </p:spPr>
      </p:pic>
      <p:pic>
        <p:nvPicPr>
          <p:cNvPr id="6" name="Picture 5" descr="image_qvslp_diff_mr_ctrl_27_33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0"/>
            <a:ext cx="4305300" cy="4676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3300" y="5108221"/>
            <a:ext cx="6257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Moist Front 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Vapor difference field</a:t>
            </a:r>
          </a:p>
          <a:p>
            <a:pPr algn="ctr"/>
            <a:r>
              <a:rPr lang="en-US" dirty="0" smtClean="0"/>
              <a:t>(surface-7 km)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 field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5668" y="501217"/>
            <a:ext cx="1076098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+11.0 mb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98178" y="501217"/>
            <a:ext cx="914809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-4.0 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719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 descr="image_qvslp_diff_mf_ctrl_30_36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90500"/>
            <a:ext cx="4676775" cy="4295775"/>
          </a:xfrm>
          <a:prstGeom prst="rect">
            <a:avLst/>
          </a:prstGeom>
        </p:spPr>
      </p:pic>
      <p:pic>
        <p:nvPicPr>
          <p:cNvPr id="4" name="Picture 3" descr="image_qvdiff_slpdiff_D2_mr_ctrl_30_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0"/>
            <a:ext cx="4676775" cy="4295775"/>
          </a:xfrm>
          <a:prstGeom prst="rect">
            <a:avLst/>
          </a:prstGeom>
        </p:spPr>
      </p:pic>
      <p:pic>
        <p:nvPicPr>
          <p:cNvPr id="5" name="Picture 4" descr="image_qvdiff_slpdiff_D2_mr_ctrl_30_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0"/>
            <a:ext cx="4676775" cy="429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3300" y="5108221"/>
            <a:ext cx="6257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Moist Front 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Vapor difference field</a:t>
            </a:r>
          </a:p>
          <a:p>
            <a:pPr algn="ctr"/>
            <a:r>
              <a:rPr lang="en-US" dirty="0" smtClean="0"/>
              <a:t>(surface-7 km)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 field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668" y="501217"/>
            <a:ext cx="1011289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 +9.0 mb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98178" y="501217"/>
            <a:ext cx="914809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-6.0 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765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 descr="image_qvslp_diff_mf_ctrl_36_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500" y="190500"/>
            <a:ext cx="4676775" cy="4295775"/>
          </a:xfrm>
          <a:prstGeom prst="rect">
            <a:avLst/>
          </a:prstGeom>
        </p:spPr>
      </p:pic>
      <p:pic>
        <p:nvPicPr>
          <p:cNvPr id="4" name="Picture 3" descr="image_qvdiff_slpdiff_D2_mr_ctrl_36_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0"/>
            <a:ext cx="4676775" cy="4295775"/>
          </a:xfrm>
          <a:prstGeom prst="rect">
            <a:avLst/>
          </a:prstGeom>
        </p:spPr>
      </p:pic>
      <p:pic>
        <p:nvPicPr>
          <p:cNvPr id="5" name="Picture 4" descr="image_qvdiff_slpdiff_D2_mr_ctrl_36_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725" y="190500"/>
            <a:ext cx="4676775" cy="429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3300" y="5108221"/>
            <a:ext cx="6257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Moist Front                                                                          Moist Rear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Vapor difference field</a:t>
            </a:r>
          </a:p>
          <a:p>
            <a:pPr algn="ctr"/>
            <a:r>
              <a:rPr lang="en-US" dirty="0" smtClean="0"/>
              <a:t>(surface-7 km)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SLP difference field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668" y="501217"/>
            <a:ext cx="1076098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+14.0 mb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85290" y="501217"/>
            <a:ext cx="103180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-12.0 mb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779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vs. Moist Front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Smaller amplitude moisture perturbation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+ 12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 descr="CTRL_MR_29_12_ctrl_M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1425223"/>
            <a:ext cx="7175500" cy="40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3632" y="5362219"/>
            <a:ext cx="5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         </a:t>
            </a:r>
            <a:r>
              <a:rPr lang="en-US" b="1" dirty="0" smtClean="0"/>
              <a:t>Control                                                Moist Front2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4703" y="5912556"/>
            <a:ext cx="6966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Smaller amplitude moisture perturbation </a:t>
            </a:r>
            <a:r>
              <a:rPr lang="en-US" dirty="0" smtClean="0"/>
              <a:t>in the dry front environment…</a:t>
            </a:r>
          </a:p>
          <a:p>
            <a:pPr algn="ctr"/>
            <a:r>
              <a:rPr lang="en-US" i="1" dirty="0" smtClean="0"/>
              <a:t>does not deform pouch</a:t>
            </a:r>
            <a:endParaRPr lang="en-US" i="1" dirty="0"/>
          </a:p>
        </p:txBody>
      </p:sp>
      <p:pic>
        <p:nvPicPr>
          <p:cNvPr id="2" name="Picture 1" descr="CTRL_MR_29_12_ctrl_M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1425223"/>
            <a:ext cx="7175500" cy="406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1111" y="2525889"/>
            <a:ext cx="1227667" cy="1425222"/>
          </a:xfrm>
          <a:prstGeom prst="rect">
            <a:avLst/>
          </a:prstGeom>
          <a:noFill/>
          <a:ln w="762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3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p_best_fix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71" y="1660688"/>
            <a:ext cx="6880225" cy="44494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8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 descr="image_qvslpdiff_mf2_ctrl_D1_42_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3740" y="3561574"/>
            <a:ext cx="3415665" cy="3122295"/>
          </a:xfrm>
          <a:prstGeom prst="rect">
            <a:avLst/>
          </a:prstGeom>
        </p:spPr>
      </p:pic>
      <p:pic>
        <p:nvPicPr>
          <p:cNvPr id="5" name="Picture 4" descr="image_qvslpdiff_mf2_ctrl_D1_36_42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1445" y="3561574"/>
            <a:ext cx="3415665" cy="3122295"/>
          </a:xfrm>
          <a:prstGeom prst="rect">
            <a:avLst/>
          </a:prstGeom>
        </p:spPr>
      </p:pic>
      <p:pic>
        <p:nvPicPr>
          <p:cNvPr id="6" name="Picture 5" descr="image_qvslpdiff_mf2_ctrl_D1_24_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5500" y="161924"/>
            <a:ext cx="3192145" cy="3122295"/>
          </a:xfrm>
          <a:prstGeom prst="rect">
            <a:avLst/>
          </a:prstGeom>
        </p:spPr>
      </p:pic>
      <p:pic>
        <p:nvPicPr>
          <p:cNvPr id="7" name="Picture 6" descr="image_qvslpdiff_mf2_ctrl_D1_18_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9094" y="161924"/>
            <a:ext cx="3192145" cy="3122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111" y="522111"/>
            <a:ext cx="22878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Vapor difference fields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3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ERA-Interim and WRF simulations suggest Earl was surrounded by a closed, or nearly closed, wave pouch</a:t>
            </a:r>
          </a:p>
          <a:p>
            <a:r>
              <a:rPr lang="en-US" dirty="0" smtClean="0"/>
              <a:t>Convective activity outside the pouch can open it</a:t>
            </a:r>
          </a:p>
          <a:p>
            <a:r>
              <a:rPr lang="en-US" dirty="0" smtClean="0"/>
              <a:t>Augmented moisture to south resulted in a significantly stronger storm</a:t>
            </a:r>
          </a:p>
          <a:p>
            <a:r>
              <a:rPr lang="en-US" dirty="0" smtClean="0"/>
              <a:t>Augmented moisture to west (ahead) helped usher dry air into inner core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0101-1992-DD4B-AC69-745261863E2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t="7750" r="2292" b="54158"/>
          <a:stretch/>
        </p:blipFill>
        <p:spPr bwMode="auto">
          <a:xfrm>
            <a:off x="5031844" y="1162656"/>
            <a:ext cx="3000000" cy="2692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2" b="57517"/>
          <a:stretch/>
        </p:blipFill>
        <p:spPr bwMode="auto">
          <a:xfrm>
            <a:off x="4885230" y="3919083"/>
            <a:ext cx="3262054" cy="2784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74866" y="2992709"/>
            <a:ext cx="12386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700 mb</a:t>
            </a:r>
          </a:p>
          <a:p>
            <a:r>
              <a:rPr lang="en-US" sz="1600" i="1" dirty="0" smtClean="0">
                <a:latin typeface="Arial"/>
                <a:cs typeface="Arial"/>
              </a:rPr>
              <a:t>RH &amp; wind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4884" y="1331896"/>
            <a:ext cx="13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hour forecast</a:t>
            </a:r>
            <a:endParaRPr lang="en-US" dirty="0"/>
          </a:p>
        </p:txBody>
      </p:sp>
      <p:pic>
        <p:nvPicPr>
          <p:cNvPr id="11" name="Picture 10" descr="dropsonde_environ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1262171"/>
            <a:ext cx="2773045" cy="53854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4722" y="1410370"/>
            <a:ext cx="10792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ERA-Interim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5483" y="4218410"/>
            <a:ext cx="1098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WRF Control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16111" y="1687369"/>
            <a:ext cx="3358445" cy="824410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42000" y="2850444"/>
            <a:ext cx="1566333" cy="100438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39179" y="5698045"/>
            <a:ext cx="1566333" cy="100438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688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WRF Control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360" y="1120740"/>
            <a:ext cx="3177909" cy="5269228"/>
          </a:xfrm>
        </p:spPr>
        <p:txBody>
          <a:bodyPr>
            <a:normAutofit/>
          </a:bodyPr>
          <a:lstStyle/>
          <a:p>
            <a:r>
              <a:rPr lang="en-US" sz="1950" dirty="0" smtClean="0">
                <a:latin typeface="Arial"/>
                <a:cs typeface="Arial"/>
              </a:rPr>
              <a:t>700 mb RH &amp; storm-relative streamlines (</a:t>
            </a:r>
            <a:r>
              <a:rPr lang="en-US" sz="1950" dirty="0" err="1" smtClean="0">
                <a:latin typeface="Arial"/>
                <a:cs typeface="Arial"/>
              </a:rPr>
              <a:t>Hovmoller</a:t>
            </a:r>
            <a:r>
              <a:rPr lang="en-US" sz="1950" dirty="0" smtClean="0">
                <a:latin typeface="Arial"/>
                <a:cs typeface="Arial"/>
              </a:rPr>
              <a:t> method).</a:t>
            </a:r>
          </a:p>
          <a:p>
            <a:pPr marL="0" indent="0">
              <a:buNone/>
            </a:pPr>
            <a:endParaRPr lang="en-US" sz="1950" dirty="0" smtClean="0">
              <a:latin typeface="Arial"/>
              <a:cs typeface="Arial"/>
            </a:endParaRPr>
          </a:p>
          <a:p>
            <a:r>
              <a:rPr lang="en-US" sz="1950" dirty="0" smtClean="0">
                <a:latin typeface="Arial"/>
                <a:cs typeface="Arial"/>
              </a:rPr>
              <a:t>“Pouch” (cf. Dunkerton et al. 2009) not completely closed at any time… or </a:t>
            </a:r>
            <a:r>
              <a:rPr lang="en-US" sz="1950" dirty="0" err="1" smtClean="0">
                <a:latin typeface="Arial"/>
                <a:cs typeface="Arial"/>
              </a:rPr>
              <a:t>openable</a:t>
            </a:r>
            <a:r>
              <a:rPr lang="en-US" sz="1950" dirty="0" smtClean="0">
                <a:latin typeface="Arial"/>
                <a:cs typeface="Arial"/>
              </a:rPr>
              <a:t> via environmental disturbance.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5B78-F24E-1346-BD30-61FF0E70F0D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b="8426"/>
          <a:stretch/>
        </p:blipFill>
        <p:spPr bwMode="auto">
          <a:xfrm>
            <a:off x="9792" y="949096"/>
            <a:ext cx="5943600" cy="565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017889" y="2561167"/>
            <a:ext cx="331611" cy="5715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97842" y="4311650"/>
            <a:ext cx="102659" cy="789516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63131" y="2001039"/>
            <a:ext cx="533400" cy="15713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7167" y="1262944"/>
            <a:ext cx="529111" cy="369332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T+0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7790" y="1281288"/>
            <a:ext cx="646105" cy="369332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T+12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80168" y="3914096"/>
            <a:ext cx="646331" cy="369332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T+24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46007" y="3928207"/>
            <a:ext cx="646331" cy="369332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T+48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9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ind_rgf_ctrl_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904488"/>
            <a:ext cx="4272026" cy="2377694"/>
          </a:xfrm>
          <a:prstGeom prst="rect">
            <a:avLst/>
          </a:prstGeom>
        </p:spPr>
      </p:pic>
      <p:pic>
        <p:nvPicPr>
          <p:cNvPr id="14" name="Picture 13" descr="SLP_rgf_ctrl_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2" y="1517904"/>
            <a:ext cx="4272026" cy="237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66294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Moisture impacts on hurricane</a:t>
            </a:r>
            <a:endParaRPr lang="en-US" sz="4000" dirty="0">
              <a:latin typeface="Calibri (Headings)"/>
              <a:cs typeface="Calibri (Heading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0355B78-F24E-1346-BD30-61FF0E70F0D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" b="9614"/>
          <a:stretch/>
        </p:blipFill>
        <p:spPr bwMode="auto">
          <a:xfrm>
            <a:off x="0" y="1622580"/>
            <a:ext cx="5138170" cy="4576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715" y="1972200"/>
            <a:ext cx="15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SLP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7715" y="4187386"/>
            <a:ext cx="155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Wind speed (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66800" y="2325592"/>
            <a:ext cx="533400" cy="15713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52889" y="1607035"/>
            <a:ext cx="2485281" cy="4591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778" y="3697111"/>
            <a:ext cx="2554111" cy="20743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5111" y="1248572"/>
            <a:ext cx="12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700 mb RH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891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nd_rgf_ctrl_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3904488"/>
            <a:ext cx="4272026" cy="2377694"/>
          </a:xfrm>
          <a:prstGeom prst="rect">
            <a:avLst/>
          </a:prstGeom>
        </p:spPr>
      </p:pic>
      <p:pic>
        <p:nvPicPr>
          <p:cNvPr id="6" name="Picture 5" descr="SLP_rgf_ctrl_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74" y="1513829"/>
            <a:ext cx="4272026" cy="237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66294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Moisture impacts on hurricane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0355B78-F24E-1346-BD30-61FF0E70F0D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" b="9614"/>
          <a:stretch/>
        </p:blipFill>
        <p:spPr bwMode="auto">
          <a:xfrm>
            <a:off x="0" y="1622580"/>
            <a:ext cx="5138170" cy="4576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715" y="1972200"/>
            <a:ext cx="15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SLP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7715" y="4187386"/>
            <a:ext cx="155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Wind speed (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66800" y="2325592"/>
            <a:ext cx="533400" cy="15713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52889" y="3697111"/>
            <a:ext cx="2485281" cy="25015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5111" y="1248572"/>
            <a:ext cx="12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700 mb RH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375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27614</TotalTime>
  <Words>1232</Words>
  <Application>Microsoft Macintosh PowerPoint</Application>
  <PresentationFormat>On-screen Show (4:3)</PresentationFormat>
  <Paragraphs>389</Paragraphs>
  <Slides>51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Impact of environmental moisture on intensification of Hurricane Earl (2010)</vt:lpstr>
      <vt:lpstr>PowerPoint Presentation</vt:lpstr>
      <vt:lpstr>Goal and outline</vt:lpstr>
      <vt:lpstr>Experimental design</vt:lpstr>
      <vt:lpstr>WRF performance</vt:lpstr>
      <vt:lpstr>WRF performance</vt:lpstr>
      <vt:lpstr>WRF Control </vt:lpstr>
      <vt:lpstr>Moisture impacts on hurricane</vt:lpstr>
      <vt:lpstr>Moisture impacts on hurricane</vt:lpstr>
      <vt:lpstr>Moisture impacts on hurricane</vt:lpstr>
      <vt:lpstr>Control vs. Moist Rear</vt:lpstr>
      <vt:lpstr>T + 12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Moist Rear (MR)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Moist Front vs. Moist Rear</vt:lpstr>
      <vt:lpstr>T + 12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vs. Moist Front 2</vt:lpstr>
      <vt:lpstr>T + 12 h</vt:lpstr>
      <vt:lpstr>PowerPoint Presentation</vt:lpstr>
      <vt:lpstr>Summary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Moist_Rear vs. Control</dc:title>
  <dc:creator>Robert Fovell</dc:creator>
  <cp:lastModifiedBy>Robert Fovell</cp:lastModifiedBy>
  <cp:revision>136</cp:revision>
  <dcterms:created xsi:type="dcterms:W3CDTF">2014-03-22T15:50:23Z</dcterms:created>
  <dcterms:modified xsi:type="dcterms:W3CDTF">2014-05-01T00:56:33Z</dcterms:modified>
</cp:coreProperties>
</file>