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86" r:id="rId2"/>
    <p:sldId id="289" r:id="rId3"/>
    <p:sldId id="311" r:id="rId4"/>
    <p:sldId id="292" r:id="rId5"/>
    <p:sldId id="294" r:id="rId6"/>
    <p:sldId id="288" r:id="rId7"/>
    <p:sldId id="296" r:id="rId8"/>
    <p:sldId id="302" r:id="rId9"/>
    <p:sldId id="298" r:id="rId10"/>
    <p:sldId id="297" r:id="rId11"/>
    <p:sldId id="303" r:id="rId12"/>
    <p:sldId id="304" r:id="rId13"/>
    <p:sldId id="305" r:id="rId14"/>
    <p:sldId id="299" r:id="rId15"/>
    <p:sldId id="306" r:id="rId16"/>
    <p:sldId id="308" r:id="rId17"/>
    <p:sldId id="309" r:id="rId18"/>
    <p:sldId id="310" r:id="rId19"/>
    <p:sldId id="261" r:id="rId20"/>
    <p:sldId id="264" r:id="rId21"/>
    <p:sldId id="262" r:id="rId22"/>
    <p:sldId id="272" r:id="rId23"/>
    <p:sldId id="279" r:id="rId24"/>
    <p:sldId id="314" r:id="rId25"/>
    <p:sldId id="259" r:id="rId26"/>
    <p:sldId id="273" r:id="rId27"/>
    <p:sldId id="313" r:id="rId28"/>
    <p:sldId id="315" r:id="rId29"/>
    <p:sldId id="282" r:id="rId30"/>
    <p:sldId id="285" r:id="rId31"/>
    <p:sldId id="318" r:id="rId32"/>
    <p:sldId id="319" r:id="rId33"/>
    <p:sldId id="32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46" autoAdjust="0"/>
  </p:normalViewPr>
  <p:slideViewPr>
    <p:cSldViewPr snapToGrid="0">
      <p:cViewPr>
        <p:scale>
          <a:sx n="76" d="100"/>
          <a:sy n="76" d="100"/>
        </p:scale>
        <p:origin x="-3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732AC-8431-8B42-AD06-03339AC88329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D9FC6-49AD-674F-A492-E06167D0ED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9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FB962E-C87D-0641-8637-B40D2F8F5F18}" type="slidenum"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3</a:t>
            </a:fld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is from Jeff Reid’s</a:t>
            </a:r>
            <a:r>
              <a:rPr lang="en-US" baseline="0" dirty="0" smtClean="0"/>
              <a:t> “pollution day”. Red tracks are ER-2.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77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Greenish yellow color is 0.4 AOD.</a:t>
            </a:r>
            <a:r>
              <a:rPr lang="en-US" baseline="0" dirty="0" smtClean="0"/>
              <a:t>  Note huge enhancement near bigger clouds,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38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 color is 0.3 AOD.</a:t>
            </a:r>
            <a:r>
              <a:rPr lang="en-US" baseline="0" dirty="0" smtClean="0"/>
              <a:t>  Mammoth Cave should be closer to top image. Note huge enhancement near bigger clouds, BUT THESE ARE NOT CLOUDS!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38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Note, only a few CPL</a:t>
            </a:r>
            <a:r>
              <a:rPr lang="en-US" baseline="0" dirty="0" smtClean="0"/>
              <a:t> identified clouds.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 16</a:t>
            </a:r>
            <a:r>
              <a:rPr lang="en-US" baseline="30000" dirty="0" smtClean="0"/>
              <a:t>th</a:t>
            </a:r>
            <a:r>
              <a:rPr lang="en-US" dirty="0" smtClean="0"/>
              <a:t>, over water. The missing AOD is due to glint</a:t>
            </a:r>
            <a:r>
              <a:rPr lang="en-US" baseline="0" dirty="0" smtClean="0"/>
              <a:t> mask.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Aug 21, over water, glint</a:t>
            </a:r>
            <a:r>
              <a:rPr lang="en-US" baseline="0" dirty="0" smtClean="0"/>
              <a:t> mask so no AOD retrieval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AOD &gt; 2.0.</a:t>
            </a:r>
            <a:r>
              <a:rPr lang="en-US" baseline="0" dirty="0" smtClean="0"/>
              <a:t>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Aug 19, 2015.  Bigger </a:t>
            </a:r>
            <a:r>
              <a:rPr lang="en-US" baseline="0" dirty="0" smtClean="0"/>
              <a:t>cumulus day, images taken late in day (3pm local time). Note cloud shadows!  Large cloud optical depths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 22, over land and water. </a:t>
            </a:r>
            <a:r>
              <a:rPr lang="en-US" dirty="0" err="1" smtClean="0"/>
              <a:t>Wisc</a:t>
            </a:r>
            <a:r>
              <a:rPr lang="en-US" baseline="0" dirty="0" smtClean="0"/>
              <a:t> cloud mask shows probably cloud, and we are retrieving enhanced AOD.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550 nm </a:t>
            </a:r>
            <a:r>
              <a:rPr lang="en-US" dirty="0" err="1" smtClean="0"/>
              <a:t>Aeronet</a:t>
            </a:r>
            <a:r>
              <a:rPr lang="en-US" dirty="0" smtClean="0"/>
              <a:t> AOD at 22:51 = 0.205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8423B6-A5BD-B345-A09C-2B988363A911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3797D-754F-426F-944C-F82954BC33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50B77D-763F-3547-B50D-37BA2D870B7B}" type="slidenum">
              <a: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pPr/>
              <a:t>6</a:t>
            </a:fld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Also different</a:t>
            </a:r>
            <a:r>
              <a:rPr lang="en-US" baseline="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 meteorology</a:t>
            </a:r>
          </a:p>
          <a:p>
            <a:r>
              <a:rPr lang="en-US" baseline="0" dirty="0" smtClean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rPr>
              <a:t>Instrumental issues</a:t>
            </a: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aseline="0" dirty="0" smtClean="0"/>
              <a:t>.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D404A-AB9F-BC47-9120-C1F104DCCE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6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is RGB: Right is NIR channel reflectance.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9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C2A207-97BB-B44D-B68D-1CE825EE3BFE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D404A-AB9F-BC47-9120-C1F104DCCE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65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panel on the left is from Cloud</a:t>
            </a:r>
            <a:r>
              <a:rPr lang="en-US" baseline="0" dirty="0" smtClean="0"/>
              <a:t> Physics </a:t>
            </a:r>
            <a:r>
              <a:rPr lang="en-US" baseline="0" dirty="0" err="1" smtClean="0"/>
              <a:t>Lidar</a:t>
            </a:r>
            <a:r>
              <a:rPr lang="en-US" baseline="0" dirty="0" smtClean="0"/>
              <a:t> (CPL also flying on ER-2).  The next five panels are from </a:t>
            </a:r>
            <a:r>
              <a:rPr lang="en-US" baseline="0" dirty="0" err="1" smtClean="0"/>
              <a:t>Platnick</a:t>
            </a:r>
            <a:r>
              <a:rPr lang="en-US" baseline="0" dirty="0" smtClean="0"/>
              <a:t> cloud retrievals, the panels on the right are aerosol retrieval, with RGB on the right.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D9FC6-49AD-674F-A492-E06167D0EDF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59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5455-307E-6143-B853-D7B10A17B261}" type="datetimeFigureOut">
              <a:rPr lang="en-US" smtClean="0"/>
              <a:pPr/>
              <a:t>4/30/15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8C829-EF0A-FE43-8D42-71F14AABDD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hyperlink" Target="http://mas.arc.nasa.gov" TargetMode="External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mas.arc.nasa.gov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720" y="263597"/>
            <a:ext cx="6310722" cy="2216607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high-resolution </a:t>
            </a:r>
            <a:r>
              <a:rPr lang="en-US" dirty="0" err="1"/>
              <a:t>eMAS</a:t>
            </a:r>
            <a:r>
              <a:rPr lang="en-US" dirty="0"/>
              <a:t> data from SEAC4RS to study aerosols near clouds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117" y="3704750"/>
            <a:ext cx="6400800" cy="1752600"/>
          </a:xfrm>
        </p:spPr>
        <p:txBody>
          <a:bodyPr>
            <a:noAutofit/>
          </a:bodyPr>
          <a:lstStyle/>
          <a:p>
            <a:r>
              <a:rPr lang="en-US" sz="2600" dirty="0"/>
              <a:t>Robert </a:t>
            </a:r>
            <a:r>
              <a:rPr lang="en-US" sz="2600" dirty="0" smtClean="0"/>
              <a:t>Levy</a:t>
            </a:r>
            <a:r>
              <a:rPr lang="en-US" sz="2600" baseline="30000" dirty="0" smtClean="0"/>
              <a:t>1</a:t>
            </a:r>
            <a:endParaRPr lang="en-US" sz="2600" dirty="0"/>
          </a:p>
          <a:p>
            <a:r>
              <a:rPr lang="en-US" sz="2600" dirty="0" smtClean="0"/>
              <a:t>Leigh Munchak</a:t>
            </a:r>
            <a:r>
              <a:rPr lang="en-US" sz="2600" baseline="30000" dirty="0" smtClean="0"/>
              <a:t>1,2</a:t>
            </a:r>
            <a:r>
              <a:rPr lang="en-US" sz="2600" dirty="0" smtClean="0"/>
              <a:t>, </a:t>
            </a:r>
            <a:r>
              <a:rPr lang="en-US" sz="2600" dirty="0"/>
              <a:t>Shana </a:t>
            </a:r>
            <a:r>
              <a:rPr lang="en-US" sz="2600" dirty="0" smtClean="0"/>
              <a:t>Mattoo</a:t>
            </a:r>
            <a:r>
              <a:rPr lang="en-US" sz="2600" baseline="30000" dirty="0"/>
              <a:t>1,2</a:t>
            </a:r>
            <a:r>
              <a:rPr lang="en-US" sz="2600" dirty="0" smtClean="0"/>
              <a:t>, </a:t>
            </a:r>
            <a:r>
              <a:rPr lang="en-US" sz="2600" dirty="0"/>
              <a:t>Alexander </a:t>
            </a:r>
            <a:r>
              <a:rPr lang="en-US" sz="2600" dirty="0" smtClean="0"/>
              <a:t>Marshak</a:t>
            </a:r>
            <a:r>
              <a:rPr lang="en-US" sz="2600" baseline="30000" dirty="0"/>
              <a:t>1</a:t>
            </a:r>
            <a:r>
              <a:rPr lang="en-US" sz="2600" dirty="0" smtClean="0"/>
              <a:t>, </a:t>
            </a:r>
            <a:r>
              <a:rPr lang="en-US" sz="2600" dirty="0"/>
              <a:t>Eric </a:t>
            </a:r>
            <a:r>
              <a:rPr lang="en-US" sz="2600" dirty="0" smtClean="0"/>
              <a:t>Wilcox</a:t>
            </a:r>
            <a:r>
              <a:rPr lang="en-US" sz="2600" baseline="30000" dirty="0" smtClean="0"/>
              <a:t>3</a:t>
            </a:r>
            <a:r>
              <a:rPr lang="en-US" sz="2600" dirty="0" smtClean="0"/>
              <a:t>, </a:t>
            </a:r>
            <a:r>
              <a:rPr lang="en-US" sz="2600" dirty="0"/>
              <a:t>John </a:t>
            </a:r>
            <a:r>
              <a:rPr lang="en-US" sz="2600" dirty="0" smtClean="0"/>
              <a:t>Yorks</a:t>
            </a:r>
            <a:r>
              <a:rPr lang="en-US" sz="2600" baseline="30000" dirty="0"/>
              <a:t>1,2</a:t>
            </a:r>
            <a:r>
              <a:rPr lang="en-US" sz="2600" dirty="0" smtClean="0"/>
              <a:t> </a:t>
            </a:r>
            <a:r>
              <a:rPr lang="en-US" sz="2600" dirty="0"/>
              <a:t>and Steven </a:t>
            </a:r>
            <a:r>
              <a:rPr lang="en-US" sz="2600" dirty="0" smtClean="0"/>
              <a:t>Platnick</a:t>
            </a:r>
            <a:r>
              <a:rPr lang="en-US" sz="2600" baseline="30000" dirty="0" smtClean="0"/>
              <a:t>1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00040" y="5511560"/>
            <a:ext cx="6400800" cy="1262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aseline="30000" dirty="0" smtClean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152609" y="5680519"/>
            <a:ext cx="6400800" cy="657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aseline="30000" dirty="0" smtClean="0"/>
              <a:t>1</a:t>
            </a:r>
            <a:r>
              <a:rPr lang="en-US" sz="2200" dirty="0" smtClean="0"/>
              <a:t>NASA/GSFC,</a:t>
            </a:r>
            <a:r>
              <a:rPr lang="en-US" sz="2200" baseline="30000" dirty="0"/>
              <a:t> 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SSAI, </a:t>
            </a:r>
            <a:r>
              <a:rPr lang="en-US" sz="2200" baseline="30000" dirty="0" smtClean="0"/>
              <a:t>3</a:t>
            </a:r>
            <a:r>
              <a:rPr lang="en-US" sz="2200" dirty="0" smtClean="0"/>
              <a:t>DRI  </a:t>
            </a:r>
            <a:endParaRPr lang="en-US" sz="2200" baseline="30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662" y="1937555"/>
            <a:ext cx="2387083" cy="21961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6" y="2635967"/>
            <a:ext cx="4554004" cy="754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35" y="5193206"/>
            <a:ext cx="1397000" cy="116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86187" b="30974"/>
          <a:stretch/>
        </p:blipFill>
        <p:spPr>
          <a:xfrm>
            <a:off x="6033565" y="5168291"/>
            <a:ext cx="1166624" cy="11220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44544" b="24092"/>
          <a:stretch/>
        </p:blipFill>
        <p:spPr>
          <a:xfrm>
            <a:off x="7207202" y="5423011"/>
            <a:ext cx="1936798" cy="8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69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4" y="823028"/>
            <a:ext cx="4441940" cy="52888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03" y="1307817"/>
            <a:ext cx="4619625" cy="4619625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349500" y="4794250"/>
            <a:ext cx="1968499" cy="1905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041242" y="241912"/>
            <a:ext cx="5942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eMAS</a:t>
            </a:r>
            <a:r>
              <a:rPr lang="en-US" sz="2000" b="1" dirty="0" smtClean="0"/>
              <a:t> L1B Browse Imagery (</a:t>
            </a:r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mas.arc.nasa.gov</a:t>
            </a:r>
            <a:r>
              <a:rPr lang="en-US" sz="2000" b="1" dirty="0" smtClean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752" y="6215554"/>
            <a:ext cx="8132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previous campaigns (since 1990’s) including TARFOX, CLAMS, TC4, </a:t>
            </a:r>
            <a:r>
              <a:rPr lang="en-US" dirty="0" err="1" smtClean="0"/>
              <a:t>Milagro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481" y="1420480"/>
            <a:ext cx="2989788" cy="483590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4440144" y="4796213"/>
            <a:ext cx="2343710" cy="22395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5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47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ACCDAM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717" y="1102962"/>
            <a:ext cx="8492015" cy="5431251"/>
          </a:xfrm>
        </p:spPr>
        <p:txBody>
          <a:bodyPr>
            <a:normAutofit fontScale="77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/>
              <a:t>MODIS is great for global aerosol/cloud studies, but we miss </a:t>
            </a:r>
            <a:r>
              <a:rPr lang="en-US" dirty="0" smtClean="0"/>
              <a:t>stuff, especially within </a:t>
            </a:r>
            <a:r>
              <a:rPr lang="en-US" dirty="0"/>
              <a:t>2 km of clouds. </a:t>
            </a:r>
          </a:p>
          <a:p>
            <a:r>
              <a:rPr lang="en-US" sz="2800" dirty="0"/>
              <a:t>Can we study aerosols and cloud fields at high resolution?  </a:t>
            </a:r>
          </a:p>
          <a:p>
            <a:r>
              <a:rPr lang="en-US" sz="2800" dirty="0" err="1" smtClean="0"/>
              <a:t>eMAS</a:t>
            </a:r>
            <a:r>
              <a:rPr lang="en-US" sz="2800" dirty="0" smtClean="0"/>
              <a:t>/MAS has been flying for 20+ years</a:t>
            </a:r>
          </a:p>
          <a:p>
            <a:pPr lvl="1"/>
            <a:r>
              <a:rPr lang="en-US" dirty="0" err="1"/>
              <a:t>Platnick</a:t>
            </a:r>
            <a:r>
              <a:rPr lang="en-US" dirty="0"/>
              <a:t>/</a:t>
            </a:r>
            <a:r>
              <a:rPr lang="en-US" dirty="0" smtClean="0"/>
              <a:t>Arnold/</a:t>
            </a:r>
            <a:r>
              <a:rPr lang="en-US" dirty="0" err="1" smtClean="0"/>
              <a:t>Holz</a:t>
            </a:r>
            <a:r>
              <a:rPr lang="en-US" dirty="0" smtClean="0"/>
              <a:t> </a:t>
            </a:r>
            <a:r>
              <a:rPr lang="en-US" dirty="0"/>
              <a:t>cloud team has </a:t>
            </a:r>
            <a:r>
              <a:rPr lang="en-US" dirty="0" smtClean="0"/>
              <a:t>performed cloud retrievals</a:t>
            </a:r>
          </a:p>
          <a:p>
            <a:pPr lvl="1"/>
            <a:r>
              <a:rPr lang="en-US" dirty="0" smtClean="0"/>
              <a:t>MAS was used for MODIS aerosol retrieval development (1997)</a:t>
            </a:r>
            <a:endParaRPr lang="en-US" dirty="0"/>
          </a:p>
          <a:p>
            <a:pPr lvl="1"/>
            <a:r>
              <a:rPr lang="en-US" dirty="0" smtClean="0"/>
              <a:t>But no MAS aerosol retrieval since CLAMS experiment (2001)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resurrect aerosol retrieval for MAS</a:t>
            </a:r>
          </a:p>
          <a:p>
            <a:r>
              <a:rPr lang="en-US" sz="2800" dirty="0" smtClean="0"/>
              <a:t>SEAC4RS, with its wealth of corroborative data, is the place to start</a:t>
            </a:r>
          </a:p>
          <a:p>
            <a:r>
              <a:rPr lang="en-US" sz="2800" dirty="0" err="1" smtClean="0"/>
              <a:t>Platnick</a:t>
            </a:r>
            <a:r>
              <a:rPr lang="en-US" sz="2800" dirty="0" smtClean="0"/>
              <a:t>/Arnold/</a:t>
            </a:r>
            <a:r>
              <a:rPr lang="en-US" sz="2800" dirty="0" err="1" smtClean="0"/>
              <a:t>Holz</a:t>
            </a:r>
            <a:r>
              <a:rPr lang="en-US" sz="2800" dirty="0"/>
              <a:t>/</a:t>
            </a:r>
            <a:r>
              <a:rPr lang="en-US" sz="2800" dirty="0" smtClean="0"/>
              <a:t>ARC groups have worked hard on calibration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Aerosol retrievals will be added to SEAC4RS and </a:t>
            </a:r>
            <a:r>
              <a:rPr lang="en-US" sz="2800" dirty="0" err="1" smtClean="0">
                <a:solidFill>
                  <a:srgbClr val="FF0000"/>
                </a:solidFill>
              </a:rPr>
              <a:t>eMAS</a:t>
            </a:r>
            <a:r>
              <a:rPr lang="en-US" sz="2800" dirty="0" smtClean="0">
                <a:solidFill>
                  <a:srgbClr val="FF0000"/>
                </a:solidFill>
              </a:rPr>
              <a:t> archives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/>
              <a:t>Validate/</a:t>
            </a:r>
            <a:r>
              <a:rPr lang="en-US" sz="2800" dirty="0" err="1" smtClean="0"/>
              <a:t>interpet</a:t>
            </a:r>
            <a:r>
              <a:rPr lang="en-US" sz="2800" dirty="0" smtClean="0"/>
              <a:t> using other SEAC4RS data (AERONET, 4-STAR, CPL, </a:t>
            </a:r>
            <a:r>
              <a:rPr lang="en-US" sz="2800" dirty="0" err="1" smtClean="0"/>
              <a:t>etc</a:t>
            </a:r>
            <a:r>
              <a:rPr lang="en-US" sz="2800" dirty="0" smtClean="0"/>
              <a:t>), along with MODIS/VIIRS/</a:t>
            </a:r>
            <a:r>
              <a:rPr lang="en-US" sz="2800" dirty="0" err="1" smtClean="0"/>
              <a:t>etc</a:t>
            </a:r>
            <a:r>
              <a:rPr lang="en-US" sz="2800" dirty="0" smtClean="0"/>
              <a:t> satellite overpasses</a:t>
            </a:r>
          </a:p>
          <a:p>
            <a:r>
              <a:rPr lang="en-US" sz="2800" dirty="0"/>
              <a:t>With aerosol retrieval, we can do research at high resolution           			(co-Is = </a:t>
            </a:r>
            <a:r>
              <a:rPr lang="en-US" sz="2800" dirty="0" err="1" smtClean="0"/>
              <a:t>Marshak</a:t>
            </a:r>
            <a:r>
              <a:rPr lang="en-US" sz="2800" dirty="0" smtClean="0"/>
              <a:t>: 3D   and    Wilcox: Aerosol/Cloud) </a:t>
            </a:r>
          </a:p>
          <a:p>
            <a:r>
              <a:rPr lang="en-US" sz="2800" dirty="0" smtClean="0"/>
              <a:t>If successful for SEAC4RS, can we go back and reprocess 20+ years?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606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305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Examples of collaborative and validation data </a:t>
            </a:r>
            <a:endParaRPr lang="en-US" sz="3200" dirty="0"/>
          </a:p>
        </p:txBody>
      </p:sp>
      <p:pic>
        <p:nvPicPr>
          <p:cNvPr id="4" name="Picture 3" descr="CPL_ATB_04sep1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55" y="1271829"/>
            <a:ext cx="6201692" cy="2953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8753" y="1541206"/>
            <a:ext cx="20813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Cloud Physics </a:t>
            </a:r>
            <a:r>
              <a:rPr lang="en-US" dirty="0" err="1" smtClean="0"/>
              <a:t>Lidar</a:t>
            </a:r>
            <a:endParaRPr lang="en-US" dirty="0"/>
          </a:p>
          <a:p>
            <a:r>
              <a:rPr lang="en-US" dirty="0" smtClean="0"/>
              <a:t>(CPL) </a:t>
            </a:r>
          </a:p>
          <a:p>
            <a:r>
              <a:rPr lang="en-US" dirty="0" smtClean="0"/>
              <a:t>also flying on ER-2</a:t>
            </a:r>
          </a:p>
          <a:p>
            <a:endParaRPr lang="en-US" dirty="0" smtClean="0"/>
          </a:p>
          <a:p>
            <a:r>
              <a:rPr lang="en-US" dirty="0" smtClean="0"/>
              <a:t>Can help evaluate cloud mask, aerosol and cloud layers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0182" y="387863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Yorks</a:t>
            </a:r>
            <a:endParaRPr lang="en-US" dirty="0"/>
          </a:p>
        </p:txBody>
      </p:sp>
      <p:pic>
        <p:nvPicPr>
          <p:cNvPr id="7" name="Picture 6" descr="PastedGraphic-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00"/>
          <a:stretch/>
        </p:blipFill>
        <p:spPr>
          <a:xfrm>
            <a:off x="513308" y="4247535"/>
            <a:ext cx="4098458" cy="22278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7031" y="4400642"/>
            <a:ext cx="20813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AERONET / 4STAR </a:t>
            </a:r>
            <a:r>
              <a:rPr lang="en-US" dirty="0" err="1" smtClean="0"/>
              <a:t>sunphotometers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Including high-density DRAGON over Houston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714" y="6488668"/>
            <a:ext cx="143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Holben</a:t>
            </a:r>
            <a:r>
              <a:rPr lang="en-US" dirty="0" smtClean="0"/>
              <a:t> et al.,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6200" y="210294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CPL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24720" y="6086456"/>
            <a:ext cx="108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AERONET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637" y="4321462"/>
            <a:ext cx="1681430" cy="18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7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324"/>
          </a:xfrm>
        </p:spPr>
        <p:txBody>
          <a:bodyPr/>
          <a:lstStyle/>
          <a:p>
            <a:r>
              <a:rPr lang="en-US" dirty="0" smtClean="0"/>
              <a:t>MODIS Dark target (DT) retrieval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744" y="1253366"/>
            <a:ext cx="8415589" cy="5280847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eMAS</a:t>
            </a:r>
            <a:r>
              <a:rPr lang="en-US" dirty="0" smtClean="0"/>
              <a:t> ≈ MODIS bands used for DT aerosol</a:t>
            </a:r>
          </a:p>
          <a:p>
            <a:pPr lvl="1"/>
            <a:r>
              <a:rPr lang="en-US" dirty="0" smtClean="0"/>
              <a:t>Yes: 0.47, 0.55, 0.65, 0.86, 1.6 and 2.1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m. </a:t>
            </a:r>
          </a:p>
          <a:p>
            <a:pPr lvl="1"/>
            <a:r>
              <a:rPr lang="en-US" dirty="0" smtClean="0"/>
              <a:t>No: 1.24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pPr lvl="1"/>
            <a:r>
              <a:rPr lang="en-US" dirty="0" smtClean="0"/>
              <a:t>Slight differences in filter functions to account for</a:t>
            </a:r>
          </a:p>
          <a:p>
            <a:r>
              <a:rPr lang="en-US" dirty="0" err="1" smtClean="0"/>
              <a:t>eMAS</a:t>
            </a:r>
            <a:r>
              <a:rPr lang="en-US" dirty="0" smtClean="0"/>
              <a:t> ≠ </a:t>
            </a:r>
            <a:r>
              <a:rPr lang="en-US" dirty="0"/>
              <a:t>MODIS bands used for </a:t>
            </a:r>
            <a:r>
              <a:rPr lang="en-US" dirty="0" smtClean="0"/>
              <a:t>DT cloud mask</a:t>
            </a:r>
          </a:p>
          <a:p>
            <a:pPr lvl="1"/>
            <a:r>
              <a:rPr lang="en-US" dirty="0" smtClean="0"/>
              <a:t>Cirrus detection: 1.38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MODIS / 1.88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on </a:t>
            </a:r>
            <a:r>
              <a:rPr lang="en-US" dirty="0" err="1" smtClean="0"/>
              <a:t>eMAS</a:t>
            </a:r>
            <a:r>
              <a:rPr lang="en-US" dirty="0" smtClean="0"/>
              <a:t>  </a:t>
            </a:r>
          </a:p>
          <a:p>
            <a:r>
              <a:rPr lang="en-US" dirty="0" smtClean="0"/>
              <a:t>Otherwise, </a:t>
            </a:r>
            <a:r>
              <a:rPr lang="en-US" dirty="0" err="1" smtClean="0"/>
              <a:t>eMAS</a:t>
            </a:r>
            <a:r>
              <a:rPr lang="en-US" dirty="0" smtClean="0"/>
              <a:t> algorithm </a:t>
            </a:r>
            <a:r>
              <a:rPr lang="en-US" dirty="0"/>
              <a:t>≈ </a:t>
            </a:r>
            <a:r>
              <a:rPr lang="en-US" dirty="0" smtClean="0"/>
              <a:t>MODIS algorithm</a:t>
            </a:r>
          </a:p>
          <a:p>
            <a:pPr lvl="1"/>
            <a:r>
              <a:rPr lang="en-US" dirty="0" smtClean="0"/>
              <a:t>For now, we assume all mask thresholds are the same.</a:t>
            </a:r>
          </a:p>
          <a:p>
            <a:pPr lvl="1"/>
            <a:r>
              <a:rPr lang="en-US" dirty="0" smtClean="0"/>
              <a:t>Instead of grouping 500 m / 1 km pixels for 10 km resolution, we group 50 m pixels </a:t>
            </a:r>
            <a:r>
              <a:rPr lang="en-US" dirty="0" smtClean="0">
                <a:solidFill>
                  <a:srgbClr val="FF0000"/>
                </a:solidFill>
              </a:rPr>
              <a:t>for 500 m resolution</a:t>
            </a:r>
          </a:p>
          <a:p>
            <a:r>
              <a:rPr lang="en-US" dirty="0" smtClean="0"/>
              <a:t>Data processed locally at GSFC, using latest (Apr 2015 Calibration) </a:t>
            </a:r>
          </a:p>
          <a:p>
            <a:r>
              <a:rPr lang="en-US" dirty="0" smtClean="0"/>
              <a:t>Note: No 0.41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channel (cannot do Deep Blue), and no consistent surface target sampling (cannot do MAIAC)</a:t>
            </a:r>
          </a:p>
          <a:p>
            <a:r>
              <a:rPr lang="en-US" dirty="0" smtClean="0"/>
              <a:t>so DT is what we can do. </a:t>
            </a:r>
          </a:p>
        </p:txBody>
      </p:sp>
    </p:spTree>
    <p:extLst>
      <p:ext uri="{BB962C8B-B14F-4D97-AF65-F5344CB8AC3E}">
        <p14:creationId xmlns:p14="http://schemas.microsoft.com/office/powerpoint/2010/main" val="203636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29" y="125345"/>
            <a:ext cx="8229600" cy="626673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Our product goal: Example: Sep 4, 2013</a:t>
            </a:r>
            <a:br>
              <a:rPr lang="en-US" sz="2800" dirty="0" smtClean="0"/>
            </a:br>
            <a:r>
              <a:rPr lang="en-US" sz="2800" dirty="0" smtClean="0"/>
              <a:t>Cloud AND Aerosol retrievals!</a:t>
            </a:r>
            <a:endParaRPr lang="en-US" sz="2800" dirty="0"/>
          </a:p>
        </p:txBody>
      </p:sp>
      <p:pic>
        <p:nvPicPr>
          <p:cNvPr id="4" name="Picture 3" descr="emas_cloud_and_aerosol_an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6399" y="-468115"/>
            <a:ext cx="6117073" cy="87357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9885" y="885714"/>
            <a:ext cx="3609144" cy="5915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564097" y="837575"/>
            <a:ext cx="2907366" cy="5915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47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examples from SEAC</a:t>
            </a:r>
            <a:r>
              <a:rPr lang="en-US" baseline="30000" dirty="0" smtClean="0"/>
              <a:t>4</a:t>
            </a:r>
            <a:r>
              <a:rPr lang="en-US" dirty="0" smtClean="0"/>
              <a:t>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following examples represent some interesting cases/issues</a:t>
            </a:r>
          </a:p>
          <a:p>
            <a:r>
              <a:rPr lang="en-US" dirty="0" smtClean="0"/>
              <a:t>For images, pieces of flight segments have been split into </a:t>
            </a:r>
            <a:r>
              <a:rPr lang="en-US" dirty="0" err="1" smtClean="0"/>
              <a:t>approx</a:t>
            </a:r>
            <a:r>
              <a:rPr lang="en-US" dirty="0" smtClean="0"/>
              <a:t> 5 minute sections, or approximately 120 x 37 km sections. </a:t>
            </a:r>
          </a:p>
          <a:p>
            <a:r>
              <a:rPr lang="en-US" dirty="0" smtClean="0"/>
              <a:t>CPL cloud detection drawn along nadir (either in white or black)</a:t>
            </a:r>
          </a:p>
          <a:p>
            <a:r>
              <a:rPr lang="en-US" dirty="0" smtClean="0"/>
              <a:t>Aerosol cloud mask uses 3x3 spatial variability.</a:t>
            </a:r>
          </a:p>
          <a:p>
            <a:r>
              <a:rPr lang="en-US" dirty="0"/>
              <a:t>Very little validation yet. But it is time to get started! 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388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rojects\SEAC4RS\Analysis\30Aug2013\Aug30AnimGi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62"/>
            <a:ext cx="6738381" cy="689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0" y="3657600"/>
            <a:ext cx="2061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Birmingham (4star-)</a:t>
            </a:r>
          </a:p>
          <a:p>
            <a:r>
              <a:rPr lang="en-US" dirty="0">
                <a:solidFill>
                  <a:prstClr val="black"/>
                </a:solidFill>
              </a:rPr>
              <a:t>	</a:t>
            </a:r>
          </a:p>
        </p:txBody>
      </p:sp>
      <p:sp>
        <p:nvSpPr>
          <p:cNvPr id="9" name="Oval 8"/>
          <p:cNvSpPr/>
          <p:nvPr/>
        </p:nvSpPr>
        <p:spPr>
          <a:xfrm>
            <a:off x="5219700" y="1028700"/>
            <a:ext cx="114300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33900" y="4105765"/>
            <a:ext cx="114300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90800" y="3619500"/>
            <a:ext cx="114300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932765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Mingo (0.13)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59079" y="760004"/>
            <a:ext cx="2284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Mammoth Cave (0.24)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0" y="4182070"/>
            <a:ext cx="1459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Centreville x2</a:t>
            </a:r>
          </a:p>
          <a:p>
            <a:r>
              <a:rPr lang="en-US" dirty="0">
                <a:solidFill>
                  <a:prstClr val="black"/>
                </a:solidFill>
              </a:rPr>
              <a:t>(0.4-0.5)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28900" y="1028700"/>
            <a:ext cx="114300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3368221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Leland (0.5)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70565"/>
            <a:ext cx="341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August 30, 2013  w/AOTs</a:t>
            </a:r>
          </a:p>
        </p:txBody>
      </p:sp>
      <p:sp>
        <p:nvSpPr>
          <p:cNvPr id="19" name="Oval 18"/>
          <p:cNvSpPr/>
          <p:nvPr/>
        </p:nvSpPr>
        <p:spPr>
          <a:xfrm>
            <a:off x="5029200" y="2705100"/>
            <a:ext cx="114300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0" y="2514600"/>
            <a:ext cx="182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Huntsville (0.47) 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58000" y="2952507"/>
            <a:ext cx="160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Yorkville (0. 5)  </a:t>
            </a:r>
          </a:p>
        </p:txBody>
      </p:sp>
      <p:pic>
        <p:nvPicPr>
          <p:cNvPr id="23" name="Picture 2" descr="C:\Projects\SEAC4RS\Analysis\Flight Summaries\20130830\forecast_aqi_20130830_u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32" y="4834963"/>
            <a:ext cx="2667000" cy="2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6172200" y="3124200"/>
            <a:ext cx="114300" cy="1143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2943" y="6396335"/>
            <a:ext cx="2189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From Jeff Reid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3970" y="66846"/>
            <a:ext cx="300049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Cumulus and Pollution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542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Retrieval near Centerville (Aug 30 @ 18:08) </a:t>
            </a:r>
            <a:br>
              <a:rPr lang="en-US" sz="3200" dirty="0" smtClean="0"/>
            </a:br>
            <a:r>
              <a:rPr lang="en-US" sz="3200" dirty="0" smtClean="0"/>
              <a:t>AERONET observed 0.4-0.5</a:t>
            </a:r>
            <a:endParaRPr lang="en-US" sz="3200" dirty="0"/>
          </a:p>
        </p:txBody>
      </p:sp>
      <p:pic>
        <p:nvPicPr>
          <p:cNvPr id="4" name="Picture 3" descr="emas_with_cpl_A2013242_1759_sectio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675"/>
            <a:ext cx="9144000" cy="5711325"/>
          </a:xfrm>
          <a:prstGeom prst="rect">
            <a:avLst/>
          </a:prstGeom>
        </p:spPr>
      </p:pic>
      <p:pic>
        <p:nvPicPr>
          <p:cNvPr id="8" name="Picture 7" descr="emas_cod_with_cpl_A2013242_1759_section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75" y="1115744"/>
            <a:ext cx="1907950" cy="5742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3193" y="1111392"/>
            <a:ext cx="90588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RGB                 Aerosol Cloud Mask               AOD                       COD			1.88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Reflect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118" y="6211669"/>
            <a:ext cx="162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Segment is 18:05-18:10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26107" y="6333674"/>
            <a:ext cx="1869472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0.0      0.35     0.75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85633" y="2740694"/>
            <a:ext cx="70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CPL cloud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6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mas_with_cpl_A2013242_1917_sectio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675"/>
            <a:ext cx="9144000" cy="5842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Retrieval near Mammoth Cave (Aug 30 @ 19:24) </a:t>
            </a:r>
            <a:br>
              <a:rPr lang="en-US" sz="3200" dirty="0" smtClean="0"/>
            </a:br>
            <a:r>
              <a:rPr lang="en-US" sz="3200" dirty="0" smtClean="0"/>
              <a:t>AERONET observed 0.25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-63193" y="1111392"/>
            <a:ext cx="92071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RGB                 Aerosol Cloud Mask               AOD                </a:t>
            </a:r>
            <a:r>
              <a:rPr lang="en-US" dirty="0" err="1" smtClean="0"/>
              <a:t>Wisc</a:t>
            </a:r>
            <a:r>
              <a:rPr lang="en-US" dirty="0" smtClean="0"/>
              <a:t>. Cloud Mask    1.88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Reflect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118" y="6211669"/>
            <a:ext cx="162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Segment is 19:21-19:26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26107" y="6450658"/>
            <a:ext cx="1869472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0.0      0.35     0.75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53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More cases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“twilight” around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491" y="3661656"/>
            <a:ext cx="8229600" cy="270544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What appears as clear sky around a cloud as seen from the ground through a digital camera (left) actually has a twilight zone of light-reflecting particles around it (right).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blue light from the atmosphere in the original image is first subtracted (middle). The twilight zone is revealed after the darker parts of the image are enhanced (right).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So what is this twilight stuff?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175692main_tzone2L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1" y="1341945"/>
            <a:ext cx="7891439" cy="21147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1609" y="6488668"/>
            <a:ext cx="478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NASA’s Earth Observatory, and </a:t>
            </a:r>
            <a:r>
              <a:rPr lang="en-US" dirty="0" err="1" smtClean="0"/>
              <a:t>Koren</a:t>
            </a:r>
            <a:r>
              <a:rPr lang="en-US" dirty="0" smtClean="0"/>
              <a:t> et al., 2008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034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s_aod_with_cpl_A2013253_2015_sectio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953" y="735308"/>
            <a:ext cx="2380481" cy="6122692"/>
          </a:xfrm>
          <a:prstGeom prst="rect">
            <a:avLst/>
          </a:prstGeom>
        </p:spPr>
      </p:pic>
      <p:pic>
        <p:nvPicPr>
          <p:cNvPr id="3" name="Picture 2" descr="emas_aercm_with_cpl_A2013253_2015_sectio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783" y="735308"/>
            <a:ext cx="2380481" cy="6122692"/>
          </a:xfrm>
          <a:prstGeom prst="rect">
            <a:avLst/>
          </a:prstGeom>
        </p:spPr>
      </p:pic>
      <p:pic>
        <p:nvPicPr>
          <p:cNvPr id="4" name="Picture 3" descr="emas_cldcm_with_cpl_A2013253_2015_sectio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9846" y="735308"/>
            <a:ext cx="2380481" cy="612269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45369" y="1285983"/>
            <a:ext cx="1749175" cy="1459967"/>
            <a:chOff x="7412967" y="350136"/>
            <a:chExt cx="1749175" cy="1459967"/>
          </a:xfrm>
        </p:grpSpPr>
        <p:pic>
          <p:nvPicPr>
            <p:cNvPr id="8" name="Picture 7" descr="Screen Shot 2015-02-11 at 2.12.52 PM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12967" y="350136"/>
              <a:ext cx="1742817" cy="14599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Oval 8"/>
            <p:cNvSpPr/>
            <p:nvPr/>
          </p:nvSpPr>
          <p:spPr>
            <a:xfrm>
              <a:off x="8816064" y="922979"/>
              <a:ext cx="327936" cy="340700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42123" y="350136"/>
              <a:ext cx="82001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Sep 09</a:t>
              </a:r>
              <a:endParaRPr lang="en-US" b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24905" y="721432"/>
            <a:ext cx="64746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AOD                             Aerosol/Cloud                   </a:t>
            </a:r>
            <a:r>
              <a:rPr lang="en-US" dirty="0" err="1" smtClean="0"/>
              <a:t>Wisc</a:t>
            </a:r>
            <a:r>
              <a:rPr lang="en-US" dirty="0" smtClean="0"/>
              <a:t> Cloud Mask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301934">
            <a:off x="1023431" y="2997848"/>
            <a:ext cx="482600" cy="381000"/>
          </a:xfrm>
          <a:prstGeom prst="rect">
            <a:avLst/>
          </a:prstGeom>
        </p:spPr>
      </p:pic>
      <p:sp>
        <p:nvSpPr>
          <p:cNvPr id="14" name="Sun 13"/>
          <p:cNvSpPr/>
          <p:nvPr/>
        </p:nvSpPr>
        <p:spPr>
          <a:xfrm>
            <a:off x="1212504" y="2684294"/>
            <a:ext cx="408215" cy="408214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474688" y="174552"/>
            <a:ext cx="3535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Popcorn clouds from Sep 9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071916" y="6266825"/>
            <a:ext cx="2366078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0.0           0.5              1.0</a:t>
            </a:r>
            <a:endParaRPr lang="en-US" dirty="0"/>
          </a:p>
        </p:txBody>
      </p:sp>
      <p:pic>
        <p:nvPicPr>
          <p:cNvPr id="19" name="Picture 18" descr="emas_aod_with_cpl_A2013253_2015_section0.png"/>
          <p:cNvPicPr>
            <a:picLocks noChangeAspect="1"/>
          </p:cNvPicPr>
          <p:nvPr/>
        </p:nvPicPr>
        <p:blipFill rotWithShape="1">
          <a:blip r:embed="rId3"/>
          <a:srcRect l="17521" t="54862" r="25624" b="21938"/>
          <a:stretch/>
        </p:blipFill>
        <p:spPr>
          <a:xfrm>
            <a:off x="0" y="3292175"/>
            <a:ext cx="2069950" cy="2172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89895" y="4512117"/>
            <a:ext cx="1002540" cy="86900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303303" y="4461984"/>
            <a:ext cx="1336719" cy="651749"/>
          </a:xfrm>
          <a:prstGeom prst="straightConnector1">
            <a:avLst/>
          </a:prstGeom>
          <a:ln w="381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0635" y="1854982"/>
            <a:ext cx="1604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sun direction and 3D effects?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s_with_cpl_A2013259_1525_section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799"/>
            <a:ext cx="9144000" cy="6258200"/>
          </a:xfrm>
          <a:prstGeom prst="rect">
            <a:avLst/>
          </a:prstGeom>
        </p:spPr>
      </p:pic>
      <p:pic>
        <p:nvPicPr>
          <p:cNvPr id="6" name="Picture 5" descr="Screen Shot 2015-02-11 at 2.14.1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693" y="1039484"/>
            <a:ext cx="1801307" cy="1459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/>
          <p:cNvSpPr/>
          <p:nvPr/>
        </p:nvSpPr>
        <p:spPr>
          <a:xfrm>
            <a:off x="8337512" y="1094752"/>
            <a:ext cx="599673" cy="538863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23981" y="2130034"/>
            <a:ext cx="8200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Sep 16</a:t>
            </a:r>
            <a:endParaRPr lang="en-US" b="1" dirty="0"/>
          </a:p>
        </p:txBody>
      </p:sp>
      <p:sp>
        <p:nvSpPr>
          <p:cNvPr id="10" name="Sun 9"/>
          <p:cNvSpPr/>
          <p:nvPr/>
        </p:nvSpPr>
        <p:spPr>
          <a:xfrm>
            <a:off x="123479" y="920124"/>
            <a:ext cx="408215" cy="408214"/>
          </a:xfrm>
          <a:prstGeom prst="sun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5939" y="1235593"/>
            <a:ext cx="193563" cy="15342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23417" y="194053"/>
            <a:ext cx="5915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Cloud fields on Sept 16, Over the Gulf (Water)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17440"/>
            <a:ext cx="92071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RGB                 Aerosol Cloud Mask               AOD                </a:t>
            </a:r>
            <a:r>
              <a:rPr lang="en-US" dirty="0" err="1" smtClean="0"/>
              <a:t>Wisc</a:t>
            </a:r>
            <a:r>
              <a:rPr lang="en-US" dirty="0" smtClean="0"/>
              <a:t>. Cloud Mask    1.88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Reflect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26107" y="6233402"/>
            <a:ext cx="1869472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0.0      0.35     0.75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mas_1p88refl_with_cpl_A2013233_1534_section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448" y="818866"/>
            <a:ext cx="2440552" cy="6039134"/>
          </a:xfrm>
          <a:prstGeom prst="rect">
            <a:avLst/>
          </a:prstGeom>
        </p:spPr>
      </p:pic>
      <p:pic>
        <p:nvPicPr>
          <p:cNvPr id="2" name="Picture 1" descr="emas_aod_with_cpl_A2013233_1534_section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8866"/>
            <a:ext cx="2319454" cy="6039134"/>
          </a:xfrm>
          <a:prstGeom prst="rect">
            <a:avLst/>
          </a:prstGeom>
        </p:spPr>
      </p:pic>
      <p:pic>
        <p:nvPicPr>
          <p:cNvPr id="4" name="Picture 3" descr="emas_cldcm_with_cpl_A2013233_1534_section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005" y="818866"/>
            <a:ext cx="2406442" cy="6039134"/>
          </a:xfrm>
          <a:prstGeom prst="rect">
            <a:avLst/>
          </a:prstGeom>
        </p:spPr>
      </p:pic>
      <p:pic>
        <p:nvPicPr>
          <p:cNvPr id="5" name="Picture 4" descr="emas_aercm_with_cpl_A2013233_1534_section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9436" y="818866"/>
            <a:ext cx="2120044" cy="6039134"/>
          </a:xfrm>
          <a:prstGeom prst="rect">
            <a:avLst/>
          </a:prstGeom>
        </p:spPr>
      </p:pic>
      <p:pic>
        <p:nvPicPr>
          <p:cNvPr id="7" name="Picture 6" descr="Screen Shot 2015-02-11 at 2.18.2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221" y="4708516"/>
            <a:ext cx="1501790" cy="1329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/>
          <p:cNvSpPr/>
          <p:nvPr/>
        </p:nvSpPr>
        <p:spPr>
          <a:xfrm>
            <a:off x="8036695" y="5787571"/>
            <a:ext cx="269501" cy="250307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18221" y="4708516"/>
            <a:ext cx="8440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Aug 21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24941" y="194053"/>
            <a:ext cx="3919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Aug 21, Over the Gulf (Water)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734421"/>
            <a:ext cx="86026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RGB/AOD                 Aerosol Cloud Mask           </a:t>
            </a:r>
            <a:r>
              <a:rPr lang="en-US" dirty="0" err="1" smtClean="0"/>
              <a:t>Wisc</a:t>
            </a:r>
            <a:r>
              <a:rPr lang="en-US" dirty="0" smtClean="0"/>
              <a:t>. Cloud Mask             1.88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Reflect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300248"/>
            <a:ext cx="2339139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0.0           0.35         0.75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mas_cldcm_with_cpl_A2013214_2033_section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98" y="752020"/>
            <a:ext cx="2539802" cy="6105980"/>
          </a:xfrm>
          <a:prstGeom prst="rect">
            <a:avLst/>
          </a:prstGeom>
        </p:spPr>
      </p:pic>
      <p:pic>
        <p:nvPicPr>
          <p:cNvPr id="4" name="Picture 3" descr="emas_rgbonly_A2013214_2033_section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8732"/>
            <a:ext cx="2307309" cy="6089268"/>
          </a:xfrm>
          <a:prstGeom prst="rect">
            <a:avLst/>
          </a:prstGeom>
        </p:spPr>
      </p:pic>
      <p:pic>
        <p:nvPicPr>
          <p:cNvPr id="5" name="Picture 4" descr="emas_aod_with_cpl_A2013214_2033_section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309" y="768732"/>
            <a:ext cx="2307309" cy="6089268"/>
          </a:xfrm>
          <a:prstGeom prst="rect">
            <a:avLst/>
          </a:prstGeom>
        </p:spPr>
      </p:pic>
      <p:pic>
        <p:nvPicPr>
          <p:cNvPr id="6" name="Picture 5" descr="emas_aercm_with_cpl_A2013214_2033_section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382" y="768732"/>
            <a:ext cx="2307309" cy="608926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385378" y="1334603"/>
            <a:ext cx="1250681" cy="1272397"/>
            <a:chOff x="6963083" y="315201"/>
            <a:chExt cx="1121579" cy="996476"/>
          </a:xfrm>
        </p:grpSpPr>
        <p:pic>
          <p:nvPicPr>
            <p:cNvPr id="8" name="Picture 7" descr="Screen Shot 2015-02-11 at 2.30.27 P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6386" y="343014"/>
              <a:ext cx="1118276" cy="9641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Oval 8"/>
            <p:cNvSpPr/>
            <p:nvPr/>
          </p:nvSpPr>
          <p:spPr>
            <a:xfrm>
              <a:off x="7320094" y="315201"/>
              <a:ext cx="736757" cy="176145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63083" y="942345"/>
              <a:ext cx="7270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Aug 2</a:t>
              </a:r>
              <a:endParaRPr lang="en-US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39110" y="194053"/>
            <a:ext cx="531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Aug 2, Fire over CA/OR (around 21 UTC)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67592"/>
            <a:ext cx="88217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RGB						AOD                 Aerosol Cloud Mask           </a:t>
            </a:r>
            <a:r>
              <a:rPr lang="en-US" dirty="0" err="1" smtClean="0"/>
              <a:t>Wisc</a:t>
            </a:r>
            <a:r>
              <a:rPr lang="en-US" dirty="0" smtClean="0"/>
              <a:t>. Cloud Mask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05842" y="6300249"/>
            <a:ext cx="2324374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0.0    0.5   1.0  1.5    2.0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Interesting things/caveats,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45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mas_1p88refl_with_cpl_A2013231_2205_section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00" y="605588"/>
            <a:ext cx="2264496" cy="6252412"/>
          </a:xfrm>
          <a:prstGeom prst="rect">
            <a:avLst/>
          </a:prstGeom>
        </p:spPr>
      </p:pic>
      <p:pic>
        <p:nvPicPr>
          <p:cNvPr id="6" name="Picture 5" descr="emas_cod_with_cpl_A2013231_2205_section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53" y="592873"/>
            <a:ext cx="2255713" cy="6265125"/>
          </a:xfrm>
          <a:prstGeom prst="rect">
            <a:avLst/>
          </a:prstGeom>
        </p:spPr>
      </p:pic>
      <p:pic>
        <p:nvPicPr>
          <p:cNvPr id="3" name="Picture 2" descr="emas_cldcm_with_cpl_A2013231_2205_section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39" y="598087"/>
            <a:ext cx="2253836" cy="6259913"/>
          </a:xfrm>
          <a:prstGeom prst="rect">
            <a:avLst/>
          </a:prstGeom>
        </p:spPr>
      </p:pic>
      <p:pic>
        <p:nvPicPr>
          <p:cNvPr id="2" name="Picture 1" descr="emas_with_cpl_2312205_section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96" y="652723"/>
            <a:ext cx="2333996" cy="620527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222587" y="1119674"/>
            <a:ext cx="1720905" cy="1371637"/>
            <a:chOff x="7423095" y="985981"/>
            <a:chExt cx="1720905" cy="1371637"/>
          </a:xfrm>
        </p:grpSpPr>
        <p:pic>
          <p:nvPicPr>
            <p:cNvPr id="9" name="Picture 8" descr="Screen Shot 2015-02-11 at 1.56.53 PM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23095" y="1093321"/>
              <a:ext cx="1717937" cy="12642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 9"/>
            <p:cNvSpPr/>
            <p:nvPr/>
          </p:nvSpPr>
          <p:spPr>
            <a:xfrm>
              <a:off x="8639500" y="2076260"/>
              <a:ext cx="501531" cy="281357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83457" y="985981"/>
              <a:ext cx="8605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Aug 19</a:t>
              </a:r>
              <a:endParaRPr lang="en-US" b="1" dirty="0"/>
            </a:p>
          </p:txBody>
        </p:sp>
      </p:grpSp>
      <p:sp>
        <p:nvSpPr>
          <p:cNvPr id="14" name="Sun 13"/>
          <p:cNvSpPr/>
          <p:nvPr/>
        </p:nvSpPr>
        <p:spPr>
          <a:xfrm>
            <a:off x="50975" y="5677245"/>
            <a:ext cx="416203" cy="337111"/>
          </a:xfrm>
          <a:prstGeom prst="sun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62296" y="5782553"/>
            <a:ext cx="254347" cy="10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68338" y="100272"/>
            <a:ext cx="5123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Impressive Cloud Shadows from Aug 19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60161" y="688004"/>
            <a:ext cx="84173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AOD                                     COD                       </a:t>
            </a:r>
            <a:r>
              <a:rPr lang="en-US" dirty="0" err="1" smtClean="0"/>
              <a:t>Wisc</a:t>
            </a:r>
            <a:r>
              <a:rPr lang="en-US" dirty="0" smtClean="0"/>
              <a:t> Cloud Mask               1.88 reflectance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266825"/>
            <a:ext cx="2366078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0.0           0.5              1.0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as_with_cpl_A2013265_1707_sectio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731"/>
            <a:ext cx="9144000" cy="608927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446269" y="1320212"/>
            <a:ext cx="1460258" cy="1367838"/>
            <a:chOff x="7579941" y="361125"/>
            <a:chExt cx="1460258" cy="1367838"/>
          </a:xfrm>
        </p:grpSpPr>
        <p:pic>
          <p:nvPicPr>
            <p:cNvPr id="6" name="Picture 5" descr="Screen Shot 2015-02-11 at 2.21.35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6650" y="361125"/>
              <a:ext cx="1443549" cy="1367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Oval 6"/>
            <p:cNvSpPr/>
            <p:nvPr/>
          </p:nvSpPr>
          <p:spPr>
            <a:xfrm>
              <a:off x="7925450" y="556243"/>
              <a:ext cx="677395" cy="500618"/>
            </a:xfrm>
            <a:prstGeom prst="ellipse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79941" y="1359631"/>
              <a:ext cx="82001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Sep 22</a:t>
              </a:r>
              <a:endParaRPr lang="en-US" b="1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Cirrus contamination (Sep 22) 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768731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RGB                 Aerosol Cloud Mask               AOD                </a:t>
            </a:r>
            <a:r>
              <a:rPr lang="en-US" dirty="0" err="1" smtClean="0"/>
              <a:t>Wisc</a:t>
            </a:r>
            <a:r>
              <a:rPr lang="en-US" dirty="0" smtClean="0"/>
              <a:t>. Cloud Mask    1.88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Reflect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1118" y="6211669"/>
            <a:ext cx="1622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Segment is 17:16 – 17:20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26107" y="6316962"/>
            <a:ext cx="1869472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0.0      0.35     0.75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411"/>
            <a:ext cx="9144000" cy="6197446"/>
          </a:xfrm>
          <a:prstGeom prst="rect">
            <a:avLst/>
          </a:prstGeom>
        </p:spPr>
      </p:pic>
      <p:pic>
        <p:nvPicPr>
          <p:cNvPr id="3" name="Picture 2" descr="Screen Shot 2015-02-11 at 2.35.5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660" y="1104307"/>
            <a:ext cx="1493056" cy="1239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 rot="1312650">
            <a:off x="7943677" y="1659340"/>
            <a:ext cx="396071" cy="382393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82517" y="1975579"/>
            <a:ext cx="72703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Aug 2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9988" y="210765"/>
            <a:ext cx="768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 2 Fresno and ‘burbs and farms:  Note 3x3 aerosol cloud mask finds roads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17440"/>
            <a:ext cx="90717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Aerosol Cloud Mask                                 AOD                                  </a:t>
            </a:r>
            <a:r>
              <a:rPr lang="en-US" dirty="0" err="1" smtClean="0"/>
              <a:t>Wisc</a:t>
            </a:r>
            <a:r>
              <a:rPr lang="en-US" dirty="0" smtClean="0"/>
              <a:t>. Cloud Mask over RGB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156" y="5686408"/>
            <a:ext cx="2514600" cy="419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74710" y="6400519"/>
            <a:ext cx="2756622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0.0             0.35               0.75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162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“validation” of sorts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20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48881" y="1637730"/>
            <a:ext cx="3128029" cy="32420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with 4-STAR and AERONET: Sept 13</a:t>
            </a:r>
            <a:endParaRPr lang="en-US" dirty="0"/>
          </a:p>
        </p:txBody>
      </p:sp>
      <p:pic>
        <p:nvPicPr>
          <p:cNvPr id="3" name="Picture 2" descr="aod_4star_seac4rs20130913_indetai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9" y="0"/>
            <a:ext cx="5809026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5787" y="1091612"/>
            <a:ext cx="1458842" cy="1416996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rot="16200000" flipV="1">
            <a:off x="2508682" y="3553002"/>
            <a:ext cx="409349" cy="209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 flipH="1">
            <a:off x="3091171" y="3621223"/>
            <a:ext cx="314884" cy="209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V="1">
            <a:off x="981841" y="4041282"/>
            <a:ext cx="409349" cy="2099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5691" y="5951296"/>
            <a:ext cx="5869478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-0.05     0.05    0.15     0.25     0.35    0.45     0.55    0.65     0.75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14986" y="563179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4-STAR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67132" y="6185267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eMAS</a:t>
            </a:r>
            <a:r>
              <a:rPr lang="en-US" dirty="0" smtClean="0"/>
              <a:t> at Nadir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010400" cy="9144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tx1"/>
                </a:solidFill>
                <a:latin typeface="Comic Sans MS" pitchFamily="-106" charset="0"/>
              </a:rPr>
              <a:t>Motivation</a:t>
            </a:r>
            <a:endParaRPr lang="en-US" sz="6000" b="1" dirty="0" smtClean="0">
              <a:solidFill>
                <a:schemeClr val="tx1"/>
              </a:solidFill>
              <a:latin typeface="Comic Sans MS" pitchFamily="-106" charset="0"/>
            </a:endParaRPr>
          </a:p>
        </p:txBody>
      </p:sp>
      <p:sp>
        <p:nvSpPr>
          <p:cNvPr id="19460" name="Rectangle 18"/>
          <p:cNvSpPr>
            <a:spLocks noChangeArrowheads="1"/>
          </p:cNvSpPr>
          <p:nvPr/>
        </p:nvSpPr>
        <p:spPr bwMode="auto">
          <a:xfrm>
            <a:off x="139243" y="5062727"/>
            <a:ext cx="37991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itchFamily="-106" charset="0"/>
              </a:rPr>
              <a:t>from </a:t>
            </a:r>
            <a:r>
              <a:rPr lang="en-US" b="1" dirty="0" smtClean="0">
                <a:solidFill>
                  <a:srgbClr val="FF0000"/>
                </a:solidFill>
                <a:latin typeface="Comic Sans MS" pitchFamily="-106" charset="0"/>
              </a:rPr>
              <a:t>MODIS or CALIPSO</a:t>
            </a:r>
            <a:r>
              <a:rPr lang="en-US" dirty="0" smtClean="0">
                <a:solidFill>
                  <a:srgbClr val="FF0000"/>
                </a:solidFill>
                <a:latin typeface="Comic Sans MS" pitchFamily="-106" charset="0"/>
              </a:rPr>
              <a:t>: 50-60</a:t>
            </a:r>
            <a:r>
              <a:rPr lang="en-US" dirty="0">
                <a:solidFill>
                  <a:srgbClr val="FF0000"/>
                </a:solidFill>
                <a:latin typeface="Comic Sans MS" pitchFamily="-106" charset="0"/>
              </a:rPr>
              <a:t>% of all clear sky pixels are located  5 km or less from all </a:t>
            </a:r>
            <a:r>
              <a:rPr lang="en-US" dirty="0" smtClean="0">
                <a:solidFill>
                  <a:srgbClr val="FF0000"/>
                </a:solidFill>
                <a:latin typeface="Comic Sans MS" pitchFamily="-106" charset="0"/>
              </a:rPr>
              <a:t>clouds</a:t>
            </a:r>
            <a:endParaRPr lang="en-US" dirty="0">
              <a:solidFill>
                <a:srgbClr val="FF0000"/>
              </a:solidFill>
              <a:latin typeface="Comic Sans MS" pitchFamily="-10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867112"/>
            <a:ext cx="3841750" cy="4184650"/>
            <a:chOff x="5029200" y="990600"/>
            <a:chExt cx="3841750" cy="4184650"/>
          </a:xfrm>
        </p:grpSpPr>
        <p:pic>
          <p:nvPicPr>
            <p:cNvPr id="19461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29200" y="990600"/>
              <a:ext cx="3841750" cy="418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2" name="Picture 8" descr="Picture 4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00" y="2819400"/>
              <a:ext cx="18288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14"/>
            <p:cNvGrpSpPr>
              <a:grpSpLocks/>
            </p:cNvGrpSpPr>
            <p:nvPr/>
          </p:nvGrpSpPr>
          <p:grpSpPr bwMode="auto">
            <a:xfrm>
              <a:off x="5638800" y="3048000"/>
              <a:ext cx="763588" cy="1601788"/>
              <a:chOff x="5638800" y="3048000"/>
              <a:chExt cx="762794" cy="1600994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 rot="5400000" flipH="1" flipV="1">
                <a:off x="5601097" y="3848497"/>
                <a:ext cx="1599407" cy="1586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5638800" y="3048000"/>
                <a:ext cx="761208" cy="1587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TextBox 10"/>
          <p:cNvSpPr txBox="1"/>
          <p:nvPr/>
        </p:nvSpPr>
        <p:spPr>
          <a:xfrm>
            <a:off x="5644387" y="6488668"/>
            <a:ext cx="349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66FF"/>
                </a:solidFill>
              </a:rPr>
              <a:t>Marshak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Várnai</a:t>
            </a:r>
            <a:r>
              <a:rPr lang="en-US" dirty="0" smtClean="0">
                <a:solidFill>
                  <a:srgbClr val="3366FF"/>
                </a:solidFill>
              </a:rPr>
              <a:t>, Wen, Wang et al., 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354" y="1198166"/>
            <a:ext cx="3876910" cy="3582461"/>
          </a:xfrm>
          <a:prstGeom prst="rect">
            <a:avLst/>
          </a:prstGeom>
        </p:spPr>
      </p:pic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4554847" y="5100663"/>
            <a:ext cx="42016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Comic Sans MS" pitchFamily="-106" charset="0"/>
              </a:rPr>
              <a:t>Regardless of “cloud fraction”</a:t>
            </a: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Comic Sans MS" pitchFamily="-106" charset="0"/>
              </a:rPr>
              <a:t>AOT increases closer to cloud</a:t>
            </a:r>
            <a:endParaRPr lang="en-US" sz="2000" dirty="0">
              <a:solidFill>
                <a:srgbClr val="FF0000"/>
              </a:solidFill>
              <a:latin typeface="Comic Sans M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5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mas_with_4star_A2013256.22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114"/>
            <a:ext cx="4630615" cy="6690885"/>
          </a:xfrm>
          <a:prstGeom prst="rect">
            <a:avLst/>
          </a:prstGeom>
        </p:spPr>
      </p:pic>
      <p:pic>
        <p:nvPicPr>
          <p:cNvPr id="5" name="Picture 4" descr="Screen Shot 2015-02-10 at 2.58.3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737" y="3891595"/>
            <a:ext cx="3592435" cy="2966405"/>
          </a:xfrm>
          <a:prstGeom prst="rect">
            <a:avLst/>
          </a:prstGeom>
        </p:spPr>
      </p:pic>
      <p:pic>
        <p:nvPicPr>
          <p:cNvPr id="6" name="Picture 5" descr="4star_aod_vs_altitud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621" y="140811"/>
            <a:ext cx="3471582" cy="3668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852" y="6233404"/>
            <a:ext cx="3800327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0.0                         0.35                       0.75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78361" y="1171803"/>
            <a:ext cx="2801593" cy="830997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Extrapolated AOD = 0.26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eMAS</a:t>
            </a:r>
            <a:r>
              <a:rPr lang="en-US" dirty="0" smtClean="0">
                <a:solidFill>
                  <a:srgbClr val="FF0000"/>
                </a:solidFill>
              </a:rPr>
              <a:t> mean AOD = 0.28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AERONET at Houston = 0.25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5450" y="217251"/>
            <a:ext cx="2983910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eMAS</a:t>
            </a:r>
            <a:r>
              <a:rPr lang="en-US" sz="2200" dirty="0" smtClean="0"/>
              <a:t> AOD at 22:51 UTC</a:t>
            </a:r>
            <a:endParaRPr lang="en-US" sz="2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Summary/So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988"/>
            <a:ext cx="8229600" cy="513455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MODIS/VIIRS satellite data are limited in quantifying aerosols close to clouds due to ~1km spatial resolution.</a:t>
            </a:r>
          </a:p>
          <a:p>
            <a:r>
              <a:rPr lang="en-US" dirty="0" smtClean="0"/>
              <a:t>After more than a decade of dormancy, the MODIS Dark-target algorithm has been ported to process MAS at ~50 m resolution.</a:t>
            </a:r>
          </a:p>
          <a:p>
            <a:r>
              <a:rPr lang="en-US" dirty="0" smtClean="0"/>
              <a:t>We applied to well-calibrated </a:t>
            </a:r>
            <a:r>
              <a:rPr lang="en-US" dirty="0" err="1" smtClean="0"/>
              <a:t>eMAS</a:t>
            </a:r>
            <a:r>
              <a:rPr lang="en-US" dirty="0" smtClean="0"/>
              <a:t> data during SEAC</a:t>
            </a:r>
            <a:r>
              <a:rPr lang="en-US" baseline="30000" dirty="0" smtClean="0"/>
              <a:t>4</a:t>
            </a:r>
            <a:r>
              <a:rPr lang="en-US" dirty="0" smtClean="0"/>
              <a:t>RS, and have derived AOD</a:t>
            </a:r>
          </a:p>
          <a:p>
            <a:r>
              <a:rPr lang="en-US" dirty="0" smtClean="0"/>
              <a:t>We see large AOD enhancements close to clouds (&lt;5 km, and especially &lt;2 km). </a:t>
            </a:r>
          </a:p>
          <a:p>
            <a:r>
              <a:rPr lang="en-US" dirty="0" smtClean="0"/>
              <a:t>Although we still have issues in relating to cirrus cloud and surface masking, these AOD enhancements are consistent</a:t>
            </a:r>
            <a:r>
              <a:rPr lang="en-US" dirty="0"/>
              <a:t> </a:t>
            </a:r>
            <a:r>
              <a:rPr lang="en-US" dirty="0" smtClean="0"/>
              <a:t>with expectation</a:t>
            </a:r>
          </a:p>
          <a:p>
            <a:r>
              <a:rPr lang="en-US" dirty="0" smtClean="0"/>
              <a:t>Comparison with AERONET/4-STAR, far from clouds, suggests that </a:t>
            </a:r>
            <a:r>
              <a:rPr lang="en-US" dirty="0" err="1" smtClean="0"/>
              <a:t>eMAS</a:t>
            </a:r>
            <a:r>
              <a:rPr lang="en-US" dirty="0" smtClean="0"/>
              <a:t> AODs are “in the ball park”</a:t>
            </a:r>
          </a:p>
        </p:txBody>
      </p:sp>
    </p:spTree>
    <p:extLst>
      <p:ext uri="{BB962C8B-B14F-4D97-AF65-F5344CB8AC3E}">
        <p14:creationId xmlns:p14="http://schemas.microsoft.com/office/powerpoint/2010/main" val="2328607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Summary/Next steps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98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Develop quick-looks and data that will be added to </a:t>
            </a:r>
            <a:r>
              <a:rPr lang="en-US" dirty="0" err="1" smtClean="0"/>
              <a:t>eMAS</a:t>
            </a:r>
            <a:r>
              <a:rPr lang="en-US" dirty="0" smtClean="0"/>
              <a:t> and SEAC4RS archives (including co-location, state boundary,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r>
              <a:rPr lang="en-US" dirty="0"/>
              <a:t>C</a:t>
            </a:r>
            <a:r>
              <a:rPr lang="en-US" dirty="0" smtClean="0"/>
              <a:t>ollocate with AERONET and other </a:t>
            </a:r>
            <a:r>
              <a:rPr lang="en-US" dirty="0" err="1" smtClean="0"/>
              <a:t>sunphotometer</a:t>
            </a:r>
            <a:r>
              <a:rPr lang="en-US" dirty="0" smtClean="0"/>
              <a:t> data. Also with Terra/Aqua/VIIRS data – and attempt to “validate” within expected error envelopes. </a:t>
            </a:r>
          </a:p>
          <a:p>
            <a:r>
              <a:rPr lang="en-US" dirty="0" smtClean="0"/>
              <a:t>Evaluate other DT-derived aerosol properties (e.g. Angstrom, size, quality assurance)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4551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10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Summary/Next steps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898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Marshak</a:t>
            </a:r>
            <a:r>
              <a:rPr lang="en-US" dirty="0" smtClean="0"/>
              <a:t>/</a:t>
            </a:r>
            <a:r>
              <a:rPr lang="en-US" dirty="0" err="1" smtClean="0"/>
              <a:t>Varnai</a:t>
            </a:r>
            <a:r>
              <a:rPr lang="en-US" dirty="0" smtClean="0"/>
              <a:t>/Wen team will do magic as related to 3D corrections, especially in cumulus fields. </a:t>
            </a:r>
          </a:p>
          <a:p>
            <a:r>
              <a:rPr lang="en-US" dirty="0" smtClean="0"/>
              <a:t>Wilcox/student team will do magic in regards to modeling and analyzing the aerosol-cloud interactions for specific cases</a:t>
            </a:r>
          </a:p>
          <a:p>
            <a:r>
              <a:rPr lang="en-US" dirty="0" smtClean="0"/>
              <a:t>Participate/collaborate with other SEAC4RS teams, such as Aug 19 case studies.  </a:t>
            </a:r>
          </a:p>
          <a:p>
            <a:r>
              <a:rPr lang="en-US" dirty="0" smtClean="0"/>
              <a:t>Think about applying the algorithm to previous campaigns, but knowing the MAS calibrations are likely not as good.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618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274320" y="228600"/>
            <a:ext cx="8610600" cy="822960"/>
          </a:xfrm>
          <a:prstGeom prst="roundRect">
            <a:avLst>
              <a:gd name="adj" fmla="val 0"/>
            </a:avLst>
          </a:prstGeom>
          <a:gradFill flip="none" rotWithShape="1">
            <a:gsLst>
              <a:gs pos="80000">
                <a:schemeClr val="accent5">
                  <a:lumMod val="75000"/>
                </a:schemeClr>
              </a:gs>
              <a:gs pos="100000">
                <a:srgbClr val="FFFFFF"/>
              </a:gs>
              <a:gs pos="90000">
                <a:schemeClr val="accent5">
                  <a:lumMod val="75000"/>
                </a:schemeClr>
              </a:gs>
            </a:gsLst>
            <a:lin ang="16200000" scaled="0"/>
            <a:tileRect/>
          </a:gradFill>
          <a:ln w="57150" cap="flat" cmpd="sng" algn="ctr">
            <a:solidFill>
              <a:schemeClr val="bg1"/>
            </a:solidFill>
            <a:prstDash val="solid"/>
          </a:ln>
          <a:effectLst>
            <a:reflection blurRad="101600" stA="26000" endPos="20000" dist="12700" dir="5400000" sy="-100000" rotWithShape="0"/>
          </a:effectLst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0" rIns="91440" bIns="0" rtlCol="0" anchor="t">
            <a:noAutofit/>
            <a:scene3d>
              <a:camera prst="orthographicFront"/>
              <a:lightRig rig="chilly" dir="t"/>
            </a:scene3d>
            <a:sp3d extrusionH="6350">
              <a:extrusionClr>
                <a:schemeClr val="bg1"/>
              </a:extrusionClr>
            </a:sp3d>
          </a:bodyPr>
          <a:lstStyle/>
          <a:p>
            <a:pPr marL="342900" lvl="0" indent="-342900" algn="ctr" defTabSz="914400" hangingPunct="0">
              <a:lnSpc>
                <a:spcPts val="5200"/>
              </a:lnSpc>
              <a:spcBef>
                <a:spcPts val="2000"/>
              </a:spcBef>
              <a:buSzPct val="80000"/>
              <a:defRPr/>
            </a:pPr>
            <a:r>
              <a:rPr lang="en-US" sz="2800" b="1" dirty="0" smtClean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latin typeface="Arial"/>
                <a:cs typeface="Arial"/>
              </a:rPr>
              <a:t>MODIS reflectance increases </a:t>
            </a:r>
            <a:r>
              <a:rPr lang="en-US" sz="2800" b="1" dirty="0">
                <a:gradFill>
                  <a:gsLst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</a:gradFill>
                <a:latin typeface="Arial"/>
                <a:cs typeface="Arial"/>
              </a:rPr>
              <a:t>near clouds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6580061"/>
            <a:ext cx="18594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Várnai and Marshak (2009)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4717858" y="1529467"/>
            <a:ext cx="431400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Reflectance increase may come from: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/>
              <a:t>Aerosol changes (e.g., swelling in humid air)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/>
              <a:t>Undetected cloud </a:t>
            </a:r>
            <a:r>
              <a:rPr lang="en-US" dirty="0" smtClean="0"/>
              <a:t>particles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Instrument imperfections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3D radiative effects</a:t>
            </a: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5257800" y="3657600"/>
            <a:ext cx="3016250" cy="2747962"/>
            <a:chOff x="9696" y="8928"/>
            <a:chExt cx="2435" cy="2126"/>
          </a:xfrm>
        </p:grpSpPr>
        <p:pic>
          <p:nvPicPr>
            <p:cNvPr id="39" name="Picture 6" descr="Sep22_05"/>
            <p:cNvPicPr>
              <a:picLocks noChangeAspect="1" noChangeArrowheads="1"/>
            </p:cNvPicPr>
            <p:nvPr/>
          </p:nvPicPr>
          <p:blipFill>
            <a:blip r:embed="rId3"/>
            <a:srcRect l="2353" t="4546" r="2353" b="21822"/>
            <a:stretch>
              <a:fillRect/>
            </a:stretch>
          </p:blipFill>
          <p:spPr bwMode="auto">
            <a:xfrm>
              <a:off x="9696" y="8928"/>
              <a:ext cx="2435" cy="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Freeform 7"/>
            <p:cNvSpPr>
              <a:spLocks noChangeAspect="1"/>
            </p:cNvSpPr>
            <p:nvPr/>
          </p:nvSpPr>
          <p:spPr bwMode="auto">
            <a:xfrm rot="-75487">
              <a:off x="9997" y="10328"/>
              <a:ext cx="1283" cy="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64" y="85"/>
                </a:cxn>
                <a:cxn ang="0">
                  <a:pos x="1283" y="66"/>
                </a:cxn>
              </a:cxnLst>
              <a:rect l="0" t="0" r="r" b="b"/>
              <a:pathLst>
                <a:path w="1283" h="96">
                  <a:moveTo>
                    <a:pt x="0" y="0"/>
                  </a:moveTo>
                  <a:cubicBezTo>
                    <a:pt x="225" y="37"/>
                    <a:pt x="450" y="74"/>
                    <a:pt x="664" y="85"/>
                  </a:cubicBezTo>
                  <a:cubicBezTo>
                    <a:pt x="878" y="96"/>
                    <a:pt x="1180" y="69"/>
                    <a:pt x="1283" y="66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/>
            <p:cNvSpPr>
              <a:spLocks noChangeAspect="1"/>
            </p:cNvSpPr>
            <p:nvPr/>
          </p:nvSpPr>
          <p:spPr bwMode="auto">
            <a:xfrm>
              <a:off x="10104" y="9955"/>
              <a:ext cx="1163" cy="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1" y="82"/>
                </a:cxn>
                <a:cxn ang="0">
                  <a:pos x="1163" y="45"/>
                </a:cxn>
              </a:cxnLst>
              <a:rect l="0" t="0" r="r" b="b"/>
              <a:pathLst>
                <a:path w="1163" h="89">
                  <a:moveTo>
                    <a:pt x="0" y="0"/>
                  </a:moveTo>
                  <a:cubicBezTo>
                    <a:pt x="188" y="37"/>
                    <a:pt x="377" y="75"/>
                    <a:pt x="571" y="82"/>
                  </a:cubicBezTo>
                  <a:cubicBezTo>
                    <a:pt x="765" y="89"/>
                    <a:pt x="1064" y="51"/>
                    <a:pt x="1163" y="45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Line 9"/>
            <p:cNvSpPr>
              <a:spLocks noChangeAspect="1" noChangeShapeType="1"/>
            </p:cNvSpPr>
            <p:nvPr/>
          </p:nvSpPr>
          <p:spPr bwMode="auto">
            <a:xfrm flipH="1">
              <a:off x="9989" y="9949"/>
              <a:ext cx="121" cy="4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10"/>
            <p:cNvSpPr>
              <a:spLocks noChangeAspect="1" noChangeShapeType="1"/>
            </p:cNvSpPr>
            <p:nvPr/>
          </p:nvSpPr>
          <p:spPr bwMode="auto">
            <a:xfrm>
              <a:off x="11261" y="9994"/>
              <a:ext cx="22" cy="41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 noChangeAspect="1"/>
          </p:cNvGrpSpPr>
          <p:nvPr/>
        </p:nvGrpSpPr>
        <p:grpSpPr bwMode="auto">
          <a:xfrm>
            <a:off x="5330790" y="3565608"/>
            <a:ext cx="2898810" cy="2972572"/>
            <a:chOff x="1371600" y="4648200"/>
            <a:chExt cx="1980281" cy="2031738"/>
          </a:xfrm>
        </p:grpSpPr>
        <p:sp>
          <p:nvSpPr>
            <p:cNvPr id="15" name="Rectangle 26"/>
            <p:cNvSpPr>
              <a:spLocks noChangeAspect="1" noChangeArrowheads="1"/>
            </p:cNvSpPr>
            <p:nvPr/>
          </p:nvSpPr>
          <p:spPr bwMode="auto">
            <a:xfrm>
              <a:off x="1371600" y="4648200"/>
              <a:ext cx="1980281" cy="7123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6" name="Rectangle 27"/>
            <p:cNvSpPr>
              <a:spLocks noChangeAspect="1" noChangeArrowheads="1"/>
            </p:cNvSpPr>
            <p:nvPr/>
          </p:nvSpPr>
          <p:spPr bwMode="auto">
            <a:xfrm>
              <a:off x="1371600" y="5178497"/>
              <a:ext cx="1980281" cy="1499312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rgbClr val="66CCFF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28"/>
            <p:cNvSpPr>
              <a:spLocks noChangeAspect="1" noChangeArrowheads="1"/>
            </p:cNvSpPr>
            <p:nvPr/>
          </p:nvSpPr>
          <p:spPr bwMode="auto">
            <a:xfrm flipV="1">
              <a:off x="1371600" y="6226311"/>
              <a:ext cx="1980281" cy="453627"/>
            </a:xfrm>
            <a:prstGeom prst="flowChartDocument">
              <a:avLst/>
            </a:prstGeom>
            <a:solidFill>
              <a:srgbClr val="00462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en-US"/>
            </a:p>
          </p:txBody>
        </p:sp>
        <p:sp>
          <p:nvSpPr>
            <p:cNvPr id="19" name="AutoShape 29"/>
            <p:cNvSpPr>
              <a:spLocks noChangeAspect="1" noChangeArrowheads="1"/>
            </p:cNvSpPr>
            <p:nvPr/>
          </p:nvSpPr>
          <p:spPr bwMode="auto">
            <a:xfrm>
              <a:off x="2255294" y="4724870"/>
              <a:ext cx="251222" cy="254500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30"/>
            <p:cNvSpPr>
              <a:spLocks noChangeAspect="1" noChangeArrowheads="1"/>
            </p:cNvSpPr>
            <p:nvPr/>
          </p:nvSpPr>
          <p:spPr bwMode="auto">
            <a:xfrm flipH="1" flipV="1">
              <a:off x="2115167" y="5795046"/>
              <a:ext cx="749598" cy="277927"/>
            </a:xfrm>
            <a:prstGeom prst="cloudCallout">
              <a:avLst>
                <a:gd name="adj1" fmla="val 15468"/>
                <a:gd name="adj2" fmla="val -21523"/>
              </a:avLst>
            </a:prstGeom>
            <a:solidFill>
              <a:srgbClr val="AAE5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10800000" wrap="none" anchor="ctr"/>
            <a:lstStyle/>
            <a:p>
              <a:pPr algn="ctr"/>
              <a:endParaRPr lang="en-US"/>
            </a:p>
          </p:txBody>
        </p:sp>
        <p:sp>
          <p:nvSpPr>
            <p:cNvPr id="21" name="Line 33"/>
            <p:cNvSpPr>
              <a:spLocks noChangeShapeType="1"/>
            </p:cNvSpPr>
            <p:nvPr/>
          </p:nvSpPr>
          <p:spPr bwMode="auto">
            <a:xfrm>
              <a:off x="2388711" y="5360586"/>
              <a:ext cx="117806" cy="474925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3062985" y="5157395"/>
              <a:ext cx="1680" cy="574735"/>
            </a:xfrm>
            <a:prstGeom prst="straightConnector1">
              <a:avLst/>
            </a:prstGeom>
            <a:ln w="381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1" idx="1"/>
            </p:cNvCxnSpPr>
            <p:nvPr/>
          </p:nvCxnSpPr>
          <p:spPr>
            <a:xfrm flipV="1">
              <a:off x="2507029" y="5728769"/>
              <a:ext cx="555956" cy="107553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34" descr="TerraPosterNAS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959" y="4730826"/>
              <a:ext cx="405867" cy="3186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Oval 25"/>
            <p:cNvSpPr/>
            <p:nvPr/>
          </p:nvSpPr>
          <p:spPr>
            <a:xfrm>
              <a:off x="1687370" y="6007734"/>
              <a:ext cx="58786" cy="6049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846934" y="5945554"/>
              <a:ext cx="58788" cy="62179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932596" y="5836322"/>
              <a:ext cx="57107" cy="6049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956111" y="6031261"/>
              <a:ext cx="58786" cy="6049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759594" y="5859849"/>
              <a:ext cx="58788" cy="60498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403512" y="5957318"/>
              <a:ext cx="30233" cy="30249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1477416" y="5858168"/>
              <a:ext cx="28554" cy="30249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1452222" y="6041344"/>
              <a:ext cx="30233" cy="30249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1563078" y="5955637"/>
              <a:ext cx="28553" cy="30249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600029" y="6053107"/>
              <a:ext cx="28553" cy="31930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2004819" y="5895139"/>
              <a:ext cx="87341" cy="92429"/>
            </a:xfrm>
            <a:prstGeom prst="ellipse">
              <a:avLst/>
            </a:prstGeom>
            <a:solidFill>
              <a:srgbClr val="AAE5F9"/>
            </a:solidFill>
            <a:ln>
              <a:solidFill>
                <a:srgbClr val="AAE5F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1796545" y="6029580"/>
              <a:ext cx="68865" cy="73942"/>
            </a:xfrm>
            <a:prstGeom prst="ellipse">
              <a:avLst/>
            </a:prstGeom>
            <a:solidFill>
              <a:srgbClr val="AAE5F9"/>
            </a:solidFill>
            <a:ln>
              <a:solidFill>
                <a:srgbClr val="AAE5F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2680029" y="5162436"/>
              <a:ext cx="591230" cy="1161233"/>
              <a:chOff x="1821375" y="4531149"/>
              <a:chExt cx="591230" cy="1161233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1821375" y="4727769"/>
                <a:ext cx="137730" cy="559609"/>
              </a:xfrm>
              <a:prstGeom prst="line">
                <a:avLst/>
              </a:prstGeom>
              <a:ln w="38100" cmpd="sng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1954343" y="5279020"/>
                <a:ext cx="451004" cy="405004"/>
              </a:xfrm>
              <a:prstGeom prst="line">
                <a:avLst/>
              </a:prstGeom>
              <a:ln w="38100" cmpd="sng">
                <a:solidFill>
                  <a:srgbClr val="FF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2412605" y="4531149"/>
                <a:ext cx="0" cy="1161233"/>
              </a:xfrm>
              <a:prstGeom prst="straightConnector1">
                <a:avLst/>
              </a:prstGeom>
              <a:ln w="38100" cmpd="sng">
                <a:solidFill>
                  <a:srgbClr val="FFFF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86877" y="1600200"/>
            <a:ext cx="4789126" cy="4742588"/>
            <a:chOff x="86877" y="1600200"/>
            <a:chExt cx="4789126" cy="4742588"/>
          </a:xfrm>
        </p:grpSpPr>
        <p:grpSp>
          <p:nvGrpSpPr>
            <p:cNvPr id="2" name="Group 1"/>
            <p:cNvGrpSpPr/>
            <p:nvPr/>
          </p:nvGrpSpPr>
          <p:grpSpPr>
            <a:xfrm>
              <a:off x="152400" y="1600200"/>
              <a:ext cx="4489450" cy="4737676"/>
              <a:chOff x="4251325" y="1701224"/>
              <a:chExt cx="4489450" cy="4737676"/>
            </a:xfrm>
          </p:grpSpPr>
          <p:pic>
            <p:nvPicPr>
              <p:cNvPr id="6" name="Picture 3" descr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251325" y="2181225"/>
                <a:ext cx="4489450" cy="4257675"/>
              </a:xfrm>
              <a:prstGeom prst="rect">
                <a:avLst/>
              </a:prstGeom>
              <a:noFill/>
            </p:spPr>
          </p:pic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5360049" y="1701224"/>
                <a:ext cx="2916183" cy="584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 smtClean="0"/>
                  <a:t>NE Atlantic Ocean, MODIS Terra</a:t>
                </a:r>
              </a:p>
              <a:p>
                <a:pPr algn="ctr"/>
                <a:r>
                  <a:rPr lang="en-US" sz="1600" dirty="0" smtClean="0"/>
                  <a:t>2000-2007, September 14</a:t>
                </a:r>
                <a:r>
                  <a:rPr lang="en-US" sz="1600" dirty="0"/>
                  <a:t>-</a:t>
                </a:r>
                <a:r>
                  <a:rPr lang="en-US" sz="1600" dirty="0" smtClean="0"/>
                  <a:t>29</a:t>
                </a:r>
                <a:endParaRPr lang="en-US" sz="1600" dirty="0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682880" y="5882993"/>
              <a:ext cx="3929554" cy="3474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6841" y="5773401"/>
              <a:ext cx="4169162" cy="569387"/>
            </a:xfrm>
            <a:prstGeom prst="rect">
              <a:avLst/>
            </a:prstGeom>
            <a:noFill/>
          </p:spPr>
          <p:txBody>
            <a:bodyPr wrap="square" bIns="0" rtlCol="0">
              <a:spAutoFit/>
            </a:bodyPr>
            <a:lstStyle/>
            <a:p>
              <a:r>
                <a:rPr lang="en-US" sz="1600" dirty="0" smtClean="0"/>
                <a:t>0		5		10		15</a:t>
              </a:r>
              <a:r>
                <a:rPr lang="en-US" sz="1600" dirty="0"/>
                <a:t>	</a:t>
              </a:r>
              <a:r>
                <a:rPr lang="en-US" sz="1600" dirty="0" smtClean="0"/>
                <a:t>	20</a:t>
              </a:r>
            </a:p>
            <a:p>
              <a:r>
                <a:rPr lang="en-US" dirty="0" smtClean="0"/>
                <a:t>	Distance to nearest cloud (km)</a:t>
              </a:r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 rot="16200000">
              <a:off x="-1307623" y="3670831"/>
              <a:ext cx="3687506" cy="6649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1294" y="2048862"/>
              <a:ext cx="548447" cy="3918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300"/>
                </a:lnSpc>
              </a:pPr>
              <a:r>
                <a:rPr lang="en-US" sz="1600" dirty="0" smtClean="0"/>
                <a:t>0.12</a:t>
              </a:r>
            </a:p>
            <a:p>
              <a:pPr>
                <a:lnSpc>
                  <a:spcPts val="2300"/>
                </a:lnSpc>
              </a:pPr>
              <a:endParaRPr lang="en-US" sz="1600" dirty="0"/>
            </a:p>
            <a:p>
              <a:pPr>
                <a:lnSpc>
                  <a:spcPts val="2300"/>
                </a:lnSpc>
              </a:pPr>
              <a:r>
                <a:rPr lang="en-US" sz="1600" dirty="0" smtClean="0"/>
                <a:t>0.10</a:t>
              </a:r>
            </a:p>
            <a:p>
              <a:pPr>
                <a:lnSpc>
                  <a:spcPts val="2300"/>
                </a:lnSpc>
              </a:pPr>
              <a:endParaRPr lang="en-US" sz="1600" dirty="0"/>
            </a:p>
            <a:p>
              <a:pPr>
                <a:lnSpc>
                  <a:spcPts val="2300"/>
                </a:lnSpc>
              </a:pPr>
              <a:r>
                <a:rPr lang="en-US" sz="1600" dirty="0" smtClean="0"/>
                <a:t>0.08</a:t>
              </a:r>
            </a:p>
            <a:p>
              <a:pPr>
                <a:lnSpc>
                  <a:spcPts val="2300"/>
                </a:lnSpc>
              </a:pPr>
              <a:endParaRPr lang="en-US" sz="1600" dirty="0"/>
            </a:p>
            <a:p>
              <a:pPr>
                <a:lnSpc>
                  <a:spcPts val="2300"/>
                </a:lnSpc>
              </a:pPr>
              <a:r>
                <a:rPr lang="en-US" sz="1600" dirty="0" smtClean="0"/>
                <a:t>0.06</a:t>
              </a:r>
            </a:p>
            <a:p>
              <a:pPr>
                <a:lnSpc>
                  <a:spcPts val="2300"/>
                </a:lnSpc>
              </a:pPr>
              <a:endParaRPr lang="en-US" sz="1600" dirty="0"/>
            </a:p>
            <a:p>
              <a:pPr>
                <a:lnSpc>
                  <a:spcPts val="2300"/>
                </a:lnSpc>
              </a:pPr>
              <a:r>
                <a:rPr lang="en-US" sz="1600" dirty="0" smtClean="0"/>
                <a:t>0.04</a:t>
              </a:r>
            </a:p>
            <a:p>
              <a:pPr>
                <a:lnSpc>
                  <a:spcPts val="2300"/>
                </a:lnSpc>
              </a:pPr>
              <a:endParaRPr lang="en-US" sz="1600" dirty="0"/>
            </a:p>
            <a:p>
              <a:pPr>
                <a:lnSpc>
                  <a:spcPts val="2300"/>
                </a:lnSpc>
              </a:pPr>
              <a:r>
                <a:rPr lang="en-US" sz="1600" dirty="0" smtClean="0"/>
                <a:t>0.02</a:t>
              </a:r>
            </a:p>
            <a:p>
              <a:pPr>
                <a:lnSpc>
                  <a:spcPts val="2300"/>
                </a:lnSpc>
              </a:pPr>
              <a:endParaRPr lang="en-US" sz="1600" dirty="0"/>
            </a:p>
            <a:p>
              <a:pPr>
                <a:lnSpc>
                  <a:spcPts val="2300"/>
                </a:lnSpc>
              </a:pPr>
              <a:r>
                <a:rPr lang="en-US" sz="1600" dirty="0" smtClean="0"/>
                <a:t>0.00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778722" y="3894039"/>
              <a:ext cx="2100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Average Reflectance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802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00"/>
            <a:ext cx="8305800" cy="850900"/>
          </a:xfrm>
          <a:solidFill>
            <a:srgbClr val="002090"/>
          </a:solidFill>
        </p:spPr>
        <p:txBody>
          <a:bodyPr rtlCol="0" anchor="t">
            <a:normAutofit/>
          </a:bodyPr>
          <a:lstStyle/>
          <a:p>
            <a:pPr marL="457200" indent="-457200">
              <a:defRPr/>
            </a:pPr>
            <a:r>
              <a:rPr lang="en-US" sz="3200" b="0" dirty="0" smtClean="0">
                <a:solidFill>
                  <a:schemeClr val="bg1"/>
                </a:solidFill>
                <a:latin typeface="Arial Bold"/>
                <a:cs typeface="Arial Bold"/>
              </a:rPr>
              <a:t>Efforts to account fo</a:t>
            </a:r>
            <a:r>
              <a:rPr lang="en-US" sz="3200" dirty="0" smtClean="0">
                <a:solidFill>
                  <a:schemeClr val="bg1"/>
                </a:solidFill>
                <a:latin typeface="Arial Bold"/>
                <a:cs typeface="Arial Bold"/>
              </a:rPr>
              <a:t>r 3D effects in MODIS</a:t>
            </a:r>
            <a:endParaRPr lang="en-US" sz="3200" b="0" dirty="0">
              <a:solidFill>
                <a:schemeClr val="bg1"/>
              </a:solidFill>
              <a:latin typeface="Arial Bold"/>
              <a:cs typeface="Arial Bold"/>
            </a:endParaRPr>
          </a:p>
        </p:txBody>
      </p:sp>
      <p:sp>
        <p:nvSpPr>
          <p:cNvPr id="9" name="Rectangle 8"/>
          <p:cNvSpPr/>
          <p:nvPr/>
        </p:nvSpPr>
        <p:spPr bwMode="auto">
          <a:xfrm flipV="1">
            <a:off x="1061522" y="955805"/>
            <a:ext cx="7456169" cy="4094163"/>
          </a:xfrm>
          <a:prstGeom prst="rect">
            <a:avLst/>
          </a:prstGeom>
          <a:gradFill>
            <a:gsLst>
              <a:gs pos="0">
                <a:schemeClr val="tx1"/>
              </a:gs>
              <a:gs pos="54000">
                <a:schemeClr val="tx1"/>
              </a:gs>
              <a:gs pos="100000">
                <a:schemeClr val="accent5">
                  <a:lumMod val="40000"/>
                  <a:lumOff val="60000"/>
                </a:schemeClr>
              </a:gs>
              <a:gs pos="74000">
                <a:srgbClr val="0000FF"/>
              </a:gs>
              <a:gs pos="87000">
                <a:srgbClr val="3366FF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3385709" y="965458"/>
            <a:ext cx="1275209" cy="3048599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605" name="Picture 9" descr="aaaoce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22" y="4953132"/>
            <a:ext cx="745616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922" y="1000257"/>
            <a:ext cx="16446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loud Callout 11"/>
          <p:cNvSpPr/>
          <p:nvPr/>
        </p:nvSpPr>
        <p:spPr bwMode="auto">
          <a:xfrm rot="10800000" flipH="1">
            <a:off x="4523843" y="3961657"/>
            <a:ext cx="3960153" cy="671150"/>
          </a:xfrm>
          <a:prstGeom prst="cloudCallout">
            <a:avLst>
              <a:gd name="adj1" fmla="val 20459"/>
              <a:gd name="adj2" fmla="val 35523"/>
            </a:avLst>
          </a:prstGeom>
          <a:gradFill flip="none" rotWithShape="1">
            <a:gsLst>
              <a:gs pos="31000">
                <a:schemeClr val="bg1"/>
              </a:gs>
              <a:gs pos="100000">
                <a:srgbClr val="000000"/>
              </a:gs>
            </a:gsLst>
            <a:lin ang="0" scaled="1"/>
            <a:tileRect/>
          </a:gradFill>
          <a:ln w="3175" cmpd="sng">
            <a:solidFill>
              <a:schemeClr val="tx1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08" name="Picture 12" descr="su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05" y="967035"/>
            <a:ext cx="5207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n 18"/>
          <p:cNvSpPr/>
          <p:nvPr/>
        </p:nvSpPr>
        <p:spPr bwMode="auto">
          <a:xfrm rot="20336165">
            <a:off x="5258486" y="3154237"/>
            <a:ext cx="696913" cy="560387"/>
          </a:xfrm>
          <a:prstGeom prst="sun">
            <a:avLst>
              <a:gd name="adj" fmla="val 46875"/>
            </a:avLst>
          </a:prstGeom>
          <a:ln w="3175" cmpd="sng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cxnSp>
        <p:nvCxnSpPr>
          <p:cNvPr id="4" name="Curved Connector 3"/>
          <p:cNvCxnSpPr/>
          <p:nvPr/>
        </p:nvCxnSpPr>
        <p:spPr bwMode="auto">
          <a:xfrm rot="5400000" flipH="1" flipV="1">
            <a:off x="5152783" y="3595455"/>
            <a:ext cx="491249" cy="383371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Sun 37"/>
          <p:cNvSpPr/>
          <p:nvPr/>
        </p:nvSpPr>
        <p:spPr bwMode="auto">
          <a:xfrm rot="20336165">
            <a:off x="2137450" y="4117622"/>
            <a:ext cx="411398" cy="721008"/>
          </a:xfrm>
          <a:prstGeom prst="sun">
            <a:avLst>
              <a:gd name="adj" fmla="val 46875"/>
            </a:avLst>
          </a:prstGeom>
          <a:ln w="31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7" name="Curved Connector 36"/>
          <p:cNvCxnSpPr/>
          <p:nvPr/>
        </p:nvCxnSpPr>
        <p:spPr bwMode="auto">
          <a:xfrm rot="10800000" flipV="1">
            <a:off x="3517494" y="4188523"/>
            <a:ext cx="1066253" cy="311523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4475921" y="1624450"/>
            <a:ext cx="1114172" cy="1665450"/>
          </a:xfrm>
          <a:prstGeom prst="straightConnector1">
            <a:avLst/>
          </a:prstGeom>
          <a:ln w="19050" cmpd="sng">
            <a:solidFill>
              <a:srgbClr val="00FF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25606" idx="2"/>
          </p:cNvCxnSpPr>
          <p:nvPr/>
        </p:nvCxnSpPr>
        <p:spPr>
          <a:xfrm flipV="1">
            <a:off x="4128491" y="1811470"/>
            <a:ext cx="643756" cy="3239733"/>
          </a:xfrm>
          <a:prstGeom prst="straightConnector1">
            <a:avLst/>
          </a:prstGeom>
          <a:ln w="19050" cmpd="sng">
            <a:solidFill>
              <a:srgbClr val="CCFFCC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/>
          <p:nvPr/>
        </p:nvCxnSpPr>
        <p:spPr bwMode="auto">
          <a:xfrm rot="10800000" flipV="1">
            <a:off x="4188396" y="4535991"/>
            <a:ext cx="1365757" cy="575119"/>
          </a:xfrm>
          <a:prstGeom prst="curvedConnector3">
            <a:avLst>
              <a:gd name="adj1" fmla="val 50000"/>
            </a:avLst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373729" y="1732286"/>
            <a:ext cx="1233976" cy="2755780"/>
          </a:xfrm>
          <a:prstGeom prst="straightConnector1">
            <a:avLst/>
          </a:prstGeom>
          <a:ln w="19050" cmpd="sng">
            <a:solidFill>
              <a:srgbClr val="FF66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1301129" y="1384817"/>
            <a:ext cx="994368" cy="2743799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2415301" y="1636432"/>
            <a:ext cx="2120522" cy="2671909"/>
          </a:xfrm>
          <a:prstGeom prst="straightConnector1">
            <a:avLst/>
          </a:prstGeom>
          <a:ln w="19050" cmpd="sng">
            <a:solidFill>
              <a:srgbClr val="FF66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 rot="18492467">
            <a:off x="2461160" y="2618925"/>
            <a:ext cx="138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Pure Aerosol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4" name="Sun 73"/>
          <p:cNvSpPr/>
          <p:nvPr/>
        </p:nvSpPr>
        <p:spPr bwMode="auto">
          <a:xfrm rot="20336165">
            <a:off x="3164417" y="4186150"/>
            <a:ext cx="411398" cy="721008"/>
          </a:xfrm>
          <a:prstGeom prst="sun">
            <a:avLst>
              <a:gd name="adj" fmla="val 46875"/>
            </a:avLst>
          </a:prstGeom>
          <a:ln w="31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 rot="17619385">
            <a:off x="3406922" y="2971977"/>
            <a:ext cx="15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Cloud/Aerosol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 rot="3458601">
            <a:off x="4570211" y="2256113"/>
            <a:ext cx="1763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Cloud/Molecular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 rot="16760981">
            <a:off x="4044193" y="3019578"/>
            <a:ext cx="1515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Cloud/Surface</a:t>
            </a:r>
            <a:endParaRPr lang="en-US" dirty="0">
              <a:solidFill>
                <a:srgbClr val="CCFFCC"/>
              </a:solidFill>
            </a:endParaRPr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5442984" y="926152"/>
            <a:ext cx="1275209" cy="3048599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7104908" y="922790"/>
            <a:ext cx="1275209" cy="3048599"/>
          </a:xfrm>
          <a:prstGeom prst="straightConnector1">
            <a:avLst/>
          </a:prstGeom>
          <a:ln w="5715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14324" y="6340339"/>
            <a:ext cx="4683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Work led by </a:t>
            </a:r>
            <a:r>
              <a:rPr lang="en-US" dirty="0" err="1" smtClean="0">
                <a:solidFill>
                  <a:srgbClr val="3366FF"/>
                </a:solidFill>
              </a:rPr>
              <a:t>Marshak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Várnai</a:t>
            </a:r>
            <a:r>
              <a:rPr lang="en-US" dirty="0" smtClean="0">
                <a:solidFill>
                  <a:srgbClr val="3366FF"/>
                </a:solidFill>
              </a:rPr>
              <a:t>, Wen, Wang et al., 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6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305800" cy="95596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omic Sans MS" pitchFamily="-106" charset="0"/>
              </a:rPr>
              <a:t>Clearly, retrieved AOT is greater near clouds</a:t>
            </a:r>
            <a:endParaRPr lang="en-US" sz="2800" dirty="0">
              <a:solidFill>
                <a:schemeClr val="tx1"/>
              </a:solidFill>
              <a:latin typeface="Comic Sans MS" pitchFamily="-106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53987" y="1407442"/>
            <a:ext cx="8990013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Times" pitchFamily="-106" charset="0"/>
              <a:buNone/>
            </a:pPr>
            <a:r>
              <a:rPr lang="en-US" dirty="0">
                <a:latin typeface="Comic Sans MS" pitchFamily="-106" charset="0"/>
              </a:rPr>
              <a:t>However, it is not clear yet how much </a:t>
            </a:r>
            <a:r>
              <a:rPr lang="en-US" dirty="0" smtClean="0">
                <a:latin typeface="Comic Sans MS" pitchFamily="-106" charset="0"/>
              </a:rPr>
              <a:t>the enhancement comes from:</a:t>
            </a:r>
            <a:endParaRPr lang="en-US" dirty="0">
              <a:latin typeface="Comic Sans MS" pitchFamily="-106" charset="0"/>
            </a:endParaRPr>
          </a:p>
          <a:p>
            <a:pPr>
              <a:buFont typeface="Times" pitchFamily="-106" charset="0"/>
              <a:buNone/>
            </a:pPr>
            <a:r>
              <a:rPr lang="en-US" dirty="0">
                <a:latin typeface="Comic Sans MS" pitchFamily="-106" charset="0"/>
              </a:rPr>
              <a:t> </a:t>
            </a:r>
          </a:p>
          <a:p>
            <a:pPr>
              <a:buFont typeface="Times" pitchFamily="-106" charset="0"/>
              <a:buChar char="•"/>
            </a:pPr>
            <a:r>
              <a:rPr lang="en-US" dirty="0">
                <a:latin typeface="Comic Sans MS" pitchFamily="-106" charset="0"/>
              </a:rPr>
              <a:t> “real” microphysics, e.g.</a:t>
            </a:r>
          </a:p>
          <a:p>
            <a:pPr lvl="1">
              <a:buFont typeface="Times" pitchFamily="-106" charset="0"/>
              <a:buChar char="•"/>
            </a:pPr>
            <a:r>
              <a:rPr lang="en-US" sz="2000" dirty="0">
                <a:latin typeface="Comic Sans MS" pitchFamily="-106" charset="0"/>
              </a:rPr>
              <a:t> increased hydroscopic aerosol particles, </a:t>
            </a:r>
          </a:p>
          <a:p>
            <a:pPr lvl="1">
              <a:buFont typeface="Times" pitchFamily="-106" charset="0"/>
              <a:buChar char="•"/>
            </a:pPr>
            <a:r>
              <a:rPr lang="en-US" sz="2000" dirty="0">
                <a:latin typeface="Comic Sans MS" pitchFamily="-106" charset="0"/>
              </a:rPr>
              <a:t> new particle production or</a:t>
            </a:r>
          </a:p>
          <a:p>
            <a:pPr lvl="1">
              <a:buFont typeface="Times" pitchFamily="-106" charset="0"/>
              <a:buChar char="•"/>
            </a:pPr>
            <a:r>
              <a:rPr lang="en-US" sz="2000" dirty="0">
                <a:latin typeface="Comic Sans MS" pitchFamily="-106" charset="0"/>
              </a:rPr>
              <a:t> other in-cloud processes.</a:t>
            </a:r>
            <a:endParaRPr lang="en-US" sz="2000" dirty="0" smtClean="0">
              <a:latin typeface="Comic Sans MS" pitchFamily="-106" charset="0"/>
            </a:endParaRPr>
          </a:p>
          <a:p>
            <a:pPr lvl="1"/>
            <a:r>
              <a:rPr lang="en-US" dirty="0" smtClean="0">
                <a:latin typeface="Comic Sans MS" pitchFamily="-106" charset="0"/>
              </a:rPr>
              <a:t> </a:t>
            </a:r>
            <a:endParaRPr lang="en-US" dirty="0">
              <a:latin typeface="Comic Sans MS" pitchFamily="-106" charset="0"/>
            </a:endParaRPr>
          </a:p>
          <a:p>
            <a:pPr>
              <a:buFont typeface="Times" pitchFamily="-106" charset="0"/>
              <a:buChar char="•"/>
            </a:pPr>
            <a:r>
              <a:rPr lang="en-US" dirty="0">
                <a:latin typeface="Comic Sans MS" pitchFamily="-106" charset="0"/>
              </a:rPr>
              <a:t> “artificial” effects, e.g.</a:t>
            </a:r>
          </a:p>
          <a:p>
            <a:pPr lvl="1">
              <a:buFont typeface="Times" pitchFamily="-106" charset="0"/>
              <a:buChar char="•"/>
            </a:pPr>
            <a:r>
              <a:rPr lang="en-US" sz="2000" dirty="0">
                <a:latin typeface="Comic Sans MS" pitchFamily="-106" charset="0"/>
              </a:rPr>
              <a:t> cloud contamination </a:t>
            </a:r>
            <a:r>
              <a:rPr lang="en-US" sz="2000" dirty="0">
                <a:latin typeface="Comic Sans MS" pitchFamily="-106" charset="0"/>
                <a:ea typeface="MS Mincho" charset="-128"/>
                <a:cs typeface="MS Mincho" charset="-128"/>
              </a:rPr>
              <a:t>(sub-pixel clouds)</a:t>
            </a:r>
            <a:r>
              <a:rPr lang="en-US" sz="2000" dirty="0">
                <a:latin typeface="Comic Sans MS" pitchFamily="-106" charset="0"/>
              </a:rPr>
              <a:t>, </a:t>
            </a:r>
          </a:p>
          <a:p>
            <a:pPr lvl="1">
              <a:buFont typeface="Times" pitchFamily="-106" charset="0"/>
              <a:buChar char="•"/>
            </a:pPr>
            <a:r>
              <a:rPr lang="en-US" sz="2000" dirty="0">
                <a:latin typeface="Comic Sans MS" pitchFamily="-106" charset="0"/>
              </a:rPr>
              <a:t> extra illumination from clouds </a:t>
            </a:r>
            <a:r>
              <a:rPr lang="en-US" sz="2000" dirty="0">
                <a:latin typeface="Comic Sans MS" pitchFamily="-106" charset="0"/>
                <a:ea typeface="MS Mincho" charset="-128"/>
                <a:cs typeface="MS Mincho" charset="-128"/>
              </a:rPr>
              <a:t>(a clear pixel in the vicinity of clouds</a:t>
            </a:r>
            <a:r>
              <a:rPr lang="en-US" sz="2000" dirty="0" smtClean="0">
                <a:latin typeface="Comic Sans MS" pitchFamily="-106" charset="0"/>
                <a:ea typeface="MS Mincho" charset="-128"/>
                <a:cs typeface="MS Mincho" charset="-128"/>
              </a:rPr>
              <a:t>)</a:t>
            </a:r>
          </a:p>
          <a:p>
            <a:pPr lvl="1">
              <a:buFont typeface="Times" pitchFamily="-106" charset="0"/>
              <a:buChar char="•"/>
            </a:pPr>
            <a:r>
              <a:rPr lang="en-US" sz="2000" dirty="0" smtClean="0">
                <a:latin typeface="Comic Sans MS" pitchFamily="-106" charset="0"/>
                <a:ea typeface="MS Mincho" charset="-128"/>
                <a:cs typeface="MS Mincho" charset="-128"/>
              </a:rPr>
              <a:t> sampling issue</a:t>
            </a:r>
          </a:p>
          <a:p>
            <a:pPr lvl="1"/>
            <a:endParaRPr lang="en-US" sz="2000" dirty="0" smtClean="0">
              <a:latin typeface="Comic Sans MS" pitchFamily="-106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The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-106" charset="0"/>
              </a:rPr>
              <a:t>“</a:t>
            </a:r>
            <a:r>
              <a:rPr lang="en-US" sz="2000" dirty="0">
                <a:solidFill>
                  <a:srgbClr val="FF0000"/>
                </a:solidFill>
                <a:latin typeface="Comic Sans MS" pitchFamily="-106" charset="0"/>
              </a:rPr>
              <a:t>artificial” effects </a:t>
            </a:r>
            <a:r>
              <a:rPr lang="en-US" sz="2000" dirty="0">
                <a:solidFill>
                  <a:srgbClr val="FF0000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may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lead to significantly overestimated </a:t>
            </a:r>
            <a:r>
              <a:rPr lang="en-US" sz="2000" dirty="0">
                <a:solidFill>
                  <a:srgbClr val="FF0000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AOT. </a:t>
            </a:r>
            <a:endParaRPr lang="en-US" sz="2000" dirty="0" smtClean="0">
              <a:solidFill>
                <a:srgbClr val="FF0000"/>
              </a:solidFill>
              <a:latin typeface="Comic Sans MS" pitchFamily="-106" charset="0"/>
              <a:ea typeface="MS Mincho" charset="-128"/>
              <a:cs typeface="MS Mincho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The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-106" charset="0"/>
              </a:rPr>
              <a:t>“real” </a:t>
            </a:r>
            <a:r>
              <a:rPr lang="en-US" sz="2000" dirty="0">
                <a:solidFill>
                  <a:srgbClr val="FF0000"/>
                </a:solidFill>
                <a:latin typeface="Comic Sans MS" pitchFamily="-106" charset="0"/>
              </a:rPr>
              <a:t>effects </a:t>
            </a:r>
            <a:r>
              <a:rPr lang="en-US" sz="2000" dirty="0">
                <a:solidFill>
                  <a:srgbClr val="FF0000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may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never be sampled from MODIS, especially within 1-2 km. 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FF0000"/>
              </a:solidFill>
              <a:latin typeface="Comic Sans MS" pitchFamily="-106" charset="0"/>
              <a:ea typeface="MS Mincho" charset="-128"/>
              <a:cs typeface="MS Mincho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Enter:  </a:t>
            </a:r>
            <a:r>
              <a:rPr lang="en-US" sz="2000" b="1" dirty="0" err="1" smtClean="0">
                <a:solidFill>
                  <a:srgbClr val="0000FF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eMAS</a:t>
            </a:r>
            <a:r>
              <a:rPr lang="en-US" sz="2000" b="1" dirty="0" smtClean="0">
                <a:solidFill>
                  <a:srgbClr val="0000FF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 and SEAC4RS!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-106" charset="0"/>
                <a:ea typeface="MS Mincho" charset="-128"/>
                <a:cs typeface="MS Mincho" charset="-128"/>
              </a:rPr>
              <a:t> </a:t>
            </a:r>
            <a:endParaRPr lang="en-US" sz="2000" dirty="0">
              <a:solidFill>
                <a:srgbClr val="FF0000"/>
              </a:solidFill>
              <a:latin typeface="Comic Sans MS" pitchFamily="-106" charset="0"/>
              <a:ea typeface="MS Mincho" charset="-128"/>
              <a:cs typeface="MS Mincho" charset="-128"/>
            </a:endParaRPr>
          </a:p>
          <a:p>
            <a:endParaRPr lang="en-US" dirty="0">
              <a:solidFill>
                <a:srgbClr val="FF0000"/>
              </a:solidFill>
              <a:latin typeface="Comic Sans MS" pitchFamily="-106" charset="0"/>
              <a:ea typeface="MS Mincho" charset="-128"/>
              <a:cs typeface="MS Minch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916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778190"/>
              </p:ext>
            </p:extLst>
          </p:nvPr>
        </p:nvGraphicFramePr>
        <p:xfrm>
          <a:off x="7190893" y="296384"/>
          <a:ext cx="1631804" cy="6281587"/>
        </p:xfrm>
        <a:graphic>
          <a:graphicData uri="http://schemas.openxmlformats.org/drawingml/2006/table">
            <a:tbl>
              <a:tblPr/>
              <a:tblGrid>
                <a:gridCol w="478288"/>
                <a:gridCol w="576758"/>
                <a:gridCol w="576758"/>
              </a:tblGrid>
              <a:tr h="316157">
                <a:tc>
                  <a:txBody>
                    <a:bodyPr/>
                    <a:lstStyle/>
                    <a:p>
                      <a:pPr algn="ctr" fontAlgn="t"/>
                      <a:endParaRPr lang="en-US" sz="900" b="1" i="1" u="none" strike="noStrike" dirty="0" smtClean="0">
                        <a:solidFill>
                          <a:srgbClr val="0000D4"/>
                        </a:solidFill>
                        <a:effectLst/>
                        <a:latin typeface="Palatino"/>
                      </a:endParaRPr>
                    </a:p>
                    <a:p>
                      <a:pPr algn="ctr" fontAlgn="t"/>
                      <a:r>
                        <a:rPr lang="en-US" sz="900" b="1" i="1" u="none" strike="noStrike" dirty="0" smtClean="0">
                          <a:solidFill>
                            <a:srgbClr val="0000D4"/>
                          </a:solidFill>
                          <a:effectLst/>
                          <a:latin typeface="Palatino"/>
                        </a:rPr>
                        <a:t>Band</a:t>
                      </a:r>
                      <a:endParaRPr lang="en-US" sz="900" b="1" i="1" u="none" strike="noStrike" dirty="0">
                        <a:solidFill>
                          <a:srgbClr val="0000D4"/>
                        </a:solidFill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1" i="0" u="none" strike="noStrike" dirty="0" smtClean="0">
                        <a:solidFill>
                          <a:srgbClr val="0000D4"/>
                        </a:solidFill>
                        <a:effectLst/>
                        <a:latin typeface="Symbol"/>
                      </a:endParaRPr>
                    </a:p>
                    <a:p>
                      <a:pPr algn="ctr" fontAlgn="t"/>
                      <a:r>
                        <a:rPr lang="en-US" sz="900" b="1" i="0" u="none" strike="noStrike" dirty="0" smtClean="0">
                          <a:solidFill>
                            <a:srgbClr val="0000D4"/>
                          </a:solidFill>
                          <a:effectLst/>
                          <a:latin typeface="Symbol"/>
                        </a:rPr>
                        <a:t>l</a:t>
                      </a:r>
                      <a:r>
                        <a:rPr lang="en-US" sz="900" b="1" i="0" u="none" strike="noStrike" baseline="0" dirty="0" smtClean="0">
                          <a:solidFill>
                            <a:srgbClr val="0000D4"/>
                          </a:solidFill>
                          <a:effectLst/>
                          <a:latin typeface="Symbol"/>
                        </a:rPr>
                        <a:t> </a:t>
                      </a:r>
                      <a:r>
                        <a:rPr lang="en-US" sz="900" b="1" i="0" u="none" strike="noStrike" dirty="0" smtClean="0">
                          <a:solidFill>
                            <a:srgbClr val="0000D4"/>
                          </a:solidFill>
                          <a:effectLst/>
                          <a:latin typeface="Palatino"/>
                        </a:rPr>
                        <a:t>(µm)</a:t>
                      </a:r>
                      <a:endParaRPr lang="en-US" sz="900" b="1" i="0" u="none" strike="noStrike" dirty="0">
                        <a:solidFill>
                          <a:srgbClr val="0000D4"/>
                        </a:solidFill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900" b="1" i="0" u="none" strike="noStrike" dirty="0" smtClean="0">
                        <a:solidFill>
                          <a:srgbClr val="0000D4"/>
                        </a:solidFill>
                        <a:effectLst/>
                        <a:latin typeface="Symbol"/>
                      </a:endParaRPr>
                    </a:p>
                    <a:p>
                      <a:pPr algn="ctr" fontAlgn="t"/>
                      <a:r>
                        <a:rPr lang="en-US" sz="900" b="1" i="0" u="none" strike="noStrike" dirty="0" smtClean="0">
                          <a:solidFill>
                            <a:srgbClr val="0000D4"/>
                          </a:solidFill>
                          <a:effectLst/>
                          <a:latin typeface="Symbol"/>
                        </a:rPr>
                        <a:t>Dl</a:t>
                      </a:r>
                      <a:r>
                        <a:rPr lang="en-US" sz="900" b="1" i="0" u="none" strike="noStrike" baseline="0" dirty="0" smtClean="0">
                          <a:solidFill>
                            <a:srgbClr val="0000D4"/>
                          </a:solidFill>
                          <a:effectLst/>
                          <a:latin typeface="Symbol"/>
                        </a:rPr>
                        <a:t> </a:t>
                      </a:r>
                      <a:r>
                        <a:rPr lang="en-US" sz="900" b="1" i="0" u="none" strike="noStrike" dirty="0" smtClean="0">
                          <a:solidFill>
                            <a:srgbClr val="0000D4"/>
                          </a:solidFill>
                          <a:effectLst/>
                          <a:latin typeface="Palatino"/>
                        </a:rPr>
                        <a:t>(µm)</a:t>
                      </a:r>
                      <a:endParaRPr lang="en-US" sz="900" b="1" i="0" u="none" strike="noStrike" dirty="0">
                        <a:solidFill>
                          <a:srgbClr val="0000D4"/>
                        </a:solidFill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>
                        <a:lnSpc>
                          <a:spcPts val="1140"/>
                        </a:lnSpc>
                        <a:spcBef>
                          <a:spcPts val="200"/>
                        </a:spcBef>
                      </a:pPr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1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140"/>
                        </a:lnSpc>
                        <a:spcBef>
                          <a:spcPts val="200"/>
                        </a:spcBef>
                      </a:pPr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0.47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140"/>
                        </a:lnSpc>
                        <a:spcBef>
                          <a:spcPts val="200"/>
                        </a:spcBef>
                      </a:pPr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0.040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2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140"/>
                        </a:lnSpc>
                        <a:spcBef>
                          <a:spcPts val="200"/>
                        </a:spcBef>
                      </a:pPr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0.55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140"/>
                        </a:lnSpc>
                        <a:spcBef>
                          <a:spcPts val="200"/>
                        </a:spcBef>
                      </a:pPr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0.044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3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0.66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0.053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4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0.70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0.042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5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0.75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0.041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6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0.83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0.042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7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0.87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0.042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8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0.91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0.033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9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0.95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0.046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>
                        <a:lnSpc>
                          <a:spcPts val="1040"/>
                        </a:lnSpc>
                      </a:pPr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10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40"/>
                        </a:lnSpc>
                      </a:pPr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1.61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40"/>
                        </a:lnSpc>
                      </a:pPr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0.052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>
                        <a:lnSpc>
                          <a:spcPts val="940"/>
                        </a:lnSpc>
                      </a:pPr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11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40"/>
                        </a:lnSpc>
                      </a:pPr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1.66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940"/>
                        </a:lnSpc>
                      </a:pPr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0.052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12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1.72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0.050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13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1.78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0.049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14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1.83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0.046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15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1.88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0.045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16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1.93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0.045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17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1.98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0.048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18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2.03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0.048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19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2.08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0.047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20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2.13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0.047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21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2.18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0.047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22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2.23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0.047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23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2.28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0.046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24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2.33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0.047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25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2.38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0.047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>
                        <a:lnSpc>
                          <a:spcPts val="1040"/>
                        </a:lnSpc>
                      </a:pPr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M1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40"/>
                        </a:lnSpc>
                      </a:pPr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3.74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40"/>
                        </a:lnSpc>
                      </a:pPr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0.183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>
                        <a:lnSpc>
                          <a:spcPts val="1040"/>
                        </a:lnSpc>
                      </a:pPr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L1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40"/>
                        </a:lnSpc>
                      </a:pPr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6.72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040"/>
                        </a:lnSpc>
                      </a:pPr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0.253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L2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7.33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0.260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L3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8.28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0.264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L4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8.55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0.264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L5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9.73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0.262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L6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10.20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0.261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L7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11.03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0.260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L8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12.02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0.258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L9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12.60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0.255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L10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13.34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0.263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L11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13.64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0.259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69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>
                          <a:effectLst/>
                          <a:latin typeface="Palatino"/>
                        </a:rPr>
                        <a:t>L12</a:t>
                      </a:r>
                    </a:p>
                  </a:txBody>
                  <a:tcPr marL="8491" marR="8491" marT="84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 smtClean="0">
                          <a:effectLst/>
                          <a:latin typeface="Palatino"/>
                        </a:rPr>
                        <a:t>13.94</a:t>
                      </a:r>
                      <a:endParaRPr lang="en-US" sz="900" b="0" i="0" u="none" strike="noStrike" dirty="0">
                        <a:effectLst/>
                        <a:latin typeface="Palatino"/>
                      </a:endParaRPr>
                    </a:p>
                  </a:txBody>
                  <a:tcPr marL="8491" marR="8491" marT="84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effectLst/>
                          <a:latin typeface="Palatino"/>
                        </a:rPr>
                        <a:t>0.253</a:t>
                      </a:r>
                    </a:p>
                  </a:txBody>
                  <a:tcPr marL="8491" marR="8491" marT="849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" name="Text Placeholder 7"/>
          <p:cNvSpPr txBox="1">
            <a:spLocks/>
          </p:cNvSpPr>
          <p:nvPr/>
        </p:nvSpPr>
        <p:spPr>
          <a:xfrm>
            <a:off x="239375" y="1115424"/>
            <a:ext cx="6656525" cy="2898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/>
            <a:r>
              <a:rPr lang="en-US" sz="1600" dirty="0" smtClean="0"/>
              <a:t>NASA ESD </a:t>
            </a:r>
            <a:r>
              <a:rPr lang="en-US" sz="1600" dirty="0"/>
              <a:t>f</a:t>
            </a:r>
            <a:r>
              <a:rPr lang="en-US" sz="1600" dirty="0" smtClean="0"/>
              <a:t>acility imager maintained and operated by the NASA Ames Airborne Sensor Facility.</a:t>
            </a:r>
          </a:p>
          <a:p>
            <a:pPr marL="174625" indent="-174625"/>
            <a:r>
              <a:rPr lang="en-US" sz="1600" dirty="0" smtClean="0"/>
              <a:t>38 spectral channels (VNIR-LWIR), </a:t>
            </a:r>
            <a:r>
              <a:rPr lang="en-US" sz="1600" b="1" dirty="0" smtClean="0">
                <a:solidFill>
                  <a:srgbClr val="FF0000"/>
                </a:solidFill>
              </a:rPr>
              <a:t>50 m nadir spatial resolution </a:t>
            </a:r>
            <a:r>
              <a:rPr lang="en-US" sz="1600" dirty="0" smtClean="0"/>
              <a:t>and </a:t>
            </a:r>
            <a:r>
              <a:rPr lang="en-US" sz="1600" b="1" dirty="0" smtClean="0">
                <a:solidFill>
                  <a:srgbClr val="FF0000"/>
                </a:solidFill>
              </a:rPr>
              <a:t>37 km swath </a:t>
            </a:r>
            <a:r>
              <a:rPr lang="en-US" sz="1600" dirty="0" smtClean="0"/>
              <a:t>from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20 km altitude (ER-2</a:t>
            </a:r>
            <a:r>
              <a:rPr lang="en-US" sz="1600" dirty="0" smtClean="0"/>
              <a:t>). </a:t>
            </a:r>
          </a:p>
          <a:p>
            <a:pPr marL="174625" indent="-174625"/>
            <a:r>
              <a:rPr lang="en-US" sz="1600" dirty="0" smtClean="0"/>
              <a:t>Onboard  2-point blackbody IR cal.</a:t>
            </a:r>
          </a:p>
          <a:p>
            <a:pPr marL="174625" indent="-174625"/>
            <a:r>
              <a:rPr lang="en-US" sz="1600" dirty="0" smtClean="0"/>
              <a:t>Recently upgraded with a new </a:t>
            </a:r>
            <a:r>
              <a:rPr lang="en-US" sz="1600" dirty="0" err="1" smtClean="0"/>
              <a:t>Stirling</a:t>
            </a:r>
            <a:r>
              <a:rPr lang="en-US" sz="1600" dirty="0" smtClean="0"/>
              <a:t>-cooled infrared spectrometer.</a:t>
            </a:r>
          </a:p>
          <a:p>
            <a:pPr marL="174625" indent="-174625"/>
            <a:r>
              <a:rPr lang="en-US" sz="1600" dirty="0" smtClean="0"/>
              <a:t>PI cloud product suite (masking, cloud-top, optical properties) produced with MODIS-like Collection 6 algorithms. </a:t>
            </a:r>
          </a:p>
          <a:p>
            <a:pPr marL="174625" indent="-174625"/>
            <a:r>
              <a:rPr lang="en-US" sz="2000" b="1" dirty="0" smtClean="0">
                <a:solidFill>
                  <a:srgbClr val="FF0000"/>
                </a:solidFill>
              </a:rPr>
              <a:t>Long history as MAS, back into the 1990s!</a:t>
            </a:r>
          </a:p>
          <a:p>
            <a:pPr marL="174625" indent="-174625"/>
            <a:r>
              <a:rPr lang="en-US" sz="1600" dirty="0" smtClean="0"/>
              <a:t>Further information:</a:t>
            </a:r>
            <a:r>
              <a:rPr lang="en-US" sz="1600" dirty="0" smtClean="0">
                <a:hlinkClick r:id="rId3"/>
              </a:rPr>
              <a:t> http://mas.arc.nasa.gov</a:t>
            </a: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65" y="4044194"/>
            <a:ext cx="2822010" cy="21056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32" y="100273"/>
            <a:ext cx="6015241" cy="92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124" y="4127751"/>
            <a:ext cx="2793544" cy="21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6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High resolution cloud features in </a:t>
            </a:r>
            <a:r>
              <a:rPr lang="en-US" sz="3600" dirty="0" err="1" smtClean="0"/>
              <a:t>eMAS</a:t>
            </a:r>
            <a:r>
              <a:rPr lang="en-US" sz="3600" dirty="0" smtClean="0"/>
              <a:t> (under flying MODIS)</a:t>
            </a:r>
            <a:endParaRPr lang="en-US" sz="3600" dirty="0"/>
          </a:p>
        </p:txBody>
      </p:sp>
      <p:pic>
        <p:nvPicPr>
          <p:cNvPr id="4" name="Picture 3" descr="rgb_nir_combined_aug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768"/>
            <a:ext cx="9144000" cy="4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48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525"/>
            <a:ext cx="9144000" cy="1981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Studies of Emissions &amp; Atmospheric Composition, Clouds and Climate Coupling by Regional Surveys (SEAC</a:t>
            </a:r>
            <a:r>
              <a:rPr lang="en-US" sz="2800" baseline="30000" dirty="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RS</a:t>
            </a:r>
            <a:r>
              <a:rPr lang="en-US" sz="2800" dirty="0" smtClean="0">
                <a:latin typeface="Arial" charset="0"/>
                <a:ea typeface="ＭＳ Ｐゴシック" charset="0"/>
                <a:cs typeface="ＭＳ Ｐゴシック" charset="0"/>
              </a:rPr>
              <a:t>):  August-September 2013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2" name="Picture 1" descr="jsc2013e07448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958"/>
            <a:ext cx="5513364" cy="233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Projects\SEAC4RS\Reboot\SEAC4RS%202013%20final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75" y="4592030"/>
            <a:ext cx="2460783" cy="226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 descr="SEAC4RS.track.3pla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91" y="1836577"/>
            <a:ext cx="4048209" cy="3067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0747" y="4919008"/>
            <a:ext cx="6053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3 Aircraft (including high flying ER-2 with </a:t>
            </a:r>
            <a:r>
              <a:rPr lang="en-US" sz="2000" dirty="0" err="1" smtClean="0"/>
              <a:t>eMAS</a:t>
            </a:r>
            <a:r>
              <a:rPr lang="en-US" sz="2000" dirty="0" smtClean="0"/>
              <a:t> 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Lots of ground measurements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NASA/NOAA/</a:t>
            </a:r>
            <a:r>
              <a:rPr lang="en-US" sz="2000" dirty="0" err="1" smtClean="0"/>
              <a:t>etc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Lots of lots of science objectives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Co-incident with DISCOVER-AQ (Houston)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</a:rPr>
              <a:t>http://</a:t>
            </a:r>
            <a:r>
              <a:rPr lang="en-US" sz="2000" dirty="0" err="1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</a:rPr>
              <a:t>espo.nasa.gov</a:t>
            </a:r>
            <a:r>
              <a:rPr lang="en-US" sz="2000" dirty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</a:rPr>
              <a:t>/missions/seac4rs</a:t>
            </a:r>
            <a:r>
              <a:rPr lang="en-US" sz="2000" dirty="0" smtClean="0">
                <a:ln>
                  <a:solidFill>
                    <a:srgbClr val="000000"/>
                  </a:solidFill>
                </a:ln>
                <a:solidFill>
                  <a:srgbClr val="FFC000"/>
                </a:solidFill>
              </a:rPr>
              <a:t>/</a:t>
            </a:r>
            <a:endParaRPr lang="en-US" sz="2000" dirty="0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2652909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19557</TotalTime>
  <Words>2071</Words>
  <Application>Microsoft Macintosh PowerPoint</Application>
  <PresentationFormat>On-screen Show (4:3)</PresentationFormat>
  <Paragraphs>360</Paragraphs>
  <Slides>33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Using high-resolution eMAS data from SEAC4RS to study aerosols near clouds </vt:lpstr>
      <vt:lpstr>The “twilight” around clouds</vt:lpstr>
      <vt:lpstr>Motivation</vt:lpstr>
      <vt:lpstr>PowerPoint Presentation</vt:lpstr>
      <vt:lpstr>Efforts to account for 3D effects in MODIS</vt:lpstr>
      <vt:lpstr>Clearly, retrieved AOT is greater near clouds</vt:lpstr>
      <vt:lpstr>PowerPoint Presentation</vt:lpstr>
      <vt:lpstr>High resolution cloud features in eMAS (under flying MODIS)</vt:lpstr>
      <vt:lpstr>Studies of Emissions &amp; Atmospheric Composition, Clouds and Climate Coupling by Regional Surveys (SEAC4RS):  August-September 2013</vt:lpstr>
      <vt:lpstr>PowerPoint Presentation</vt:lpstr>
      <vt:lpstr>Our ACCDAM project</vt:lpstr>
      <vt:lpstr>Examples of collaborative and validation data </vt:lpstr>
      <vt:lpstr>MODIS Dark target (DT) retrieval</vt:lpstr>
      <vt:lpstr>Our product goal: Example: Sep 4, 2013 Cloud AND Aerosol retrievals!</vt:lpstr>
      <vt:lpstr>Some examples from SEAC4RS</vt:lpstr>
      <vt:lpstr>PowerPoint Presentation</vt:lpstr>
      <vt:lpstr>Retrieval near Centerville (Aug 30 @ 18:08)  AERONET observed 0.4-0.5</vt:lpstr>
      <vt:lpstr>Retrieval near Mammoth Cave (Aug 30 @ 19:24)  AERONET observed 0.25</vt:lpstr>
      <vt:lpstr>More cases</vt:lpstr>
      <vt:lpstr>PowerPoint Presentation</vt:lpstr>
      <vt:lpstr>PowerPoint Presentation</vt:lpstr>
      <vt:lpstr>PowerPoint Presentation</vt:lpstr>
      <vt:lpstr>PowerPoint Presentation</vt:lpstr>
      <vt:lpstr>Interesting things/caveats, etc</vt:lpstr>
      <vt:lpstr>PowerPoint Presentation</vt:lpstr>
      <vt:lpstr>PowerPoint Presentation</vt:lpstr>
      <vt:lpstr>PowerPoint Presentation</vt:lpstr>
      <vt:lpstr>A “validation” of sorts</vt:lpstr>
      <vt:lpstr>Comparison with 4-STAR and AERONET: Sept 13</vt:lpstr>
      <vt:lpstr>PowerPoint Presentation</vt:lpstr>
      <vt:lpstr>Summary/So far</vt:lpstr>
      <vt:lpstr>Summary/Next steps (1)</vt:lpstr>
      <vt:lpstr>Summary/Next steps (2)</vt:lpstr>
    </vt:vector>
  </TitlesOfParts>
  <Company>NASA 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Leigh Munchak</dc:creator>
  <cp:lastModifiedBy>Paul Wennberg</cp:lastModifiedBy>
  <cp:revision>175</cp:revision>
  <dcterms:created xsi:type="dcterms:W3CDTF">2015-02-11T22:42:29Z</dcterms:created>
  <dcterms:modified xsi:type="dcterms:W3CDTF">2015-04-30T23:27:01Z</dcterms:modified>
</cp:coreProperties>
</file>