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69" r:id="rId3"/>
    <p:sldId id="280" r:id="rId4"/>
    <p:sldId id="259" r:id="rId5"/>
    <p:sldId id="258" r:id="rId6"/>
    <p:sldId id="271" r:id="rId7"/>
    <p:sldId id="262" r:id="rId8"/>
    <p:sldId id="261" r:id="rId9"/>
    <p:sldId id="270" r:id="rId10"/>
    <p:sldId id="260" r:id="rId11"/>
    <p:sldId id="264" r:id="rId12"/>
    <p:sldId id="265" r:id="rId13"/>
    <p:sldId id="266" r:id="rId14"/>
    <p:sldId id="273" r:id="rId15"/>
    <p:sldId id="274" r:id="rId16"/>
    <p:sldId id="275" r:id="rId17"/>
    <p:sldId id="278" r:id="rId18"/>
    <p:sldId id="279" r:id="rId19"/>
    <p:sldId id="268" r:id="rId20"/>
    <p:sldId id="277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00FE"/>
    <a:srgbClr val="1BD1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8" d="100"/>
          <a:sy n="108" d="100"/>
        </p:scale>
        <p:origin x="-560" y="-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5BA9A-9CAE-3346-BC8A-0C26B202956F}" type="datetimeFigureOut">
              <a:rPr lang="en-US" smtClean="0"/>
              <a:t>22/10/2014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01F78-5BFE-F947-BDCB-68EDA02AD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56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>
                <a:latin typeface="Palatino"/>
                <a:cs typeface="Palatino"/>
              </a:rPr>
              <a:t>Talk through the system</a:t>
            </a:r>
          </a:p>
          <a:p>
            <a:pPr marL="171450" indent="-171450">
              <a:buFontTx/>
              <a:buChar char="-"/>
            </a:pPr>
            <a:r>
              <a:rPr lang="en-US" dirty="0" smtClean="0">
                <a:latin typeface="Palatino"/>
                <a:cs typeface="Palatino"/>
              </a:rPr>
              <a:t>Emission of I</a:t>
            </a:r>
            <a:r>
              <a:rPr lang="en-US" baseline="0" dirty="0" smtClean="0">
                <a:latin typeface="Palatino"/>
                <a:cs typeface="Palatino"/>
              </a:rPr>
              <a:t> containing species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latin typeface="Palatino"/>
                <a:cs typeface="Palatino"/>
              </a:rPr>
              <a:t>Photolysed to I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latin typeface="Palatino"/>
                <a:cs typeface="Palatino"/>
              </a:rPr>
              <a:t>Steady state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latin typeface="Palatino"/>
                <a:cs typeface="Palatino"/>
              </a:rPr>
              <a:t>2</a:t>
            </a:r>
            <a:r>
              <a:rPr lang="en-US" baseline="30000" dirty="0" smtClean="0">
                <a:latin typeface="Palatino"/>
                <a:cs typeface="Palatino"/>
              </a:rPr>
              <a:t>nd</a:t>
            </a:r>
            <a:r>
              <a:rPr lang="en-US" baseline="0" dirty="0" smtClean="0">
                <a:latin typeface="Palatino"/>
                <a:cs typeface="Palatino"/>
              </a:rPr>
              <a:t>’dy reactions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latin typeface="Palatino"/>
                <a:cs typeface="Palatino"/>
              </a:rPr>
              <a:t>Het loss and deposition.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ED8B7-61E9-D944-A98B-16C0109D208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06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none" dirty="0" smtClean="0">
                <a:latin typeface="Palatino"/>
                <a:cs typeface="Palatino"/>
              </a:rPr>
              <a:t>- Atlantic</a:t>
            </a:r>
            <a:r>
              <a:rPr lang="en-US" sz="1200" u="none" baseline="0" dirty="0" smtClean="0">
                <a:latin typeface="Palatino"/>
                <a:cs typeface="Palatino"/>
              </a:rPr>
              <a:t>: we do ~okay on these comparisons… with 0.6-7 </a:t>
            </a:r>
            <a:r>
              <a:rPr lang="en-US" sz="1200" u="none" baseline="0" dirty="0" err="1" smtClean="0">
                <a:latin typeface="Palatino"/>
                <a:cs typeface="Palatino"/>
              </a:rPr>
              <a:t>pptv</a:t>
            </a:r>
            <a:r>
              <a:rPr lang="en-US" sz="1200" u="none" baseline="0" dirty="0" smtClean="0">
                <a:latin typeface="Palatino"/>
                <a:cs typeface="Palatino"/>
              </a:rPr>
              <a:t> at Cape Verde (observations of order ~1pptv) =&gt; use larger CV dataset… couple of weeks?</a:t>
            </a:r>
            <a:endParaRPr lang="en-US" sz="1200" u="none" dirty="0" smtClean="0">
              <a:latin typeface="Palatino"/>
              <a:cs typeface="Palatino"/>
            </a:endParaRPr>
          </a:p>
          <a:p>
            <a:r>
              <a:rPr lang="en-US" sz="1200" u="none" dirty="0" smtClean="0">
                <a:latin typeface="Palatino"/>
                <a:cs typeface="Palatino"/>
              </a:rPr>
              <a:t>- LARGER LABELS</a:t>
            </a:r>
          </a:p>
          <a:p>
            <a:endParaRPr lang="en-US" sz="1200" u="none" dirty="0" smtClean="0">
              <a:latin typeface="Palatino"/>
              <a:cs typeface="Palatino"/>
            </a:endParaRPr>
          </a:p>
          <a:p>
            <a:endParaRPr lang="en-US" sz="1200" u="none" dirty="0" smtClean="0">
              <a:latin typeface="Palatino"/>
              <a:cs typeface="Palatin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ED8B7-61E9-D944-A98B-16C0109D208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816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sz="1200" kern="120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greatest O3 DU loss in the mid latitudes and greatest fractional O3 DU column loss in the tropics excluding the southern pole.</a:t>
            </a:r>
            <a:r>
              <a:rPr lang="en-GB" smtClean="0">
                <a:effectLst/>
              </a:rPr>
              <a:t> </a:t>
            </a:r>
          </a:p>
          <a:p>
            <a:pPr marL="171450" indent="-171450">
              <a:buFontTx/>
              <a:buChar char="-"/>
            </a:pPr>
            <a:endParaRPr lang="en-US" sz="1200" u="none" dirty="0" smtClean="0">
              <a:latin typeface="Palatino"/>
              <a:cs typeface="Palatin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ED8B7-61E9-D944-A98B-16C0109D208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816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sz="1200" kern="120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greatest O3 DU loss in the mid latitudes and greatest fractional O3 DU column loss in the tropics excluding the southern pole.</a:t>
            </a:r>
            <a:r>
              <a:rPr lang="en-GB" smtClean="0">
                <a:effectLst/>
              </a:rPr>
              <a:t> </a:t>
            </a:r>
          </a:p>
          <a:p>
            <a:pPr marL="171450" indent="-171450">
              <a:buFontTx/>
              <a:buChar char="-"/>
            </a:pPr>
            <a:endParaRPr lang="en-US" sz="1200" u="none" dirty="0" smtClean="0">
              <a:latin typeface="Palatino"/>
              <a:cs typeface="Palatin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ED8B7-61E9-D944-A98B-16C0109D208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816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greatest O3 DU loss in the mid latitudes and greatest fractional O3 DU column loss in the tropics excluding the southern pole.</a:t>
            </a:r>
            <a:r>
              <a:rPr lang="en-GB" dirty="0" smtClean="0">
                <a:effectLst/>
              </a:rPr>
              <a:t> </a:t>
            </a:r>
          </a:p>
          <a:p>
            <a:r>
              <a:rPr lang="en-GB" dirty="0" smtClean="0"/>
              <a:t>A decrease of 8% is observed in the burden</a:t>
            </a:r>
          </a:p>
          <a:p>
            <a:pPr lvl="1"/>
            <a:r>
              <a:rPr lang="en-GB" sz="2400" dirty="0" smtClean="0"/>
              <a:t>383, 354, 348 Tg for (</a:t>
            </a:r>
            <a:r>
              <a:rPr lang="en-GB" sz="2400" dirty="0" err="1" smtClean="0"/>
              <a:t>I+,Br</a:t>
            </a:r>
            <a:r>
              <a:rPr lang="en-GB" sz="2400" dirty="0" smtClean="0"/>
              <a:t>+), (I-,Br+), (I-Br-) respectively</a:t>
            </a:r>
            <a:endParaRPr lang="en-US" sz="2400" dirty="0" smtClean="0">
              <a:latin typeface="Palatino"/>
              <a:cs typeface="Palatino"/>
            </a:endParaRPr>
          </a:p>
          <a:p>
            <a:pPr lvl="1"/>
            <a:r>
              <a:rPr lang="en-US" sz="2400" dirty="0" smtClean="0">
                <a:latin typeface="Palatino"/>
                <a:cs typeface="Palatino"/>
              </a:rPr>
              <a:t>5% </a:t>
            </a:r>
            <a:r>
              <a:rPr lang="en-US" sz="2400" dirty="0" err="1" smtClean="0">
                <a:latin typeface="Palatino"/>
                <a:cs typeface="Palatino"/>
              </a:rPr>
              <a:t>soley</a:t>
            </a:r>
            <a:r>
              <a:rPr lang="en-US" sz="2400" dirty="0" smtClean="0">
                <a:latin typeface="Palatino"/>
                <a:cs typeface="Palatino"/>
              </a:rPr>
              <a:t> on </a:t>
            </a:r>
            <a:r>
              <a:rPr lang="en-US" sz="2400" dirty="0" err="1" smtClean="0">
                <a:latin typeface="Palatino"/>
                <a:cs typeface="Palatino"/>
              </a:rPr>
              <a:t>additioan</a:t>
            </a:r>
            <a:r>
              <a:rPr lang="en-US" sz="2400" dirty="0" smtClean="0">
                <a:latin typeface="Palatino"/>
                <a:cs typeface="Palatino"/>
              </a:rPr>
              <a:t> of bromine </a:t>
            </a:r>
            <a:r>
              <a:rPr lang="en-GB" sz="2400" dirty="0" smtClean="0"/>
              <a:t>, (I-,Br+)</a:t>
            </a:r>
          </a:p>
          <a:p>
            <a:r>
              <a:rPr lang="en-US" dirty="0" smtClean="0">
                <a:latin typeface="Palatino"/>
                <a:cs typeface="Palatino"/>
              </a:rPr>
              <a:t>3.2 DU O3 loss (~ 10%) </a:t>
            </a:r>
          </a:p>
          <a:p>
            <a:pPr lvl="1"/>
            <a:r>
              <a:rPr lang="en-US" dirty="0" smtClean="0">
                <a:latin typeface="Palatino"/>
                <a:cs typeface="Palatino"/>
              </a:rPr>
              <a:t>comparable % loss to CAM-Chem study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ED8B7-61E9-D944-A98B-16C0109D208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816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003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0511-8607-8247-B5D8-A32C1F32EAAD}" type="datetimeFigureOut">
              <a:rPr lang="en-US" smtClean="0"/>
              <a:t>22/10/2014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6F1304-475B-4C4F-8CE4-72F6CE71C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786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0511-8607-8247-B5D8-A32C1F32EAAD}" type="datetimeFigureOut">
              <a:rPr lang="en-US" smtClean="0"/>
              <a:t>22/10/2014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6F1304-475B-4C4F-8CE4-72F6CE71C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61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0511-8607-8247-B5D8-A32C1F32EAAD}" type="datetimeFigureOut">
              <a:rPr lang="en-US" smtClean="0"/>
              <a:t>22/10/2014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6F1304-475B-4C4F-8CE4-72F6CE71C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86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0511-8607-8247-B5D8-A32C1F32EAAD}" type="datetimeFigureOut">
              <a:rPr lang="en-US" smtClean="0"/>
              <a:t>22/10/2014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6F1304-475B-4C4F-8CE4-72F6CE71C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388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0511-8607-8247-B5D8-A32C1F32EAAD}" type="datetimeFigureOut">
              <a:rPr lang="en-US" smtClean="0"/>
              <a:t>22/10/2014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6F1304-475B-4C4F-8CE4-72F6CE71C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66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0511-8607-8247-B5D8-A32C1F32EAAD}" type="datetimeFigureOut">
              <a:rPr lang="en-US" smtClean="0"/>
              <a:t>22/10/2014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6F1304-475B-4C4F-8CE4-72F6CE71C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34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0511-8607-8247-B5D8-A32C1F32EAAD}" type="datetimeFigureOut">
              <a:rPr lang="en-US" smtClean="0"/>
              <a:t>22/10/2014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6F1304-475B-4C4F-8CE4-72F6CE71C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666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0511-8607-8247-B5D8-A32C1F32EAAD}" type="datetimeFigureOut">
              <a:rPr lang="en-US" smtClean="0"/>
              <a:t>22/10/2014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6F1304-475B-4C4F-8CE4-72F6CE71C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183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0511-8607-8247-B5D8-A32C1F32EAAD}" type="datetimeFigureOut">
              <a:rPr lang="en-US" smtClean="0"/>
              <a:t>22/10/2014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6F1304-475B-4C4F-8CE4-72F6CE71C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228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0511-8607-8247-B5D8-A32C1F32EAAD}" type="datetimeFigureOut">
              <a:rPr lang="en-US" smtClean="0"/>
              <a:t>22/10/2014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6F1304-475B-4C4F-8CE4-72F6CE71C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07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70511-8607-8247-B5D8-A32C1F32EAAD}" type="datetimeFigureOut">
              <a:rPr lang="en-US" smtClean="0"/>
              <a:t>22/10/2014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/>
          <a:srcRect b="41162"/>
          <a:stretch/>
        </p:blipFill>
        <p:spPr>
          <a:xfrm>
            <a:off x="18676" y="6018937"/>
            <a:ext cx="2336346" cy="6638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204640" y="6180024"/>
            <a:ext cx="4405712" cy="684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780774" y="6138109"/>
            <a:ext cx="236322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487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6201" y="1938992"/>
            <a:ext cx="9150201" cy="936625"/>
          </a:xfrm>
        </p:spPr>
        <p:txBody>
          <a:bodyPr>
            <a:normAutofit fontScale="62500" lnSpcReduction="20000"/>
          </a:bodyPr>
          <a:lstStyle/>
          <a:p>
            <a:r>
              <a:rPr lang="en-US" sz="2800" b="1" u="sng" dirty="0" err="1" smtClean="0">
                <a:solidFill>
                  <a:schemeClr val="tx1"/>
                </a:solidFill>
                <a:latin typeface="Gill Sans"/>
                <a:cs typeface="Gill Sans"/>
              </a:rPr>
              <a:t>Tomás</a:t>
            </a:r>
            <a:r>
              <a:rPr lang="en-US" sz="2800" b="1" u="sng" dirty="0" smtClean="0">
                <a:solidFill>
                  <a:schemeClr val="tx1"/>
                </a:solidFill>
                <a:latin typeface="Gill Sans"/>
                <a:cs typeface="Gill Sans"/>
              </a:rPr>
              <a:t> </a:t>
            </a:r>
            <a:r>
              <a:rPr lang="en-US" sz="2800" b="1" u="sng" dirty="0" err="1" smtClean="0">
                <a:solidFill>
                  <a:schemeClr val="tx1"/>
                </a:solidFill>
                <a:latin typeface="Gill Sans"/>
                <a:cs typeface="Gill Sans"/>
              </a:rPr>
              <a:t>Sherwen</a:t>
            </a:r>
            <a:r>
              <a:rPr lang="en-US" sz="2800" b="1" dirty="0" smtClean="0">
                <a:solidFill>
                  <a:schemeClr val="tx1"/>
                </a:solidFill>
                <a:latin typeface="Gill Sans"/>
                <a:cs typeface="Gill Sans"/>
              </a:rPr>
              <a:t>, Mat Evans, Lucy Carpenter</a:t>
            </a:r>
            <a:endParaRPr lang="en-US" sz="2800" b="1" baseline="30000" dirty="0" smtClean="0">
              <a:solidFill>
                <a:schemeClr val="tx1"/>
              </a:solidFill>
              <a:latin typeface="Gill Sans"/>
              <a:cs typeface="Gill Sans"/>
            </a:endParaRPr>
          </a:p>
          <a:p>
            <a:r>
              <a:rPr lang="en-US" sz="2800" i="1" dirty="0" err="1" smtClean="0">
                <a:solidFill>
                  <a:schemeClr val="tx1"/>
                </a:solidFill>
                <a:latin typeface="Gill Sans"/>
                <a:cs typeface="Gill Sans"/>
              </a:rPr>
              <a:t>Wolfson</a:t>
            </a:r>
            <a:r>
              <a:rPr lang="en-US" sz="2800" i="1" dirty="0" smtClean="0">
                <a:solidFill>
                  <a:schemeClr val="tx1"/>
                </a:solidFill>
                <a:latin typeface="Gill Sans"/>
                <a:cs typeface="Gill Sans"/>
              </a:rPr>
              <a:t> Atmospheric Chemistry Laboratories, University of York, UK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Gill Sans"/>
                <a:cs typeface="Gill Sans"/>
              </a:rPr>
              <a:t>CAST Science team. </a:t>
            </a:r>
            <a:endParaRPr lang="en-US" sz="2800" b="1" baseline="30000" dirty="0" smtClean="0">
              <a:solidFill>
                <a:schemeClr val="tx1"/>
              </a:solidFill>
              <a:latin typeface="Gill Sans"/>
              <a:cs typeface="Gill San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white">
          <a:xfrm>
            <a:off x="250130" y="3290808"/>
            <a:ext cx="8642350" cy="144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2569"/>
              </a:buClr>
              <a:buSzPct val="65000"/>
              <a:buFont typeface="Wingdings" charset="0"/>
              <a:buNone/>
              <a:defRPr sz="3600">
                <a:solidFill>
                  <a:schemeClr val="tx1"/>
                </a:solidFill>
                <a:latin typeface="Palatino Linotype"/>
                <a:ea typeface="+mn-ea"/>
                <a:cs typeface="Palatino Linotype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2569"/>
              </a:buClr>
              <a:buSzPct val="65000"/>
              <a:buFont typeface="Wingdings" charset="2"/>
              <a:buChar char="v"/>
              <a:defRPr sz="3000">
                <a:solidFill>
                  <a:srgbClr val="000000"/>
                </a:solidFill>
                <a:latin typeface="Palatino Linotype"/>
                <a:ea typeface="Arial" charset="0"/>
                <a:cs typeface="Palatino Linotype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2569"/>
              </a:buClr>
              <a:buSzPct val="65000"/>
              <a:buFont typeface="Wingdings" charset="2"/>
              <a:buChar char="Ø"/>
              <a:defRPr sz="2800">
                <a:solidFill>
                  <a:srgbClr val="000000"/>
                </a:solidFill>
                <a:latin typeface="Palatino Linotype"/>
                <a:ea typeface="Arial" charset="0"/>
                <a:cs typeface="Palatino Linotype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2569"/>
              </a:buClr>
              <a:buSzPct val="65000"/>
              <a:buFont typeface="Wingdings" charset="0"/>
              <a:buChar char="n"/>
              <a:defRPr sz="2600">
                <a:solidFill>
                  <a:srgbClr val="000000"/>
                </a:solidFill>
                <a:latin typeface="Palatino Linotype"/>
                <a:ea typeface="Arial" charset="0"/>
                <a:cs typeface="Palatino Linotype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2569"/>
              </a:buClr>
              <a:buSzPct val="65000"/>
              <a:buFont typeface="Wingdings" charset="0"/>
              <a:buChar char="n"/>
              <a:defRPr sz="2400">
                <a:solidFill>
                  <a:srgbClr val="000000"/>
                </a:solidFill>
                <a:latin typeface="Palatino Linotype"/>
                <a:ea typeface="Arial" charset="0"/>
                <a:cs typeface="Palatino Linotype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2569"/>
              </a:buClr>
              <a:buSzPct val="65000"/>
              <a:buFont typeface="Wingdings" charset="0"/>
              <a:buChar char="n"/>
              <a:defRPr sz="2400">
                <a:solidFill>
                  <a:srgbClr val="000000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2569"/>
              </a:buClr>
              <a:buSzPct val="65000"/>
              <a:buFont typeface="Wingdings" charset="0"/>
              <a:buChar char="n"/>
              <a:defRPr sz="2400">
                <a:solidFill>
                  <a:srgbClr val="000000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2569"/>
              </a:buClr>
              <a:buSzPct val="65000"/>
              <a:buFont typeface="Wingdings" charset="0"/>
              <a:buChar char="n"/>
              <a:defRPr sz="2400">
                <a:solidFill>
                  <a:srgbClr val="000000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2569"/>
              </a:buClr>
              <a:buSzPct val="65000"/>
              <a:buFont typeface="Wingdings" charset="0"/>
              <a:buChar char="n"/>
              <a:defRPr sz="2400">
                <a:solidFill>
                  <a:srgbClr val="000000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r>
              <a:rPr lang="en-GB" sz="2000" dirty="0" smtClean="0">
                <a:effectLst/>
                <a:latin typeface="Gill Sans"/>
                <a:cs typeface="Gill Sans"/>
              </a:rPr>
              <a:t>Rainer </a:t>
            </a:r>
            <a:r>
              <a:rPr lang="en-GB" sz="2000" dirty="0" err="1">
                <a:effectLst/>
                <a:latin typeface="Gill Sans"/>
                <a:cs typeface="Gill Sans"/>
              </a:rPr>
              <a:t>Volkamer</a:t>
            </a:r>
            <a:r>
              <a:rPr lang="en-GB" sz="2000" baseline="30000" dirty="0">
                <a:effectLst/>
                <a:latin typeface="Gill Sans"/>
                <a:cs typeface="Gill Sans"/>
              </a:rPr>
              <a:t>(c)</a:t>
            </a:r>
            <a:r>
              <a:rPr lang="en-GB" sz="2000" dirty="0">
                <a:effectLst/>
                <a:latin typeface="Gill Sans"/>
                <a:cs typeface="Gill Sans"/>
              </a:rPr>
              <a:t>, </a:t>
            </a:r>
            <a:r>
              <a:rPr lang="en-GB" sz="2000" dirty="0" smtClean="0">
                <a:effectLst/>
                <a:latin typeface="Gill Sans"/>
                <a:cs typeface="Gill Sans"/>
              </a:rPr>
              <a:t>Theodore Koenig</a:t>
            </a:r>
            <a:r>
              <a:rPr lang="en-GB" sz="2000" baseline="30000" dirty="0">
                <a:effectLst/>
                <a:latin typeface="Gill Sans"/>
                <a:cs typeface="Gill Sans"/>
              </a:rPr>
              <a:t>(c)</a:t>
            </a:r>
            <a:r>
              <a:rPr lang="en-GB" sz="2000" dirty="0" smtClean="0">
                <a:effectLst/>
                <a:latin typeface="Gill Sans"/>
                <a:cs typeface="Gill Sans"/>
              </a:rPr>
              <a:t>, Barbara </a:t>
            </a:r>
            <a:r>
              <a:rPr lang="en-GB" sz="2000" dirty="0">
                <a:effectLst/>
                <a:latin typeface="Gill Sans"/>
                <a:cs typeface="Gill Sans"/>
              </a:rPr>
              <a:t>Dix</a:t>
            </a:r>
            <a:r>
              <a:rPr lang="en-GB" sz="2000" baseline="30000" dirty="0">
                <a:effectLst/>
                <a:latin typeface="Gill Sans"/>
                <a:cs typeface="Gill Sans"/>
              </a:rPr>
              <a:t>(c)</a:t>
            </a:r>
            <a:r>
              <a:rPr lang="en-GB" sz="2000" dirty="0">
                <a:effectLst/>
                <a:latin typeface="Gill Sans"/>
                <a:cs typeface="Gill Sans"/>
              </a:rPr>
              <a:t>, </a:t>
            </a:r>
            <a:r>
              <a:rPr lang="en-GB" sz="2000" dirty="0" smtClean="0">
                <a:effectLst/>
                <a:latin typeface="Gill Sans"/>
                <a:cs typeface="Gill Sans"/>
              </a:rPr>
              <a:t>Carlos Ordonez</a:t>
            </a:r>
            <a:r>
              <a:rPr lang="en-GB" sz="2000" baseline="30000" dirty="0">
                <a:effectLst/>
                <a:latin typeface="Gill Sans"/>
                <a:cs typeface="Gill Sans"/>
              </a:rPr>
              <a:t>(</a:t>
            </a:r>
            <a:r>
              <a:rPr lang="en-GB" sz="2000" baseline="30000" dirty="0" smtClean="0">
                <a:effectLst/>
                <a:latin typeface="Gill Sans"/>
                <a:cs typeface="Gill Sans"/>
              </a:rPr>
              <a:t>d)</a:t>
            </a:r>
            <a:r>
              <a:rPr lang="en-GB" sz="2000" dirty="0" smtClean="0">
                <a:effectLst/>
                <a:latin typeface="Gill Sans"/>
                <a:cs typeface="Gill Sans"/>
              </a:rPr>
              <a:t>, Alfonso </a:t>
            </a:r>
            <a:r>
              <a:rPr lang="en-GB" sz="2000" dirty="0" err="1" smtClean="0">
                <a:effectLst/>
                <a:latin typeface="Gill Sans"/>
                <a:cs typeface="Gill Sans"/>
              </a:rPr>
              <a:t>Saiz</a:t>
            </a:r>
            <a:r>
              <a:rPr lang="en-GB" sz="2000" dirty="0" smtClean="0">
                <a:effectLst/>
                <a:latin typeface="Gill Sans"/>
                <a:cs typeface="Gill Sans"/>
              </a:rPr>
              <a:t>-Lopez</a:t>
            </a:r>
            <a:r>
              <a:rPr lang="en-GB" sz="2000" baseline="30000" dirty="0" smtClean="0">
                <a:effectLst/>
                <a:latin typeface="Gill Sans"/>
                <a:cs typeface="Gill Sans"/>
              </a:rPr>
              <a:t>(d)</a:t>
            </a:r>
            <a:endParaRPr lang="en-GB" sz="2000" dirty="0" smtClean="0">
              <a:effectLst/>
              <a:latin typeface="Gill Sans"/>
              <a:cs typeface="Gill Sans"/>
            </a:endParaRPr>
          </a:p>
          <a:p>
            <a:r>
              <a:rPr lang="en-GB" sz="900" dirty="0" smtClean="0">
                <a:effectLst/>
                <a:latin typeface="Gill Sans"/>
                <a:cs typeface="Gill Sans"/>
              </a:rPr>
              <a:t>b </a:t>
            </a:r>
            <a:r>
              <a:rPr lang="en-GB" sz="900" dirty="0">
                <a:effectLst/>
                <a:latin typeface="Gill Sans"/>
                <a:cs typeface="Gill Sans"/>
              </a:rPr>
              <a:t>National Centre for Atmospheric Science (NCAS) , Department of Chemistry, University of York, UK</a:t>
            </a:r>
          </a:p>
          <a:p>
            <a:r>
              <a:rPr lang="en-GB" sz="900" dirty="0">
                <a:effectLst/>
                <a:latin typeface="Gill Sans"/>
                <a:cs typeface="Gill Sans"/>
              </a:rPr>
              <a:t>c Cooperative Institute for Research in Environmental Sciences (CIRES), Department of Chemistry and Biochemistry, University of Colorado, CO, USA</a:t>
            </a:r>
          </a:p>
          <a:p>
            <a:r>
              <a:rPr lang="en-GB" sz="900" dirty="0">
                <a:effectLst/>
                <a:latin typeface="Gill Sans"/>
                <a:cs typeface="Gill Sans"/>
              </a:rPr>
              <a:t>d Atmospheric Chemistry and Climate Group (AC2), </a:t>
            </a:r>
            <a:r>
              <a:rPr lang="en-GB" sz="900" dirty="0" err="1">
                <a:effectLst/>
                <a:latin typeface="Gill Sans"/>
                <a:cs typeface="Gill Sans"/>
              </a:rPr>
              <a:t>Instituto</a:t>
            </a:r>
            <a:r>
              <a:rPr lang="en-GB" sz="900" dirty="0">
                <a:effectLst/>
                <a:latin typeface="Gill Sans"/>
                <a:cs typeface="Gill Sans"/>
              </a:rPr>
              <a:t> de </a:t>
            </a:r>
            <a:r>
              <a:rPr lang="en-GB" sz="900" dirty="0" err="1">
                <a:effectLst/>
                <a:latin typeface="Gill Sans"/>
                <a:cs typeface="Gill Sans"/>
              </a:rPr>
              <a:t>Química</a:t>
            </a:r>
            <a:r>
              <a:rPr lang="en-GB" sz="900" dirty="0">
                <a:effectLst/>
                <a:latin typeface="Gill Sans"/>
                <a:cs typeface="Gill Sans"/>
              </a:rPr>
              <a:t> </a:t>
            </a:r>
            <a:r>
              <a:rPr lang="en-GB" sz="900" dirty="0" err="1">
                <a:effectLst/>
                <a:latin typeface="Gill Sans"/>
                <a:cs typeface="Gill Sans"/>
              </a:rPr>
              <a:t>Física</a:t>
            </a:r>
            <a:r>
              <a:rPr lang="en-GB" sz="900" dirty="0">
                <a:effectLst/>
                <a:latin typeface="Gill Sans"/>
                <a:cs typeface="Gill Sans"/>
              </a:rPr>
              <a:t> </a:t>
            </a:r>
            <a:r>
              <a:rPr lang="en-GB" sz="900" dirty="0" err="1">
                <a:effectLst/>
                <a:latin typeface="Gill Sans"/>
                <a:cs typeface="Gill Sans"/>
              </a:rPr>
              <a:t>Rocasolano</a:t>
            </a:r>
            <a:r>
              <a:rPr lang="en-GB" sz="900" dirty="0">
                <a:effectLst/>
                <a:latin typeface="Gill Sans"/>
                <a:cs typeface="Gill Sans"/>
              </a:rPr>
              <a:t>, CSIC, Madrid, </a:t>
            </a:r>
            <a:r>
              <a:rPr lang="en-GB" sz="900" dirty="0" smtClean="0">
                <a:effectLst/>
                <a:latin typeface="Gill Sans"/>
                <a:cs typeface="Gill Sans"/>
              </a:rPr>
              <a:t>Spain</a:t>
            </a:r>
            <a:endParaRPr lang="en-GB" sz="900" dirty="0">
              <a:effectLst/>
              <a:latin typeface="Gill Sans"/>
              <a:cs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0"/>
            <a:ext cx="86423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/>
              <a:t>Modelling</a:t>
            </a:r>
            <a:r>
              <a:rPr lang="en-US" sz="6000" b="1" dirty="0" smtClean="0"/>
              <a:t> global atmospheric iodine.</a:t>
            </a:r>
            <a:endParaRPr lang="en-US" sz="6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01" y="0"/>
            <a:ext cx="1440000" cy="100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177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965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Gill Sans"/>
                <a:cs typeface="Gill Sans"/>
              </a:rPr>
              <a:t>Observations Reactive Iodine</a:t>
            </a:r>
            <a:endParaRPr lang="en-US" dirty="0">
              <a:latin typeface="Gill Sans"/>
              <a:cs typeface="Gill Sans"/>
            </a:endParaRPr>
          </a:p>
        </p:txBody>
      </p:sp>
      <p:pic>
        <p:nvPicPr>
          <p:cNvPr id="4" name="Picture 3" descr="Screenshot 2014-10-09 10.55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6370"/>
            <a:ext cx="9144000" cy="497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083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Gill Sans"/>
                <a:cs typeface="Gill Sans"/>
              </a:rPr>
              <a:t>Surface IO </a:t>
            </a:r>
            <a:endParaRPr lang="en-US" dirty="0">
              <a:latin typeface="Gill Sans"/>
              <a:cs typeface="Gill Sans"/>
            </a:endParaRPr>
          </a:p>
        </p:txBody>
      </p:sp>
      <p:pic>
        <p:nvPicPr>
          <p:cNvPr id="6" name="Picture 5" descr="14_09_29_HHMM_13_38_IO_surface_com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32848"/>
            <a:ext cx="8964488" cy="459836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79512" y="1340768"/>
            <a:ext cx="9289032" cy="4824536"/>
            <a:chOff x="179512" y="1340768"/>
            <a:chExt cx="9289032" cy="4824536"/>
          </a:xfrm>
        </p:grpSpPr>
        <p:pic>
          <p:nvPicPr>
            <p:cNvPr id="11" name="Picture 10" descr="Screenshot 2014-10-17 16.21.04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16"/>
            <a:stretch/>
          </p:blipFill>
          <p:spPr>
            <a:xfrm>
              <a:off x="179512" y="1432848"/>
              <a:ext cx="8100392" cy="4732456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 bwMode="auto">
            <a:xfrm>
              <a:off x="8172400" y="1340768"/>
              <a:ext cx="1296144" cy="46805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057400" marR="0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charset="0"/>
                <a:buChar char="n"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 rot="16200000">
            <a:off x="6634984" y="2661373"/>
            <a:ext cx="792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A00FE"/>
                </a:solidFill>
              </a:rPr>
              <a:t>Model</a:t>
            </a:r>
            <a:endParaRPr lang="en-US" dirty="0">
              <a:solidFill>
                <a:srgbClr val="FA00F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5597795" y="3069012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Measurements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698366" y="3069012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Measurements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1940748" y="3069012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Measurements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3123179" y="3069012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Measurements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4359166" y="3069012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Measurements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1669208" y="2661373"/>
            <a:ext cx="792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A00FE"/>
                </a:solidFill>
              </a:rPr>
              <a:t>Model</a:t>
            </a:r>
            <a:endParaRPr lang="en-US" dirty="0">
              <a:solidFill>
                <a:srgbClr val="FA00F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2958983" y="2661373"/>
            <a:ext cx="792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A00FE"/>
                </a:solidFill>
              </a:rPr>
              <a:t>Model</a:t>
            </a:r>
            <a:endParaRPr lang="en-US" dirty="0">
              <a:solidFill>
                <a:srgbClr val="FA00F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4226715" y="2661373"/>
            <a:ext cx="792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A00FE"/>
                </a:solidFill>
              </a:rPr>
              <a:t>Model</a:t>
            </a:r>
            <a:endParaRPr lang="en-US" dirty="0">
              <a:solidFill>
                <a:srgbClr val="FA00F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5377400" y="2661373"/>
            <a:ext cx="792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A00FE"/>
                </a:solidFill>
              </a:rPr>
              <a:t>Model</a:t>
            </a:r>
            <a:endParaRPr lang="en-US" dirty="0">
              <a:solidFill>
                <a:srgbClr val="FA00F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28221" y="5846547"/>
            <a:ext cx="955610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Latitude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-271998" y="3588507"/>
            <a:ext cx="101196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IO (</a:t>
            </a:r>
            <a:r>
              <a:rPr lang="en-US" dirty="0" err="1" smtClean="0"/>
              <a:t>pptv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5561656"/>
            <a:ext cx="301660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02563" y="2264945"/>
            <a:ext cx="301660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0342" y="3955816"/>
            <a:ext cx="301660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99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10282"/>
            <a:ext cx="8229600" cy="1143000"/>
          </a:xfrm>
        </p:spPr>
        <p:txBody>
          <a:bodyPr/>
          <a:lstStyle/>
          <a:p>
            <a:r>
              <a:rPr lang="en-US" dirty="0" smtClean="0"/>
              <a:t>Vertical </a:t>
            </a:r>
            <a:r>
              <a:rPr lang="en-US" dirty="0" smtClean="0"/>
              <a:t>IO TORERO</a:t>
            </a:r>
            <a:endParaRPr lang="en-US" dirty="0"/>
          </a:p>
        </p:txBody>
      </p:sp>
      <p:pic>
        <p:nvPicPr>
          <p:cNvPr id="4" name="Picture 3" descr="14_10_12_HHMM_22_26_TORERO_flight_comp_run_TOR_IONO2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7"/>
          <a:stretch/>
        </p:blipFill>
        <p:spPr>
          <a:xfrm>
            <a:off x="325117" y="547449"/>
            <a:ext cx="8243088" cy="560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486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6450"/>
            <a:ext cx="8229600" cy="1143000"/>
          </a:xfrm>
        </p:spPr>
        <p:txBody>
          <a:bodyPr/>
          <a:lstStyle/>
          <a:p>
            <a:r>
              <a:rPr lang="en-US" dirty="0" smtClean="0"/>
              <a:t>Vertical iodine composition</a:t>
            </a:r>
            <a:endParaRPr lang="en-US" dirty="0"/>
          </a:p>
        </p:txBody>
      </p:sp>
      <p:pic>
        <p:nvPicPr>
          <p:cNvPr id="4" name="Picture 3" descr="Macintosh HD:Users:Tomas:Dropbox (WACL):PhD:LaTeX:LaTeX_Docs:paper:mech:figures:14_07_31_Iy_global_GBC_runs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424936" cy="514338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 rot="16200000">
            <a:off x="1075663" y="1775629"/>
            <a:ext cx="1041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IONO2</a:t>
            </a:r>
            <a:endParaRPr lang="en-US" sz="2400" b="1" baseline="-250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9109" y="2006462"/>
            <a:ext cx="474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IO</a:t>
            </a:r>
            <a:endParaRPr lang="en-US" sz="2400" b="1" baseline="-250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8395" y="5362186"/>
            <a:ext cx="370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</a:t>
            </a:r>
            <a:r>
              <a:rPr lang="en-US" sz="2400" b="1" baseline="-25000" dirty="0" smtClean="0"/>
              <a:t>2</a:t>
            </a:r>
            <a:endParaRPr lang="en-US" sz="2400" b="1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701813" y="3578495"/>
            <a:ext cx="669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HOI</a:t>
            </a:r>
            <a:endParaRPr lang="en-US" sz="2400" b="1" baseline="-25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1615863" y="4486896"/>
            <a:ext cx="727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CH</a:t>
            </a:r>
            <a:r>
              <a:rPr lang="en-US" sz="2400" b="1" baseline="-25000" dirty="0" smtClean="0">
                <a:solidFill>
                  <a:srgbClr val="000000"/>
                </a:solidFill>
              </a:rPr>
              <a:t>3</a:t>
            </a:r>
            <a:r>
              <a:rPr lang="en-US" sz="2400" b="1" dirty="0" smtClean="0">
                <a:solidFill>
                  <a:srgbClr val="000000"/>
                </a:solidFill>
              </a:rPr>
              <a:t>I</a:t>
            </a:r>
            <a:endParaRPr lang="en-US" sz="2400" b="1" baseline="-25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585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7643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Gill Sans"/>
                <a:cs typeface="Gill Sans"/>
              </a:rPr>
              <a:t>O</a:t>
            </a:r>
            <a:r>
              <a:rPr lang="en-US" baseline="-25000" dirty="0" smtClean="0">
                <a:latin typeface="Gill Sans"/>
                <a:cs typeface="Gill Sans"/>
              </a:rPr>
              <a:t>3</a:t>
            </a:r>
            <a:r>
              <a:rPr lang="en-US" dirty="0" smtClean="0">
                <a:latin typeface="Gill Sans"/>
                <a:cs typeface="Gill Sans"/>
              </a:rPr>
              <a:t> </a:t>
            </a:r>
            <a:r>
              <a:rPr lang="en-GB" dirty="0" smtClean="0">
                <a:latin typeface="Gill Sans"/>
                <a:cs typeface="Gill Sans"/>
              </a:rPr>
              <a:t>Change with just iodine</a:t>
            </a:r>
            <a:r>
              <a:rPr lang="en-GB" dirty="0">
                <a:latin typeface="Gill Sans"/>
                <a:cs typeface="Gill Sans"/>
              </a:rPr>
              <a:t>		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8496-B3A9-9E46-8214-2EC00E3D038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68887" y="3228945"/>
            <a:ext cx="40062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Screenshot 2014-10-17 20.30.19</a:t>
            </a:r>
            <a:endParaRPr lang="en-GB" dirty="0"/>
          </a:p>
        </p:txBody>
      </p:sp>
      <p:pic>
        <p:nvPicPr>
          <p:cNvPr id="10" name="Picture 9" descr="Screenshot 2014-10-17 20.30.19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3"/>
          <a:stretch/>
        </p:blipFill>
        <p:spPr>
          <a:xfrm>
            <a:off x="0" y="815046"/>
            <a:ext cx="9144000" cy="473888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956928" y="2558867"/>
            <a:ext cx="824595" cy="701391"/>
          </a:xfrm>
          <a:prstGeom prst="ellipse">
            <a:avLst/>
          </a:prstGeom>
          <a:noFill/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639444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2014-10-17 20.33.4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7"/>
          <a:stretch/>
        </p:blipFill>
        <p:spPr>
          <a:xfrm>
            <a:off x="0" y="871931"/>
            <a:ext cx="9324528" cy="459207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8496-B3A9-9E46-8214-2EC00E3D038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-227643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Gill Sans"/>
                <a:cs typeface="Gill Sans"/>
              </a:rPr>
              <a:t>O</a:t>
            </a:r>
            <a:r>
              <a:rPr lang="en-US" baseline="-25000" dirty="0" smtClean="0">
                <a:latin typeface="Gill Sans"/>
                <a:cs typeface="Gill Sans"/>
              </a:rPr>
              <a:t>3</a:t>
            </a:r>
            <a:r>
              <a:rPr lang="en-US" dirty="0" smtClean="0">
                <a:latin typeface="Gill Sans"/>
                <a:cs typeface="Gill Sans"/>
              </a:rPr>
              <a:t> </a:t>
            </a:r>
            <a:r>
              <a:rPr lang="en-GB" dirty="0" smtClean="0">
                <a:latin typeface="Gill Sans"/>
                <a:cs typeface="Gill Sans"/>
              </a:rPr>
              <a:t>Change with just bromine</a:t>
            </a:r>
            <a:r>
              <a:rPr lang="en-GB" dirty="0">
                <a:latin typeface="Gill Sans"/>
                <a:cs typeface="Gill Sans"/>
              </a:rPr>
              <a:t>		      </a:t>
            </a:r>
          </a:p>
        </p:txBody>
      </p:sp>
    </p:spTree>
    <p:extLst>
      <p:ext uri="{BB962C8B-B14F-4D97-AF65-F5344CB8AC3E}">
        <p14:creationId xmlns:p14="http://schemas.microsoft.com/office/powerpoint/2010/main" val="1357844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8496-B3A9-9E46-8214-2EC00E3D0381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" name="Picture 3" descr="Screenshot 2014-10-17 20.37.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127" y="842209"/>
            <a:ext cx="9730218" cy="473043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-227643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Gill Sans"/>
                <a:cs typeface="Gill Sans"/>
              </a:rPr>
              <a:t>O</a:t>
            </a:r>
            <a:r>
              <a:rPr lang="en-US" baseline="-25000" dirty="0" smtClean="0">
                <a:latin typeface="Gill Sans"/>
                <a:cs typeface="Gill Sans"/>
              </a:rPr>
              <a:t>3</a:t>
            </a:r>
            <a:r>
              <a:rPr lang="en-US" dirty="0" smtClean="0">
                <a:latin typeface="Gill Sans"/>
                <a:cs typeface="Gill Sans"/>
              </a:rPr>
              <a:t> </a:t>
            </a:r>
            <a:r>
              <a:rPr lang="en-GB" dirty="0" smtClean="0">
                <a:latin typeface="Gill Sans"/>
                <a:cs typeface="Gill Sans"/>
              </a:rPr>
              <a:t>Change with halogens</a:t>
            </a:r>
            <a:r>
              <a:rPr lang="en-GB" dirty="0">
                <a:latin typeface="Gill Sans"/>
                <a:cs typeface="Gill Sans"/>
              </a:rPr>
              <a:t>		      </a:t>
            </a:r>
          </a:p>
        </p:txBody>
      </p:sp>
      <p:sp>
        <p:nvSpPr>
          <p:cNvPr id="2" name="Oval 1"/>
          <p:cNvSpPr/>
          <p:nvPr/>
        </p:nvSpPr>
        <p:spPr>
          <a:xfrm>
            <a:off x="6928494" y="2776844"/>
            <a:ext cx="824595" cy="483414"/>
          </a:xfrm>
          <a:prstGeom prst="ellipse">
            <a:avLst/>
          </a:prstGeom>
          <a:noFill/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939043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276858"/>
            <a:ext cx="8229600" cy="1143000"/>
          </a:xfrm>
        </p:spPr>
        <p:txBody>
          <a:bodyPr/>
          <a:lstStyle/>
          <a:p>
            <a:r>
              <a:rPr lang="en-US" dirty="0" smtClean="0"/>
              <a:t>Global ozone loss</a:t>
            </a:r>
            <a:endParaRPr lang="en-US" dirty="0"/>
          </a:p>
        </p:txBody>
      </p:sp>
      <p:pic>
        <p:nvPicPr>
          <p:cNvPr id="5" name="Picture 4" descr="Screenshot 2014-10-17 19.42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6142"/>
            <a:ext cx="8496944" cy="53318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65146" y="2009184"/>
            <a:ext cx="905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</a:t>
            </a:r>
            <a:r>
              <a:rPr lang="en-US" baseline="-25000" dirty="0" smtClean="0"/>
              <a:t>2</a:t>
            </a:r>
            <a:r>
              <a:rPr lang="en-US" dirty="0" smtClean="0"/>
              <a:t>+O</a:t>
            </a:r>
            <a:r>
              <a:rPr lang="en-US" baseline="-25000" dirty="0" smtClean="0"/>
              <a:t>3</a:t>
            </a:r>
          </a:p>
          <a:p>
            <a:r>
              <a:rPr lang="en-US" dirty="0" smtClean="0"/>
              <a:t>OH+O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1630984" y="3431540"/>
            <a:ext cx="1245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+hv+H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endParaRPr lang="en-US" baseline="-25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7535842" y="1218741"/>
            <a:ext cx="77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Iodine</a:t>
            </a:r>
            <a:endParaRPr lang="en-US" baseline="-25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6464611" y="1223615"/>
            <a:ext cx="9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Bromine</a:t>
            </a:r>
            <a:endParaRPr lang="en-US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707225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560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Gill Sans"/>
                <a:cs typeface="Gill Sans"/>
              </a:rPr>
              <a:t>Impact of halogens on global oxidation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5046"/>
            <a:ext cx="8229600" cy="531111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b="1" dirty="0" smtClean="0">
                <a:latin typeface="Gill Sans"/>
                <a:cs typeface="Gill Sans"/>
              </a:rPr>
              <a:t>Two influencers</a:t>
            </a:r>
          </a:p>
          <a:p>
            <a:pPr marL="0" indent="0">
              <a:buNone/>
            </a:pPr>
            <a:r>
              <a:rPr lang="en-US" sz="2800" dirty="0">
                <a:latin typeface="Gill Sans"/>
                <a:cs typeface="Gill Sans"/>
              </a:rPr>
              <a:t>	</a:t>
            </a:r>
            <a:r>
              <a:rPr lang="en-US" sz="2800" dirty="0" smtClean="0">
                <a:latin typeface="Gill Sans"/>
                <a:cs typeface="Gill Sans"/>
              </a:rPr>
              <a:t>		</a:t>
            </a:r>
            <a:r>
              <a:rPr lang="en-US" sz="2800" dirty="0" smtClean="0">
                <a:solidFill>
                  <a:srgbClr val="008000"/>
                </a:solidFill>
                <a:latin typeface="Gill Sans"/>
                <a:cs typeface="Gill Sans"/>
              </a:rPr>
              <a:t>O</a:t>
            </a:r>
            <a:r>
              <a:rPr lang="en-US" sz="2800" baseline="-25000" dirty="0" smtClean="0">
                <a:solidFill>
                  <a:srgbClr val="008000"/>
                </a:solidFill>
                <a:latin typeface="Gill Sans"/>
                <a:cs typeface="Gill Sans"/>
              </a:rPr>
              <a:t>3</a:t>
            </a:r>
            <a:r>
              <a:rPr lang="en-US" sz="2800" dirty="0" smtClean="0">
                <a:solidFill>
                  <a:srgbClr val="008000"/>
                </a:solidFill>
                <a:latin typeface="Gill Sans"/>
                <a:cs typeface="Gill Sans"/>
              </a:rPr>
              <a:t> </a:t>
            </a:r>
            <a:r>
              <a:rPr lang="en-US" sz="2800" dirty="0" smtClean="0">
                <a:solidFill>
                  <a:srgbClr val="008000"/>
                </a:solidFill>
                <a:latin typeface="Gill Sans"/>
                <a:ea typeface="Wingdings"/>
                <a:cs typeface="Gill Sans"/>
                <a:sym typeface="Wingdings"/>
              </a:rPr>
              <a:t> 										OH</a:t>
            </a:r>
          </a:p>
          <a:p>
            <a:pPr marL="0" indent="0">
              <a:buNone/>
            </a:pPr>
            <a:r>
              <a:rPr lang="en-US" sz="2800" dirty="0">
                <a:latin typeface="Gill Sans"/>
                <a:cs typeface="Gill Sans"/>
                <a:sym typeface="Wingdings"/>
              </a:rPr>
              <a:t>	</a:t>
            </a:r>
            <a:r>
              <a:rPr lang="en-US" sz="2800" dirty="0" smtClean="0">
                <a:solidFill>
                  <a:srgbClr val="FF0000"/>
                </a:solidFill>
                <a:latin typeface="Gill Sans"/>
                <a:cs typeface="Gill Sans"/>
                <a:sym typeface="Wingdings"/>
              </a:rPr>
              <a:t>XO+HO</a:t>
            </a:r>
            <a:r>
              <a:rPr lang="en-US" sz="2800" baseline="-25000" dirty="0" smtClean="0">
                <a:solidFill>
                  <a:srgbClr val="FF0000"/>
                </a:solidFill>
                <a:latin typeface="Gill Sans"/>
                <a:cs typeface="Gill Sans"/>
                <a:sym typeface="Wingdings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latin typeface="Gill Sans"/>
                <a:cs typeface="Gill Sans"/>
                <a:sym typeface="Wingdings"/>
              </a:rPr>
              <a:t>HOX+h</a:t>
            </a:r>
            <a:r>
              <a:rPr lang="en-US" sz="2800" dirty="0">
                <a:solidFill>
                  <a:srgbClr val="FF0000"/>
                </a:solidFill>
                <a:latin typeface="Symbol" charset="2"/>
                <a:cs typeface="Symbol" charset="2"/>
                <a:sym typeface="Wingdings"/>
              </a:rPr>
              <a:t>n</a:t>
            </a:r>
            <a:r>
              <a:rPr lang="en-US" sz="2800" dirty="0" smtClean="0">
                <a:solidFill>
                  <a:srgbClr val="FF0000"/>
                </a:solidFill>
                <a:latin typeface="Gill Sans"/>
                <a:cs typeface="Gill Sans"/>
                <a:sym typeface="Wingdings"/>
              </a:rPr>
              <a:t>OH+X 					OH</a:t>
            </a:r>
            <a:r>
              <a:rPr lang="en-US" sz="2800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endParaRPr lang="en-US" dirty="0" smtClean="0">
              <a:solidFill>
                <a:srgbClr val="FF0000"/>
              </a:solidFill>
              <a:latin typeface="Wingdings"/>
              <a:ea typeface="Wingdings"/>
              <a:cs typeface="Wingdings"/>
              <a:sym typeface="Wingdings"/>
            </a:endParaRPr>
          </a:p>
          <a:p>
            <a:pPr marL="0" indent="0">
              <a:buNone/>
            </a:pPr>
            <a:endParaRPr lang="en-US" sz="2800" dirty="0" smtClean="0">
              <a:latin typeface="Gill Sans"/>
              <a:cs typeface="Gill Sans"/>
            </a:endParaRPr>
          </a:p>
          <a:p>
            <a:pPr marL="0" indent="0">
              <a:buNone/>
            </a:pPr>
            <a:r>
              <a:rPr lang="en-US" sz="2800" dirty="0" smtClean="0">
                <a:latin typeface="Gill Sans"/>
                <a:cs typeface="Gill Sans"/>
              </a:rPr>
              <a:t>OH Mass weighted global   	</a:t>
            </a:r>
          </a:p>
          <a:p>
            <a:pPr marL="0" indent="0">
              <a:buNone/>
            </a:pPr>
            <a:r>
              <a:rPr lang="en-US" sz="2800" dirty="0">
                <a:latin typeface="Gill Sans"/>
                <a:cs typeface="Gill Sans"/>
              </a:rPr>
              <a:t>	</a:t>
            </a:r>
            <a:r>
              <a:rPr lang="en-US" sz="2800" dirty="0" smtClean="0">
                <a:latin typeface="Gill Sans"/>
                <a:cs typeface="Gill Sans"/>
              </a:rPr>
              <a:t>	Just 	Br 										</a:t>
            </a:r>
            <a:r>
              <a:rPr lang="fr-FR" sz="2800" dirty="0" smtClean="0">
                <a:latin typeface="Gill Sans"/>
                <a:cs typeface="Gill Sans"/>
              </a:rPr>
              <a:t>-2.7% </a:t>
            </a:r>
          </a:p>
          <a:p>
            <a:pPr marL="0" indent="0">
              <a:buNone/>
            </a:pPr>
            <a:r>
              <a:rPr lang="fr-FR" sz="2800" dirty="0">
                <a:latin typeface="Gill Sans"/>
                <a:cs typeface="Gill Sans"/>
              </a:rPr>
              <a:t>	</a:t>
            </a:r>
            <a:r>
              <a:rPr lang="fr-FR" sz="2800" dirty="0" smtClean="0">
                <a:latin typeface="Gill Sans"/>
                <a:cs typeface="Gill Sans"/>
              </a:rPr>
              <a:t>	Just 	I 										+0.1%</a:t>
            </a:r>
            <a:endParaRPr lang="fr-FR" sz="2800" dirty="0">
              <a:latin typeface="Gill Sans"/>
              <a:cs typeface="Gill Sans"/>
            </a:endParaRPr>
          </a:p>
          <a:p>
            <a:pPr marL="0" indent="0">
              <a:buNone/>
            </a:pPr>
            <a:r>
              <a:rPr lang="fr-FR" sz="2800" dirty="0" smtClean="0">
                <a:latin typeface="Gill Sans"/>
                <a:cs typeface="Gill Sans"/>
              </a:rPr>
              <a:t>		</a:t>
            </a:r>
            <a:r>
              <a:rPr lang="fr-FR" sz="2800" dirty="0" err="1" smtClean="0">
                <a:latin typeface="Gill Sans"/>
                <a:cs typeface="Gill Sans"/>
              </a:rPr>
              <a:t>Both</a:t>
            </a:r>
            <a:r>
              <a:rPr lang="fr-FR" sz="2800" dirty="0" smtClean="0">
                <a:latin typeface="Gill Sans"/>
                <a:cs typeface="Gill Sans"/>
              </a:rPr>
              <a:t> 											-2.5%</a:t>
            </a:r>
          </a:p>
          <a:p>
            <a:pPr marL="0" indent="0">
              <a:buNone/>
            </a:pPr>
            <a:endParaRPr lang="fr-FR" sz="2800" dirty="0">
              <a:latin typeface="Gill Sans"/>
              <a:cs typeface="Gill Sans"/>
              <a:sym typeface="Wingdings"/>
            </a:endParaRPr>
          </a:p>
          <a:p>
            <a:pPr marL="0" indent="0">
              <a:buNone/>
            </a:pPr>
            <a:r>
              <a:rPr lang="fr-FR" sz="2800" dirty="0" smtClean="0">
                <a:latin typeface="Gill Sans"/>
                <a:cs typeface="Gill Sans"/>
                <a:sym typeface="Wingdings"/>
              </a:rPr>
              <a:t>CH</a:t>
            </a:r>
            <a:r>
              <a:rPr lang="fr-FR" sz="2800" baseline="-25000" dirty="0" smtClean="0">
                <a:latin typeface="Gill Sans"/>
                <a:cs typeface="Gill Sans"/>
                <a:sym typeface="Wingdings"/>
              </a:rPr>
              <a:t>4</a:t>
            </a:r>
            <a:r>
              <a:rPr lang="fr-FR" sz="2800" dirty="0" smtClean="0">
                <a:latin typeface="Gill Sans"/>
                <a:cs typeface="Gill Sans"/>
                <a:sym typeface="Wingdings"/>
              </a:rPr>
              <a:t> </a:t>
            </a:r>
            <a:r>
              <a:rPr lang="fr-FR" sz="2800" dirty="0" err="1" smtClean="0">
                <a:latin typeface="Gill Sans"/>
                <a:cs typeface="Gill Sans"/>
                <a:sym typeface="Wingdings"/>
              </a:rPr>
              <a:t>lifetime</a:t>
            </a:r>
            <a:endParaRPr lang="fr-FR" sz="2800" dirty="0" smtClean="0">
              <a:latin typeface="Gill Sans"/>
              <a:cs typeface="Gill Sans"/>
              <a:sym typeface="Wingdings"/>
            </a:endParaRPr>
          </a:p>
          <a:p>
            <a:pPr marL="0" indent="0">
              <a:buNone/>
            </a:pPr>
            <a:r>
              <a:rPr lang="en-US" sz="2800" dirty="0" smtClean="0">
                <a:latin typeface="Palatino"/>
                <a:cs typeface="Palatino"/>
              </a:rPr>
              <a:t>		</a:t>
            </a:r>
            <a:r>
              <a:rPr lang="en-US" sz="2800" dirty="0" smtClean="0">
                <a:latin typeface="Gill Sans"/>
                <a:cs typeface="Gill Sans"/>
              </a:rPr>
              <a:t>Just Br 											+2.8%</a:t>
            </a:r>
          </a:p>
          <a:p>
            <a:pPr marL="0" indent="0">
              <a:buNone/>
            </a:pPr>
            <a:r>
              <a:rPr lang="en-US" sz="2800" dirty="0">
                <a:latin typeface="Gill Sans"/>
                <a:cs typeface="Gill Sans"/>
              </a:rPr>
              <a:t>	</a:t>
            </a:r>
            <a:r>
              <a:rPr lang="en-US" sz="2800" dirty="0" smtClean="0">
                <a:latin typeface="Gill Sans"/>
                <a:cs typeface="Gill Sans"/>
              </a:rPr>
              <a:t>	Just I 											-0.04%</a:t>
            </a:r>
          </a:p>
          <a:p>
            <a:pPr marL="0" indent="0">
              <a:buNone/>
            </a:pPr>
            <a:r>
              <a:rPr lang="en-US" sz="2800" dirty="0">
                <a:latin typeface="Gill Sans"/>
                <a:cs typeface="Gill Sans"/>
              </a:rPr>
              <a:t>	</a:t>
            </a:r>
            <a:r>
              <a:rPr lang="en-US" sz="2800" dirty="0" smtClean="0">
                <a:latin typeface="Gill Sans"/>
                <a:cs typeface="Gill Sans"/>
              </a:rPr>
              <a:t>	Both 											+2.6%</a:t>
            </a:r>
            <a:endParaRPr lang="fr-FR" sz="2800" dirty="0" smtClean="0">
              <a:latin typeface="Gill Sans"/>
              <a:cs typeface="Gill Sans"/>
              <a:sym typeface="Wingdings"/>
            </a:endParaRPr>
          </a:p>
          <a:p>
            <a:pPr marL="0" indent="0">
              <a:buNone/>
            </a:pPr>
            <a:r>
              <a:rPr lang="en-US" dirty="0" smtClean="0">
                <a:latin typeface="Gill Sans"/>
                <a:cs typeface="Gill Sans"/>
                <a:sym typeface="Wingdings"/>
              </a:rPr>
              <a:t>					</a:t>
            </a:r>
            <a:endParaRPr lang="en-US" dirty="0">
              <a:latin typeface="Gill Sans"/>
              <a:ea typeface="Wingdings"/>
              <a:cs typeface="Gill Sans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048244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722" y="-59602"/>
            <a:ext cx="8229600" cy="1143000"/>
          </a:xfrm>
        </p:spPr>
        <p:txBody>
          <a:bodyPr/>
          <a:lstStyle/>
          <a:p>
            <a:r>
              <a:rPr lang="en-US" dirty="0" smtClean="0"/>
              <a:t>Chemical uncertainties: IO</a:t>
            </a:r>
            <a:endParaRPr lang="en-US" dirty="0"/>
          </a:p>
        </p:txBody>
      </p:sp>
      <p:pic>
        <p:nvPicPr>
          <p:cNvPr id="4" name="Picture 3" descr="Macintosh HD:Users:Tomas:Dropbox (WACL):PhD:LaTeX:LaTeX_Docs:paper:mech:figures:14_09_10_GBC_II_sensit_IO_vertical_total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0"/>
          <a:stretch/>
        </p:blipFill>
        <p:spPr bwMode="auto">
          <a:xfrm>
            <a:off x="76377" y="907894"/>
            <a:ext cx="8968788" cy="5293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7260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aiz_lopez_Iodine Cycle from Saiz-Lopez et al, 20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80728"/>
            <a:ext cx="7776864" cy="52516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16200000">
            <a:off x="-1212621" y="4226446"/>
            <a:ext cx="29417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fr-FR" sz="1600" i="1" dirty="0" smtClean="0">
                <a:solidFill>
                  <a:schemeClr val="tx1"/>
                </a:solidFill>
                <a:effectLst/>
                <a:latin typeface="Palatino"/>
                <a:cs typeface="Palatino"/>
              </a:rPr>
              <a:t>Image</a:t>
            </a:r>
            <a:r>
              <a:rPr lang="fr-FR" sz="1600" dirty="0" smtClean="0">
                <a:solidFill>
                  <a:schemeClr val="tx1"/>
                </a:solidFill>
                <a:effectLst/>
                <a:latin typeface="Palatino"/>
                <a:cs typeface="Palatino"/>
              </a:rPr>
              <a:t>: </a:t>
            </a:r>
            <a:r>
              <a:rPr lang="fr-FR" sz="1600" dirty="0" err="1" smtClean="0">
                <a:solidFill>
                  <a:schemeClr val="tx1"/>
                </a:solidFill>
                <a:effectLst/>
                <a:latin typeface="Palatino"/>
                <a:cs typeface="Palatino"/>
              </a:rPr>
              <a:t>Saiz</a:t>
            </a:r>
            <a:r>
              <a:rPr lang="fr-FR" sz="1600" dirty="0" smtClean="0">
                <a:solidFill>
                  <a:schemeClr val="tx1"/>
                </a:solidFill>
                <a:effectLst/>
                <a:latin typeface="Palatino"/>
                <a:cs typeface="Palatino"/>
              </a:rPr>
              <a:t>-Lopez et al.,  2012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872567"/>
            <a:ext cx="4824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None/>
            </a:pPr>
            <a:endParaRPr lang="en-GB" dirty="0" smtClean="0">
              <a:solidFill>
                <a:srgbClr val="FFA000"/>
              </a:solidFill>
            </a:endParaRPr>
          </a:p>
          <a:p>
            <a:pPr lvl="1"/>
            <a:endParaRPr lang="en-GB" dirty="0">
              <a:solidFill>
                <a:srgbClr val="FFA000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2915813" y="3501006"/>
            <a:ext cx="3744420" cy="1800203"/>
            <a:chOff x="2915813" y="3501006"/>
            <a:chExt cx="3744420" cy="1800203"/>
          </a:xfrm>
        </p:grpSpPr>
        <p:sp>
          <p:nvSpPr>
            <p:cNvPr id="9" name="Curved Up Arrow 8"/>
            <p:cNvSpPr/>
            <p:nvPr/>
          </p:nvSpPr>
          <p:spPr bwMode="auto">
            <a:xfrm rot="10800000">
              <a:off x="2915813" y="3501006"/>
              <a:ext cx="3744419" cy="576065"/>
            </a:xfrm>
            <a:prstGeom prst="curvedUpArrow">
              <a:avLst/>
            </a:prstGeom>
            <a:solidFill>
              <a:srgbClr val="002569">
                <a:alpha val="53000"/>
              </a:srgbClr>
            </a:solidFill>
            <a:ln w="60325" cap="flat" cmpd="sng" algn="ctr">
              <a:solidFill>
                <a:srgbClr val="002569">
                  <a:alpha val="4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057400" marR="0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charset="0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  <a:ea typeface="ＭＳ Ｐゴシック" charset="0"/>
                <a:cs typeface="Palatino"/>
              </a:endParaRPr>
            </a:p>
          </p:txBody>
        </p:sp>
        <p:sp>
          <p:nvSpPr>
            <p:cNvPr id="10" name="Curved Up Arrow 9"/>
            <p:cNvSpPr/>
            <p:nvPr/>
          </p:nvSpPr>
          <p:spPr bwMode="auto">
            <a:xfrm>
              <a:off x="2915816" y="4725144"/>
              <a:ext cx="3744417" cy="576065"/>
            </a:xfrm>
            <a:prstGeom prst="curvedUpArrow">
              <a:avLst/>
            </a:prstGeom>
            <a:solidFill>
              <a:srgbClr val="002569">
                <a:alpha val="53000"/>
              </a:srgbClr>
            </a:solidFill>
            <a:ln w="60325" cap="flat" cmpd="sng" algn="ctr">
              <a:solidFill>
                <a:srgbClr val="002569">
                  <a:alpha val="4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057400" marR="0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charset="0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  <a:ea typeface="ＭＳ Ｐゴシック" charset="0"/>
                <a:cs typeface="Palatino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915816" y="4797152"/>
            <a:ext cx="4226768" cy="1008112"/>
            <a:chOff x="2915816" y="4797152"/>
            <a:chExt cx="4226768" cy="1008112"/>
          </a:xfrm>
        </p:grpSpPr>
        <p:sp>
          <p:nvSpPr>
            <p:cNvPr id="12" name="Oval 11"/>
            <p:cNvSpPr/>
            <p:nvPr/>
          </p:nvSpPr>
          <p:spPr bwMode="auto">
            <a:xfrm>
              <a:off x="6228184" y="4797152"/>
              <a:ext cx="914400" cy="91440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057400" marR="0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charset="0"/>
                <a:buChar char="n"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ＭＳ Ｐゴシック" charset="0"/>
                <a:cs typeface="Arial" charset="0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 flipV="1">
              <a:off x="2915816" y="5301208"/>
              <a:ext cx="0" cy="504056"/>
            </a:xfrm>
            <a:prstGeom prst="straightConnector1">
              <a:avLst/>
            </a:prstGeom>
            <a:noFill/>
            <a:ln w="63500" cap="flat" cmpd="sng" algn="ctr">
              <a:solidFill>
                <a:srgbClr val="006633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Arrow Connector 13"/>
            <p:cNvCxnSpPr/>
            <p:nvPr/>
          </p:nvCxnSpPr>
          <p:spPr bwMode="auto">
            <a:xfrm flipV="1">
              <a:off x="3347864" y="5301208"/>
              <a:ext cx="0" cy="504056"/>
            </a:xfrm>
            <a:prstGeom prst="straightConnector1">
              <a:avLst/>
            </a:prstGeom>
            <a:noFill/>
            <a:ln w="63500" cap="flat" cmpd="sng" algn="ctr">
              <a:solidFill>
                <a:srgbClr val="006633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Arrow Connector 14"/>
            <p:cNvCxnSpPr/>
            <p:nvPr/>
          </p:nvCxnSpPr>
          <p:spPr bwMode="auto">
            <a:xfrm flipV="1">
              <a:off x="3779912" y="5301208"/>
              <a:ext cx="0" cy="504056"/>
            </a:xfrm>
            <a:prstGeom prst="straightConnector1">
              <a:avLst/>
            </a:prstGeom>
            <a:noFill/>
            <a:ln w="63500" cap="flat" cmpd="sng" algn="ctr">
              <a:solidFill>
                <a:srgbClr val="006633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Arrow Connector 15"/>
            <p:cNvCxnSpPr/>
            <p:nvPr/>
          </p:nvCxnSpPr>
          <p:spPr bwMode="auto">
            <a:xfrm flipV="1">
              <a:off x="4211960" y="5301208"/>
              <a:ext cx="0" cy="504056"/>
            </a:xfrm>
            <a:prstGeom prst="straightConnector1">
              <a:avLst/>
            </a:prstGeom>
            <a:noFill/>
            <a:ln w="63500" cap="flat" cmpd="sng" algn="ctr">
              <a:solidFill>
                <a:srgbClr val="006633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Arrow Connector 16"/>
            <p:cNvCxnSpPr/>
            <p:nvPr/>
          </p:nvCxnSpPr>
          <p:spPr bwMode="auto">
            <a:xfrm flipV="1">
              <a:off x="4644008" y="5301208"/>
              <a:ext cx="0" cy="504056"/>
            </a:xfrm>
            <a:prstGeom prst="straightConnector1">
              <a:avLst/>
            </a:prstGeom>
            <a:noFill/>
            <a:ln w="63500" cap="flat" cmpd="sng" algn="ctr">
              <a:solidFill>
                <a:srgbClr val="006633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Arrow Connector 17"/>
            <p:cNvCxnSpPr/>
            <p:nvPr/>
          </p:nvCxnSpPr>
          <p:spPr bwMode="auto">
            <a:xfrm flipV="1">
              <a:off x="5076056" y="5301208"/>
              <a:ext cx="0" cy="504056"/>
            </a:xfrm>
            <a:prstGeom prst="straightConnector1">
              <a:avLst/>
            </a:prstGeom>
            <a:noFill/>
            <a:ln w="63500" cap="flat" cmpd="sng" algn="ctr">
              <a:solidFill>
                <a:srgbClr val="006633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Arrow Connector 18"/>
            <p:cNvCxnSpPr/>
            <p:nvPr/>
          </p:nvCxnSpPr>
          <p:spPr bwMode="auto">
            <a:xfrm flipV="1">
              <a:off x="5652120" y="5157192"/>
              <a:ext cx="0" cy="504056"/>
            </a:xfrm>
            <a:prstGeom prst="straightConnector1">
              <a:avLst/>
            </a:prstGeom>
            <a:noFill/>
            <a:ln w="63500" cap="flat" cmpd="sng" algn="ctr">
              <a:solidFill>
                <a:srgbClr val="006633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Arrow Connector 19"/>
            <p:cNvCxnSpPr/>
            <p:nvPr/>
          </p:nvCxnSpPr>
          <p:spPr bwMode="auto">
            <a:xfrm flipV="1">
              <a:off x="6948264" y="5013176"/>
              <a:ext cx="0" cy="504056"/>
            </a:xfrm>
            <a:prstGeom prst="straightConnector1">
              <a:avLst/>
            </a:prstGeom>
            <a:noFill/>
            <a:ln w="63500" cap="flat" cmpd="sng" algn="ctr">
              <a:solidFill>
                <a:srgbClr val="006633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1" name="Straight Arrow Connector 30"/>
          <p:cNvCxnSpPr/>
          <p:nvPr/>
        </p:nvCxnSpPr>
        <p:spPr bwMode="auto">
          <a:xfrm flipV="1">
            <a:off x="5724128" y="4661520"/>
            <a:ext cx="800471" cy="423664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5" name="Group 44"/>
          <p:cNvGrpSpPr/>
          <p:nvPr/>
        </p:nvGrpSpPr>
        <p:grpSpPr>
          <a:xfrm>
            <a:off x="1988095" y="3717032"/>
            <a:ext cx="1863825" cy="576064"/>
            <a:chOff x="1988095" y="3717032"/>
            <a:chExt cx="1863825" cy="576064"/>
          </a:xfrm>
        </p:grpSpPr>
        <p:cxnSp>
          <p:nvCxnSpPr>
            <p:cNvPr id="37" name="Straight Arrow Connector 36"/>
            <p:cNvCxnSpPr/>
            <p:nvPr/>
          </p:nvCxnSpPr>
          <p:spPr bwMode="auto">
            <a:xfrm flipH="1" flipV="1">
              <a:off x="1988095" y="4005064"/>
              <a:ext cx="711697" cy="288032"/>
            </a:xfrm>
            <a:prstGeom prst="straightConnector1">
              <a:avLst/>
            </a:prstGeom>
            <a:noFill/>
            <a:ln w="63500" cap="flat" cmpd="sng" algn="ctr">
              <a:solidFill>
                <a:srgbClr val="002569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Straight Arrow Connector 38"/>
            <p:cNvCxnSpPr/>
            <p:nvPr/>
          </p:nvCxnSpPr>
          <p:spPr bwMode="auto">
            <a:xfrm flipV="1">
              <a:off x="3131840" y="3717032"/>
              <a:ext cx="72009" cy="360040"/>
            </a:xfrm>
            <a:prstGeom prst="straightConnector1">
              <a:avLst/>
            </a:prstGeom>
            <a:noFill/>
            <a:ln w="63500" cap="flat" cmpd="sng" algn="ctr">
              <a:solidFill>
                <a:srgbClr val="002569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Straight Arrow Connector 40"/>
            <p:cNvCxnSpPr/>
            <p:nvPr/>
          </p:nvCxnSpPr>
          <p:spPr bwMode="auto">
            <a:xfrm flipV="1">
              <a:off x="3347864" y="3933056"/>
              <a:ext cx="504056" cy="360040"/>
            </a:xfrm>
            <a:prstGeom prst="straightConnector1">
              <a:avLst/>
            </a:prstGeom>
            <a:noFill/>
            <a:ln w="63500" cap="flat" cmpd="sng" algn="ctr">
              <a:solidFill>
                <a:srgbClr val="002569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4" name="Group 63"/>
          <p:cNvGrpSpPr/>
          <p:nvPr/>
        </p:nvGrpSpPr>
        <p:grpSpPr>
          <a:xfrm>
            <a:off x="1619672" y="1556792"/>
            <a:ext cx="6048672" cy="2016224"/>
            <a:chOff x="1619672" y="1556792"/>
            <a:chExt cx="6048672" cy="2016224"/>
          </a:xfrm>
        </p:grpSpPr>
        <p:cxnSp>
          <p:nvCxnSpPr>
            <p:cNvPr id="47" name="Straight Arrow Connector 46"/>
            <p:cNvCxnSpPr/>
            <p:nvPr/>
          </p:nvCxnSpPr>
          <p:spPr bwMode="auto">
            <a:xfrm flipV="1">
              <a:off x="3491880" y="2636912"/>
              <a:ext cx="1224136" cy="648072"/>
            </a:xfrm>
            <a:prstGeom prst="straightConnector1">
              <a:avLst/>
            </a:prstGeom>
            <a:noFill/>
            <a:ln w="63500" cap="flat" cmpd="sng" algn="ctr">
              <a:solidFill>
                <a:srgbClr val="DD7B16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Straight Arrow Connector 49"/>
            <p:cNvCxnSpPr/>
            <p:nvPr/>
          </p:nvCxnSpPr>
          <p:spPr bwMode="auto">
            <a:xfrm flipV="1">
              <a:off x="4067944" y="2852936"/>
              <a:ext cx="864096" cy="504056"/>
            </a:xfrm>
            <a:prstGeom prst="straightConnector1">
              <a:avLst/>
            </a:prstGeom>
            <a:noFill/>
            <a:ln w="63500" cap="flat" cmpd="sng" algn="ctr">
              <a:solidFill>
                <a:srgbClr val="DD7B16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Straight Arrow Connector 51"/>
            <p:cNvCxnSpPr/>
            <p:nvPr/>
          </p:nvCxnSpPr>
          <p:spPr bwMode="auto">
            <a:xfrm flipV="1">
              <a:off x="5004048" y="3284984"/>
              <a:ext cx="648072" cy="288032"/>
            </a:xfrm>
            <a:prstGeom prst="straightConnector1">
              <a:avLst/>
            </a:prstGeom>
            <a:noFill/>
            <a:ln w="63500" cap="flat" cmpd="sng" algn="ctr">
              <a:solidFill>
                <a:srgbClr val="DD7B16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Straight Arrow Connector 54"/>
            <p:cNvCxnSpPr/>
            <p:nvPr/>
          </p:nvCxnSpPr>
          <p:spPr bwMode="auto">
            <a:xfrm flipV="1">
              <a:off x="1619672" y="1556792"/>
              <a:ext cx="216024" cy="432048"/>
            </a:xfrm>
            <a:prstGeom prst="straightConnector1">
              <a:avLst/>
            </a:prstGeom>
            <a:noFill/>
            <a:ln w="63500" cap="flat" cmpd="sng" algn="ctr">
              <a:solidFill>
                <a:srgbClr val="DD7B16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Straight Arrow Connector 57"/>
            <p:cNvCxnSpPr/>
            <p:nvPr/>
          </p:nvCxnSpPr>
          <p:spPr bwMode="auto">
            <a:xfrm flipV="1">
              <a:off x="2483768" y="1628800"/>
              <a:ext cx="72008" cy="360040"/>
            </a:xfrm>
            <a:prstGeom prst="straightConnector1">
              <a:avLst/>
            </a:prstGeom>
            <a:noFill/>
            <a:ln w="63500" cap="flat" cmpd="sng" algn="ctr">
              <a:solidFill>
                <a:srgbClr val="DD7B16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Arrow Connector 59"/>
            <p:cNvCxnSpPr/>
            <p:nvPr/>
          </p:nvCxnSpPr>
          <p:spPr bwMode="auto">
            <a:xfrm flipH="1" flipV="1">
              <a:off x="3131840" y="1628800"/>
              <a:ext cx="72008" cy="360040"/>
            </a:xfrm>
            <a:prstGeom prst="straightConnector1">
              <a:avLst/>
            </a:prstGeom>
            <a:noFill/>
            <a:ln w="63500" cap="flat" cmpd="sng" algn="ctr">
              <a:solidFill>
                <a:srgbClr val="DD7B16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Straight Arrow Connector 61"/>
            <p:cNvCxnSpPr/>
            <p:nvPr/>
          </p:nvCxnSpPr>
          <p:spPr bwMode="auto">
            <a:xfrm flipV="1">
              <a:off x="7308304" y="3140968"/>
              <a:ext cx="360040" cy="360040"/>
            </a:xfrm>
            <a:prstGeom prst="straightConnector1">
              <a:avLst/>
            </a:prstGeom>
            <a:noFill/>
            <a:ln w="63500" cap="flat" cmpd="sng" algn="ctr">
              <a:solidFill>
                <a:srgbClr val="DD7B16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5" name="Straight Arrow Connector 64"/>
          <p:cNvCxnSpPr/>
          <p:nvPr/>
        </p:nvCxnSpPr>
        <p:spPr bwMode="auto">
          <a:xfrm flipH="1">
            <a:off x="6660232" y="3140968"/>
            <a:ext cx="144016" cy="432048"/>
          </a:xfrm>
          <a:prstGeom prst="straightConnector1">
            <a:avLst/>
          </a:prstGeom>
          <a:noFill/>
          <a:ln w="63500" cap="flat" cmpd="sng" algn="ctr">
            <a:solidFill>
              <a:srgbClr val="DD7B16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Arrow Connector 66"/>
          <p:cNvCxnSpPr/>
          <p:nvPr/>
        </p:nvCxnSpPr>
        <p:spPr bwMode="auto">
          <a:xfrm>
            <a:off x="8028384" y="2996952"/>
            <a:ext cx="0" cy="1368152"/>
          </a:xfrm>
          <a:prstGeom prst="straightConnector1">
            <a:avLst/>
          </a:prstGeom>
          <a:noFill/>
          <a:ln w="63500" cap="flat" cmpd="sng" algn="ctr">
            <a:solidFill>
              <a:srgbClr val="95530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11442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Gill Sans"/>
                <a:cs typeface="Gill Sans"/>
              </a:rPr>
              <a:t>Tropospheric Iodine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09268" y="4797152"/>
            <a:ext cx="5493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cs typeface="Times"/>
              </a:rPr>
              <a:t>HOI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412031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9735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Gill Sans"/>
                <a:cs typeface="Gill Sans"/>
              </a:rPr>
              <a:t>CONTRAST / CAST</a:t>
            </a:r>
            <a:endParaRPr lang="en-US" dirty="0">
              <a:latin typeface="Gill Sans"/>
              <a:cs typeface="Gill Sans"/>
            </a:endParaRPr>
          </a:p>
        </p:txBody>
      </p:sp>
      <p:pic>
        <p:nvPicPr>
          <p:cNvPr id="5" name="Picture 4" descr="IO without ob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3"/>
          <a:stretch/>
        </p:blipFill>
        <p:spPr>
          <a:xfrm>
            <a:off x="796160" y="1080410"/>
            <a:ext cx="7449789" cy="505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355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3712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Gill Sans"/>
                <a:cs typeface="Gill Sans"/>
              </a:rPr>
              <a:t>Conclusions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5880"/>
            <a:ext cx="8229600" cy="5220283"/>
          </a:xfrm>
        </p:spPr>
        <p:txBody>
          <a:bodyPr/>
          <a:lstStyle/>
          <a:p>
            <a:r>
              <a:rPr lang="en-US" dirty="0" smtClean="0"/>
              <a:t>Building a reactive iodine simulations</a:t>
            </a:r>
          </a:p>
          <a:p>
            <a:r>
              <a:rPr lang="en-US" dirty="0" smtClean="0"/>
              <a:t>Very poorly constrained by observations</a:t>
            </a:r>
          </a:p>
          <a:p>
            <a:r>
              <a:rPr lang="en-US" dirty="0" smtClean="0"/>
              <a:t>Often poorly defined kinetics</a:t>
            </a:r>
          </a:p>
          <a:p>
            <a:r>
              <a:rPr lang="en-US" dirty="0" smtClean="0"/>
              <a:t>Rather </a:t>
            </a:r>
            <a:r>
              <a:rPr lang="en-US" dirty="0" err="1" smtClean="0"/>
              <a:t>suprisinly</a:t>
            </a:r>
            <a:r>
              <a:rPr lang="en-US" dirty="0" smtClean="0"/>
              <a:t> IO </a:t>
            </a:r>
            <a:r>
              <a:rPr lang="en-US" dirty="0" smtClean="0"/>
              <a:t>concentrations calculated are consistent with observations</a:t>
            </a:r>
          </a:p>
          <a:p>
            <a:r>
              <a:rPr lang="en-US" dirty="0" smtClean="0"/>
              <a:t>Iodine alone ~2-7% change in O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en-US" dirty="0" smtClean="0"/>
              <a:t>column</a:t>
            </a:r>
          </a:p>
          <a:p>
            <a:r>
              <a:rPr lang="en-US" dirty="0" smtClean="0"/>
              <a:t>Iodine has almost no impact on OH</a:t>
            </a:r>
            <a:endParaRPr lang="en-US" dirty="0" smtClean="0"/>
          </a:p>
          <a:p>
            <a:r>
              <a:rPr lang="en-US" dirty="0" smtClean="0"/>
              <a:t>Halogens ~10% change in O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en-US" dirty="0" smtClean="0"/>
              <a:t>column</a:t>
            </a:r>
            <a:r>
              <a:rPr lang="en-US" dirty="0" smtClean="0"/>
              <a:t>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136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0781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Gill Sans"/>
                <a:cs typeface="Gill Sans"/>
              </a:rPr>
              <a:t>GEOS-</a:t>
            </a:r>
            <a:r>
              <a:rPr lang="en-US" dirty="0" err="1" smtClean="0">
                <a:latin typeface="Gill Sans"/>
                <a:cs typeface="Gill Sans"/>
              </a:rPr>
              <a:t>Chem</a:t>
            </a:r>
            <a:endParaRPr lang="en-US" dirty="0">
              <a:latin typeface="Gill Sans"/>
              <a:cs typeface="Gill Sans"/>
            </a:endParaRPr>
          </a:p>
        </p:txBody>
      </p:sp>
      <p:pic>
        <p:nvPicPr>
          <p:cNvPr id="4" name="Picture 3" descr="geos_chem_climate_mod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108" y="1052736"/>
            <a:ext cx="2604388" cy="234676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0825" y="1125538"/>
            <a:ext cx="7633543" cy="5000625"/>
          </a:xfrm>
        </p:spPr>
        <p:txBody>
          <a:bodyPr/>
          <a:lstStyle/>
          <a:p>
            <a:r>
              <a:rPr lang="en-US" sz="2800" dirty="0" smtClean="0">
                <a:latin typeface="Gill Sans"/>
                <a:cs typeface="Gill Sans"/>
              </a:rPr>
              <a:t>GEOS-Chem v9-2</a:t>
            </a:r>
            <a:endParaRPr lang="en-US" sz="2800" dirty="0">
              <a:latin typeface="Gill Sans"/>
              <a:cs typeface="Gill Sans"/>
            </a:endParaRPr>
          </a:p>
          <a:p>
            <a:r>
              <a:rPr lang="en-US" sz="2800" dirty="0" smtClean="0">
                <a:latin typeface="Gill Sans"/>
                <a:cs typeface="Gill Sans"/>
              </a:rPr>
              <a:t>Standard </a:t>
            </a:r>
            <a:r>
              <a:rPr lang="en-US" sz="2800" dirty="0" smtClean="0">
                <a:latin typeface="Gill Sans"/>
                <a:cs typeface="Gill Sans"/>
              </a:rPr>
              <a:t>66 </a:t>
            </a:r>
            <a:r>
              <a:rPr lang="en-US" sz="2800" dirty="0">
                <a:latin typeface="Gill Sans"/>
                <a:cs typeface="Gill Sans"/>
              </a:rPr>
              <a:t>tracers</a:t>
            </a:r>
          </a:p>
          <a:p>
            <a:r>
              <a:rPr lang="en-US" sz="2800" dirty="0" smtClean="0">
                <a:latin typeface="Gill Sans"/>
                <a:cs typeface="Gill Sans"/>
              </a:rPr>
              <a:t>Chemistry ~270 reactions</a:t>
            </a:r>
          </a:p>
          <a:p>
            <a:r>
              <a:rPr lang="en-US" sz="2800" dirty="0" smtClean="0">
                <a:latin typeface="Gill Sans"/>
                <a:cs typeface="Gill Sans"/>
              </a:rPr>
              <a:t>47 Levels up to ~80 km</a:t>
            </a:r>
          </a:p>
          <a:p>
            <a:r>
              <a:rPr lang="en-US" sz="2800" dirty="0" smtClean="0">
                <a:latin typeface="Gill Sans"/>
                <a:cs typeface="Gill Sans"/>
              </a:rPr>
              <a:t>Bromine chemistry scheme (</a:t>
            </a:r>
            <a:r>
              <a:rPr lang="en-US" sz="2800" dirty="0" err="1" smtClean="0">
                <a:latin typeface="Gill Sans"/>
                <a:cs typeface="Gill Sans"/>
              </a:rPr>
              <a:t>Parrella</a:t>
            </a:r>
            <a:r>
              <a:rPr lang="en-US" sz="2800" dirty="0" smtClean="0">
                <a:latin typeface="Gill Sans"/>
                <a:cs typeface="Gill Sans"/>
              </a:rPr>
              <a:t>, 2012</a:t>
            </a:r>
            <a:r>
              <a:rPr lang="en-US" sz="2800" dirty="0" smtClean="0">
                <a:latin typeface="Gill Sans"/>
                <a:cs typeface="Gill Sans"/>
              </a:rPr>
              <a:t>)</a:t>
            </a:r>
          </a:p>
          <a:p>
            <a:r>
              <a:rPr lang="en-US" sz="2800" dirty="0" smtClean="0">
                <a:latin typeface="Gill Sans"/>
                <a:cs typeface="Gill Sans"/>
              </a:rPr>
              <a:t>NB Not with Johan’s updates</a:t>
            </a:r>
          </a:p>
          <a:p>
            <a:r>
              <a:rPr lang="en-US" sz="2800" b="1" dirty="0" smtClean="0">
                <a:latin typeface="Gill Sans"/>
                <a:cs typeface="Gill Sans"/>
              </a:rPr>
              <a:t>New work included emissions, chemistry, deposition of I</a:t>
            </a:r>
            <a:endParaRPr lang="en-US" sz="2800" b="1" dirty="0" smtClean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00847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dirty="0">
                <a:latin typeface="Gill Sans"/>
                <a:cs typeface="Gill Sans"/>
              </a:rPr>
              <a:t>O</a:t>
            </a:r>
            <a:r>
              <a:rPr lang="en-GB" dirty="0" smtClean="0">
                <a:latin typeface="Gill Sans"/>
                <a:cs typeface="Gill Sans"/>
              </a:rPr>
              <a:t>rganic emissions</a:t>
            </a:r>
            <a:endParaRPr lang="en-GB" dirty="0">
              <a:latin typeface="Gill Sans"/>
              <a:cs typeface="Gill Sans"/>
            </a:endParaRPr>
          </a:p>
        </p:txBody>
      </p:sp>
      <p:pic>
        <p:nvPicPr>
          <p:cNvPr id="9" name="Picture 8" descr="Screenshot 2014-10-08 09.34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072" y="1164792"/>
            <a:ext cx="4112408" cy="2175596"/>
          </a:xfrm>
          <a:prstGeom prst="rect">
            <a:avLst/>
          </a:prstGeom>
        </p:spPr>
      </p:pic>
      <p:pic>
        <p:nvPicPr>
          <p:cNvPr id="10" name="Picture 9" descr="Screenshot 2014-10-08 09.34.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0" y="1236800"/>
            <a:ext cx="4067944" cy="2037247"/>
          </a:xfrm>
          <a:prstGeom prst="rect">
            <a:avLst/>
          </a:prstGeom>
        </p:spPr>
      </p:pic>
      <p:pic>
        <p:nvPicPr>
          <p:cNvPr id="11" name="Picture 10" descr="Screenshot 2014-10-08 09.34.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397040"/>
            <a:ext cx="4166663" cy="2132856"/>
          </a:xfrm>
          <a:prstGeom prst="rect">
            <a:avLst/>
          </a:prstGeom>
        </p:spPr>
      </p:pic>
      <p:pic>
        <p:nvPicPr>
          <p:cNvPr id="12" name="Picture 11" descr="Screenshot 2014-10-08 09.33.4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40" y="3469048"/>
            <a:ext cx="4128852" cy="20608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59588" y="5682786"/>
            <a:ext cx="2084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Ordonez et al., 2012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5353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Gill Sans"/>
                <a:cs typeface="Gill Sans"/>
              </a:rPr>
              <a:t>Inorganic emissions</a:t>
            </a:r>
            <a:endParaRPr lang="en-GB" dirty="0">
              <a:latin typeface="Gill Sans"/>
              <a:cs typeface="Gill Sans"/>
            </a:endParaRPr>
          </a:p>
        </p:txBody>
      </p:sp>
      <p:pic>
        <p:nvPicPr>
          <p:cNvPr id="7" name="Picture 6" descr="Screenshot 2014-10-08 09.44.5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9"/>
          <a:stretch/>
        </p:blipFill>
        <p:spPr>
          <a:xfrm>
            <a:off x="4096687" y="1006810"/>
            <a:ext cx="4940513" cy="2260660"/>
          </a:xfrm>
          <a:prstGeom prst="rect">
            <a:avLst/>
          </a:prstGeom>
        </p:spPr>
      </p:pic>
      <p:pic>
        <p:nvPicPr>
          <p:cNvPr id="6" name="Picture 5" descr="Screenshot 2014-10-08 09.45.3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6"/>
          <a:stretch/>
        </p:blipFill>
        <p:spPr>
          <a:xfrm>
            <a:off x="4069200" y="3598519"/>
            <a:ext cx="4968000" cy="23481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2576068" y="1792055"/>
            <a:ext cx="22783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Gill Sans"/>
                <a:cs typeface="Gill Sans"/>
              </a:rPr>
              <a:t>HOI </a:t>
            </a:r>
          </a:p>
          <a:p>
            <a:pPr algn="ctr"/>
            <a:r>
              <a:rPr lang="en-US" sz="2000" b="1" dirty="0" smtClean="0">
                <a:latin typeface="Gill Sans"/>
                <a:cs typeface="Gill Sans"/>
              </a:rPr>
              <a:t>(</a:t>
            </a:r>
            <a:r>
              <a:rPr lang="en-US" sz="2000" b="1" dirty="0" err="1" smtClean="0">
                <a:latin typeface="Gill Sans"/>
                <a:cs typeface="Gill Sans"/>
              </a:rPr>
              <a:t>nmol</a:t>
            </a:r>
            <a:r>
              <a:rPr lang="en-US" sz="2000" b="1" dirty="0" smtClean="0">
                <a:latin typeface="Gill Sans"/>
                <a:cs typeface="Gill Sans"/>
              </a:rPr>
              <a:t> m</a:t>
            </a:r>
            <a:r>
              <a:rPr lang="en-US" sz="2000" b="1" baseline="30000" dirty="0" smtClean="0">
                <a:latin typeface="Gill Sans"/>
                <a:cs typeface="Gill Sans"/>
              </a:rPr>
              <a:t>-2</a:t>
            </a:r>
            <a:r>
              <a:rPr lang="en-US" sz="2000" b="1" dirty="0" smtClean="0">
                <a:latin typeface="Gill Sans"/>
                <a:cs typeface="Gill Sans"/>
              </a:rPr>
              <a:t> day</a:t>
            </a:r>
            <a:r>
              <a:rPr lang="en-US" sz="2000" b="1" baseline="30000" dirty="0" smtClean="0">
                <a:latin typeface="Gill Sans"/>
                <a:cs typeface="Gill Sans"/>
              </a:rPr>
              <a:t>-1</a:t>
            </a:r>
            <a:r>
              <a:rPr lang="en-US" sz="2000" b="1" dirty="0" smtClean="0">
                <a:latin typeface="Gill Sans"/>
                <a:cs typeface="Gill Sans"/>
              </a:rPr>
              <a:t>)  </a:t>
            </a:r>
            <a:endParaRPr lang="en-US" sz="2000" b="1" dirty="0"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2643621" y="4205136"/>
            <a:ext cx="22783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Gill Sans"/>
                <a:cs typeface="Gill Sans"/>
              </a:rPr>
              <a:t>I</a:t>
            </a:r>
            <a:r>
              <a:rPr lang="en-US" sz="2000" b="1" baseline="-25000" dirty="0" smtClean="0">
                <a:latin typeface="Gill Sans"/>
                <a:cs typeface="Gill Sans"/>
              </a:rPr>
              <a:t>2</a:t>
            </a:r>
          </a:p>
          <a:p>
            <a:pPr algn="ctr"/>
            <a:r>
              <a:rPr lang="en-US" sz="2000" b="1" dirty="0" smtClean="0">
                <a:latin typeface="Gill Sans"/>
                <a:cs typeface="Gill Sans"/>
              </a:rPr>
              <a:t>(</a:t>
            </a:r>
            <a:r>
              <a:rPr lang="en-US" sz="2000" b="1" dirty="0" err="1" smtClean="0">
                <a:latin typeface="Gill Sans"/>
                <a:cs typeface="Gill Sans"/>
              </a:rPr>
              <a:t>nmol</a:t>
            </a:r>
            <a:r>
              <a:rPr lang="en-US" sz="2000" b="1" dirty="0" smtClean="0">
                <a:latin typeface="Gill Sans"/>
                <a:cs typeface="Gill Sans"/>
              </a:rPr>
              <a:t> m</a:t>
            </a:r>
            <a:r>
              <a:rPr lang="en-US" sz="2000" b="1" baseline="30000" dirty="0" smtClean="0">
                <a:latin typeface="Gill Sans"/>
                <a:cs typeface="Gill Sans"/>
              </a:rPr>
              <a:t>-2</a:t>
            </a:r>
            <a:r>
              <a:rPr lang="en-US" sz="2000" b="1" dirty="0" smtClean="0">
                <a:latin typeface="Gill Sans"/>
                <a:cs typeface="Gill Sans"/>
              </a:rPr>
              <a:t> day</a:t>
            </a:r>
            <a:r>
              <a:rPr lang="en-US" sz="2000" b="1" baseline="30000" dirty="0" smtClean="0">
                <a:latin typeface="Gill Sans"/>
                <a:cs typeface="Gill Sans"/>
              </a:rPr>
              <a:t>-1</a:t>
            </a:r>
            <a:r>
              <a:rPr lang="en-US" sz="2000" b="1" dirty="0" smtClean="0">
                <a:latin typeface="Gill Sans"/>
                <a:cs typeface="Gill Sans"/>
              </a:rPr>
              <a:t>)  </a:t>
            </a:r>
            <a:endParaRPr lang="en-US" sz="2000" b="1" dirty="0">
              <a:latin typeface="Gill Sans"/>
              <a:cs typeface="Gill San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1270" y="1191757"/>
            <a:ext cx="3494583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Ocean emission of HOI and I</a:t>
            </a:r>
            <a:r>
              <a:rPr lang="en-GB" baseline="-25000" dirty="0" smtClean="0"/>
              <a:t>2</a:t>
            </a:r>
            <a:r>
              <a:rPr lang="en-GB" dirty="0" smtClean="0"/>
              <a:t>  </a:t>
            </a:r>
          </a:p>
          <a:p>
            <a:pPr algn="r"/>
            <a:r>
              <a:rPr lang="en-GB" i="1" dirty="0" smtClean="0"/>
              <a:t>(Carpenter et al., 2013)</a:t>
            </a:r>
          </a:p>
          <a:p>
            <a:endParaRPr lang="en-GB" dirty="0"/>
          </a:p>
          <a:p>
            <a:r>
              <a:rPr lang="en-GB" dirty="0" smtClean="0"/>
              <a:t>Parameterized using  O</a:t>
            </a:r>
            <a:r>
              <a:rPr lang="en-GB" baseline="-25000" dirty="0" smtClean="0"/>
              <a:t>3</a:t>
            </a:r>
            <a:r>
              <a:rPr lang="en-GB" dirty="0" smtClean="0"/>
              <a:t>, 10m wind,  oceanic </a:t>
            </a:r>
            <a:r>
              <a:rPr lang="en-GB" dirty="0" smtClean="0"/>
              <a:t>iodide </a:t>
            </a:r>
            <a:r>
              <a:rPr lang="en-GB" dirty="0" smtClean="0"/>
              <a:t>from SST </a:t>
            </a:r>
          </a:p>
          <a:p>
            <a:pPr algn="r"/>
            <a:r>
              <a:rPr lang="en-GB" i="1" dirty="0" smtClean="0"/>
              <a:t>(Chance et al., 2014)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532691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9106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Gill Sans"/>
                <a:cs typeface="Gill Sans"/>
              </a:rPr>
              <a:t>Chemistry</a:t>
            </a:r>
            <a:endParaRPr lang="en-US" dirty="0">
              <a:latin typeface="Gill Sans"/>
              <a:cs typeface="Gill Sans"/>
            </a:endParaRPr>
          </a:p>
        </p:txBody>
      </p:sp>
      <p:pic>
        <p:nvPicPr>
          <p:cNvPr id="4" name="Picture 3" descr="saiz_lopez_Iodine Cycle from Saiz-Lopez et al, 20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16" y="701583"/>
            <a:ext cx="7800999" cy="526796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857985" y="933894"/>
            <a:ext cx="3426795" cy="5035658"/>
            <a:chOff x="4857985" y="933894"/>
            <a:chExt cx="3426795" cy="5035658"/>
          </a:xfrm>
        </p:grpSpPr>
        <p:sp>
          <p:nvSpPr>
            <p:cNvPr id="5" name="Rectangle 4"/>
            <p:cNvSpPr/>
            <p:nvPr/>
          </p:nvSpPr>
          <p:spPr>
            <a:xfrm>
              <a:off x="5301454" y="4679583"/>
              <a:ext cx="2620490" cy="1289969"/>
            </a:xfrm>
            <a:prstGeom prst="rect">
              <a:avLst/>
            </a:prstGeom>
            <a:solidFill>
              <a:schemeClr val="accent2">
                <a:alpha val="5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4857985" y="933894"/>
              <a:ext cx="3426795" cy="2109627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026779" y="4514151"/>
            <a:ext cx="5493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cs typeface="Times"/>
              </a:rPr>
              <a:t>HOI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500293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3701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Gill Sans"/>
                <a:cs typeface="Gill Sans"/>
              </a:rPr>
              <a:t>Precursor gases: CH</a:t>
            </a:r>
            <a:r>
              <a:rPr lang="en-US" baseline="-25000" dirty="0" smtClean="0">
                <a:latin typeface="Gill Sans"/>
                <a:cs typeface="Gill Sans"/>
              </a:rPr>
              <a:t>2</a:t>
            </a:r>
            <a:r>
              <a:rPr lang="en-US" dirty="0" smtClean="0">
                <a:latin typeface="Gill Sans"/>
                <a:cs typeface="Gill Sans"/>
              </a:rPr>
              <a:t>ICl</a:t>
            </a:r>
            <a:endParaRPr lang="en-US" dirty="0">
              <a:latin typeface="Gill Sans"/>
              <a:cs typeface="Gill Sans"/>
            </a:endParaRPr>
          </a:p>
        </p:txBody>
      </p:sp>
      <p:pic>
        <p:nvPicPr>
          <p:cNvPr id="5" name="Picture 4" descr="14_06_09_CH2ICl_all_CAST_flights_BAE_WAS_comp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8"/>
          <a:stretch/>
        </p:blipFill>
        <p:spPr>
          <a:xfrm>
            <a:off x="179512" y="1219942"/>
            <a:ext cx="8640960" cy="50755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62941" y="5957985"/>
            <a:ext cx="76377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CH</a:t>
            </a:r>
            <a:r>
              <a:rPr lang="en-US" baseline="-25000" dirty="0" smtClean="0"/>
              <a:t>2</a:t>
            </a:r>
            <a:r>
              <a:rPr lang="en-US" dirty="0" smtClean="0"/>
              <a:t>ICl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240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3701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Gill Sans"/>
                <a:cs typeface="Gill Sans"/>
              </a:rPr>
              <a:t>Precursor gases: CH</a:t>
            </a:r>
            <a:r>
              <a:rPr lang="en-US" baseline="-25000" dirty="0" smtClean="0">
                <a:latin typeface="Gill Sans"/>
                <a:cs typeface="Gill Sans"/>
              </a:rPr>
              <a:t>3</a:t>
            </a:r>
            <a:r>
              <a:rPr lang="en-US" dirty="0" smtClean="0">
                <a:latin typeface="Gill Sans"/>
                <a:cs typeface="Gill Sans"/>
              </a:rPr>
              <a:t>I</a:t>
            </a:r>
            <a:endParaRPr lang="en-US" dirty="0">
              <a:latin typeface="Gill Sans"/>
              <a:cs typeface="Gill Sans"/>
            </a:endParaRPr>
          </a:p>
        </p:txBody>
      </p:sp>
      <p:pic>
        <p:nvPicPr>
          <p:cNvPr id="4" name="Picture 3" descr="14_06_09_CH3I_all_CAST_flights_BAE_WAS_com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08720"/>
            <a:ext cx="8665060" cy="54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68560" y="5939988"/>
            <a:ext cx="587721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CH</a:t>
            </a:r>
            <a:r>
              <a:rPr lang="en-US" baseline="-25000" dirty="0" smtClean="0"/>
              <a:t>3</a:t>
            </a:r>
            <a:r>
              <a:rPr lang="en-US" dirty="0" smtClean="0"/>
              <a:t>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265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Column IO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2200"/>
            <a:ext cx="9144000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75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3314</TotalTime>
  <Words>605</Words>
  <Application>Microsoft Macintosh PowerPoint</Application>
  <PresentationFormat>On-screen Show (4:3)</PresentationFormat>
  <Paragraphs>121</Paragraphs>
  <Slides>21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Tropospheric Iodine</vt:lpstr>
      <vt:lpstr>GEOS-Chem</vt:lpstr>
      <vt:lpstr>Organic emissions</vt:lpstr>
      <vt:lpstr>Inorganic emissions</vt:lpstr>
      <vt:lpstr>Chemistry</vt:lpstr>
      <vt:lpstr>Precursor gases: CH2ICl</vt:lpstr>
      <vt:lpstr>Precursor gases: CH3I</vt:lpstr>
      <vt:lpstr>Column IO</vt:lpstr>
      <vt:lpstr>Observations Reactive Iodine</vt:lpstr>
      <vt:lpstr>Surface IO </vt:lpstr>
      <vt:lpstr>Vertical IO TORERO</vt:lpstr>
      <vt:lpstr>Vertical iodine composition</vt:lpstr>
      <vt:lpstr>O3 Change with just iodine        </vt:lpstr>
      <vt:lpstr>O3 Change with just bromine        </vt:lpstr>
      <vt:lpstr>O3 Change with halogens        </vt:lpstr>
      <vt:lpstr>Global ozone loss</vt:lpstr>
      <vt:lpstr>Impact of halogens on global oxidation</vt:lpstr>
      <vt:lpstr>Chemical uncertainties: IO</vt:lpstr>
      <vt:lpstr>CONTRAST / CAST</vt:lpstr>
      <vt:lpstr>Conclusions</vt:lpstr>
    </vt:vector>
  </TitlesOfParts>
  <Company>University of York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Mathew Evans</dc:creator>
  <cp:lastModifiedBy>Mathew Evans</cp:lastModifiedBy>
  <cp:revision>25</cp:revision>
  <dcterms:created xsi:type="dcterms:W3CDTF">2014-10-20T23:41:09Z</dcterms:created>
  <dcterms:modified xsi:type="dcterms:W3CDTF">2014-10-23T13:23:26Z</dcterms:modified>
</cp:coreProperties>
</file>