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59" r:id="rId5"/>
    <p:sldId id="260" r:id="rId6"/>
    <p:sldId id="261" r:id="rId7"/>
    <p:sldId id="258" r:id="rId8"/>
    <p:sldId id="265" r:id="rId9"/>
    <p:sldId id="264" r:id="rId10"/>
    <p:sldId id="266" r:id="rId11"/>
    <p:sldId id="262" r:id="rId12"/>
    <p:sldId id="267" r:id="rId13"/>
    <p:sldId id="271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9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3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3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6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5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5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3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5408-C93B-874D-81EA-2E1FB48927AB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AD2AD-454F-1E42-9D70-82F34596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4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Hurricane Karl’s </a:t>
            </a:r>
            <a:r>
              <a:rPr lang="en-US" dirty="0" smtClean="0"/>
              <a:t>Structure</a:t>
            </a:r>
            <a:br>
              <a:rPr lang="en-US" dirty="0" smtClean="0"/>
            </a:br>
            <a:r>
              <a:rPr lang="en-US" i="1" dirty="0" smtClean="0"/>
              <a:t>and some thoughts for 2014 strategy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4874"/>
            <a:ext cx="7772400" cy="1752600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</a:rPr>
              <a:t>Dan Cecil, NASA MSFC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Ken </a:t>
            </a:r>
            <a:r>
              <a:rPr lang="en-US" i="1" dirty="0" err="1" smtClean="0">
                <a:solidFill>
                  <a:schemeClr val="tx1"/>
                </a:solidFill>
              </a:rPr>
              <a:t>Leppert</a:t>
            </a:r>
            <a:r>
              <a:rPr lang="en-US" i="1" dirty="0" smtClean="0">
                <a:solidFill>
                  <a:schemeClr val="tx1"/>
                </a:solidFill>
              </a:rPr>
              <a:t> II, Univ. Alabama-Huntsville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89645" y="1058521"/>
            <a:ext cx="5266944" cy="4754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97" y="1065665"/>
            <a:ext cx="5261065" cy="4752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14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HIRAD Legs 5, 7, 10</a:t>
            </a:r>
            <a:endParaRPr lang="en-US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678168" y="2105831"/>
            <a:ext cx="442261" cy="914401"/>
            <a:chOff x="7004957" y="3102429"/>
            <a:chExt cx="533400" cy="914401"/>
          </a:xfrm>
        </p:grpSpPr>
        <p:pic>
          <p:nvPicPr>
            <p:cNvPr id="6" name="Picture 5" descr="plane_2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90144">
              <a:off x="7025379" y="3506706"/>
              <a:ext cx="383856" cy="33730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rot="5400000">
              <a:off x="6979065" y="3919606"/>
              <a:ext cx="123116" cy="71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233557" y="310242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52794" y="2887780"/>
            <a:ext cx="786346" cy="411844"/>
            <a:chOff x="609600" y="1447800"/>
            <a:chExt cx="948393" cy="411844"/>
          </a:xfrm>
        </p:grpSpPr>
        <p:pic>
          <p:nvPicPr>
            <p:cNvPr id="10" name="Picture 9" descr="plane_2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7435">
              <a:off x="973615" y="1522343"/>
              <a:ext cx="383856" cy="337301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rot="19757291">
              <a:off x="1434877" y="1664274"/>
              <a:ext cx="123116" cy="71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09600" y="1447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63205" y="4208114"/>
            <a:ext cx="737799" cy="742173"/>
            <a:chOff x="3244783" y="2458227"/>
            <a:chExt cx="489017" cy="742173"/>
          </a:xfrm>
        </p:grpSpPr>
        <p:pic>
          <p:nvPicPr>
            <p:cNvPr id="14" name="Picture 13" descr="plane_2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3960632">
              <a:off x="3311607" y="2591106"/>
              <a:ext cx="383856" cy="337301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rot="12070488">
              <a:off x="3244783" y="2458227"/>
              <a:ext cx="123116" cy="71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276600" y="28310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51175" y="1128662"/>
            <a:ext cx="21481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Leg 5 on top WS (m/s)c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00051" y="2882525"/>
            <a:ext cx="726539" cy="411844"/>
            <a:chOff x="609600" y="1447800"/>
            <a:chExt cx="948393" cy="411844"/>
          </a:xfrm>
        </p:grpSpPr>
        <p:pic>
          <p:nvPicPr>
            <p:cNvPr id="20" name="Picture 19" descr="plane_2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7435">
              <a:off x="973615" y="1522343"/>
              <a:ext cx="383856" cy="337301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rot="19757291">
              <a:off x="1434877" y="1664274"/>
              <a:ext cx="123116" cy="71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9600" y="1447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97794" y="2057830"/>
            <a:ext cx="408624" cy="914401"/>
            <a:chOff x="7004957" y="3102429"/>
            <a:chExt cx="533400" cy="914401"/>
          </a:xfrm>
        </p:grpSpPr>
        <p:pic>
          <p:nvPicPr>
            <p:cNvPr id="24" name="Picture 23" descr="plane_2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90144">
              <a:off x="7025379" y="3506706"/>
              <a:ext cx="383856" cy="337301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 rot="5400000">
              <a:off x="6979065" y="3919606"/>
              <a:ext cx="123116" cy="71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233557" y="310242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78124" y="4201105"/>
            <a:ext cx="374623" cy="742173"/>
            <a:chOff x="3244783" y="2458227"/>
            <a:chExt cx="489017" cy="742173"/>
          </a:xfrm>
        </p:grpSpPr>
        <p:pic>
          <p:nvPicPr>
            <p:cNvPr id="28" name="Picture 27" descr="plane_2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3960632">
              <a:off x="3311607" y="2591106"/>
              <a:ext cx="383856" cy="337301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rot="12070488">
              <a:off x="3244783" y="2458227"/>
              <a:ext cx="123116" cy="71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276600" y="28310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334099" y="1080237"/>
            <a:ext cx="201206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Leg 6 on top IRR (km mm/hr)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903154" y="895571"/>
            <a:ext cx="299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 GHz </a:t>
            </a:r>
            <a:r>
              <a:rPr lang="en-US" b="1" dirty="0" err="1" smtClean="0"/>
              <a:t>Quicklook</a:t>
            </a:r>
            <a:r>
              <a:rPr lang="en-US" b="1" dirty="0" smtClean="0"/>
              <a:t> Algorithm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970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rl-kucomposite-files1to3-2k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2" y="274638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6" y="147638"/>
            <a:ext cx="3564466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HIWRAP Composite at 2 km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566333"/>
            <a:ext cx="155222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Steve </a:t>
            </a:r>
            <a:r>
              <a:rPr lang="en-US" dirty="0" err="1" smtClean="0"/>
              <a:t>Guimond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Also shows heaviest rain, strongest winds from NW around through SE sides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9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50"/>
            <a:ext cx="8229600" cy="69902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Inner core vertical motion</a:t>
            </a:r>
            <a:endParaRPr lang="en-US" sz="3200" b="1" dirty="0"/>
          </a:p>
        </p:txBody>
      </p:sp>
      <p:pic>
        <p:nvPicPr>
          <p:cNvPr id="4" name="Picture 3" descr="Karl_EW_Comp_Qual_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1417638"/>
            <a:ext cx="44450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111" y="1284111"/>
            <a:ext cx="31891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HIWRAP vertical velocity cross-sections, qualitatively depicting whether </a:t>
            </a:r>
            <a:r>
              <a:rPr lang="en-US" dirty="0" err="1" smtClean="0"/>
              <a:t>eyewall</a:t>
            </a:r>
            <a:r>
              <a:rPr lang="en-US" dirty="0"/>
              <a:t> </a:t>
            </a:r>
            <a:r>
              <a:rPr lang="en-US" dirty="0" smtClean="0"/>
              <a:t>/ inner core had predominantly </a:t>
            </a:r>
            <a:r>
              <a:rPr lang="en-US" b="1" dirty="0" smtClean="0">
                <a:solidFill>
                  <a:srgbClr val="FF0000"/>
                </a:solidFill>
              </a:rPr>
              <a:t>upward motion (red) </a:t>
            </a:r>
            <a:r>
              <a:rPr lang="en-US" dirty="0" smtClean="0"/>
              <a:t>or </a:t>
            </a:r>
            <a:r>
              <a:rPr lang="en-US" b="1" dirty="0" smtClean="0">
                <a:solidFill>
                  <a:srgbClr val="0000FF"/>
                </a:solidFill>
              </a:rPr>
              <a:t>downward motion (blue)</a:t>
            </a:r>
          </a:p>
          <a:p>
            <a:endParaRPr lang="en-US" dirty="0"/>
          </a:p>
          <a:p>
            <a:r>
              <a:rPr lang="en-US" dirty="0" smtClean="0"/>
              <a:t>Azimuths depict the quadrants sampled, but plotted radius depicts duration of time </a:t>
            </a:r>
            <a:r>
              <a:rPr lang="en-US" smtClean="0"/>
              <a:t>into 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7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804"/>
            <a:ext cx="9144000" cy="12493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we get better over-storm cases in HS3 2014?</a:t>
            </a:r>
            <a:br>
              <a:rPr lang="en-US" sz="3200" dirty="0" smtClean="0"/>
            </a:br>
            <a:r>
              <a:rPr lang="en-US" sz="2400" i="1" dirty="0" smtClean="0"/>
              <a:t>Dan’s Soapbox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79778" y="1255889"/>
            <a:ext cx="8240889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Fly the Over-Storm aircraft over the storm</a:t>
            </a:r>
          </a:p>
          <a:p>
            <a:pPr lvl="1"/>
            <a:r>
              <a:rPr lang="en-US" dirty="0"/>
              <a:t>• Do not approach thunderstorms within 25 nm during flight at FL500 or below.</a:t>
            </a:r>
          </a:p>
          <a:p>
            <a:pPr lvl="1"/>
            <a:r>
              <a:rPr lang="en-US" dirty="0"/>
              <a:t>• Aircraft should maintain at least </a:t>
            </a:r>
            <a:r>
              <a:rPr lang="en-US" b="1" i="1" dirty="0"/>
              <a:t>5000 </a:t>
            </a:r>
            <a:r>
              <a:rPr lang="en-US" b="1" i="1" dirty="0" err="1"/>
              <a:t>ft</a:t>
            </a:r>
            <a:r>
              <a:rPr lang="en-US" b="1" i="1" dirty="0"/>
              <a:t> vertical separation from </a:t>
            </a:r>
            <a:r>
              <a:rPr lang="en-US" b="1" i="1" u="sng" dirty="0">
                <a:solidFill>
                  <a:srgbClr val="FF0000"/>
                </a:solidFill>
              </a:rPr>
              <a:t>significant convective</a:t>
            </a:r>
            <a:r>
              <a:rPr lang="en-US" b="1" i="1" dirty="0">
                <a:solidFill>
                  <a:srgbClr val="FF0000"/>
                </a:solidFill>
              </a:rPr>
              <a:t> cloud tops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except:</a:t>
            </a:r>
          </a:p>
          <a:p>
            <a:pPr lvl="1"/>
            <a:r>
              <a:rPr lang="en-US" dirty="0"/>
              <a:t>a) When cloud tops above FL500: Do not approach reported significant lightning activity or indicators of significant overshooting tops within 25 nm.  </a:t>
            </a:r>
          </a:p>
          <a:p>
            <a:pPr lvl="1"/>
            <a:r>
              <a:rPr lang="en-US" dirty="0"/>
              <a:t>b) When cloud tops are below FL500, maintain 10000 </a:t>
            </a:r>
            <a:r>
              <a:rPr lang="en-US" dirty="0" err="1"/>
              <a:t>ft</a:t>
            </a:r>
            <a:r>
              <a:rPr lang="en-US" dirty="0"/>
              <a:t> separation from reported significant lightning or indicators of significant overshooting tops.</a:t>
            </a:r>
          </a:p>
          <a:p>
            <a:pPr lvl="1"/>
            <a:r>
              <a:rPr lang="en-US" dirty="0"/>
              <a:t>• No flight into forecasted or reported icing </a:t>
            </a:r>
            <a:r>
              <a:rPr lang="en-US" dirty="0" smtClean="0"/>
              <a:t>conditions</a:t>
            </a:r>
          </a:p>
          <a:p>
            <a:endParaRPr lang="en-US" b="1" dirty="0" smtClean="0"/>
          </a:p>
          <a:p>
            <a:r>
              <a:rPr lang="en-US" b="1" dirty="0" smtClean="0"/>
              <a:t>Open the East Pacific as an option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have 3+ months until science flights – there should be time to work it out.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NHC has a Mexican Air Force representative during the summer to coordinate clearances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Potential El Nino favors East Pac over Atlantic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Even without El Nino, HS3 2013 would have been better served by flying the East Pacific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6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7" y="83468"/>
            <a:ext cx="5878689" cy="64021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Karl and the flight rules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0" y="723685"/>
            <a:ext cx="5943600" cy="4394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2" y="18135"/>
            <a:ext cx="3033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tops 50-54 </a:t>
            </a:r>
            <a:r>
              <a:rPr lang="en-US" dirty="0" err="1" smtClean="0"/>
              <a:t>kft</a:t>
            </a:r>
            <a:endParaRPr lang="en-US" dirty="0" smtClean="0"/>
          </a:p>
          <a:p>
            <a:r>
              <a:rPr lang="en-US" dirty="0" smtClean="0"/>
              <a:t>Overflown by AV-6 with no problems</a:t>
            </a:r>
          </a:p>
          <a:p>
            <a:r>
              <a:rPr lang="en-US" i="1" dirty="0" smtClean="0"/>
              <a:t>Recall from </a:t>
            </a:r>
            <a:r>
              <a:rPr lang="en-US" i="1" dirty="0" err="1" smtClean="0"/>
              <a:t>Zipser</a:t>
            </a:r>
            <a:r>
              <a:rPr lang="en-US" i="1" dirty="0" smtClean="0"/>
              <a:t>, </a:t>
            </a:r>
            <a:r>
              <a:rPr lang="en-US" i="1" dirty="0" err="1" smtClean="0"/>
              <a:t>Houze</a:t>
            </a:r>
            <a:r>
              <a:rPr lang="en-US" i="1" dirty="0" smtClean="0"/>
              <a:t> presentations (and several papers) that </a:t>
            </a:r>
            <a:r>
              <a:rPr lang="en-US" b="1" i="1" dirty="0" smtClean="0"/>
              <a:t>convection occupies a small percentage of the area under the hurricane’s cloud shield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291667"/>
            <a:ext cx="84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Figures from Sarah </a:t>
            </a:r>
            <a:r>
              <a:rPr lang="en-US" dirty="0" err="1" smtClean="0"/>
              <a:t>Monette</a:t>
            </a:r>
            <a:r>
              <a:rPr lang="en-US" dirty="0" smtClean="0"/>
              <a:t> and Chris </a:t>
            </a:r>
            <a:r>
              <a:rPr lang="en-US" dirty="0" err="1" smtClean="0"/>
              <a:t>Velden</a:t>
            </a:r>
            <a:r>
              <a:rPr lang="en-US" dirty="0" smtClean="0"/>
              <a:t>, from the 2013 flight rules white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1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7978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Matthew (2010) and the flight rules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8" y="889001"/>
            <a:ext cx="5765800" cy="4100195"/>
          </a:xfrm>
          <a:prstGeom prst="rect">
            <a:avLst/>
          </a:prstGeom>
        </p:spPr>
      </p:pic>
      <p:pic>
        <p:nvPicPr>
          <p:cNvPr id="5" name="Picture 4" descr=":ACHA_cloud_height_GH_altitude_comparison_20100924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0418" y="2353311"/>
            <a:ext cx="5938520" cy="263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29678" y="889001"/>
            <a:ext cx="265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tops 52-58 </a:t>
            </a:r>
            <a:r>
              <a:rPr lang="en-US" dirty="0" err="1" smtClean="0"/>
              <a:t>kft</a:t>
            </a:r>
            <a:endParaRPr lang="en-US" dirty="0" smtClean="0"/>
          </a:p>
          <a:p>
            <a:r>
              <a:rPr lang="en-US" dirty="0" smtClean="0"/>
              <a:t>Overflown at 58-61 </a:t>
            </a:r>
            <a:r>
              <a:rPr lang="en-US" dirty="0" err="1" smtClean="0"/>
              <a:t>kft</a:t>
            </a:r>
            <a:r>
              <a:rPr lang="en-US" dirty="0" smtClean="0"/>
              <a:t> with no problems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1667" y="4971758"/>
            <a:ext cx="836224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Aircraft should maintain </a:t>
            </a:r>
            <a:r>
              <a:rPr lang="en-US" b="1" i="1" dirty="0">
                <a:solidFill>
                  <a:srgbClr val="FF0000"/>
                </a:solidFill>
              </a:rPr>
              <a:t>at least 5000 </a:t>
            </a:r>
            <a:r>
              <a:rPr lang="en-US" b="1" i="1" dirty="0" err="1">
                <a:solidFill>
                  <a:srgbClr val="FF0000"/>
                </a:solidFill>
              </a:rPr>
              <a:t>ft</a:t>
            </a:r>
            <a:r>
              <a:rPr lang="en-US" b="1" i="1" dirty="0">
                <a:solidFill>
                  <a:srgbClr val="FF0000"/>
                </a:solidFill>
              </a:rPr>
              <a:t> vertical separation from significant convective cloud tops </a:t>
            </a:r>
            <a:r>
              <a:rPr lang="en-US" dirty="0"/>
              <a:t>except:</a:t>
            </a:r>
          </a:p>
          <a:p>
            <a:r>
              <a:rPr lang="en-US" dirty="0"/>
              <a:t>a) When cloud tops above FL500: Do not approach reported significant lightning activity or indicators of significant overshooting tops within 25 nm.  </a:t>
            </a:r>
          </a:p>
          <a:p>
            <a:r>
              <a:rPr lang="en-US" dirty="0"/>
              <a:t>b) When cloud tops are below FL500, maintain 10000 </a:t>
            </a:r>
            <a:r>
              <a:rPr lang="en-US" dirty="0" err="1"/>
              <a:t>ft</a:t>
            </a:r>
            <a:r>
              <a:rPr lang="en-US" dirty="0"/>
              <a:t> separation from reported significant lightning or indicators of significant overshooting tops.</a:t>
            </a:r>
          </a:p>
        </p:txBody>
      </p:sp>
    </p:spTree>
    <p:extLst>
      <p:ext uri="{BB962C8B-B14F-4D97-AF65-F5344CB8AC3E}">
        <p14:creationId xmlns:p14="http://schemas.microsoft.com/office/powerpoint/2010/main" val="401889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62847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Emily and the flight rules</a:t>
            </a:r>
            <a:br>
              <a:rPr lang="en-US" sz="3200" dirty="0" smtClean="0"/>
            </a:br>
            <a:r>
              <a:rPr lang="en-US" sz="3200" dirty="0" smtClean="0"/>
              <a:t>(ER-2 case, GH rules don’t apply)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3111"/>
            <a:ext cx="5943600" cy="43948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39333" y="2384778"/>
            <a:ext cx="437444" cy="395111"/>
          </a:xfrm>
          <a:prstGeom prst="ellipse">
            <a:avLst/>
          </a:prstGeom>
          <a:noFill/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35889" y="1044222"/>
            <a:ext cx="235091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ER-2 overflew broad area of high cloud tops on SE side with no problem</a:t>
            </a:r>
          </a:p>
          <a:p>
            <a:endParaRPr lang="en-US" dirty="0"/>
          </a:p>
          <a:p>
            <a:r>
              <a:rPr lang="en-US" dirty="0" smtClean="0"/>
              <a:t>Turbulence when overflying a new cell that emerged on inner edge of the western </a:t>
            </a:r>
            <a:r>
              <a:rPr lang="en-US" dirty="0" err="1" smtClean="0"/>
              <a:t>eyewall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Several lightning flashes, beginning  just before the ER-2 got to the wrong place at the wrong time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903111"/>
            <a:ext cx="59436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8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84"/>
            <a:ext cx="8229600" cy="5861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Emily box pattern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992018"/>
            <a:ext cx="2857500" cy="287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992018"/>
            <a:ext cx="2857500" cy="284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1778" y="874889"/>
            <a:ext cx="22013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the turbulence, we flew a box pattern just outside the </a:t>
            </a:r>
            <a:r>
              <a:rPr lang="en-US" dirty="0" err="1" smtClean="0"/>
              <a:t>eyewall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No problems, pilot edged closer to the </a:t>
            </a:r>
            <a:r>
              <a:rPr lang="en-US" dirty="0" err="1" smtClean="0"/>
              <a:t>eyewall</a:t>
            </a:r>
            <a:r>
              <a:rPr lang="en-US" dirty="0" smtClean="0"/>
              <a:t> as he grew more comfortable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06333"/>
            <a:ext cx="8065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cannot overfly a given </a:t>
            </a:r>
            <a:r>
              <a:rPr lang="en-US" dirty="0" err="1" smtClean="0"/>
              <a:t>eyewall</a:t>
            </a:r>
            <a:r>
              <a:rPr lang="en-US" dirty="0" smtClean="0"/>
              <a:t> due to significant convection, we should be able to fly the adjacent region</a:t>
            </a:r>
          </a:p>
          <a:p>
            <a:r>
              <a:rPr lang="en-US" dirty="0" smtClean="0"/>
              <a:t>Significant convection is rare there, even under very high cloud shield – think Molinari, </a:t>
            </a:r>
            <a:r>
              <a:rPr lang="en-US" dirty="0" err="1" smtClean="0"/>
              <a:t>Corbosiero</a:t>
            </a:r>
            <a:r>
              <a:rPr lang="en-US" dirty="0" smtClean="0"/>
              <a:t>, Cecil, </a:t>
            </a:r>
            <a:r>
              <a:rPr lang="en-US" dirty="0" err="1" smtClean="0"/>
              <a:t>Houze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6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23" y="3325091"/>
            <a:ext cx="4572000" cy="3532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3" y="479780"/>
            <a:ext cx="4572000" cy="3532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7554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670"/>
            <a:ext cx="4572000" cy="3532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3111" y="4379579"/>
            <a:ext cx="182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 28 – Nov 4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10290" y="1554558"/>
            <a:ext cx="182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May 15 – Aug 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531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84"/>
            <a:ext cx="8229600" cy="6708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1997 (El Nino)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11" y="592668"/>
            <a:ext cx="4572000" cy="3532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3667" y="1622778"/>
            <a:ext cx="17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 25 – Nov 10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747890"/>
            <a:ext cx="4572000" cy="3532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778" y="4473222"/>
            <a:ext cx="410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W. Atlantic storms in June-July</a:t>
            </a:r>
          </a:p>
          <a:p>
            <a:r>
              <a:rPr lang="en-US" dirty="0" smtClean="0"/>
              <a:t>0 for August</a:t>
            </a:r>
          </a:p>
          <a:p>
            <a:r>
              <a:rPr lang="en-US" b="1" i="1" dirty="0" smtClean="0"/>
              <a:t>1</a:t>
            </a:r>
            <a:r>
              <a:rPr lang="en-US" dirty="0" smtClean="0"/>
              <a:t> C. Atlantic Hurricane (Erika) in Sept</a:t>
            </a:r>
          </a:p>
          <a:p>
            <a:r>
              <a:rPr lang="en-US" dirty="0" smtClean="0"/>
              <a:t>2 TS in October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99000" y="3862080"/>
            <a:ext cx="398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Major Hurricanes + 2 TS </a:t>
            </a:r>
          </a:p>
          <a:p>
            <a:r>
              <a:rPr lang="en-US" dirty="0" smtClean="0"/>
              <a:t>Aug 25 – Sep 26 in E. Pac.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92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5861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Karl?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17222"/>
            <a:ext cx="822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Karl is the only hurricane so far sampled with the flight patterns we want for HIRAD, HIWRAP, HAMSR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Karl was rapidly intensifying from TS to Cat-3 Hurricane while crossing the Bay of Campeche</a:t>
            </a:r>
          </a:p>
          <a:p>
            <a:endParaRPr lang="en-US" dirty="0"/>
          </a:p>
          <a:p>
            <a:r>
              <a:rPr lang="en-US" b="1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were not on the same aircraft (HIRAD on WB-57, HIWRAP and HAMSR on AV-6), so did not have coincident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Only a few hours of overlap between WB-57 and Global Hawk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Retrievals from all instruments are slow to come out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b="1" dirty="0"/>
              <a:t>B</a:t>
            </a:r>
            <a:r>
              <a:rPr lang="en-US" b="1" dirty="0" smtClean="0"/>
              <a:t>ottom Line:</a:t>
            </a:r>
          </a:p>
          <a:p>
            <a:r>
              <a:rPr lang="en-US" b="1" dirty="0" smtClean="0"/>
              <a:t>This case has interesting data, but far below the standards we should be able to achieve in HS3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654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388373"/>
            <a:ext cx="2306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Atlantic: 2 short-lived TS and 1 Major Hurricane (Fred, east of 35°) Aug 26 – Sep 29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653"/>
            <a:ext cx="4572000" cy="3532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1986"/>
            <a:ext cx="4572000" cy="3532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5039" y="1309248"/>
            <a:ext cx="171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 24 – Oct 21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268"/>
            <a:ext cx="8229600" cy="640384"/>
          </a:xfrm>
        </p:spPr>
        <p:txBody>
          <a:bodyPr/>
          <a:lstStyle/>
          <a:p>
            <a:r>
              <a:rPr lang="en-US" sz="3200" dirty="0" smtClean="0"/>
              <a:t>2009 (El Nino)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743581" y="4014895"/>
            <a:ext cx="394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Pac: 3 TS and 2 Hurricanes (1 major, </a:t>
            </a:r>
            <a:r>
              <a:rPr lang="en-US" dirty="0" err="1" smtClean="0"/>
              <a:t>Jimena</a:t>
            </a:r>
            <a:r>
              <a:rPr lang="en-US" dirty="0" smtClean="0"/>
              <a:t>)  Aug 26 – Sep 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24"/>
            <a:ext cx="8229600" cy="75242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45740"/>
            <a:ext cx="80961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Karl has </a:t>
            </a:r>
            <a:r>
              <a:rPr lang="en-US" dirty="0"/>
              <a:t>interesting data, but far below the standards we should be able to achieve in </a:t>
            </a:r>
            <a:r>
              <a:rPr lang="en-US" dirty="0" smtClean="0"/>
              <a:t>HS3</a:t>
            </a:r>
          </a:p>
          <a:p>
            <a:endParaRPr lang="en-US" dirty="0" smtClean="0"/>
          </a:p>
          <a:p>
            <a:r>
              <a:rPr lang="en-US" dirty="0" smtClean="0"/>
              <a:t>We need to fly AV-1 over hurricanes in 2014</a:t>
            </a:r>
          </a:p>
          <a:p>
            <a:endParaRPr lang="en-US" dirty="0"/>
          </a:p>
          <a:p>
            <a:r>
              <a:rPr lang="en-US" dirty="0" smtClean="0"/>
              <a:t>Most of the cold cloud shield in the inner core of hurricanes should be safe for AV-1 to fly.   Significant convection occupies a small region, but we sometimes unnecessarily apply the 5000-ft separation rule to the entire cold cloud shield.</a:t>
            </a:r>
          </a:p>
          <a:p>
            <a:endParaRPr lang="en-US" dirty="0"/>
          </a:p>
          <a:p>
            <a:r>
              <a:rPr lang="en-US" dirty="0" smtClean="0"/>
              <a:t>We should make the East Pacific a viable option. There are 3+ months to work out clearances, which NHC should be able to facilitate. </a:t>
            </a:r>
          </a:p>
          <a:p>
            <a:endParaRPr lang="en-US" dirty="0"/>
          </a:p>
          <a:p>
            <a:r>
              <a:rPr lang="en-US" dirty="0" smtClean="0"/>
              <a:t>I am </a:t>
            </a:r>
            <a:r>
              <a:rPr lang="en-US" i="1" dirty="0" smtClean="0"/>
              <a:t>not</a:t>
            </a:r>
            <a:r>
              <a:rPr lang="en-US" dirty="0" smtClean="0"/>
              <a:t> advocating that we give up on the Atlantic, just that we should be prepared to fly across Mexico to East Pacific targets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0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95548"/>
            <a:ext cx="5486400" cy="4257006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3452"/>
            <a:ext cx="4572000" cy="3168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53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Best Track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594844"/>
            <a:ext cx="8501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GH on station 1845 – 0830 UTC 16-17 Sep 2010</a:t>
            </a:r>
          </a:p>
          <a:p>
            <a:pPr algn="r"/>
            <a:endParaRPr lang="en-US" sz="800" dirty="0"/>
          </a:p>
          <a:p>
            <a:pPr algn="r"/>
            <a:r>
              <a:rPr lang="en-US" sz="2400" dirty="0" smtClean="0"/>
              <a:t>WB-57 (with HIRAD) on station only late 16 Sep</a:t>
            </a:r>
          </a:p>
          <a:p>
            <a:pPr algn="r"/>
            <a:endParaRPr lang="en-US" sz="800" dirty="0" smtClean="0"/>
          </a:p>
          <a:p>
            <a:pPr algn="r"/>
            <a:r>
              <a:rPr lang="en-US" sz="2400" dirty="0" smtClean="0"/>
              <a:t>The few hours of overlap are probably the best we have so far for the HS3 Over-Storm payload (HIWRAP, HIRAD, HAMSR)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263467" y="1303867"/>
            <a:ext cx="220133" cy="2582333"/>
          </a:xfrm>
          <a:prstGeom prst="rect">
            <a:avLst/>
          </a:prstGeom>
          <a:solidFill>
            <a:schemeClr val="accent1">
              <a:alpha val="4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0" y="1896534"/>
            <a:ext cx="592667" cy="838200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3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Satellite MI Snapshots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i="1" dirty="0" smtClean="0"/>
              <a:t>from NRL MRY TC Web Page</a:t>
            </a:r>
            <a:endParaRPr lang="en-US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3708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58" y="993708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510" y="993708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117" y="993708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986745"/>
            <a:ext cx="18288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858" y="2983806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465" y="2983806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117" y="2980867"/>
            <a:ext cx="1828800" cy="1828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6117" y="2980867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1200 Z F-15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08465" y="2983806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0507 Z TMI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26858" y="2980867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0113 Z F-16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2980423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2328Z F-15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62579" y="997135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0603 TMI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26858" y="993708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1326 N16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392582" y="997135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1616 </a:t>
            </a:r>
            <a:r>
              <a:rPr lang="en-US" sz="1200" b="1" dirty="0" smtClean="0"/>
              <a:t>METOPA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376117" y="997135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1949 N18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5165846"/>
            <a:ext cx="788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Karl was re-organizing / rapidly intensifying after crossing the Yucatan.  Karl re-gained hurricane intensity just before the aircraft arrived, and peaked (110 </a:t>
            </a:r>
            <a:r>
              <a:rPr lang="en-US" dirty="0" err="1" smtClean="0"/>
              <a:t>kt</a:t>
            </a:r>
            <a:r>
              <a:rPr lang="en-US" dirty="0" smtClean="0"/>
              <a:t>) shortly after Global Hawk departed.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3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69"/>
            <a:ext cx="8229600" cy="9849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Satellite Vis Snapshots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i="1" dirty="0" smtClean="0"/>
              <a:t>from NRL MRY TC Web P</a:t>
            </a:r>
            <a:r>
              <a:rPr lang="en-US" sz="2000" i="1" dirty="0" smtClean="0"/>
              <a:t>age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2" y="1026848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026848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61" y="1026848"/>
            <a:ext cx="2743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4452" y="1025357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2100 UTC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1037025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1815 UTC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1972" y="1037025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1500 UTC</a:t>
            </a:r>
            <a:endParaRPr lang="en-US" sz="1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72" y="3871303"/>
            <a:ext cx="2743200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972" y="3895145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2315 UTC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871303"/>
            <a:ext cx="2743200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7942" y="3899597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1315 UTC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2367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Satellite IR Snapshots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i="1" dirty="0" smtClean="0"/>
              <a:t>from NRL MRY TC Web P</a:t>
            </a:r>
            <a:r>
              <a:rPr lang="en-US" sz="2000" i="1" dirty="0" smtClean="0"/>
              <a:t>age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18288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19028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1500 UTC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298" y="1419028"/>
            <a:ext cx="182880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8298" y="1419028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1745 UTC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28" y="1419028"/>
            <a:ext cx="1828800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1728" y="1402151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09/16 2045 UTC</a:t>
            </a:r>
            <a:endParaRPr lang="en-US" sz="1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807" y="1419028"/>
            <a:ext cx="182880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6807" y="1413469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0000 UTC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378143"/>
            <a:ext cx="18288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310" y="3371462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0300 UTC</a:t>
            </a:r>
            <a:endParaRPr lang="en-US" sz="1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298" y="3378143"/>
            <a:ext cx="1828800" cy="182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88298" y="3378143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0600 UTC</a:t>
            </a:r>
            <a:endParaRPr lang="en-US" sz="16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1728" y="3371462"/>
            <a:ext cx="1828800" cy="1828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11728" y="3370266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0845 UTC</a:t>
            </a:r>
            <a:endParaRPr lang="en-US" sz="16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07" y="3378143"/>
            <a:ext cx="1828800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1298" y="3374718"/>
            <a:ext cx="1828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09/17 1200 UTC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9716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RAD_Karl_TBvs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5827" y="0"/>
            <a:ext cx="353861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HIRAD Composite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099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10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HIRAD Legs 1, 3, 5</a:t>
            </a:r>
            <a:endParaRPr lang="en-US" sz="3200" b="1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6" y="1371163"/>
            <a:ext cx="4000500" cy="40005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117432" y="2448925"/>
            <a:ext cx="306478" cy="73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28377" y="2708475"/>
            <a:ext cx="22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417689" y="2606052"/>
            <a:ext cx="328856" cy="585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4994" y="2817415"/>
            <a:ext cx="22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71222" y="1037746"/>
            <a:ext cx="238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Rain Rate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19333" y="995355"/>
            <a:ext cx="153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Wind Speed</a:t>
            </a:r>
            <a:endParaRPr lang="en-US" b="1" dirty="0"/>
          </a:p>
        </p:txBody>
      </p:sp>
      <p:pic>
        <p:nvPicPr>
          <p:cNvPr id="18" name="Content Placeholder 5" descr="leg 1 3 three freq 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7857" y="1394271"/>
            <a:ext cx="4000500" cy="40005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7135045" y="2492599"/>
            <a:ext cx="306478" cy="73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367062" y="2644053"/>
            <a:ext cx="328856" cy="585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45990" y="2752149"/>
            <a:ext cx="22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54367" y="2855416"/>
            <a:ext cx="22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3910" y="1114778"/>
            <a:ext cx="252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From UCF MLE Algorithm</a:t>
            </a:r>
            <a:endParaRPr lang="en-US" b="1" dirty="0"/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20" y="2019504"/>
            <a:ext cx="3378791" cy="269057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72000" y="5305776"/>
            <a:ext cx="3781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HIRAD depicts strongest winds, heaviest rain from NW side cyclonically around to S / SE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4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10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HIRAD Legs 5, 7, 10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71222" y="1037746"/>
            <a:ext cx="238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Rain Rate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19333" y="995355"/>
            <a:ext cx="153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Wind Speed</a:t>
            </a:r>
            <a:endParaRPr lang="en-US" b="1" dirty="0"/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82" y="2060221"/>
            <a:ext cx="3170629" cy="265288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5498131" y="4506664"/>
            <a:ext cx="552056" cy="13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566365" y="2857730"/>
            <a:ext cx="306478" cy="73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891701" y="2986333"/>
            <a:ext cx="316972" cy="5868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19604" y="3225377"/>
            <a:ext cx="22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15673" y="3170156"/>
            <a:ext cx="55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615673" y="4506664"/>
            <a:ext cx="22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1" y="1409793"/>
            <a:ext cx="4000500" cy="400050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1126750" y="3040711"/>
            <a:ext cx="328856" cy="585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12338" y="3265722"/>
            <a:ext cx="43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768549" y="2856044"/>
            <a:ext cx="306478" cy="736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55882" y="3223691"/>
            <a:ext cx="43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3910" y="1114778"/>
            <a:ext cx="252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From UCF MLE algorithm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572000" y="5065889"/>
            <a:ext cx="3781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HIRAD depicts strongest winds, heaviest rain from NW side cyclonically around to S / SE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1113</Words>
  <Application>Microsoft Macintosh PowerPoint</Application>
  <PresentationFormat>On-screen Show (4:3)</PresentationFormat>
  <Paragraphs>145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Hurricane Karl’s Structure and some thoughts for 2014 strategy</vt:lpstr>
      <vt:lpstr>Why Karl?</vt:lpstr>
      <vt:lpstr>Best Track</vt:lpstr>
      <vt:lpstr>Satellite MI Snapshots from NRL MRY TC Web Page</vt:lpstr>
      <vt:lpstr>Satellite Vis Snapshots from NRL MRY TC Web Page</vt:lpstr>
      <vt:lpstr>Satellite IR Snapshots from NRL MRY TC Web Page</vt:lpstr>
      <vt:lpstr>PowerPoint Presentation</vt:lpstr>
      <vt:lpstr>HIRAD Legs 1, 3, 5</vt:lpstr>
      <vt:lpstr>HIRAD Legs 5, 7, 10</vt:lpstr>
      <vt:lpstr>HIRAD Legs 5, 7, 10</vt:lpstr>
      <vt:lpstr>HIWRAP Composite at 2 km</vt:lpstr>
      <vt:lpstr>Inner core vertical motion</vt:lpstr>
      <vt:lpstr>How do we get better over-storm cases in HS3 2014? Dan’s Soapbox</vt:lpstr>
      <vt:lpstr>Karl and the flight rules</vt:lpstr>
      <vt:lpstr>Matthew (2010) and the flight rules</vt:lpstr>
      <vt:lpstr>Emily and the flight rules (ER-2 case, GH rules don’t apply)</vt:lpstr>
      <vt:lpstr>Emily box pattern</vt:lpstr>
      <vt:lpstr>2013</vt:lpstr>
      <vt:lpstr>1997 (El Nino)</vt:lpstr>
      <vt:lpstr>2009 (El Nino)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Karl’s Structure</dc:title>
  <dc:creator>dan</dc:creator>
  <cp:lastModifiedBy>dan</cp:lastModifiedBy>
  <cp:revision>57</cp:revision>
  <dcterms:created xsi:type="dcterms:W3CDTF">2014-04-25T18:02:05Z</dcterms:created>
  <dcterms:modified xsi:type="dcterms:W3CDTF">2014-04-30T21:57:12Z</dcterms:modified>
</cp:coreProperties>
</file>