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98" r:id="rId3"/>
    <p:sldId id="272" r:id="rId4"/>
    <p:sldId id="257" r:id="rId5"/>
    <p:sldId id="258" r:id="rId6"/>
    <p:sldId id="259" r:id="rId7"/>
    <p:sldId id="261" r:id="rId8"/>
    <p:sldId id="263" r:id="rId9"/>
    <p:sldId id="282" r:id="rId10"/>
    <p:sldId id="300" r:id="rId11"/>
    <p:sldId id="299" r:id="rId12"/>
    <p:sldId id="288" r:id="rId13"/>
    <p:sldId id="289" r:id="rId14"/>
    <p:sldId id="292" r:id="rId15"/>
    <p:sldId id="291" r:id="rId16"/>
    <p:sldId id="293" r:id="rId17"/>
    <p:sldId id="304" r:id="rId18"/>
    <p:sldId id="305" r:id="rId19"/>
    <p:sldId id="301" r:id="rId20"/>
    <p:sldId id="317" r:id="rId21"/>
    <p:sldId id="310" r:id="rId22"/>
    <p:sldId id="311" r:id="rId23"/>
    <p:sldId id="312" r:id="rId24"/>
    <p:sldId id="313" r:id="rId25"/>
    <p:sldId id="309" r:id="rId26"/>
    <p:sldId id="302" r:id="rId27"/>
    <p:sldId id="314" r:id="rId28"/>
    <p:sldId id="316" r:id="rId29"/>
    <p:sldId id="280" r:id="rId30"/>
    <p:sldId id="27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802B-B4A0-4962-92CB-5E015647B442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CF0-9DE4-4847-BBF0-F96CBDF70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19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802B-B4A0-4962-92CB-5E015647B442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CF0-9DE4-4847-BBF0-F96CBDF70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30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802B-B4A0-4962-92CB-5E015647B442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CF0-9DE4-4847-BBF0-F96CBDF70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98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802B-B4A0-4962-92CB-5E015647B442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CF0-9DE4-4847-BBF0-F96CBDF70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2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802B-B4A0-4962-92CB-5E015647B442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CF0-9DE4-4847-BBF0-F96CBDF70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9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802B-B4A0-4962-92CB-5E015647B442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CF0-9DE4-4847-BBF0-F96CBDF70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65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802B-B4A0-4962-92CB-5E015647B442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CF0-9DE4-4847-BBF0-F96CBDF70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58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802B-B4A0-4962-92CB-5E015647B442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CF0-9DE4-4847-BBF0-F96CBDF70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21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802B-B4A0-4962-92CB-5E015647B442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CF0-9DE4-4847-BBF0-F96CBDF70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21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802B-B4A0-4962-92CB-5E015647B442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CF0-9DE4-4847-BBF0-F96CBDF70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802B-B4A0-4962-92CB-5E015647B442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CF0-9DE4-4847-BBF0-F96CBDF70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2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3802B-B4A0-4962-92CB-5E015647B442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38CF0-9DE4-4847-BBF0-F96CBDF70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9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1176009"/>
            <a:ext cx="6627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Behavior of dry layers in GFS analyses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0334" y="2590800"/>
            <a:ext cx="37433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Bill Randel</a:t>
            </a:r>
            <a:r>
              <a:rPr lang="en-US" baseline="30000" dirty="0" smtClean="0">
                <a:latin typeface="Comic Sans MS" pitchFamily="66" charset="0"/>
              </a:rPr>
              <a:t>1</a:t>
            </a:r>
            <a:r>
              <a:rPr lang="en-US" dirty="0" smtClean="0">
                <a:latin typeface="Comic Sans MS" pitchFamily="66" charset="0"/>
              </a:rPr>
              <a:t> and Louis Rivoire</a:t>
            </a:r>
            <a:r>
              <a:rPr lang="en-US" baseline="30000" dirty="0" smtClean="0">
                <a:latin typeface="Comic Sans MS" pitchFamily="66" charset="0"/>
              </a:rPr>
              <a:t>2</a:t>
            </a:r>
          </a:p>
          <a:p>
            <a:pPr algn="ctr"/>
            <a:endParaRPr lang="en-US" baseline="30000" dirty="0">
              <a:latin typeface="Comic Sans MS" pitchFamily="66" charset="0"/>
            </a:endParaRPr>
          </a:p>
          <a:p>
            <a:pPr algn="ctr"/>
            <a:r>
              <a:rPr lang="en-US" baseline="30000" dirty="0" smtClean="0">
                <a:latin typeface="Comic Sans MS" pitchFamily="66" charset="0"/>
              </a:rPr>
              <a:t>1</a:t>
            </a:r>
            <a:r>
              <a:rPr lang="en-US" dirty="0" smtClean="0">
                <a:latin typeface="Comic Sans MS" pitchFamily="66" charset="0"/>
              </a:rPr>
              <a:t>NCAR</a:t>
            </a:r>
          </a:p>
          <a:p>
            <a:pPr algn="ctr"/>
            <a:r>
              <a:rPr lang="en-US" baseline="30000" dirty="0" smtClean="0">
                <a:latin typeface="Comic Sans MS" pitchFamily="66" charset="0"/>
              </a:rPr>
              <a:t>2</a:t>
            </a:r>
            <a:r>
              <a:rPr lang="en-US" dirty="0" smtClean="0">
                <a:latin typeface="Comic Sans MS" pitchFamily="66" charset="0"/>
              </a:rPr>
              <a:t>École </a:t>
            </a:r>
            <a:r>
              <a:rPr lang="en-US" dirty="0" err="1">
                <a:latin typeface="Comic Sans MS" pitchFamily="66" charset="0"/>
              </a:rPr>
              <a:t>Normale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Supérieure</a:t>
            </a:r>
            <a:r>
              <a:rPr lang="en-US" dirty="0" smtClean="0">
                <a:latin typeface="Comic Sans MS" pitchFamily="66" charset="0"/>
              </a:rPr>
              <a:t>, Paris</a:t>
            </a:r>
            <a:endParaRPr lang="en-US" baseline="30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80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1150"/>
            <a:ext cx="4186237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81125"/>
            <a:ext cx="4238625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1196459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CONTRAST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1210848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GFS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36266" y="457200"/>
            <a:ext cx="3214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omic Sans MS" pitchFamily="66" charset="0"/>
              </a:rPr>
              <a:t>PDF’s of H</a:t>
            </a:r>
            <a:r>
              <a:rPr lang="en-US" sz="2000" baseline="-25000" dirty="0" smtClean="0">
                <a:solidFill>
                  <a:srgbClr val="3333FF"/>
                </a:solidFill>
                <a:latin typeface="Comic Sans MS" pitchFamily="66" charset="0"/>
              </a:rPr>
              <a:t>2</a:t>
            </a:r>
            <a:r>
              <a:rPr lang="en-US" sz="2000" dirty="0" smtClean="0">
                <a:solidFill>
                  <a:srgbClr val="3333FF"/>
                </a:solidFill>
                <a:latin typeface="Comic Sans MS" pitchFamily="66" charset="0"/>
              </a:rPr>
              <a:t>O vs. altitude</a:t>
            </a:r>
            <a:endParaRPr lang="en-US" sz="2000" dirty="0"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9177" y="558540"/>
            <a:ext cx="19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itchFamily="66" charset="0"/>
              </a:rPr>
              <a:t>i</a:t>
            </a:r>
            <a:r>
              <a:rPr lang="en-US" sz="1400" dirty="0" smtClean="0">
                <a:latin typeface="Comic Sans MS" pitchFamily="66" charset="0"/>
              </a:rPr>
              <a:t>n a region near Guam</a:t>
            </a:r>
            <a:endParaRPr lang="en-US" sz="1400" dirty="0">
              <a:latin typeface="Comic Sans MS" pitchFamily="66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315200" y="860941"/>
            <a:ext cx="304800" cy="2820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76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1150"/>
            <a:ext cx="4186237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1196459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CONTRAST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8400" y="1228147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CAM-</a:t>
            </a:r>
            <a:r>
              <a:rPr lang="en-US" dirty="0" err="1" smtClean="0">
                <a:latin typeface="Comic Sans MS" pitchFamily="66" charset="0"/>
              </a:rPr>
              <a:t>Chem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81150"/>
            <a:ext cx="4186237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36266" y="457200"/>
            <a:ext cx="3214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omic Sans MS" pitchFamily="66" charset="0"/>
              </a:rPr>
              <a:t>PDF’s of H</a:t>
            </a:r>
            <a:r>
              <a:rPr lang="en-US" sz="2000" baseline="-25000" dirty="0" smtClean="0">
                <a:solidFill>
                  <a:srgbClr val="3333FF"/>
                </a:solidFill>
                <a:latin typeface="Comic Sans MS" pitchFamily="66" charset="0"/>
              </a:rPr>
              <a:t>2</a:t>
            </a:r>
            <a:r>
              <a:rPr lang="en-US" sz="2000" dirty="0" smtClean="0">
                <a:solidFill>
                  <a:srgbClr val="3333FF"/>
                </a:solidFill>
                <a:latin typeface="Comic Sans MS" pitchFamily="66" charset="0"/>
              </a:rPr>
              <a:t>O vs. altitude</a:t>
            </a:r>
            <a:endParaRPr lang="en-US" sz="2000" dirty="0">
              <a:solidFill>
                <a:srgbClr val="3333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40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2200" y="545068"/>
            <a:ext cx="491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GFS frequency of very dry layers  (&lt;8% RH)</a:t>
            </a:r>
            <a:endParaRPr lang="en-US" dirty="0">
              <a:latin typeface="Comic Sans MS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19200" y="1207532"/>
            <a:ext cx="6705600" cy="4255056"/>
            <a:chOff x="1219200" y="1207532"/>
            <a:chExt cx="6705600" cy="4255056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395413"/>
              <a:ext cx="6705600" cy="406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324600" y="1207532"/>
              <a:ext cx="817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 pitchFamily="66" charset="0"/>
                </a:rPr>
                <a:t>340 K</a:t>
              </a:r>
              <a:endParaRPr lang="en-US" dirty="0">
                <a:latin typeface="Comic Sans MS" pitchFamily="66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29510" y="1219200"/>
              <a:ext cx="2866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 pitchFamily="66" charset="0"/>
                </a:rPr>
                <a:t>January – February 2014</a:t>
              </a:r>
              <a:endParaRPr lang="en-US" dirty="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16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3"/>
          <a:stretch/>
        </p:blipFill>
        <p:spPr bwMode="auto">
          <a:xfrm>
            <a:off x="1143000" y="1400175"/>
            <a:ext cx="6858000" cy="374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0" y="5486400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Guam</a:t>
            </a:r>
            <a:endParaRPr lang="en-US" dirty="0">
              <a:latin typeface="Comic Sans MS" pitchFamily="66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105400" y="4953000"/>
            <a:ext cx="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503714" y="609600"/>
            <a:ext cx="491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GFS frequency of very dry layers  (&lt;8% RH)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9510" y="1307068"/>
            <a:ext cx="286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January – February 2014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39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63961" y="4419600"/>
            <a:ext cx="1747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pitchFamily="66" charset="0"/>
              </a:rPr>
              <a:t>b</a:t>
            </a:r>
            <a:r>
              <a:rPr lang="en-US" dirty="0" smtClean="0">
                <a:latin typeface="Comic Sans MS" pitchFamily="66" charset="0"/>
              </a:rPr>
              <a:t>ackground </a:t>
            </a:r>
            <a:endParaRPr lang="en-US" dirty="0">
              <a:latin typeface="Comic Sans MS" pitchFamily="66" charset="0"/>
            </a:endParaRPr>
          </a:p>
          <a:p>
            <a:pPr algn="ctr"/>
            <a:r>
              <a:rPr lang="en-US" dirty="0" smtClean="0">
                <a:latin typeface="Comic Sans MS" pitchFamily="66" charset="0"/>
              </a:rPr>
              <a:t>H</a:t>
            </a:r>
            <a:r>
              <a:rPr lang="en-US" baseline="-25000" dirty="0" smtClean="0">
                <a:latin typeface="Comic Sans MS" pitchFamily="66" charset="0"/>
              </a:rPr>
              <a:t>2</a:t>
            </a:r>
            <a:r>
              <a:rPr lang="en-US" dirty="0" smtClean="0">
                <a:latin typeface="Comic Sans MS" pitchFamily="66" charset="0"/>
              </a:rPr>
              <a:t>O structure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5334000" cy="315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51901" y="3276600"/>
            <a:ext cx="5508171" cy="2960914"/>
            <a:chOff x="1351901" y="3276600"/>
            <a:chExt cx="5508171" cy="2960914"/>
          </a:xfrm>
        </p:grpSpPr>
        <p:pic>
          <p:nvPicPr>
            <p:cNvPr id="6" name="Picture 2" descr="C:\Users\randel\Desktop\Louis Rivoire\background structure\average_VMR_H2O_GFS_Guam_DJF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41"/>
            <a:stretch/>
          </p:blipFill>
          <p:spPr bwMode="auto">
            <a:xfrm>
              <a:off x="1351901" y="3276600"/>
              <a:ext cx="5508171" cy="2786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203" b="6899"/>
            <a:stretch/>
          </p:blipFill>
          <p:spPr bwMode="auto">
            <a:xfrm>
              <a:off x="1447800" y="6019800"/>
              <a:ext cx="5334000" cy="217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7000049" y="1371600"/>
            <a:ext cx="1810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frequency of</a:t>
            </a:r>
          </a:p>
          <a:p>
            <a:pPr algn="ctr"/>
            <a:r>
              <a:rPr lang="en-US" dirty="0">
                <a:latin typeface="Comic Sans MS" pitchFamily="66" charset="0"/>
              </a:rPr>
              <a:t>v</a:t>
            </a:r>
            <a:r>
              <a:rPr lang="en-US" dirty="0" smtClean="0">
                <a:latin typeface="Comic Sans MS" pitchFamily="66" charset="0"/>
              </a:rPr>
              <a:t>ery dry layers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60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799"/>
            <a:ext cx="5103254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115" y="3200400"/>
            <a:ext cx="5023139" cy="301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02278" y="1488722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GFS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21917" y="4191000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CAM-</a:t>
            </a:r>
            <a:r>
              <a:rPr lang="en-US" dirty="0" err="1" smtClean="0">
                <a:latin typeface="Comic Sans MS" pitchFamily="66" charset="0"/>
              </a:rPr>
              <a:t>Chem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98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28477" y="994536"/>
            <a:ext cx="7542297" cy="5529943"/>
            <a:chOff x="493976" y="228600"/>
            <a:chExt cx="8094854" cy="6368143"/>
          </a:xfrm>
        </p:grpSpPr>
        <p:pic>
          <p:nvPicPr>
            <p:cNvPr id="1026" name="Picture 2" descr="C:\Users\randel\Desktop\Louis Rivoire\frequency maps\freq_map_DJF_330K_rel_anomaly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4" t="3572" r="9077" b="7342"/>
            <a:stretch/>
          </p:blipFill>
          <p:spPr bwMode="auto">
            <a:xfrm>
              <a:off x="533400" y="228600"/>
              <a:ext cx="3773973" cy="3004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randel\Desktop\Louis Rivoire\frequency maps\freq_map_JJA_330K_rel_anomaly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3" t="3968" r="9226" b="3175"/>
            <a:stretch/>
          </p:blipFill>
          <p:spPr bwMode="auto">
            <a:xfrm>
              <a:off x="493976" y="3385458"/>
              <a:ext cx="3849424" cy="3211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randel\Desktop\Louis Rivoire\frequency maps\freq_map_MAM_330K_rel_anomaly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7" t="3771" r="9375" b="2976"/>
            <a:stretch/>
          </p:blipFill>
          <p:spPr bwMode="auto">
            <a:xfrm>
              <a:off x="4724400" y="228600"/>
              <a:ext cx="3864429" cy="3214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randel\Desktop\Louis Rivoire\frequency maps\freq_map_SON_330K_rel_anomal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7" t="3373" r="9226" b="3373"/>
            <a:stretch/>
          </p:blipFill>
          <p:spPr bwMode="auto">
            <a:xfrm>
              <a:off x="4724400" y="3363687"/>
              <a:ext cx="3864430" cy="3214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838199" y="2738735"/>
              <a:ext cx="618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ea typeface="Cambria Math" pitchFamily="18" charset="0"/>
                </a:rPr>
                <a:t>DJF</a:t>
              </a:r>
              <a:endParaRPr lang="en-US" sz="2400" dirty="0">
                <a:solidFill>
                  <a:schemeClr val="bg1"/>
                </a:solidFill>
                <a:ea typeface="Cambria Math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29199" y="5939135"/>
              <a:ext cx="7409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SON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2000" y="5939135"/>
              <a:ext cx="5690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JJA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48174" y="2738735"/>
              <a:ext cx="9092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MAM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514600" y="304800"/>
            <a:ext cx="4235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Global climatology from GFS at 330 K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9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511237"/>
            <a:ext cx="711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Frequent dry layers fill tropical regions outside of precipitation </a:t>
            </a:r>
            <a:endParaRPr lang="en-US" dirty="0">
              <a:latin typeface="Comic Sans MS" pitchFamily="66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71600" y="1143000"/>
            <a:ext cx="6553200" cy="4149029"/>
            <a:chOff x="1371600" y="1383268"/>
            <a:chExt cx="6553200" cy="41490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"/>
            <a:stretch/>
          </p:blipFill>
          <p:spPr>
            <a:xfrm>
              <a:off x="1371600" y="1752600"/>
              <a:ext cx="6553200" cy="377969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325836" y="1383268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 pitchFamily="66" charset="0"/>
                </a:rPr>
                <a:t>DJF</a:t>
              </a:r>
              <a:endParaRPr lang="en-US" dirty="0">
                <a:latin typeface="Comic Sans MS" pitchFamily="66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84434" y="2057400"/>
              <a:ext cx="11528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omic Sans MS" pitchFamily="66" charset="0"/>
                </a:rPr>
                <a:t>d</a:t>
              </a:r>
              <a:r>
                <a:rPr lang="en-US" sz="1600" dirty="0" smtClean="0">
                  <a:solidFill>
                    <a:schemeClr val="bg1"/>
                  </a:solidFill>
                  <a:latin typeface="Comic Sans MS" pitchFamily="66" charset="0"/>
                </a:rPr>
                <a:t>ry layers</a:t>
              </a:r>
              <a:endParaRPr lang="en-US" sz="16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4191000" y="2395954"/>
              <a:ext cx="304800" cy="804446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846265" y="4648200"/>
              <a:ext cx="21242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3333FF"/>
                  </a:solidFill>
                  <a:latin typeface="Comic Sans MS" pitchFamily="66" charset="0"/>
                </a:rPr>
                <a:t>c</a:t>
              </a:r>
              <a:r>
                <a:rPr lang="en-US" sz="1600" dirty="0" smtClean="0">
                  <a:solidFill>
                    <a:srgbClr val="3333FF"/>
                  </a:solidFill>
                  <a:latin typeface="Comic Sans MS" pitchFamily="66" charset="0"/>
                </a:rPr>
                <a:t>limatological </a:t>
              </a:r>
              <a:r>
                <a:rPr lang="en-US" sz="1600" dirty="0" err="1" smtClean="0">
                  <a:solidFill>
                    <a:srgbClr val="3333FF"/>
                  </a:solidFill>
                  <a:latin typeface="Comic Sans MS" pitchFamily="66" charset="0"/>
                </a:rPr>
                <a:t>precip</a:t>
              </a:r>
              <a:endParaRPr lang="en-US" sz="1600" dirty="0">
                <a:solidFill>
                  <a:srgbClr val="3333FF"/>
                </a:solidFill>
                <a:latin typeface="Comic Sans MS" pitchFamily="66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4104417" y="3642448"/>
              <a:ext cx="304800" cy="1005752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519019" y="5529943"/>
            <a:ext cx="6664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Note dry regions are also regions of </a:t>
            </a:r>
            <a:r>
              <a:rPr lang="en-US" sz="1600" dirty="0" err="1" smtClean="0">
                <a:latin typeface="Comic Sans MS" pitchFamily="66" charset="0"/>
              </a:rPr>
              <a:t>downwelling</a:t>
            </a:r>
            <a:r>
              <a:rPr lang="en-US" sz="1600" dirty="0" smtClean="0">
                <a:latin typeface="Comic Sans MS" pitchFamily="66" charset="0"/>
              </a:rPr>
              <a:t> Hadley circulation </a:t>
            </a:r>
            <a:endParaRPr lang="en-US" sz="1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81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284514" y="1143000"/>
            <a:ext cx="6609229" cy="4189630"/>
            <a:chOff x="1284514" y="1230868"/>
            <a:chExt cx="6609229" cy="41896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15"/>
            <a:stretch/>
          </p:blipFill>
          <p:spPr>
            <a:xfrm>
              <a:off x="1284514" y="1611086"/>
              <a:ext cx="6609229" cy="380941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191000" y="1230868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 pitchFamily="66" charset="0"/>
                </a:rPr>
                <a:t>JJA</a:t>
              </a:r>
              <a:endParaRPr lang="en-US" dirty="0">
                <a:latin typeface="Comic Sans MS" pitchFamily="66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409720" y="4343400"/>
              <a:ext cx="11528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omic Sans MS" pitchFamily="66" charset="0"/>
                </a:rPr>
                <a:t>d</a:t>
              </a:r>
              <a:r>
                <a:rPr lang="en-US" sz="1600" dirty="0" smtClean="0">
                  <a:solidFill>
                    <a:schemeClr val="bg1"/>
                  </a:solidFill>
                  <a:latin typeface="Comic Sans MS" pitchFamily="66" charset="0"/>
                </a:rPr>
                <a:t>ry layers</a:t>
              </a:r>
              <a:endParaRPr lang="en-US" sz="16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5029200" y="3515792"/>
              <a:ext cx="304800" cy="83820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743200" y="2114023"/>
              <a:ext cx="7777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3333FF"/>
                  </a:solidFill>
                  <a:latin typeface="Comic Sans MS" pitchFamily="66" charset="0"/>
                </a:rPr>
                <a:t>precip</a:t>
              </a:r>
              <a:endParaRPr lang="en-US" sz="1600" dirty="0">
                <a:solidFill>
                  <a:srgbClr val="3333FF"/>
                </a:solidFill>
                <a:latin typeface="Comic Sans MS" pitchFamily="66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197653" y="2511290"/>
              <a:ext cx="185308" cy="61291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824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9200" y="304800"/>
            <a:ext cx="699262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omic Sans MS" pitchFamily="66" charset="0"/>
              </a:rPr>
              <a:t>High resolution Reverse Domain Filling (RDF) calculations</a:t>
            </a:r>
          </a:p>
          <a:p>
            <a:pPr algn="ctr"/>
            <a:endParaRPr lang="en-US" sz="2000" dirty="0">
              <a:latin typeface="Comic Sans MS" pitchFamily="66" charset="0"/>
            </a:endParaRPr>
          </a:p>
          <a:p>
            <a:pPr algn="ctr"/>
            <a:r>
              <a:rPr lang="en-US" sz="1600" dirty="0">
                <a:latin typeface="Comic Sans MS" pitchFamily="66" charset="0"/>
              </a:rPr>
              <a:t>f</a:t>
            </a:r>
            <a:r>
              <a:rPr lang="en-US" sz="1600" dirty="0" smtClean="0">
                <a:latin typeface="Comic Sans MS" pitchFamily="66" charset="0"/>
              </a:rPr>
              <a:t>rom Ken Bowman, Texas A&amp;M</a:t>
            </a:r>
            <a:endParaRPr lang="en-US" sz="1600" dirty="0">
              <a:latin typeface="Comic Sans MS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76400"/>
            <a:ext cx="91440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5943600" y="1828799"/>
            <a:ext cx="838200" cy="4408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8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0229" y="304800"/>
            <a:ext cx="719299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  <a:latin typeface="Comic Sans MS" pitchFamily="66" charset="0"/>
              </a:rPr>
              <a:t>Intro: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Ubiquitous dry, high ozone layers observed during CONTRAST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Comparisons of CONTRAST H</a:t>
            </a:r>
            <a:r>
              <a:rPr lang="en-US" baseline="-25000" dirty="0" smtClean="0">
                <a:latin typeface="Comic Sans MS" pitchFamily="66" charset="0"/>
              </a:rPr>
              <a:t>2</a:t>
            </a:r>
            <a:r>
              <a:rPr lang="en-US" dirty="0" smtClean="0">
                <a:latin typeface="Comic Sans MS" pitchFamily="66" charset="0"/>
              </a:rPr>
              <a:t>O profiles with GFS analyses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Climatology of dry layers in GFS data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Origin of dry layers: high resolution RDF results </a:t>
            </a:r>
            <a:endParaRPr lang="en-US" dirty="0">
              <a:latin typeface="Comic Sans MS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04800" y="3505200"/>
            <a:ext cx="4256651" cy="2686354"/>
            <a:chOff x="304800" y="3505200"/>
            <a:chExt cx="4256651" cy="2686354"/>
          </a:xfrm>
        </p:grpSpPr>
        <p:grpSp>
          <p:nvGrpSpPr>
            <p:cNvPr id="5" name="Group 4"/>
            <p:cNvGrpSpPr/>
            <p:nvPr/>
          </p:nvGrpSpPr>
          <p:grpSpPr>
            <a:xfrm>
              <a:off x="794657" y="3659088"/>
              <a:ext cx="3766794" cy="2532466"/>
              <a:chOff x="794657" y="3659088"/>
              <a:chExt cx="3766794" cy="253246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77"/>
              <a:stretch/>
            </p:blipFill>
            <p:spPr>
              <a:xfrm>
                <a:off x="794657" y="3659088"/>
                <a:ext cx="2514600" cy="2532466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68" t="2977"/>
              <a:stretch/>
            </p:blipFill>
            <p:spPr>
              <a:xfrm>
                <a:off x="2667000" y="3659088"/>
                <a:ext cx="1894451" cy="2532466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752600" y="4126468"/>
              <a:ext cx="748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ozone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35996" y="3897868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2</a:t>
              </a:r>
              <a:r>
                <a:rPr lang="en-US" dirty="0" smtClean="0"/>
                <a:t>O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4800" y="3505200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16 km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" y="4340423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 km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563582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3867" y="5105400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4</a:t>
              </a:r>
              <a:r>
                <a:rPr lang="en-US" sz="1400" dirty="0" smtClean="0"/>
                <a:t> km</a:t>
              </a:r>
              <a:endParaRPr lang="en-US" sz="14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017463" y="332053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RF03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2909" b="9512"/>
          <a:stretch/>
        </p:blipFill>
        <p:spPr>
          <a:xfrm>
            <a:off x="5932714" y="3320534"/>
            <a:ext cx="2574671" cy="24691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08455" y="3550699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RF03</a:t>
            </a:r>
            <a:endParaRPr lang="en-US" b="1" dirty="0"/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7193003" y="3897868"/>
            <a:ext cx="912823" cy="14478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5369500" y="4437101"/>
            <a:ext cx="74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ozone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168254" y="5812265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800600" y="4555122"/>
            <a:ext cx="533400" cy="9307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83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9200" y="304800"/>
            <a:ext cx="699262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omic Sans MS" pitchFamily="66" charset="0"/>
              </a:rPr>
              <a:t>High resolution Reverse Domain Filling (RDF) calculations</a:t>
            </a:r>
          </a:p>
          <a:p>
            <a:pPr algn="ctr"/>
            <a:endParaRPr lang="en-US" sz="2000" dirty="0">
              <a:latin typeface="Comic Sans MS" pitchFamily="66" charset="0"/>
            </a:endParaRPr>
          </a:p>
          <a:p>
            <a:pPr algn="ctr"/>
            <a:r>
              <a:rPr lang="en-US" sz="1600" dirty="0">
                <a:latin typeface="Comic Sans MS" pitchFamily="66" charset="0"/>
              </a:rPr>
              <a:t>f</a:t>
            </a:r>
            <a:r>
              <a:rPr lang="en-US" sz="1600" dirty="0" smtClean="0">
                <a:latin typeface="Comic Sans MS" pitchFamily="66" charset="0"/>
              </a:rPr>
              <a:t>rom Ken Bowman, Texas A&amp;M</a:t>
            </a:r>
            <a:endParaRPr lang="en-US" sz="1600" dirty="0">
              <a:latin typeface="Comic Sans MS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76400"/>
            <a:ext cx="91440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5943600" y="1828799"/>
            <a:ext cx="838200" cy="4408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57" y="5181600"/>
            <a:ext cx="1734820" cy="108731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5715000" y="4038600"/>
            <a:ext cx="1219200" cy="114300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14056" y="4873823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itchFamily="66" charset="0"/>
              </a:rPr>
              <a:t>w</a:t>
            </a:r>
            <a:r>
              <a:rPr lang="en-US" sz="1400" dirty="0" smtClean="0">
                <a:latin typeface="Comic Sans MS" pitchFamily="66" charset="0"/>
              </a:rPr>
              <a:t>esterly duct</a:t>
            </a:r>
            <a:endParaRPr lang="en-US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65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" y="1676400"/>
            <a:ext cx="91440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5943600" y="1828799"/>
            <a:ext cx="838200" cy="4408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8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695450"/>
            <a:ext cx="91440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5943600" y="1828799"/>
            <a:ext cx="838200" cy="4408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5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95450"/>
            <a:ext cx="91440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5943600" y="1828799"/>
            <a:ext cx="838200" cy="4408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5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RAST_RDF_SH_map_340K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371600"/>
            <a:ext cx="8458200" cy="3736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6855" y="685800"/>
            <a:ext cx="286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January – February 2014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26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00200" y="1425260"/>
            <a:ext cx="5720330" cy="4061140"/>
            <a:chOff x="1516391" y="1752600"/>
            <a:chExt cx="6291543" cy="44079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6" b="17196"/>
            <a:stretch/>
          </p:blipFill>
          <p:spPr bwMode="auto">
            <a:xfrm>
              <a:off x="2209800" y="1752600"/>
              <a:ext cx="5099820" cy="4093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364600" y="5791200"/>
              <a:ext cx="956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Latitude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799271" y="3714148"/>
              <a:ext cx="1803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Height / Pressure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47790" y="2558533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16 km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47790" y="3657600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 km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31600" y="52578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51627" y="2580304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100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67818" y="533400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1000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51627" y="394274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  <a:r>
                <a:rPr lang="en-US" dirty="0" smtClean="0"/>
                <a:t>00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574995" y="533400"/>
            <a:ext cx="413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Vertical slice at longitude near Guam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68421" y="1131332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January 17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85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715000" y="2362200"/>
            <a:ext cx="3083237" cy="3429000"/>
            <a:chOff x="5861820" y="330765"/>
            <a:chExt cx="3083237" cy="3200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1820" y="330765"/>
              <a:ext cx="3083237" cy="32004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924800" y="533400"/>
              <a:ext cx="777777" cy="603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RF03</a:t>
              </a:r>
            </a:p>
            <a:p>
              <a:r>
                <a:rPr lang="en-US" dirty="0" smtClean="0"/>
                <a:t>Jan 17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6705600" y="1752600"/>
              <a:ext cx="0" cy="6096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457200" y="1524000"/>
            <a:ext cx="5099820" cy="4093028"/>
            <a:chOff x="59734" y="1179731"/>
            <a:chExt cx="5802086" cy="466589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6" b="17196"/>
            <a:stretch/>
          </p:blipFill>
          <p:spPr bwMode="auto">
            <a:xfrm>
              <a:off x="59734" y="1179731"/>
              <a:ext cx="5802086" cy="46658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1905000" y="3962400"/>
              <a:ext cx="0" cy="762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2326475" y="1230868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January 17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2409171"/>
            <a:ext cx="487085" cy="340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0076" y="371545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51054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72144" y="5505354"/>
            <a:ext cx="869932" cy="340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0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4"/>
          <a:stretch/>
        </p:blipFill>
        <p:spPr bwMode="auto">
          <a:xfrm>
            <a:off x="1676400" y="1219200"/>
            <a:ext cx="5687786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849868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January 20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511" y="4572000"/>
            <a:ext cx="869932" cy="340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Latitude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41910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46514" y="30480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46515" y="1945725"/>
            <a:ext cx="487085" cy="340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66317" y="4987378"/>
            <a:ext cx="2372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itchFamily="66" charset="0"/>
              </a:rPr>
              <a:t>t</a:t>
            </a:r>
            <a:r>
              <a:rPr lang="en-US" sz="1600" dirty="0" smtClean="0">
                <a:latin typeface="Comic Sans MS" pitchFamily="66" charset="0"/>
              </a:rPr>
              <a:t>ransport past equator</a:t>
            </a:r>
            <a:endParaRPr lang="en-US" sz="1600" dirty="0">
              <a:latin typeface="Comic Sans MS" pitchFamily="66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362200" y="3581400"/>
            <a:ext cx="381000" cy="129540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15038" y="5029200"/>
            <a:ext cx="2904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omic Sans MS" pitchFamily="66" charset="0"/>
              </a:rPr>
              <a:t>f</a:t>
            </a:r>
            <a:r>
              <a:rPr lang="en-US" sz="1400" dirty="0" smtClean="0">
                <a:latin typeface="Comic Sans MS" pitchFamily="66" charset="0"/>
              </a:rPr>
              <a:t>ine-scale structures </a:t>
            </a:r>
          </a:p>
          <a:p>
            <a:pPr algn="ctr"/>
            <a:r>
              <a:rPr lang="en-US" sz="1400" dirty="0">
                <a:latin typeface="Comic Sans MS" pitchFamily="66" charset="0"/>
              </a:rPr>
              <a:t>i</a:t>
            </a:r>
            <a:r>
              <a:rPr lang="en-US" sz="1400" dirty="0" smtClean="0">
                <a:latin typeface="Comic Sans MS" pitchFamily="66" charset="0"/>
              </a:rPr>
              <a:t>nduced by large-scale transport</a:t>
            </a:r>
            <a:endParaRPr lang="en-US" sz="1400" dirty="0">
              <a:latin typeface="Comic Sans MS" pitchFamily="66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181600" y="4018064"/>
            <a:ext cx="457200" cy="969314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0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799" y="228600"/>
            <a:ext cx="848501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  <a:latin typeface="Comic Sans MS" pitchFamily="66" charset="0"/>
              </a:rPr>
              <a:t>Key points:</a:t>
            </a:r>
          </a:p>
          <a:p>
            <a:endParaRPr lang="en-US" u="sng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GFS analyses agree well with dry profiles in CONTRAST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Dry layers are </a:t>
            </a:r>
            <a:r>
              <a:rPr lang="en-US" u="sng" dirty="0" smtClean="0">
                <a:latin typeface="Comic Sans MS" pitchFamily="66" charset="0"/>
              </a:rPr>
              <a:t>ubiquitous in subtropics in all seasons</a:t>
            </a:r>
            <a:r>
              <a:rPr lang="en-US" dirty="0" smtClean="0">
                <a:latin typeface="Comic Sans MS" pitchFamily="66" charset="0"/>
              </a:rPr>
              <a:t>, max near 330-340 K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Trajectory calculations suggest quasi-horizontal transport from </a:t>
            </a:r>
          </a:p>
          <a:p>
            <a:r>
              <a:rPr lang="en-US" dirty="0">
                <a:latin typeface="Comic Sans MS" pitchFamily="66" charset="0"/>
              </a:rPr>
              <a:t>	</a:t>
            </a:r>
            <a:r>
              <a:rPr lang="en-US" dirty="0" err="1" smtClean="0">
                <a:latin typeface="Comic Sans MS" pitchFamily="66" charset="0"/>
              </a:rPr>
              <a:t>extratropical</a:t>
            </a:r>
            <a:r>
              <a:rPr lang="en-US" dirty="0" smtClean="0">
                <a:latin typeface="Comic Sans MS" pitchFamily="66" charset="0"/>
              </a:rPr>
              <a:t> UTLS  (through westerly duct for CONTRAST)</a:t>
            </a:r>
          </a:p>
          <a:p>
            <a:endParaRPr lang="en-US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Not a new result: extensive literature on dry layers and mechanisms</a:t>
            </a:r>
          </a:p>
          <a:p>
            <a:endParaRPr lang="en-US" dirty="0">
              <a:latin typeface="Comic Sans MS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23206" y="3733800"/>
            <a:ext cx="4648200" cy="2516795"/>
            <a:chOff x="1219200" y="1058604"/>
            <a:chExt cx="6705600" cy="44039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395413"/>
              <a:ext cx="6705600" cy="406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440358" y="1064204"/>
              <a:ext cx="1021986" cy="578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omic Sans MS" pitchFamily="66" charset="0"/>
                </a:rPr>
                <a:t>340 K</a:t>
              </a:r>
              <a:endParaRPr lang="en-US" sz="1400" dirty="0">
                <a:latin typeface="Comic Sans MS" pitchFamily="66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19310" y="1058604"/>
              <a:ext cx="3429808" cy="578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omic Sans MS" pitchFamily="66" charset="0"/>
                </a:rPr>
                <a:t>January – February 2014</a:t>
              </a:r>
              <a:endParaRPr lang="en-US" sz="1400" dirty="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11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/>
          <a:stretch/>
        </p:blipFill>
        <p:spPr bwMode="auto">
          <a:xfrm>
            <a:off x="1981200" y="1534886"/>
            <a:ext cx="5257800" cy="370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3992824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RF02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57075" y="381000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Extra slides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184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/>
          <a:stretch/>
        </p:blipFill>
        <p:spPr bwMode="auto">
          <a:xfrm>
            <a:off x="1219200" y="1589314"/>
            <a:ext cx="5334000" cy="372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4223656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RF02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108371" y="2133600"/>
            <a:ext cx="1344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</a:t>
            </a:r>
            <a:r>
              <a:rPr lang="en-US" dirty="0" smtClean="0"/>
              <a:t>ackground </a:t>
            </a:r>
          </a:p>
          <a:p>
            <a:pPr algn="ctr"/>
            <a:r>
              <a:rPr lang="en-US" dirty="0" smtClean="0"/>
              <a:t>= 80% RH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876800" y="2514600"/>
            <a:ext cx="2133600" cy="62525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34932" y="544286"/>
            <a:ext cx="781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Comparisons of CONTRAST profiles with nearby GFS (and CAM-</a:t>
            </a:r>
            <a:r>
              <a:rPr lang="en-US" dirty="0" err="1" smtClean="0">
                <a:latin typeface="Comic Sans MS" pitchFamily="66" charset="0"/>
              </a:rPr>
              <a:t>Chem</a:t>
            </a:r>
            <a:r>
              <a:rPr lang="en-US" dirty="0" smtClean="0">
                <a:latin typeface="Comic Sans MS" pitchFamily="66" charset="0"/>
              </a:rPr>
              <a:t>)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17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"/>
          <a:stretch/>
        </p:blipFill>
        <p:spPr bwMode="auto">
          <a:xfrm>
            <a:off x="1905000" y="1545770"/>
            <a:ext cx="5105400" cy="357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54085" y="3505200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RF06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537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47787"/>
            <a:ext cx="4071937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9083"/>
            <a:ext cx="4071937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101179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CONTRAST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8400" y="1032595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CAM-</a:t>
            </a:r>
            <a:r>
              <a:rPr lang="en-US" dirty="0" err="1" smtClean="0">
                <a:latin typeface="Comic Sans MS" pitchFamily="66" charset="0"/>
              </a:rPr>
              <a:t>Chem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1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/>
          <a:stretch/>
        </p:blipFill>
        <p:spPr bwMode="auto">
          <a:xfrm>
            <a:off x="1763486" y="1676400"/>
            <a:ext cx="50292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4114800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RF03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281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3"/>
          <a:stretch/>
        </p:blipFill>
        <p:spPr bwMode="auto">
          <a:xfrm>
            <a:off x="1981200" y="1796142"/>
            <a:ext cx="5181600" cy="361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0825" y="4465373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RF06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317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0"/>
          <a:stretch/>
        </p:blipFill>
        <p:spPr bwMode="auto">
          <a:xfrm>
            <a:off x="1981200" y="1524000"/>
            <a:ext cx="51054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0825" y="4036365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RF07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608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3"/>
          <a:stretch/>
        </p:blipFill>
        <p:spPr bwMode="auto">
          <a:xfrm>
            <a:off x="1905000" y="1632856"/>
            <a:ext cx="5283200" cy="370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82596" y="4223656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RF09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177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5"/>
          <a:stretch/>
        </p:blipFill>
        <p:spPr bwMode="auto">
          <a:xfrm>
            <a:off x="1905000" y="1556656"/>
            <a:ext cx="5257800" cy="368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1775" y="4191000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RF12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177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1150"/>
            <a:ext cx="4186237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1196459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CONTRAST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6266" y="457200"/>
            <a:ext cx="3214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omic Sans MS" pitchFamily="66" charset="0"/>
              </a:rPr>
              <a:t>PDF’s of H</a:t>
            </a:r>
            <a:r>
              <a:rPr lang="en-US" sz="2000" baseline="-25000" dirty="0" smtClean="0">
                <a:solidFill>
                  <a:srgbClr val="3333FF"/>
                </a:solidFill>
                <a:latin typeface="Comic Sans MS" pitchFamily="66" charset="0"/>
              </a:rPr>
              <a:t>2</a:t>
            </a:r>
            <a:r>
              <a:rPr lang="en-US" sz="2000" dirty="0" smtClean="0">
                <a:solidFill>
                  <a:srgbClr val="3333FF"/>
                </a:solidFill>
                <a:latin typeface="Comic Sans MS" pitchFamily="66" charset="0"/>
              </a:rPr>
              <a:t>O vs. altitude</a:t>
            </a:r>
            <a:endParaRPr lang="en-US" sz="2000" dirty="0">
              <a:solidFill>
                <a:srgbClr val="3333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33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322</Words>
  <Application>Microsoft Office PowerPoint</Application>
  <PresentationFormat>On-screen Show (4:3)</PresentationFormat>
  <Paragraphs>118</Paragraphs>
  <Slides>31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Center for Atmospheric Research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Randel</dc:creator>
  <cp:lastModifiedBy>William Randel</cp:lastModifiedBy>
  <cp:revision>40</cp:revision>
  <dcterms:created xsi:type="dcterms:W3CDTF">2014-09-10T17:21:01Z</dcterms:created>
  <dcterms:modified xsi:type="dcterms:W3CDTF">2014-10-21T21:41:43Z</dcterms:modified>
</cp:coreProperties>
</file>