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51206400" cy="32918400"/>
  <p:notesSz cx="9144000" cy="6858000"/>
  <p:defaultTextStyle>
    <a:defPPr>
      <a:defRPr lang="en-US"/>
    </a:defPPr>
    <a:lvl1pPr marL="0" algn="l" defTabSz="2403369" rtl="0" eaLnBrk="1" latinLnBrk="0" hangingPunct="1">
      <a:defRPr sz="9500" kern="1200">
        <a:solidFill>
          <a:schemeClr val="tx1"/>
        </a:solidFill>
        <a:latin typeface="+mn-lt"/>
        <a:ea typeface="+mn-ea"/>
        <a:cs typeface="+mn-cs"/>
      </a:defRPr>
    </a:lvl1pPr>
    <a:lvl2pPr marL="2403369" algn="l" defTabSz="2403369" rtl="0" eaLnBrk="1" latinLnBrk="0" hangingPunct="1">
      <a:defRPr sz="9500" kern="1200">
        <a:solidFill>
          <a:schemeClr val="tx1"/>
        </a:solidFill>
        <a:latin typeface="+mn-lt"/>
        <a:ea typeface="+mn-ea"/>
        <a:cs typeface="+mn-cs"/>
      </a:defRPr>
    </a:lvl2pPr>
    <a:lvl3pPr marL="4806738" algn="l" defTabSz="2403369" rtl="0" eaLnBrk="1" latinLnBrk="0" hangingPunct="1">
      <a:defRPr sz="9500" kern="1200">
        <a:solidFill>
          <a:schemeClr val="tx1"/>
        </a:solidFill>
        <a:latin typeface="+mn-lt"/>
        <a:ea typeface="+mn-ea"/>
        <a:cs typeface="+mn-cs"/>
      </a:defRPr>
    </a:lvl3pPr>
    <a:lvl4pPr marL="7210108" algn="l" defTabSz="2403369" rtl="0" eaLnBrk="1" latinLnBrk="0" hangingPunct="1">
      <a:defRPr sz="9500" kern="1200">
        <a:solidFill>
          <a:schemeClr val="tx1"/>
        </a:solidFill>
        <a:latin typeface="+mn-lt"/>
        <a:ea typeface="+mn-ea"/>
        <a:cs typeface="+mn-cs"/>
      </a:defRPr>
    </a:lvl4pPr>
    <a:lvl5pPr marL="9613477" algn="l" defTabSz="2403369" rtl="0" eaLnBrk="1" latinLnBrk="0" hangingPunct="1">
      <a:defRPr sz="9500" kern="1200">
        <a:solidFill>
          <a:schemeClr val="tx1"/>
        </a:solidFill>
        <a:latin typeface="+mn-lt"/>
        <a:ea typeface="+mn-ea"/>
        <a:cs typeface="+mn-cs"/>
      </a:defRPr>
    </a:lvl5pPr>
    <a:lvl6pPr marL="12016846" algn="l" defTabSz="2403369" rtl="0" eaLnBrk="1" latinLnBrk="0" hangingPunct="1">
      <a:defRPr sz="9500" kern="1200">
        <a:solidFill>
          <a:schemeClr val="tx1"/>
        </a:solidFill>
        <a:latin typeface="+mn-lt"/>
        <a:ea typeface="+mn-ea"/>
        <a:cs typeface="+mn-cs"/>
      </a:defRPr>
    </a:lvl6pPr>
    <a:lvl7pPr marL="14420215" algn="l" defTabSz="2403369" rtl="0" eaLnBrk="1" latinLnBrk="0" hangingPunct="1">
      <a:defRPr sz="9500" kern="1200">
        <a:solidFill>
          <a:schemeClr val="tx1"/>
        </a:solidFill>
        <a:latin typeface="+mn-lt"/>
        <a:ea typeface="+mn-ea"/>
        <a:cs typeface="+mn-cs"/>
      </a:defRPr>
    </a:lvl7pPr>
    <a:lvl8pPr marL="16823586" algn="l" defTabSz="2403369" rtl="0" eaLnBrk="1" latinLnBrk="0" hangingPunct="1">
      <a:defRPr sz="9500" kern="1200">
        <a:solidFill>
          <a:schemeClr val="tx1"/>
        </a:solidFill>
        <a:latin typeface="+mn-lt"/>
        <a:ea typeface="+mn-ea"/>
        <a:cs typeface="+mn-cs"/>
      </a:defRPr>
    </a:lvl8pPr>
    <a:lvl9pPr marL="19226955" algn="l" defTabSz="2403369" rtl="0" eaLnBrk="1" latinLnBrk="0" hangingPunct="1">
      <a:defRPr sz="9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C2ED4D9-5F24-EC44-8950-D0084C086292}">
          <p14:sldIdLst>
            <p14:sldId id="2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6CCFF"/>
    <a:srgbClr val="00FFFF"/>
    <a:srgbClr val="B90000"/>
    <a:srgbClr val="980000"/>
    <a:srgbClr val="FF0000"/>
    <a:srgbClr val="8000FF"/>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373" autoAdjust="0"/>
    <p:restoredTop sz="93585" autoAdjust="0"/>
  </p:normalViewPr>
  <p:slideViewPr>
    <p:cSldViewPr snapToGrid="0">
      <p:cViewPr>
        <p:scale>
          <a:sx n="28" d="100"/>
          <a:sy n="28" d="100"/>
        </p:scale>
        <p:origin x="144" y="1032"/>
      </p:cViewPr>
      <p:guideLst>
        <p:guide orient="horz" pos="10368"/>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0226043"/>
            <a:ext cx="4352544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18653760"/>
            <a:ext cx="35844480" cy="8412480"/>
          </a:xfrm>
        </p:spPr>
        <p:txBody>
          <a:bodyPr/>
          <a:lstStyle>
            <a:lvl1pPr marL="0" indent="0" algn="ctr">
              <a:buNone/>
              <a:defRPr>
                <a:solidFill>
                  <a:schemeClr val="tx1">
                    <a:tint val="75000"/>
                  </a:schemeClr>
                </a:solidFill>
              </a:defRPr>
            </a:lvl1pPr>
            <a:lvl2pPr marL="2403369" indent="0" algn="ctr">
              <a:buNone/>
              <a:defRPr>
                <a:solidFill>
                  <a:schemeClr val="tx1">
                    <a:tint val="75000"/>
                  </a:schemeClr>
                </a:solidFill>
              </a:defRPr>
            </a:lvl2pPr>
            <a:lvl3pPr marL="4806738" indent="0" algn="ctr">
              <a:buNone/>
              <a:defRPr>
                <a:solidFill>
                  <a:schemeClr val="tx1">
                    <a:tint val="75000"/>
                  </a:schemeClr>
                </a:solidFill>
              </a:defRPr>
            </a:lvl3pPr>
            <a:lvl4pPr marL="7210108" indent="0" algn="ctr">
              <a:buNone/>
              <a:defRPr>
                <a:solidFill>
                  <a:schemeClr val="tx1">
                    <a:tint val="75000"/>
                  </a:schemeClr>
                </a:solidFill>
              </a:defRPr>
            </a:lvl4pPr>
            <a:lvl5pPr marL="9613477" indent="0" algn="ctr">
              <a:buNone/>
              <a:defRPr>
                <a:solidFill>
                  <a:schemeClr val="tx1">
                    <a:tint val="75000"/>
                  </a:schemeClr>
                </a:solidFill>
              </a:defRPr>
            </a:lvl5pPr>
            <a:lvl6pPr marL="12016846" indent="0" algn="ctr">
              <a:buNone/>
              <a:defRPr>
                <a:solidFill>
                  <a:schemeClr val="tx1">
                    <a:tint val="75000"/>
                  </a:schemeClr>
                </a:solidFill>
              </a:defRPr>
            </a:lvl6pPr>
            <a:lvl7pPr marL="14420215" indent="0" algn="ctr">
              <a:buNone/>
              <a:defRPr>
                <a:solidFill>
                  <a:schemeClr val="tx1">
                    <a:tint val="75000"/>
                  </a:schemeClr>
                </a:solidFill>
              </a:defRPr>
            </a:lvl7pPr>
            <a:lvl8pPr marL="16823586" indent="0" algn="ctr">
              <a:buNone/>
              <a:defRPr>
                <a:solidFill>
                  <a:schemeClr val="tx1">
                    <a:tint val="75000"/>
                  </a:schemeClr>
                </a:solidFill>
              </a:defRPr>
            </a:lvl8pPr>
            <a:lvl9pPr marL="192269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AF429-FBFE-B349-A870-D9ED5778819C}" type="datetimeFigureOut">
              <a:rPr lang="en-US" smtClean="0"/>
              <a:t>4/21/15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61317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AF429-FBFE-B349-A870-D9ED5778819C}" type="datetimeFigureOut">
              <a:rPr lang="en-US" smtClean="0"/>
              <a:t>4/21/15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233649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7060880" y="4747266"/>
            <a:ext cx="51846480" cy="101109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21440" y="4747266"/>
            <a:ext cx="154686000" cy="101109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AF429-FBFE-B349-A870-D9ED5778819C}" type="datetimeFigureOut">
              <a:rPr lang="en-US" smtClean="0"/>
              <a:t>4/21/15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419506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AF429-FBFE-B349-A870-D9ED5778819C}" type="datetimeFigureOut">
              <a:rPr lang="en-US" smtClean="0"/>
              <a:t>4/21/15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227818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1153123"/>
            <a:ext cx="43525440" cy="6537960"/>
          </a:xfrm>
        </p:spPr>
        <p:txBody>
          <a:bodyPr anchor="t"/>
          <a:lstStyle>
            <a:lvl1pPr algn="l">
              <a:defRPr sz="211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3952226"/>
            <a:ext cx="43525440" cy="7200897"/>
          </a:xfrm>
        </p:spPr>
        <p:txBody>
          <a:bodyPr anchor="b"/>
          <a:lstStyle>
            <a:lvl1pPr marL="0" indent="0">
              <a:buNone/>
              <a:defRPr sz="10500">
                <a:solidFill>
                  <a:schemeClr val="tx1">
                    <a:tint val="75000"/>
                  </a:schemeClr>
                </a:solidFill>
              </a:defRPr>
            </a:lvl1pPr>
            <a:lvl2pPr marL="2403369" indent="0">
              <a:buNone/>
              <a:defRPr sz="9500">
                <a:solidFill>
                  <a:schemeClr val="tx1">
                    <a:tint val="75000"/>
                  </a:schemeClr>
                </a:solidFill>
              </a:defRPr>
            </a:lvl2pPr>
            <a:lvl3pPr marL="4806738" indent="0">
              <a:buNone/>
              <a:defRPr sz="8400">
                <a:solidFill>
                  <a:schemeClr val="tx1">
                    <a:tint val="75000"/>
                  </a:schemeClr>
                </a:solidFill>
              </a:defRPr>
            </a:lvl3pPr>
            <a:lvl4pPr marL="7210108" indent="0">
              <a:buNone/>
              <a:defRPr sz="7400">
                <a:solidFill>
                  <a:schemeClr val="tx1">
                    <a:tint val="75000"/>
                  </a:schemeClr>
                </a:solidFill>
              </a:defRPr>
            </a:lvl4pPr>
            <a:lvl5pPr marL="9613477" indent="0">
              <a:buNone/>
              <a:defRPr sz="7400">
                <a:solidFill>
                  <a:schemeClr val="tx1">
                    <a:tint val="75000"/>
                  </a:schemeClr>
                </a:solidFill>
              </a:defRPr>
            </a:lvl5pPr>
            <a:lvl6pPr marL="12016846" indent="0">
              <a:buNone/>
              <a:defRPr sz="7400">
                <a:solidFill>
                  <a:schemeClr val="tx1">
                    <a:tint val="75000"/>
                  </a:schemeClr>
                </a:solidFill>
              </a:defRPr>
            </a:lvl6pPr>
            <a:lvl7pPr marL="14420215" indent="0">
              <a:buNone/>
              <a:defRPr sz="7400">
                <a:solidFill>
                  <a:schemeClr val="tx1">
                    <a:tint val="75000"/>
                  </a:schemeClr>
                </a:solidFill>
              </a:defRPr>
            </a:lvl7pPr>
            <a:lvl8pPr marL="16823586" indent="0">
              <a:buNone/>
              <a:defRPr sz="7400">
                <a:solidFill>
                  <a:schemeClr val="tx1">
                    <a:tint val="75000"/>
                  </a:schemeClr>
                </a:solidFill>
              </a:defRPr>
            </a:lvl8pPr>
            <a:lvl9pPr marL="19226955" indent="0">
              <a:buNone/>
              <a:defRPr sz="7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AF429-FBFE-B349-A870-D9ED5778819C}" type="datetimeFigureOut">
              <a:rPr lang="en-US" smtClean="0"/>
              <a:t>4/21/15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196967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21440" y="27652983"/>
            <a:ext cx="103266240" cy="78204057"/>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5641120" y="27652983"/>
            <a:ext cx="103266240" cy="78204057"/>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AF429-FBFE-B349-A870-D9ED5778819C}" type="datetimeFigureOut">
              <a:rPr lang="en-US" smtClean="0"/>
              <a:t>4/21/15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200851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318263"/>
            <a:ext cx="4608576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7368544"/>
            <a:ext cx="22625053" cy="3070857"/>
          </a:xfrm>
        </p:spPr>
        <p:txBody>
          <a:bodyPr anchor="b"/>
          <a:lstStyle>
            <a:lvl1pPr marL="0" indent="0">
              <a:buNone/>
              <a:defRPr sz="12600" b="1"/>
            </a:lvl1pPr>
            <a:lvl2pPr marL="2403369" indent="0">
              <a:buNone/>
              <a:defRPr sz="10500" b="1"/>
            </a:lvl2pPr>
            <a:lvl3pPr marL="4806738" indent="0">
              <a:buNone/>
              <a:defRPr sz="9500" b="1"/>
            </a:lvl3pPr>
            <a:lvl4pPr marL="7210108" indent="0">
              <a:buNone/>
              <a:defRPr sz="8400" b="1"/>
            </a:lvl4pPr>
            <a:lvl5pPr marL="9613477" indent="0">
              <a:buNone/>
              <a:defRPr sz="8400" b="1"/>
            </a:lvl5pPr>
            <a:lvl6pPr marL="12016846" indent="0">
              <a:buNone/>
              <a:defRPr sz="8400" b="1"/>
            </a:lvl6pPr>
            <a:lvl7pPr marL="14420215" indent="0">
              <a:buNone/>
              <a:defRPr sz="8400" b="1"/>
            </a:lvl7pPr>
            <a:lvl8pPr marL="16823586" indent="0">
              <a:buNone/>
              <a:defRPr sz="8400" b="1"/>
            </a:lvl8pPr>
            <a:lvl9pPr marL="19226955" indent="0">
              <a:buNone/>
              <a:defRPr sz="8400" b="1"/>
            </a:lvl9pPr>
          </a:lstStyle>
          <a:p>
            <a:pPr lvl="0"/>
            <a:r>
              <a:rPr lang="en-US" smtClean="0"/>
              <a:t>Click to edit Master text styles</a:t>
            </a:r>
          </a:p>
        </p:txBody>
      </p:sp>
      <p:sp>
        <p:nvSpPr>
          <p:cNvPr id="4" name="Content Placeholder 3"/>
          <p:cNvSpPr>
            <a:spLocks noGrp="1"/>
          </p:cNvSpPr>
          <p:nvPr>
            <p:ph sz="half" idx="2"/>
          </p:nvPr>
        </p:nvSpPr>
        <p:spPr>
          <a:xfrm>
            <a:off x="2560320" y="10439401"/>
            <a:ext cx="22625053" cy="18966183"/>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7368544"/>
            <a:ext cx="22633941" cy="3070857"/>
          </a:xfrm>
        </p:spPr>
        <p:txBody>
          <a:bodyPr anchor="b"/>
          <a:lstStyle>
            <a:lvl1pPr marL="0" indent="0">
              <a:buNone/>
              <a:defRPr sz="12600" b="1"/>
            </a:lvl1pPr>
            <a:lvl2pPr marL="2403369" indent="0">
              <a:buNone/>
              <a:defRPr sz="10500" b="1"/>
            </a:lvl2pPr>
            <a:lvl3pPr marL="4806738" indent="0">
              <a:buNone/>
              <a:defRPr sz="9500" b="1"/>
            </a:lvl3pPr>
            <a:lvl4pPr marL="7210108" indent="0">
              <a:buNone/>
              <a:defRPr sz="8400" b="1"/>
            </a:lvl4pPr>
            <a:lvl5pPr marL="9613477" indent="0">
              <a:buNone/>
              <a:defRPr sz="8400" b="1"/>
            </a:lvl5pPr>
            <a:lvl6pPr marL="12016846" indent="0">
              <a:buNone/>
              <a:defRPr sz="8400" b="1"/>
            </a:lvl6pPr>
            <a:lvl7pPr marL="14420215" indent="0">
              <a:buNone/>
              <a:defRPr sz="8400" b="1"/>
            </a:lvl7pPr>
            <a:lvl8pPr marL="16823586" indent="0">
              <a:buNone/>
              <a:defRPr sz="8400" b="1"/>
            </a:lvl8pPr>
            <a:lvl9pPr marL="19226955" indent="0">
              <a:buNone/>
              <a:defRPr sz="8400" b="1"/>
            </a:lvl9pPr>
          </a:lstStyle>
          <a:p>
            <a:pPr lvl="0"/>
            <a:r>
              <a:rPr lang="en-US" smtClean="0"/>
              <a:t>Click to edit Master text styles</a:t>
            </a:r>
          </a:p>
        </p:txBody>
      </p:sp>
      <p:sp>
        <p:nvSpPr>
          <p:cNvPr id="6" name="Content Placeholder 5"/>
          <p:cNvSpPr>
            <a:spLocks noGrp="1"/>
          </p:cNvSpPr>
          <p:nvPr>
            <p:ph sz="quarter" idx="4"/>
          </p:nvPr>
        </p:nvSpPr>
        <p:spPr>
          <a:xfrm>
            <a:off x="26012143" y="10439401"/>
            <a:ext cx="22633941" cy="18966183"/>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AF429-FBFE-B349-A870-D9ED5778819C}" type="datetimeFigureOut">
              <a:rPr lang="en-US" smtClean="0"/>
              <a:t>4/21/15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81465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AF429-FBFE-B349-A870-D9ED5778819C}" type="datetimeFigureOut">
              <a:rPr lang="en-US" smtClean="0"/>
              <a:t>4/21/15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318602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AF429-FBFE-B349-A870-D9ED5778819C}" type="datetimeFigureOut">
              <a:rPr lang="en-US" smtClean="0"/>
              <a:t>4/21/15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178703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310640"/>
            <a:ext cx="16846553" cy="5577840"/>
          </a:xfrm>
        </p:spPr>
        <p:txBody>
          <a:bodyPr anchor="b"/>
          <a:lstStyle>
            <a:lvl1pPr algn="l">
              <a:defRPr sz="10500" b="1"/>
            </a:lvl1pPr>
          </a:lstStyle>
          <a:p>
            <a:r>
              <a:rPr lang="en-US" smtClean="0"/>
              <a:t>Click to edit Master title style</a:t>
            </a:r>
            <a:endParaRPr lang="en-US"/>
          </a:p>
        </p:txBody>
      </p:sp>
      <p:sp>
        <p:nvSpPr>
          <p:cNvPr id="3" name="Content Placeholder 2"/>
          <p:cNvSpPr>
            <a:spLocks noGrp="1"/>
          </p:cNvSpPr>
          <p:nvPr>
            <p:ph idx="1"/>
          </p:nvPr>
        </p:nvSpPr>
        <p:spPr>
          <a:xfrm>
            <a:off x="20020281" y="1310643"/>
            <a:ext cx="28625800" cy="28094943"/>
          </a:xfrm>
        </p:spPr>
        <p:txBody>
          <a:bodyPr/>
          <a:lstStyle>
            <a:lvl1pPr>
              <a:defRPr sz="16900"/>
            </a:lvl1pPr>
            <a:lvl2pPr>
              <a:defRPr sz="14700"/>
            </a:lvl2pPr>
            <a:lvl3pPr>
              <a:defRPr sz="12600"/>
            </a:lvl3pPr>
            <a:lvl4pPr>
              <a:defRPr sz="10500"/>
            </a:lvl4pPr>
            <a:lvl5pPr>
              <a:defRPr sz="10500"/>
            </a:lvl5pPr>
            <a:lvl6pPr>
              <a:defRPr sz="10500"/>
            </a:lvl6pPr>
            <a:lvl7pPr>
              <a:defRPr sz="10500"/>
            </a:lvl7pPr>
            <a:lvl8pPr>
              <a:defRPr sz="10500"/>
            </a:lvl8pPr>
            <a:lvl9pPr>
              <a:defRPr sz="10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6888483"/>
            <a:ext cx="16846553" cy="22517103"/>
          </a:xfrm>
        </p:spPr>
        <p:txBody>
          <a:bodyPr/>
          <a:lstStyle>
            <a:lvl1pPr marL="0" indent="0">
              <a:buNone/>
              <a:defRPr sz="7400"/>
            </a:lvl1pPr>
            <a:lvl2pPr marL="2403369" indent="0">
              <a:buNone/>
              <a:defRPr sz="6300"/>
            </a:lvl2pPr>
            <a:lvl3pPr marL="4806738" indent="0">
              <a:buNone/>
              <a:defRPr sz="5200"/>
            </a:lvl3pPr>
            <a:lvl4pPr marL="7210108" indent="0">
              <a:buNone/>
              <a:defRPr sz="4700"/>
            </a:lvl4pPr>
            <a:lvl5pPr marL="9613477" indent="0">
              <a:buNone/>
              <a:defRPr sz="4700"/>
            </a:lvl5pPr>
            <a:lvl6pPr marL="12016846" indent="0">
              <a:buNone/>
              <a:defRPr sz="4700"/>
            </a:lvl6pPr>
            <a:lvl7pPr marL="14420215" indent="0">
              <a:buNone/>
              <a:defRPr sz="4700"/>
            </a:lvl7pPr>
            <a:lvl8pPr marL="16823586" indent="0">
              <a:buNone/>
              <a:defRPr sz="4700"/>
            </a:lvl8pPr>
            <a:lvl9pPr marL="19226955"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AF429-FBFE-B349-A870-D9ED5778819C}" type="datetimeFigureOut">
              <a:rPr lang="en-US" smtClean="0"/>
              <a:t>4/21/15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238082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3042881"/>
            <a:ext cx="30723840" cy="2720343"/>
          </a:xfrm>
        </p:spPr>
        <p:txBody>
          <a:bodyPr anchor="b"/>
          <a:lstStyle>
            <a:lvl1pPr algn="l">
              <a:defRPr sz="10500" b="1"/>
            </a:lvl1pPr>
          </a:lstStyle>
          <a:p>
            <a:r>
              <a:rPr lang="en-US" smtClean="0"/>
              <a:t>Click to edit Master title style</a:t>
            </a:r>
            <a:endParaRPr lang="en-US"/>
          </a:p>
        </p:txBody>
      </p:sp>
      <p:sp>
        <p:nvSpPr>
          <p:cNvPr id="3" name="Picture Placeholder 2"/>
          <p:cNvSpPr>
            <a:spLocks noGrp="1"/>
          </p:cNvSpPr>
          <p:nvPr>
            <p:ph type="pic" idx="1"/>
          </p:nvPr>
        </p:nvSpPr>
        <p:spPr>
          <a:xfrm>
            <a:off x="10036813" y="2941320"/>
            <a:ext cx="30723840" cy="19751040"/>
          </a:xfrm>
        </p:spPr>
        <p:txBody>
          <a:bodyPr/>
          <a:lstStyle>
            <a:lvl1pPr marL="0" indent="0">
              <a:buNone/>
              <a:defRPr sz="16900"/>
            </a:lvl1pPr>
            <a:lvl2pPr marL="2403369" indent="0">
              <a:buNone/>
              <a:defRPr sz="14700"/>
            </a:lvl2pPr>
            <a:lvl3pPr marL="4806738" indent="0">
              <a:buNone/>
              <a:defRPr sz="12600"/>
            </a:lvl3pPr>
            <a:lvl4pPr marL="7210108" indent="0">
              <a:buNone/>
              <a:defRPr sz="10500"/>
            </a:lvl4pPr>
            <a:lvl5pPr marL="9613477" indent="0">
              <a:buNone/>
              <a:defRPr sz="10500"/>
            </a:lvl5pPr>
            <a:lvl6pPr marL="12016846" indent="0">
              <a:buNone/>
              <a:defRPr sz="10500"/>
            </a:lvl6pPr>
            <a:lvl7pPr marL="14420215" indent="0">
              <a:buNone/>
              <a:defRPr sz="10500"/>
            </a:lvl7pPr>
            <a:lvl8pPr marL="16823586" indent="0">
              <a:buNone/>
              <a:defRPr sz="10500"/>
            </a:lvl8pPr>
            <a:lvl9pPr marL="19226955" indent="0">
              <a:buNone/>
              <a:defRPr sz="10500"/>
            </a:lvl9pPr>
          </a:lstStyle>
          <a:p>
            <a:endParaRPr lang="en-US" dirty="0"/>
          </a:p>
        </p:txBody>
      </p:sp>
      <p:sp>
        <p:nvSpPr>
          <p:cNvPr id="4" name="Text Placeholder 3"/>
          <p:cNvSpPr>
            <a:spLocks noGrp="1"/>
          </p:cNvSpPr>
          <p:nvPr>
            <p:ph type="body" sz="half" idx="2"/>
          </p:nvPr>
        </p:nvSpPr>
        <p:spPr>
          <a:xfrm>
            <a:off x="10036813" y="25763224"/>
            <a:ext cx="30723840" cy="3863337"/>
          </a:xfrm>
        </p:spPr>
        <p:txBody>
          <a:bodyPr/>
          <a:lstStyle>
            <a:lvl1pPr marL="0" indent="0">
              <a:buNone/>
              <a:defRPr sz="7400"/>
            </a:lvl1pPr>
            <a:lvl2pPr marL="2403369" indent="0">
              <a:buNone/>
              <a:defRPr sz="6300"/>
            </a:lvl2pPr>
            <a:lvl3pPr marL="4806738" indent="0">
              <a:buNone/>
              <a:defRPr sz="5200"/>
            </a:lvl3pPr>
            <a:lvl4pPr marL="7210108" indent="0">
              <a:buNone/>
              <a:defRPr sz="4700"/>
            </a:lvl4pPr>
            <a:lvl5pPr marL="9613477" indent="0">
              <a:buNone/>
              <a:defRPr sz="4700"/>
            </a:lvl5pPr>
            <a:lvl6pPr marL="12016846" indent="0">
              <a:buNone/>
              <a:defRPr sz="4700"/>
            </a:lvl6pPr>
            <a:lvl7pPr marL="14420215" indent="0">
              <a:buNone/>
              <a:defRPr sz="4700"/>
            </a:lvl7pPr>
            <a:lvl8pPr marL="16823586" indent="0">
              <a:buNone/>
              <a:defRPr sz="4700"/>
            </a:lvl8pPr>
            <a:lvl9pPr marL="19226955"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AF429-FBFE-B349-A870-D9ED5778819C}" type="datetimeFigureOut">
              <a:rPr lang="en-US" smtClean="0"/>
              <a:t>4/21/15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2C3832-BEC2-C647-8814-731C647234BD}" type="slidenum">
              <a:rPr lang="en-US" smtClean="0"/>
              <a:t>‹#›</a:t>
            </a:fld>
            <a:endParaRPr lang="en-US" dirty="0"/>
          </a:p>
        </p:txBody>
      </p:sp>
    </p:spTree>
    <p:extLst>
      <p:ext uri="{BB962C8B-B14F-4D97-AF65-F5344CB8AC3E}">
        <p14:creationId xmlns:p14="http://schemas.microsoft.com/office/powerpoint/2010/main" val="7587132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318263"/>
            <a:ext cx="46085760" cy="5486400"/>
          </a:xfrm>
          <a:prstGeom prst="rect">
            <a:avLst/>
          </a:prstGeom>
        </p:spPr>
        <p:txBody>
          <a:bodyPr vert="horz" lIns="480673" tIns="240337" rIns="480673" bIns="24033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7680963"/>
            <a:ext cx="46085760" cy="21724623"/>
          </a:xfrm>
          <a:prstGeom prst="rect">
            <a:avLst/>
          </a:prstGeom>
        </p:spPr>
        <p:txBody>
          <a:bodyPr vert="horz" lIns="480673" tIns="240337" rIns="480673" bIns="2403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0510483"/>
            <a:ext cx="11948160" cy="1752600"/>
          </a:xfrm>
          <a:prstGeom prst="rect">
            <a:avLst/>
          </a:prstGeom>
        </p:spPr>
        <p:txBody>
          <a:bodyPr vert="horz" lIns="480673" tIns="240337" rIns="480673" bIns="240337" rtlCol="0" anchor="ctr"/>
          <a:lstStyle>
            <a:lvl1pPr algn="l">
              <a:defRPr sz="6300">
                <a:solidFill>
                  <a:schemeClr val="tx1">
                    <a:tint val="75000"/>
                  </a:schemeClr>
                </a:solidFill>
              </a:defRPr>
            </a:lvl1pPr>
          </a:lstStyle>
          <a:p>
            <a:fld id="{A56AF429-FBFE-B349-A870-D9ED5778819C}" type="datetimeFigureOut">
              <a:rPr lang="en-US" smtClean="0"/>
              <a:t>4/21/15</a:t>
            </a:fld>
            <a:endParaRPr lang="en-US" dirty="0"/>
          </a:p>
        </p:txBody>
      </p:sp>
      <p:sp>
        <p:nvSpPr>
          <p:cNvPr id="5" name="Footer Placeholder 4"/>
          <p:cNvSpPr>
            <a:spLocks noGrp="1"/>
          </p:cNvSpPr>
          <p:nvPr>
            <p:ph type="ftr" sz="quarter" idx="3"/>
          </p:nvPr>
        </p:nvSpPr>
        <p:spPr>
          <a:xfrm>
            <a:off x="17495520" y="30510483"/>
            <a:ext cx="16215360" cy="1752600"/>
          </a:xfrm>
          <a:prstGeom prst="rect">
            <a:avLst/>
          </a:prstGeom>
        </p:spPr>
        <p:txBody>
          <a:bodyPr vert="horz" lIns="480673" tIns="240337" rIns="480673" bIns="240337" rtlCol="0" anchor="ctr"/>
          <a:lstStyle>
            <a:lvl1pPr algn="ctr">
              <a:defRPr sz="6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697920" y="30510483"/>
            <a:ext cx="11948160" cy="1752600"/>
          </a:xfrm>
          <a:prstGeom prst="rect">
            <a:avLst/>
          </a:prstGeom>
        </p:spPr>
        <p:txBody>
          <a:bodyPr vert="horz" lIns="480673" tIns="240337" rIns="480673" bIns="240337" rtlCol="0" anchor="ctr"/>
          <a:lstStyle>
            <a:lvl1pPr algn="r">
              <a:defRPr sz="6300">
                <a:solidFill>
                  <a:schemeClr val="tx1">
                    <a:tint val="75000"/>
                  </a:schemeClr>
                </a:solidFill>
              </a:defRPr>
            </a:lvl1pPr>
          </a:lstStyle>
          <a:p>
            <a:fld id="{4E2C3832-BEC2-C647-8814-731C647234BD}" type="slidenum">
              <a:rPr lang="en-US" smtClean="0"/>
              <a:t>‹#›</a:t>
            </a:fld>
            <a:endParaRPr lang="en-US" dirty="0"/>
          </a:p>
        </p:txBody>
      </p:sp>
    </p:spTree>
    <p:extLst>
      <p:ext uri="{BB962C8B-B14F-4D97-AF65-F5344CB8AC3E}">
        <p14:creationId xmlns:p14="http://schemas.microsoft.com/office/powerpoint/2010/main" val="1110384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403369" rtl="0" eaLnBrk="1" latinLnBrk="0" hangingPunct="1">
        <a:spcBef>
          <a:spcPct val="0"/>
        </a:spcBef>
        <a:buNone/>
        <a:defRPr sz="23100" kern="1200">
          <a:solidFill>
            <a:schemeClr val="tx1"/>
          </a:solidFill>
          <a:latin typeface="+mj-lt"/>
          <a:ea typeface="+mj-ea"/>
          <a:cs typeface="+mj-cs"/>
        </a:defRPr>
      </a:lvl1pPr>
    </p:titleStyle>
    <p:bodyStyle>
      <a:lvl1pPr marL="1802527" indent="-1802527" algn="l" defTabSz="2403369" rtl="0" eaLnBrk="1" latinLnBrk="0" hangingPunct="1">
        <a:spcBef>
          <a:spcPct val="20000"/>
        </a:spcBef>
        <a:buFont typeface="Arial"/>
        <a:buChar char="•"/>
        <a:defRPr sz="16900" kern="1200">
          <a:solidFill>
            <a:schemeClr val="tx1"/>
          </a:solidFill>
          <a:latin typeface="+mn-lt"/>
          <a:ea typeface="+mn-ea"/>
          <a:cs typeface="+mn-cs"/>
        </a:defRPr>
      </a:lvl1pPr>
      <a:lvl2pPr marL="3905475" indent="-1502106" algn="l" defTabSz="2403369" rtl="0" eaLnBrk="1" latinLnBrk="0" hangingPunct="1">
        <a:spcBef>
          <a:spcPct val="20000"/>
        </a:spcBef>
        <a:buFont typeface="Arial"/>
        <a:buChar char="–"/>
        <a:defRPr sz="14700" kern="1200">
          <a:solidFill>
            <a:schemeClr val="tx1"/>
          </a:solidFill>
          <a:latin typeface="+mn-lt"/>
          <a:ea typeface="+mn-ea"/>
          <a:cs typeface="+mn-cs"/>
        </a:defRPr>
      </a:lvl2pPr>
      <a:lvl3pPr marL="6008424" indent="-1201685" algn="l" defTabSz="2403369" rtl="0" eaLnBrk="1" latinLnBrk="0" hangingPunct="1">
        <a:spcBef>
          <a:spcPct val="20000"/>
        </a:spcBef>
        <a:buFont typeface="Arial"/>
        <a:buChar char="•"/>
        <a:defRPr sz="12600" kern="1200">
          <a:solidFill>
            <a:schemeClr val="tx1"/>
          </a:solidFill>
          <a:latin typeface="+mn-lt"/>
          <a:ea typeface="+mn-ea"/>
          <a:cs typeface="+mn-cs"/>
        </a:defRPr>
      </a:lvl3pPr>
      <a:lvl4pPr marL="8411793" indent="-1201685" algn="l" defTabSz="2403369" rtl="0" eaLnBrk="1" latinLnBrk="0" hangingPunct="1">
        <a:spcBef>
          <a:spcPct val="20000"/>
        </a:spcBef>
        <a:buFont typeface="Arial"/>
        <a:buChar char="–"/>
        <a:defRPr sz="10500" kern="1200">
          <a:solidFill>
            <a:schemeClr val="tx1"/>
          </a:solidFill>
          <a:latin typeface="+mn-lt"/>
          <a:ea typeface="+mn-ea"/>
          <a:cs typeface="+mn-cs"/>
        </a:defRPr>
      </a:lvl4pPr>
      <a:lvl5pPr marL="10815162" indent="-1201685" algn="l" defTabSz="2403369" rtl="0" eaLnBrk="1" latinLnBrk="0" hangingPunct="1">
        <a:spcBef>
          <a:spcPct val="20000"/>
        </a:spcBef>
        <a:buFont typeface="Arial"/>
        <a:buChar char="»"/>
        <a:defRPr sz="10500" kern="1200">
          <a:solidFill>
            <a:schemeClr val="tx1"/>
          </a:solidFill>
          <a:latin typeface="+mn-lt"/>
          <a:ea typeface="+mn-ea"/>
          <a:cs typeface="+mn-cs"/>
        </a:defRPr>
      </a:lvl5pPr>
      <a:lvl6pPr marL="13218531" indent="-1201685" algn="l" defTabSz="2403369" rtl="0" eaLnBrk="1" latinLnBrk="0" hangingPunct="1">
        <a:spcBef>
          <a:spcPct val="20000"/>
        </a:spcBef>
        <a:buFont typeface="Arial"/>
        <a:buChar char="•"/>
        <a:defRPr sz="10500" kern="1200">
          <a:solidFill>
            <a:schemeClr val="tx1"/>
          </a:solidFill>
          <a:latin typeface="+mn-lt"/>
          <a:ea typeface="+mn-ea"/>
          <a:cs typeface="+mn-cs"/>
        </a:defRPr>
      </a:lvl6pPr>
      <a:lvl7pPr marL="15621901" indent="-1201685" algn="l" defTabSz="2403369" rtl="0" eaLnBrk="1" latinLnBrk="0" hangingPunct="1">
        <a:spcBef>
          <a:spcPct val="20000"/>
        </a:spcBef>
        <a:buFont typeface="Arial"/>
        <a:buChar char="•"/>
        <a:defRPr sz="10500" kern="1200">
          <a:solidFill>
            <a:schemeClr val="tx1"/>
          </a:solidFill>
          <a:latin typeface="+mn-lt"/>
          <a:ea typeface="+mn-ea"/>
          <a:cs typeface="+mn-cs"/>
        </a:defRPr>
      </a:lvl7pPr>
      <a:lvl8pPr marL="18025270" indent="-1201685" algn="l" defTabSz="2403369" rtl="0" eaLnBrk="1" latinLnBrk="0" hangingPunct="1">
        <a:spcBef>
          <a:spcPct val="20000"/>
        </a:spcBef>
        <a:buFont typeface="Arial"/>
        <a:buChar char="•"/>
        <a:defRPr sz="10500" kern="1200">
          <a:solidFill>
            <a:schemeClr val="tx1"/>
          </a:solidFill>
          <a:latin typeface="+mn-lt"/>
          <a:ea typeface="+mn-ea"/>
          <a:cs typeface="+mn-cs"/>
        </a:defRPr>
      </a:lvl8pPr>
      <a:lvl9pPr marL="20428639" indent="-1201685" algn="l" defTabSz="2403369" rtl="0" eaLnBrk="1" latinLnBrk="0" hangingPunct="1">
        <a:spcBef>
          <a:spcPct val="20000"/>
        </a:spcBef>
        <a:buFont typeface="Arial"/>
        <a:buChar char="•"/>
        <a:defRPr sz="10500" kern="1200">
          <a:solidFill>
            <a:schemeClr val="tx1"/>
          </a:solidFill>
          <a:latin typeface="+mn-lt"/>
          <a:ea typeface="+mn-ea"/>
          <a:cs typeface="+mn-cs"/>
        </a:defRPr>
      </a:lvl9pPr>
    </p:bodyStyle>
    <p:otherStyle>
      <a:defPPr>
        <a:defRPr lang="en-US"/>
      </a:defPPr>
      <a:lvl1pPr marL="0" algn="l" defTabSz="2403369" rtl="0" eaLnBrk="1" latinLnBrk="0" hangingPunct="1">
        <a:defRPr sz="9500" kern="1200">
          <a:solidFill>
            <a:schemeClr val="tx1"/>
          </a:solidFill>
          <a:latin typeface="+mn-lt"/>
          <a:ea typeface="+mn-ea"/>
          <a:cs typeface="+mn-cs"/>
        </a:defRPr>
      </a:lvl1pPr>
      <a:lvl2pPr marL="2403369" algn="l" defTabSz="2403369" rtl="0" eaLnBrk="1" latinLnBrk="0" hangingPunct="1">
        <a:defRPr sz="9500" kern="1200">
          <a:solidFill>
            <a:schemeClr val="tx1"/>
          </a:solidFill>
          <a:latin typeface="+mn-lt"/>
          <a:ea typeface="+mn-ea"/>
          <a:cs typeface="+mn-cs"/>
        </a:defRPr>
      </a:lvl2pPr>
      <a:lvl3pPr marL="4806738" algn="l" defTabSz="2403369" rtl="0" eaLnBrk="1" latinLnBrk="0" hangingPunct="1">
        <a:defRPr sz="9500" kern="1200">
          <a:solidFill>
            <a:schemeClr val="tx1"/>
          </a:solidFill>
          <a:latin typeface="+mn-lt"/>
          <a:ea typeface="+mn-ea"/>
          <a:cs typeface="+mn-cs"/>
        </a:defRPr>
      </a:lvl3pPr>
      <a:lvl4pPr marL="7210108" algn="l" defTabSz="2403369" rtl="0" eaLnBrk="1" latinLnBrk="0" hangingPunct="1">
        <a:defRPr sz="9500" kern="1200">
          <a:solidFill>
            <a:schemeClr val="tx1"/>
          </a:solidFill>
          <a:latin typeface="+mn-lt"/>
          <a:ea typeface="+mn-ea"/>
          <a:cs typeface="+mn-cs"/>
        </a:defRPr>
      </a:lvl4pPr>
      <a:lvl5pPr marL="9613477" algn="l" defTabSz="2403369" rtl="0" eaLnBrk="1" latinLnBrk="0" hangingPunct="1">
        <a:defRPr sz="9500" kern="1200">
          <a:solidFill>
            <a:schemeClr val="tx1"/>
          </a:solidFill>
          <a:latin typeface="+mn-lt"/>
          <a:ea typeface="+mn-ea"/>
          <a:cs typeface="+mn-cs"/>
        </a:defRPr>
      </a:lvl5pPr>
      <a:lvl6pPr marL="12016846" algn="l" defTabSz="2403369" rtl="0" eaLnBrk="1" latinLnBrk="0" hangingPunct="1">
        <a:defRPr sz="9500" kern="1200">
          <a:solidFill>
            <a:schemeClr val="tx1"/>
          </a:solidFill>
          <a:latin typeface="+mn-lt"/>
          <a:ea typeface="+mn-ea"/>
          <a:cs typeface="+mn-cs"/>
        </a:defRPr>
      </a:lvl6pPr>
      <a:lvl7pPr marL="14420215" algn="l" defTabSz="2403369" rtl="0" eaLnBrk="1" latinLnBrk="0" hangingPunct="1">
        <a:defRPr sz="9500" kern="1200">
          <a:solidFill>
            <a:schemeClr val="tx1"/>
          </a:solidFill>
          <a:latin typeface="+mn-lt"/>
          <a:ea typeface="+mn-ea"/>
          <a:cs typeface="+mn-cs"/>
        </a:defRPr>
      </a:lvl7pPr>
      <a:lvl8pPr marL="16823586" algn="l" defTabSz="2403369" rtl="0" eaLnBrk="1" latinLnBrk="0" hangingPunct="1">
        <a:defRPr sz="9500" kern="1200">
          <a:solidFill>
            <a:schemeClr val="tx1"/>
          </a:solidFill>
          <a:latin typeface="+mn-lt"/>
          <a:ea typeface="+mn-ea"/>
          <a:cs typeface="+mn-cs"/>
        </a:defRPr>
      </a:lvl8pPr>
      <a:lvl9pPr marL="19226955" algn="l" defTabSz="2403369"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8.emf"/><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png"/><Relationship Id="rId29"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3.png"/><Relationship Id="rId5" Type="http://schemas.microsoft.com/office/2007/relationships/hdphoto" Target="../media/hdphoto1.wdp"/><Relationship Id="rId30" Type="http://schemas.openxmlformats.org/officeDocument/2006/relationships/image" Target="../media/image28.jpg"/><Relationship Id="rId31" Type="http://schemas.openxmlformats.org/officeDocument/2006/relationships/image" Target="../media/image29.jpg"/><Relationship Id="rId32" Type="http://schemas.openxmlformats.org/officeDocument/2006/relationships/image" Target="../media/image30.jpg"/><Relationship Id="rId9" Type="http://schemas.openxmlformats.org/officeDocument/2006/relationships/image" Target="../media/image7.jp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g"/><Relationship Id="rId33" Type="http://schemas.openxmlformats.org/officeDocument/2006/relationships/image" Target="../media/image31.jpg"/><Relationship Id="rId34" Type="http://schemas.openxmlformats.org/officeDocument/2006/relationships/image" Target="../media/image32.png"/><Relationship Id="rId35" Type="http://schemas.openxmlformats.org/officeDocument/2006/relationships/image" Target="../media/image33.png"/><Relationship Id="rId36" Type="http://schemas.openxmlformats.org/officeDocument/2006/relationships/image" Target="../media/image34.jpg"/><Relationship Id="rId10" Type="http://schemas.openxmlformats.org/officeDocument/2006/relationships/image" Target="../media/image8.jpg"/><Relationship Id="rId11" Type="http://schemas.openxmlformats.org/officeDocument/2006/relationships/image" Target="../media/image9.jpg"/><Relationship Id="rId12" Type="http://schemas.openxmlformats.org/officeDocument/2006/relationships/image" Target="../media/image10.jpeg"/><Relationship Id="rId13" Type="http://schemas.openxmlformats.org/officeDocument/2006/relationships/image" Target="../media/image11.emf"/><Relationship Id="rId14" Type="http://schemas.openxmlformats.org/officeDocument/2006/relationships/image" Target="../media/image12.emf"/><Relationship Id="rId15" Type="http://schemas.openxmlformats.org/officeDocument/2006/relationships/image" Target="../media/image13.emf"/><Relationship Id="rId16" Type="http://schemas.openxmlformats.org/officeDocument/2006/relationships/image" Target="../media/image14.emf"/><Relationship Id="rId17" Type="http://schemas.openxmlformats.org/officeDocument/2006/relationships/image" Target="../media/image15.emf"/><Relationship Id="rId18" Type="http://schemas.openxmlformats.org/officeDocument/2006/relationships/image" Target="../media/image16.emf"/><Relationship Id="rId19" Type="http://schemas.openxmlformats.org/officeDocument/2006/relationships/image" Target="../media/image17.emf"/><Relationship Id="rId37" Type="http://schemas.openxmlformats.org/officeDocument/2006/relationships/image" Target="../media/image35.emf"/><Relationship Id="rId38" Type="http://schemas.openxmlformats.org/officeDocument/2006/relationships/image" Target="../media/image36.emf"/><Relationship Id="rId39" Type="http://schemas.openxmlformats.org/officeDocument/2006/relationships/image" Target="../media/image37.emf"/><Relationship Id="rId40"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75000"/>
          </a:blip>
          <a:stretch>
            <a:fillRect/>
          </a:stretch>
        </a:blipFill>
        <a:effectLst/>
      </p:bgPr>
    </p:bg>
    <p:spTree>
      <p:nvGrpSpPr>
        <p:cNvPr id="1" name=""/>
        <p:cNvGrpSpPr/>
        <p:nvPr/>
      </p:nvGrpSpPr>
      <p:grpSpPr>
        <a:xfrm>
          <a:off x="0" y="0"/>
          <a:ext cx="0" cy="0"/>
          <a:chOff x="0" y="0"/>
          <a:chExt cx="0" cy="0"/>
        </a:xfrm>
      </p:grpSpPr>
      <p:sp>
        <p:nvSpPr>
          <p:cNvPr id="40" name="Text Box 5"/>
          <p:cNvSpPr txBox="1">
            <a:spLocks noChangeArrowheads="1"/>
          </p:cNvSpPr>
          <p:nvPr/>
        </p:nvSpPr>
        <p:spPr bwMode="auto">
          <a:xfrm>
            <a:off x="17549881" y="5676269"/>
            <a:ext cx="16137623" cy="26420587"/>
          </a:xfrm>
          <a:prstGeom prst="rect">
            <a:avLst/>
          </a:prstGeom>
          <a:solidFill>
            <a:schemeClr val="bg1">
              <a:alpha val="56000"/>
            </a:schemeClr>
          </a:solidFill>
          <a:ln w="6350">
            <a:solidFill>
              <a:schemeClr val="tx1"/>
            </a:solidFill>
            <a:miter lim="800000"/>
            <a:headEnd/>
            <a:tailEnd/>
          </a:ln>
        </p:spPr>
        <p:txBody>
          <a:bodyPr lIns="817637" tIns="525624" rIns="817637" bIns="525624"/>
          <a:lstStyle>
            <a:lvl1pPr defTabSz="4389438" eaLnBrk="0" hangingPunct="0">
              <a:defRPr sz="8600">
                <a:solidFill>
                  <a:schemeClr val="tx1"/>
                </a:solidFill>
                <a:latin typeface="Arial" charset="0"/>
                <a:ea typeface="ＭＳ Ｐゴシック" charset="0"/>
              </a:defRPr>
            </a:lvl1pPr>
            <a:lvl2pPr marL="742950" indent="-285750" defTabSz="4389438" eaLnBrk="0" hangingPunct="0">
              <a:defRPr sz="8600">
                <a:solidFill>
                  <a:schemeClr val="tx1"/>
                </a:solidFill>
                <a:latin typeface="Arial" charset="0"/>
                <a:ea typeface="ＭＳ Ｐゴシック" charset="0"/>
              </a:defRPr>
            </a:lvl2pPr>
            <a:lvl3pPr marL="1143000" indent="-228600" defTabSz="4389438" eaLnBrk="0" hangingPunct="0">
              <a:defRPr sz="8600">
                <a:solidFill>
                  <a:schemeClr val="tx1"/>
                </a:solidFill>
                <a:latin typeface="Arial" charset="0"/>
                <a:ea typeface="ＭＳ Ｐゴシック" charset="0"/>
              </a:defRPr>
            </a:lvl3pPr>
            <a:lvl4pPr marL="1600200" indent="-228600" defTabSz="4389438" eaLnBrk="0" hangingPunct="0">
              <a:defRPr sz="8600">
                <a:solidFill>
                  <a:schemeClr val="tx1"/>
                </a:solidFill>
                <a:latin typeface="Arial" charset="0"/>
                <a:ea typeface="ＭＳ Ｐゴシック" charset="0"/>
              </a:defRPr>
            </a:lvl4pPr>
            <a:lvl5pPr marL="2057400" indent="-228600" defTabSz="4389438" eaLnBrk="0" hangingPunct="0">
              <a:defRPr sz="8600">
                <a:solidFill>
                  <a:schemeClr val="tx1"/>
                </a:solidFill>
                <a:latin typeface="Arial" charset="0"/>
                <a:ea typeface="ＭＳ Ｐゴシック" charset="0"/>
              </a:defRPr>
            </a:lvl5pPr>
            <a:lvl6pPr marL="2514600" indent="-228600" defTabSz="43894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43894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43894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4389438" eaLnBrk="0" fontAlgn="base" hangingPunct="0">
              <a:spcBef>
                <a:spcPct val="0"/>
              </a:spcBef>
              <a:spcAft>
                <a:spcPct val="0"/>
              </a:spcAft>
              <a:defRPr sz="8600">
                <a:solidFill>
                  <a:schemeClr val="tx1"/>
                </a:solidFill>
                <a:latin typeface="Arial" charset="0"/>
                <a:ea typeface="ＭＳ Ｐゴシック" charset="0"/>
              </a:defRPr>
            </a:lvl9pPr>
          </a:lstStyle>
          <a:p>
            <a:pPr eaLnBrk="1" hangingPunct="1">
              <a:spcBef>
                <a:spcPct val="50000"/>
              </a:spcBef>
            </a:pPr>
            <a:endParaRPr lang="en-US" sz="5200" b="1" dirty="0">
              <a:solidFill>
                <a:srgbClr val="C00000"/>
              </a:solidFill>
            </a:endParaRPr>
          </a:p>
          <a:p>
            <a:pPr eaLnBrk="1" hangingPunct="1">
              <a:spcBef>
                <a:spcPct val="50000"/>
              </a:spcBef>
            </a:pPr>
            <a:endParaRPr lang="en-US" sz="5200" b="1" dirty="0">
              <a:solidFill>
                <a:srgbClr val="C00000"/>
              </a:solidFill>
            </a:endParaRPr>
          </a:p>
          <a:p>
            <a:pPr eaLnBrk="1" hangingPunct="1">
              <a:spcBef>
                <a:spcPct val="50000"/>
              </a:spcBef>
            </a:pPr>
            <a:endParaRPr lang="en-US" sz="5200" b="1" dirty="0">
              <a:solidFill>
                <a:srgbClr val="C00000"/>
              </a:solidFill>
            </a:endParaRPr>
          </a:p>
          <a:p>
            <a:pPr eaLnBrk="1" hangingPunct="1">
              <a:spcBef>
                <a:spcPct val="50000"/>
              </a:spcBef>
            </a:pPr>
            <a:endParaRPr lang="en-US" sz="5200" b="1" dirty="0">
              <a:solidFill>
                <a:srgbClr val="C00000"/>
              </a:solidFill>
            </a:endParaRPr>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endParaRPr lang="en-US" sz="2700" dirty="0"/>
          </a:p>
          <a:p>
            <a:pPr eaLnBrk="1" hangingPunct="1"/>
            <a:endParaRPr lang="en-US" sz="2700" dirty="0"/>
          </a:p>
          <a:p>
            <a:pPr eaLnBrk="1" hangingPunct="1"/>
            <a:endParaRPr lang="en-US" sz="3300" b="1" dirty="0">
              <a:solidFill>
                <a:srgbClr val="660066"/>
              </a:solidFill>
            </a:endParaRPr>
          </a:p>
          <a:p>
            <a:pPr eaLnBrk="1" hangingPunct="1">
              <a:spcBef>
                <a:spcPct val="50000"/>
              </a:spcBef>
            </a:pPr>
            <a:r>
              <a:rPr lang="en-US" sz="3300" dirty="0"/>
              <a:t> </a:t>
            </a:r>
          </a:p>
        </p:txBody>
      </p:sp>
      <p:sp>
        <p:nvSpPr>
          <p:cNvPr id="134" name="Rectangle 133"/>
          <p:cNvSpPr/>
          <p:nvPr/>
        </p:nvSpPr>
        <p:spPr>
          <a:xfrm>
            <a:off x="18467696" y="17231216"/>
            <a:ext cx="14959908" cy="41899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16833" tIns="58416" rIns="116833" bIns="58416" rtlCol="0" anchor="ctr"/>
          <a:lstStyle/>
          <a:p>
            <a:pPr algn="ctr"/>
            <a:endParaRPr lang="en-US" dirty="0"/>
          </a:p>
        </p:txBody>
      </p:sp>
      <p:sp>
        <p:nvSpPr>
          <p:cNvPr id="41" name="Text Box 5"/>
          <p:cNvSpPr txBox="1">
            <a:spLocks noChangeArrowheads="1"/>
          </p:cNvSpPr>
          <p:nvPr/>
        </p:nvSpPr>
        <p:spPr bwMode="auto">
          <a:xfrm>
            <a:off x="34257340" y="5746520"/>
            <a:ext cx="15496753" cy="26287068"/>
          </a:xfrm>
          <a:prstGeom prst="rect">
            <a:avLst/>
          </a:prstGeom>
          <a:solidFill>
            <a:schemeClr val="bg1">
              <a:alpha val="56000"/>
            </a:schemeClr>
          </a:solidFill>
          <a:ln w="6350">
            <a:solidFill>
              <a:schemeClr val="tx1"/>
            </a:solidFill>
            <a:miter lim="800000"/>
            <a:headEnd/>
            <a:tailEnd/>
          </a:ln>
        </p:spPr>
        <p:txBody>
          <a:bodyPr lIns="817637" tIns="525624" rIns="817637" bIns="525624"/>
          <a:lstStyle>
            <a:lvl1pPr defTabSz="4389438" eaLnBrk="0" hangingPunct="0">
              <a:defRPr sz="8600">
                <a:solidFill>
                  <a:schemeClr val="tx1"/>
                </a:solidFill>
                <a:latin typeface="Arial" charset="0"/>
                <a:ea typeface="ＭＳ Ｐゴシック" charset="0"/>
              </a:defRPr>
            </a:lvl1pPr>
            <a:lvl2pPr marL="742950" indent="-285750" defTabSz="4389438" eaLnBrk="0" hangingPunct="0">
              <a:defRPr sz="8600">
                <a:solidFill>
                  <a:schemeClr val="tx1"/>
                </a:solidFill>
                <a:latin typeface="Arial" charset="0"/>
                <a:ea typeface="ＭＳ Ｐゴシック" charset="0"/>
              </a:defRPr>
            </a:lvl2pPr>
            <a:lvl3pPr marL="1143000" indent="-228600" defTabSz="4389438" eaLnBrk="0" hangingPunct="0">
              <a:defRPr sz="8600">
                <a:solidFill>
                  <a:schemeClr val="tx1"/>
                </a:solidFill>
                <a:latin typeface="Arial" charset="0"/>
                <a:ea typeface="ＭＳ Ｐゴシック" charset="0"/>
              </a:defRPr>
            </a:lvl3pPr>
            <a:lvl4pPr marL="1600200" indent="-228600" defTabSz="4389438" eaLnBrk="0" hangingPunct="0">
              <a:defRPr sz="8600">
                <a:solidFill>
                  <a:schemeClr val="tx1"/>
                </a:solidFill>
                <a:latin typeface="Arial" charset="0"/>
                <a:ea typeface="ＭＳ Ｐゴシック" charset="0"/>
              </a:defRPr>
            </a:lvl4pPr>
            <a:lvl5pPr marL="2057400" indent="-228600" defTabSz="4389438" eaLnBrk="0" hangingPunct="0">
              <a:defRPr sz="8600">
                <a:solidFill>
                  <a:schemeClr val="tx1"/>
                </a:solidFill>
                <a:latin typeface="Arial" charset="0"/>
                <a:ea typeface="ＭＳ Ｐゴシック" charset="0"/>
              </a:defRPr>
            </a:lvl5pPr>
            <a:lvl6pPr marL="2514600" indent="-228600" defTabSz="43894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43894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43894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4389438" eaLnBrk="0" fontAlgn="base" hangingPunct="0">
              <a:spcBef>
                <a:spcPct val="0"/>
              </a:spcBef>
              <a:spcAft>
                <a:spcPct val="0"/>
              </a:spcAft>
              <a:defRPr sz="8600">
                <a:solidFill>
                  <a:schemeClr val="tx1"/>
                </a:solidFill>
                <a:latin typeface="Arial" charset="0"/>
                <a:ea typeface="ＭＳ Ｐゴシック" charset="0"/>
              </a:defRPr>
            </a:lvl9pPr>
          </a:lstStyle>
          <a:p>
            <a:pPr eaLnBrk="1" hangingPunct="1">
              <a:spcBef>
                <a:spcPct val="50000"/>
              </a:spcBef>
            </a:pPr>
            <a:endParaRPr lang="en-US" sz="3300" dirty="0"/>
          </a:p>
        </p:txBody>
      </p:sp>
      <p:sp>
        <p:nvSpPr>
          <p:cNvPr id="119" name="Rectangle 118"/>
          <p:cNvSpPr/>
          <p:nvPr/>
        </p:nvSpPr>
        <p:spPr>
          <a:xfrm>
            <a:off x="34721744" y="17446304"/>
            <a:ext cx="14178006" cy="3328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 Box 5"/>
          <p:cNvSpPr txBox="1">
            <a:spLocks noChangeArrowheads="1"/>
          </p:cNvSpPr>
          <p:nvPr/>
        </p:nvSpPr>
        <p:spPr bwMode="auto">
          <a:xfrm>
            <a:off x="1405705" y="5736035"/>
            <a:ext cx="15496753" cy="26420587"/>
          </a:xfrm>
          <a:prstGeom prst="rect">
            <a:avLst/>
          </a:prstGeom>
          <a:solidFill>
            <a:schemeClr val="bg1">
              <a:alpha val="56000"/>
            </a:schemeClr>
          </a:solidFill>
          <a:ln w="6350">
            <a:solidFill>
              <a:schemeClr val="tx1"/>
            </a:solidFill>
            <a:miter lim="800000"/>
            <a:headEnd/>
            <a:tailEnd/>
          </a:ln>
        </p:spPr>
        <p:txBody>
          <a:bodyPr lIns="817637" tIns="525624" rIns="817637" bIns="525624"/>
          <a:lstStyle>
            <a:lvl1pPr defTabSz="4389438" eaLnBrk="0" hangingPunct="0">
              <a:defRPr sz="8600">
                <a:solidFill>
                  <a:schemeClr val="tx1"/>
                </a:solidFill>
                <a:latin typeface="Arial" charset="0"/>
                <a:ea typeface="ＭＳ Ｐゴシック" charset="0"/>
              </a:defRPr>
            </a:lvl1pPr>
            <a:lvl2pPr marL="742950" indent="-285750" defTabSz="4389438" eaLnBrk="0" hangingPunct="0">
              <a:defRPr sz="8600">
                <a:solidFill>
                  <a:schemeClr val="tx1"/>
                </a:solidFill>
                <a:latin typeface="Arial" charset="0"/>
                <a:ea typeface="ＭＳ Ｐゴシック" charset="0"/>
              </a:defRPr>
            </a:lvl2pPr>
            <a:lvl3pPr marL="1143000" indent="-228600" defTabSz="4389438" eaLnBrk="0" hangingPunct="0">
              <a:defRPr sz="8600">
                <a:solidFill>
                  <a:schemeClr val="tx1"/>
                </a:solidFill>
                <a:latin typeface="Arial" charset="0"/>
                <a:ea typeface="ＭＳ Ｐゴシック" charset="0"/>
              </a:defRPr>
            </a:lvl3pPr>
            <a:lvl4pPr marL="1600200" indent="-228600" defTabSz="4389438" eaLnBrk="0" hangingPunct="0">
              <a:defRPr sz="8600">
                <a:solidFill>
                  <a:schemeClr val="tx1"/>
                </a:solidFill>
                <a:latin typeface="Arial" charset="0"/>
                <a:ea typeface="ＭＳ Ｐゴシック" charset="0"/>
              </a:defRPr>
            </a:lvl4pPr>
            <a:lvl5pPr marL="2057400" indent="-228600" defTabSz="4389438" eaLnBrk="0" hangingPunct="0">
              <a:defRPr sz="8600">
                <a:solidFill>
                  <a:schemeClr val="tx1"/>
                </a:solidFill>
                <a:latin typeface="Arial" charset="0"/>
                <a:ea typeface="ＭＳ Ｐゴシック" charset="0"/>
              </a:defRPr>
            </a:lvl5pPr>
            <a:lvl6pPr marL="2514600" indent="-228600" defTabSz="43894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43894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43894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4389438" eaLnBrk="0" fontAlgn="base" hangingPunct="0">
              <a:spcBef>
                <a:spcPct val="0"/>
              </a:spcBef>
              <a:spcAft>
                <a:spcPct val="0"/>
              </a:spcAft>
              <a:defRPr sz="8600">
                <a:solidFill>
                  <a:schemeClr val="tx1"/>
                </a:solidFill>
                <a:latin typeface="Arial" charset="0"/>
                <a:ea typeface="ＭＳ Ｐゴシック" charset="0"/>
              </a:defRPr>
            </a:lvl9pPr>
          </a:lstStyle>
          <a:p>
            <a:pPr eaLnBrk="1" hangingPunct="1">
              <a:spcBef>
                <a:spcPct val="50000"/>
              </a:spcBef>
            </a:pPr>
            <a:endParaRPr lang="en-US" sz="5200" b="1" dirty="0">
              <a:solidFill>
                <a:srgbClr val="C00000"/>
              </a:solidFill>
            </a:endParaRPr>
          </a:p>
          <a:p>
            <a:pPr eaLnBrk="1" hangingPunct="1">
              <a:spcBef>
                <a:spcPct val="50000"/>
              </a:spcBef>
            </a:pPr>
            <a:endParaRPr lang="en-US" sz="5200" b="1" dirty="0">
              <a:solidFill>
                <a:srgbClr val="C00000"/>
              </a:solidFill>
            </a:endParaRPr>
          </a:p>
          <a:p>
            <a:pPr eaLnBrk="1" hangingPunct="1">
              <a:spcBef>
                <a:spcPct val="50000"/>
              </a:spcBef>
            </a:pPr>
            <a:endParaRPr lang="en-US" sz="5200" b="1" dirty="0">
              <a:solidFill>
                <a:srgbClr val="C00000"/>
              </a:solidFill>
            </a:endParaRPr>
          </a:p>
          <a:p>
            <a:pPr eaLnBrk="1" hangingPunct="1">
              <a:spcBef>
                <a:spcPct val="50000"/>
              </a:spcBef>
            </a:pPr>
            <a:endParaRPr lang="en-US" sz="5200" b="1" dirty="0">
              <a:solidFill>
                <a:srgbClr val="C00000"/>
              </a:solidFill>
            </a:endParaRPr>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spcBef>
                <a:spcPct val="50000"/>
              </a:spcBef>
            </a:pPr>
            <a:endParaRPr lang="en-US" sz="4000" b="1" dirty="0"/>
          </a:p>
          <a:p>
            <a:pPr eaLnBrk="1" hangingPunct="1"/>
            <a:endParaRPr lang="en-US" sz="2700" dirty="0"/>
          </a:p>
          <a:p>
            <a:pPr eaLnBrk="1" hangingPunct="1"/>
            <a:endParaRPr lang="en-US" sz="2700" dirty="0"/>
          </a:p>
          <a:p>
            <a:pPr eaLnBrk="1" hangingPunct="1"/>
            <a:endParaRPr lang="en-US" sz="3300" b="1" dirty="0">
              <a:solidFill>
                <a:srgbClr val="660066"/>
              </a:solidFill>
            </a:endParaRPr>
          </a:p>
          <a:p>
            <a:pPr eaLnBrk="1" hangingPunct="1">
              <a:spcBef>
                <a:spcPct val="50000"/>
              </a:spcBef>
            </a:pPr>
            <a:r>
              <a:rPr lang="en-US" sz="3300" dirty="0"/>
              <a:t> </a:t>
            </a:r>
          </a:p>
        </p:txBody>
      </p:sp>
      <p:sp>
        <p:nvSpPr>
          <p:cNvPr id="8" name="Text Box 100"/>
          <p:cNvSpPr txBox="1">
            <a:spLocks noChangeArrowheads="1"/>
          </p:cNvSpPr>
          <p:nvPr/>
        </p:nvSpPr>
        <p:spPr bwMode="auto">
          <a:xfrm>
            <a:off x="35280271" y="30174339"/>
            <a:ext cx="13206097" cy="131310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584026" tIns="175208" rIns="584026" bIns="116805">
            <a:spAutoFit/>
          </a:bodyPr>
          <a:lstStyle>
            <a:lvl1pPr defTabSz="4389438" eaLnBrk="0" hangingPunct="0">
              <a:defRPr sz="8600">
                <a:solidFill>
                  <a:schemeClr val="tx1"/>
                </a:solidFill>
                <a:latin typeface="Arial" charset="0"/>
                <a:ea typeface="ＭＳ Ｐゴシック" charset="0"/>
              </a:defRPr>
            </a:lvl1pPr>
            <a:lvl2pPr marL="742950" indent="-285750" defTabSz="4389438" eaLnBrk="0" hangingPunct="0">
              <a:defRPr sz="8600">
                <a:solidFill>
                  <a:schemeClr val="tx1"/>
                </a:solidFill>
                <a:latin typeface="Arial" charset="0"/>
                <a:ea typeface="ＭＳ Ｐゴシック" charset="0"/>
              </a:defRPr>
            </a:lvl2pPr>
            <a:lvl3pPr marL="1143000" indent="-228600" defTabSz="4389438" eaLnBrk="0" hangingPunct="0">
              <a:defRPr sz="8600">
                <a:solidFill>
                  <a:schemeClr val="tx1"/>
                </a:solidFill>
                <a:latin typeface="Arial" charset="0"/>
                <a:ea typeface="ＭＳ Ｐゴシック" charset="0"/>
              </a:defRPr>
            </a:lvl3pPr>
            <a:lvl4pPr marL="1600200" indent="-228600" defTabSz="4389438" eaLnBrk="0" hangingPunct="0">
              <a:defRPr sz="8600">
                <a:solidFill>
                  <a:schemeClr val="tx1"/>
                </a:solidFill>
                <a:latin typeface="Arial" charset="0"/>
                <a:ea typeface="ＭＳ Ｐゴシック" charset="0"/>
              </a:defRPr>
            </a:lvl4pPr>
            <a:lvl5pPr marL="2057400" indent="-228600" defTabSz="4389438" eaLnBrk="0" hangingPunct="0">
              <a:defRPr sz="8600">
                <a:solidFill>
                  <a:schemeClr val="tx1"/>
                </a:solidFill>
                <a:latin typeface="Arial" charset="0"/>
                <a:ea typeface="ＭＳ Ｐゴシック" charset="0"/>
              </a:defRPr>
            </a:lvl5pPr>
            <a:lvl6pPr marL="2514600" indent="-228600" defTabSz="43894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43894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43894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4389438" eaLnBrk="0" fontAlgn="base" hangingPunct="0">
              <a:spcBef>
                <a:spcPct val="0"/>
              </a:spcBef>
              <a:spcAft>
                <a:spcPct val="0"/>
              </a:spcAft>
              <a:defRPr sz="8600">
                <a:solidFill>
                  <a:schemeClr val="tx1"/>
                </a:solidFill>
                <a:latin typeface="Arial" charset="0"/>
                <a:ea typeface="ＭＳ Ｐゴシック" charset="0"/>
              </a:defRPr>
            </a:lvl9pPr>
          </a:lstStyle>
          <a:p>
            <a:pPr algn="ctr" eaLnBrk="1" hangingPunct="1"/>
            <a:r>
              <a:rPr lang="en-US" sz="3600" b="1" dirty="0"/>
              <a:t>* For Further Information Contact</a:t>
            </a:r>
          </a:p>
          <a:p>
            <a:pPr algn="ctr" eaLnBrk="1" hangingPunct="1"/>
            <a:r>
              <a:rPr lang="en-US" sz="2700" dirty="0"/>
              <a:t>Nicola Blake: nblake@uci.edu</a:t>
            </a:r>
            <a:endParaRPr lang="en-US" sz="2700" b="1" dirty="0"/>
          </a:p>
        </p:txBody>
      </p:sp>
      <p:sp>
        <p:nvSpPr>
          <p:cNvPr id="13" name="Text Box 158"/>
          <p:cNvSpPr txBox="1">
            <a:spLocks noChangeArrowheads="1"/>
          </p:cNvSpPr>
          <p:nvPr/>
        </p:nvSpPr>
        <p:spPr bwMode="auto">
          <a:xfrm>
            <a:off x="1814964" y="14602943"/>
            <a:ext cx="5879710" cy="412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16805" tIns="58402" rIns="116805" bIns="58402">
            <a:spAutoFit/>
          </a:bodyPr>
          <a:lstStyle/>
          <a:p>
            <a:r>
              <a:rPr lang="en-US" sz="4600" b="1" dirty="0">
                <a:solidFill>
                  <a:srgbClr val="800000"/>
                </a:solidFill>
                <a:cs typeface="Calibri"/>
              </a:rPr>
              <a:t>Setting the Scene</a:t>
            </a:r>
          </a:p>
          <a:p>
            <a:pPr>
              <a:spcBef>
                <a:spcPts val="767"/>
              </a:spcBef>
            </a:pPr>
            <a:r>
              <a:rPr lang="en-US" sz="2600" dirty="0"/>
              <a:t>More than 50 Hydrocarbons were measured during both SEAC</a:t>
            </a:r>
            <a:r>
              <a:rPr lang="en-US" sz="2600" baseline="30000" dirty="0"/>
              <a:t>4</a:t>
            </a:r>
            <a:r>
              <a:rPr lang="en-US" sz="2600" dirty="0"/>
              <a:t>RS and DC3. The UCI Whole Air Sampler (WAS) collected hydrocarbon samples on board the NASA DC-8 aircraft. The NCAR Trace Organic Gas Analyzer (TOGA) measured a wide range of VOCs on board the NSF/NCAR GV aircraft during DC3. </a:t>
            </a:r>
          </a:p>
        </p:txBody>
      </p:sp>
      <p:sp>
        <p:nvSpPr>
          <p:cNvPr id="14" name="Text Box 160"/>
          <p:cNvSpPr txBox="1">
            <a:spLocks noChangeArrowheads="1"/>
          </p:cNvSpPr>
          <p:nvPr/>
        </p:nvSpPr>
        <p:spPr bwMode="auto">
          <a:xfrm>
            <a:off x="34666015" y="28114093"/>
            <a:ext cx="14751778" cy="203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16805" tIns="58402" rIns="116805" bIns="58402">
            <a:spAutoFit/>
          </a:bodyPr>
          <a:lstStyle/>
          <a:p>
            <a:pPr eaLnBrk="0" hangingPunct="0">
              <a:spcAft>
                <a:spcPts val="381"/>
              </a:spcAft>
            </a:pPr>
            <a:r>
              <a:rPr lang="en-US" sz="2300" b="1" i="1" dirty="0"/>
              <a:t>ACKNOWLEDGMENTS</a:t>
            </a:r>
            <a:endParaRPr lang="en-US" sz="2300" i="1" dirty="0"/>
          </a:p>
          <a:p>
            <a:pPr eaLnBrk="0" hangingPunct="0">
              <a:spcAft>
                <a:spcPts val="381"/>
              </a:spcAft>
            </a:pPr>
            <a:r>
              <a:rPr lang="en-US" sz="2300" i="1" dirty="0"/>
              <a:t>This work was funded by: NSF and NASA Award NNX12AB76G. The authors would like to thank NASA for supporting the SEAC</a:t>
            </a:r>
            <a:r>
              <a:rPr lang="en-US" sz="2300" i="1" baseline="30000" dirty="0"/>
              <a:t>4</a:t>
            </a:r>
            <a:r>
              <a:rPr lang="en-US" sz="2300" i="1" dirty="0"/>
              <a:t>RS program and the staff, crew, and aircraft support personnel for their unrivaled professionalism, also Brent Love, Gloria Liu and Barbara Chisholm for their excellent technical support at UC Irvine.</a:t>
            </a:r>
          </a:p>
          <a:p>
            <a:pPr eaLnBrk="0" hangingPunct="0">
              <a:spcAft>
                <a:spcPts val="381"/>
              </a:spcAft>
            </a:pPr>
            <a:r>
              <a:rPr lang="en-US" sz="2300" i="1" dirty="0"/>
              <a:t> </a:t>
            </a:r>
          </a:p>
        </p:txBody>
      </p:sp>
      <p:sp>
        <p:nvSpPr>
          <p:cNvPr id="16" name="TextBox 15"/>
          <p:cNvSpPr txBox="1"/>
          <p:nvPr/>
        </p:nvSpPr>
        <p:spPr>
          <a:xfrm>
            <a:off x="9725881" y="425492"/>
            <a:ext cx="31866892" cy="2703268"/>
          </a:xfrm>
          <a:prstGeom prst="rect">
            <a:avLst/>
          </a:prstGeom>
          <a:noFill/>
        </p:spPr>
        <p:txBody>
          <a:bodyPr wrap="square" lIns="116805" tIns="58402" rIns="116805" bIns="58402" rtlCol="0">
            <a:spAutoFit/>
          </a:bodyPr>
          <a:lstStyle/>
          <a:p>
            <a:pPr algn="ctr"/>
            <a:r>
              <a:rPr lang="en-US" sz="8400" b="1" dirty="0">
                <a:solidFill>
                  <a:srgbClr val="800000"/>
                </a:solidFill>
                <a:cs typeface="Calibri"/>
              </a:rPr>
              <a:t>Spatial Distributions and Source Characterization of Trace Organic Gases during SEAC</a:t>
            </a:r>
            <a:r>
              <a:rPr lang="en-US" sz="8400" b="1" baseline="30000" dirty="0">
                <a:solidFill>
                  <a:srgbClr val="800000"/>
                </a:solidFill>
                <a:cs typeface="Calibri"/>
              </a:rPr>
              <a:t>4</a:t>
            </a:r>
            <a:r>
              <a:rPr lang="en-US" sz="8400" b="1" dirty="0">
                <a:solidFill>
                  <a:srgbClr val="800000"/>
                </a:solidFill>
                <a:cs typeface="Calibri"/>
              </a:rPr>
              <a:t>RS and comparison to DC3</a:t>
            </a:r>
            <a:endParaRPr lang="en-US" sz="8400" b="1" dirty="0">
              <a:solidFill>
                <a:srgbClr val="800000"/>
              </a:solidFill>
              <a:latin typeface="Calibri"/>
              <a:cs typeface="Calibri"/>
            </a:endParaRPr>
          </a:p>
        </p:txBody>
      </p:sp>
      <p:sp>
        <p:nvSpPr>
          <p:cNvPr id="17" name="TextBox 16"/>
          <p:cNvSpPr txBox="1"/>
          <p:nvPr/>
        </p:nvSpPr>
        <p:spPr>
          <a:xfrm>
            <a:off x="7515281" y="3241820"/>
            <a:ext cx="36288092" cy="1425995"/>
          </a:xfrm>
          <a:prstGeom prst="rect">
            <a:avLst/>
          </a:prstGeom>
          <a:noFill/>
        </p:spPr>
        <p:txBody>
          <a:bodyPr wrap="square" lIns="116805" tIns="58402" rIns="116805" bIns="58402" rtlCol="0">
            <a:spAutoFit/>
          </a:bodyPr>
          <a:lstStyle/>
          <a:p>
            <a:pPr algn="ctr"/>
            <a:r>
              <a:rPr lang="en-US" sz="4100" dirty="0">
                <a:latin typeface="+mj-lt"/>
                <a:cs typeface="Adobe Caslon Pro Bold"/>
              </a:rPr>
              <a:t>Nicola J Blake</a:t>
            </a:r>
            <a:r>
              <a:rPr lang="en-US" sz="4100" baseline="30000" dirty="0">
                <a:latin typeface="+mj-lt"/>
                <a:cs typeface="Adobe Caslon Pro Bold"/>
              </a:rPr>
              <a:t>1*</a:t>
            </a:r>
            <a:r>
              <a:rPr lang="en-US" sz="4100" dirty="0">
                <a:latin typeface="+mj-lt"/>
                <a:cs typeface="Adobe Caslon Pro Bold"/>
              </a:rPr>
              <a:t>, Isobel J Simpson</a:t>
            </a:r>
            <a:r>
              <a:rPr lang="en-US" sz="4100" baseline="30000" dirty="0">
                <a:latin typeface="+mj-lt"/>
                <a:cs typeface="Adobe Caslon Pro Bold"/>
              </a:rPr>
              <a:t>1</a:t>
            </a:r>
            <a:r>
              <a:rPr lang="en-US" sz="4100" dirty="0">
                <a:latin typeface="+mj-lt"/>
                <a:cs typeface="Adobe Caslon Pro Bold"/>
              </a:rPr>
              <a:t>, </a:t>
            </a:r>
            <a:r>
              <a:rPr lang="en-US" sz="4100" dirty="0">
                <a:cs typeface="Adobe Caslon Pro Bold"/>
              </a:rPr>
              <a:t>Barbara Barletta</a:t>
            </a:r>
            <a:r>
              <a:rPr lang="en-US" sz="4100" baseline="30000" dirty="0">
                <a:cs typeface="Adobe Caslon Pro Bold"/>
              </a:rPr>
              <a:t>1</a:t>
            </a:r>
            <a:r>
              <a:rPr lang="en-US" sz="4100" dirty="0">
                <a:cs typeface="Adobe Caslon Pro Bold"/>
              </a:rPr>
              <a:t>, </a:t>
            </a:r>
            <a:r>
              <a:rPr lang="en-US" sz="4100" dirty="0">
                <a:latin typeface="+mj-lt"/>
                <a:cs typeface="Adobe Caslon Pro Bold"/>
              </a:rPr>
              <a:t>Jason Schroeder</a:t>
            </a:r>
            <a:r>
              <a:rPr lang="en-US" sz="4100" baseline="30000" dirty="0">
                <a:latin typeface="+mj-lt"/>
                <a:cs typeface="Adobe Caslon Pro Bold"/>
              </a:rPr>
              <a:t>1</a:t>
            </a:r>
            <a:r>
              <a:rPr lang="en-US" sz="4100" dirty="0">
                <a:latin typeface="+mj-lt"/>
                <a:cs typeface="Adobe Caslon Pro Bold"/>
              </a:rPr>
              <a:t>, Josette Marrero</a:t>
            </a:r>
            <a:r>
              <a:rPr lang="en-US" sz="4100" baseline="30000" dirty="0">
                <a:latin typeface="+mj-lt"/>
                <a:cs typeface="Adobe Caslon Pro Bold"/>
              </a:rPr>
              <a:t>1</a:t>
            </a:r>
            <a:r>
              <a:rPr lang="en-US" sz="4100" dirty="0">
                <a:latin typeface="+mj-lt"/>
                <a:cs typeface="Adobe Caslon Pro Bold"/>
              </a:rPr>
              <a:t>, </a:t>
            </a:r>
            <a:r>
              <a:rPr lang="en-US" sz="4100" dirty="0">
                <a:cs typeface="Adobe Caslon Pro Bold"/>
              </a:rPr>
              <a:t>Stacey Hughes</a:t>
            </a:r>
            <a:r>
              <a:rPr lang="en-US" sz="4100" baseline="30000" dirty="0">
                <a:cs typeface="Adobe Caslon Pro Bold"/>
              </a:rPr>
              <a:t>1</a:t>
            </a:r>
            <a:r>
              <a:rPr lang="en-US" sz="4100" dirty="0">
                <a:cs typeface="Adobe Caslon Pro Bold"/>
              </a:rPr>
              <a:t>, </a:t>
            </a:r>
            <a:r>
              <a:rPr lang="en-US" sz="4100" dirty="0">
                <a:latin typeface="+mj-lt"/>
                <a:cs typeface="Adobe Caslon Pro Bold"/>
              </a:rPr>
              <a:t>Gregory Hartt</a:t>
            </a:r>
            <a:r>
              <a:rPr lang="en-US" sz="4100" baseline="30000" dirty="0">
                <a:cs typeface="Adobe Caslon Pro Bold"/>
              </a:rPr>
              <a:t>1</a:t>
            </a:r>
            <a:r>
              <a:rPr lang="en-US" sz="4100" dirty="0">
                <a:latin typeface="+mj-lt"/>
                <a:cs typeface="Adobe Caslon Pro Bold"/>
              </a:rPr>
              <a:t>, </a:t>
            </a:r>
            <a:r>
              <a:rPr lang="en-US" sz="4100" dirty="0">
                <a:latin typeface="+mj-lt"/>
                <a:cs typeface="Adobe Caslon Pro Bold"/>
              </a:rPr>
              <a:t>Simone Meinardi</a:t>
            </a:r>
            <a:r>
              <a:rPr lang="en-US" sz="4100" baseline="30000" dirty="0">
                <a:latin typeface="+mj-lt"/>
                <a:cs typeface="Adobe Caslon Pro Bold"/>
              </a:rPr>
              <a:t>1</a:t>
            </a:r>
            <a:r>
              <a:rPr lang="en-US" sz="4100" dirty="0">
                <a:latin typeface="+mj-lt"/>
                <a:cs typeface="Adobe Caslon Pro Bold"/>
              </a:rPr>
              <a:t>, Donald R Blake</a:t>
            </a:r>
            <a:r>
              <a:rPr lang="en-US" sz="4100" baseline="30000" dirty="0">
                <a:latin typeface="+mj-lt"/>
                <a:cs typeface="Adobe Caslon Pro Bold"/>
              </a:rPr>
              <a:t>1</a:t>
            </a:r>
            <a:r>
              <a:rPr lang="en-US" sz="4100" dirty="0">
                <a:latin typeface="+mj-lt"/>
                <a:cs typeface="Adobe Caslon Pro Bold"/>
              </a:rPr>
              <a:t> </a:t>
            </a:r>
          </a:p>
          <a:p>
            <a:pPr algn="ctr">
              <a:spcBef>
                <a:spcPts val="300"/>
              </a:spcBef>
            </a:pPr>
            <a:r>
              <a:rPr lang="en-US" sz="4100" dirty="0">
                <a:latin typeface="+mj-lt"/>
                <a:cs typeface="Adobe Caslon Pro Bold"/>
              </a:rPr>
              <a:t>Louisa K Emmons</a:t>
            </a:r>
            <a:r>
              <a:rPr lang="en-US" sz="4100" baseline="30000" dirty="0">
                <a:latin typeface="+mj-lt"/>
                <a:cs typeface="Adobe Caslon Pro Bold"/>
              </a:rPr>
              <a:t>2</a:t>
            </a:r>
            <a:r>
              <a:rPr lang="en-US" sz="4100" dirty="0">
                <a:latin typeface="+mj-lt"/>
                <a:cs typeface="Adobe Caslon Pro Bold"/>
              </a:rPr>
              <a:t>, Rebecca S Hornbrook</a:t>
            </a:r>
            <a:r>
              <a:rPr lang="en-US" sz="4100" baseline="30000" dirty="0">
                <a:latin typeface="+mj-lt"/>
                <a:cs typeface="Adobe Caslon Pro Bold"/>
              </a:rPr>
              <a:t>2</a:t>
            </a:r>
            <a:r>
              <a:rPr lang="en-US" sz="4100" dirty="0">
                <a:latin typeface="+mj-lt"/>
                <a:cs typeface="Adobe Caslon Pro Bold"/>
              </a:rPr>
              <a:t>, and Eric C Apel</a:t>
            </a:r>
            <a:r>
              <a:rPr lang="en-US" sz="4100" baseline="30000" dirty="0">
                <a:latin typeface="+mj-lt"/>
                <a:cs typeface="Adobe Caslon Pro Bold"/>
              </a:rPr>
              <a:t>2</a:t>
            </a:r>
            <a:endParaRPr lang="en-US" sz="4100" dirty="0">
              <a:latin typeface="+mj-lt"/>
              <a:cs typeface="Adobe Caslon Pro Bold"/>
            </a:endParaRPr>
          </a:p>
        </p:txBody>
      </p:sp>
      <p:sp>
        <p:nvSpPr>
          <p:cNvPr id="19" name="TextBox 18"/>
          <p:cNvSpPr txBox="1"/>
          <p:nvPr/>
        </p:nvSpPr>
        <p:spPr>
          <a:xfrm>
            <a:off x="1814964" y="5828577"/>
            <a:ext cx="7010334" cy="5423757"/>
          </a:xfrm>
          <a:prstGeom prst="rect">
            <a:avLst/>
          </a:prstGeom>
          <a:noFill/>
        </p:spPr>
        <p:txBody>
          <a:bodyPr wrap="square" lIns="116805" tIns="58402" rIns="116805" bIns="58402" rtlCol="0">
            <a:spAutoFit/>
          </a:bodyPr>
          <a:lstStyle/>
          <a:p>
            <a:r>
              <a:rPr lang="en-US" sz="4600" b="1" dirty="0">
                <a:solidFill>
                  <a:srgbClr val="800000"/>
                </a:solidFill>
                <a:cs typeface="Calibri"/>
              </a:rPr>
              <a:t>Introduction</a:t>
            </a:r>
            <a:endParaRPr lang="en-US" sz="2600" dirty="0"/>
          </a:p>
          <a:p>
            <a:pPr>
              <a:spcBef>
                <a:spcPts val="767"/>
              </a:spcBef>
            </a:pPr>
            <a:r>
              <a:rPr lang="en-US" sz="2600" dirty="0"/>
              <a:t>NASA’s Studies of Emissions and Atmospheric Composition, Clouds and Climate Coupling by Regional Surveys (SEAC</a:t>
            </a:r>
            <a:r>
              <a:rPr lang="en-US" sz="2600" baseline="30000" dirty="0"/>
              <a:t>4</a:t>
            </a:r>
            <a:r>
              <a:rPr lang="en-US" sz="2600" dirty="0"/>
              <a:t>RS) campaign was based out of Houston, TX during August and September, 2013. DC3 was based out of Salina, KS during May and June, 2012.</a:t>
            </a:r>
          </a:p>
          <a:p>
            <a:pPr>
              <a:spcBef>
                <a:spcPts val="767"/>
              </a:spcBef>
            </a:pPr>
            <a:r>
              <a:rPr lang="en-US" sz="2600" dirty="0"/>
              <a:t>A wide variety of volatile organic compounds (VOCs) and other species were measured during both SEAC</a:t>
            </a:r>
            <a:r>
              <a:rPr lang="en-US" sz="2600" baseline="30000" dirty="0"/>
              <a:t>4</a:t>
            </a:r>
            <a:r>
              <a:rPr lang="en-US" sz="2600" dirty="0"/>
              <a:t>RS and DC3 to examine atmospheric chemistry and transport across a range of reactivity. </a:t>
            </a:r>
          </a:p>
        </p:txBody>
      </p:sp>
      <p:pic>
        <p:nvPicPr>
          <p:cNvPr id="23" name="Picture 15" descr="http://www.eol.ucar.edu/projects/dc3/images/DC3-logo-2012o2_6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727" y="288630"/>
            <a:ext cx="3844458" cy="411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1814964" y="18914731"/>
            <a:ext cx="15148626" cy="671971"/>
          </a:xfrm>
          <a:prstGeom prst="rect">
            <a:avLst/>
          </a:prstGeom>
          <a:noFill/>
        </p:spPr>
        <p:txBody>
          <a:bodyPr wrap="square" lIns="116833" tIns="58416" rIns="116833" bIns="58416" rtlCol="0">
            <a:spAutoFit/>
          </a:bodyPr>
          <a:lstStyle/>
          <a:p>
            <a:r>
              <a:rPr lang="en-US" sz="3600" dirty="0">
                <a:solidFill>
                  <a:srgbClr val="000000"/>
                </a:solidFill>
                <a:cs typeface="Calibri"/>
              </a:rPr>
              <a:t>Hydrocarbon Vertical Distributions</a:t>
            </a:r>
          </a:p>
        </p:txBody>
      </p:sp>
      <p:sp>
        <p:nvSpPr>
          <p:cNvPr id="46" name="TextBox 45"/>
          <p:cNvSpPr txBox="1"/>
          <p:nvPr/>
        </p:nvSpPr>
        <p:spPr>
          <a:xfrm>
            <a:off x="18470203" y="5828577"/>
            <a:ext cx="13643846" cy="825831"/>
          </a:xfrm>
          <a:prstGeom prst="rect">
            <a:avLst/>
          </a:prstGeom>
          <a:noFill/>
        </p:spPr>
        <p:txBody>
          <a:bodyPr wrap="square" lIns="116805" tIns="58402" rIns="116805" bIns="58402" rtlCol="0">
            <a:spAutoFit/>
          </a:bodyPr>
          <a:lstStyle/>
          <a:p>
            <a:r>
              <a:rPr lang="en-US" sz="4600" b="1" dirty="0">
                <a:solidFill>
                  <a:srgbClr val="800000"/>
                </a:solidFill>
                <a:cs typeface="Calibri"/>
              </a:rPr>
              <a:t>Source Signature Ratios</a:t>
            </a:r>
            <a:endParaRPr lang="en-US" sz="4600" dirty="0"/>
          </a:p>
        </p:txBody>
      </p:sp>
      <p:sp>
        <p:nvSpPr>
          <p:cNvPr id="48" name="TextBox 47"/>
          <p:cNvSpPr txBox="1"/>
          <p:nvPr/>
        </p:nvSpPr>
        <p:spPr>
          <a:xfrm>
            <a:off x="34651095" y="5828577"/>
            <a:ext cx="15161814" cy="1225940"/>
          </a:xfrm>
          <a:prstGeom prst="rect">
            <a:avLst/>
          </a:prstGeom>
          <a:noFill/>
        </p:spPr>
        <p:txBody>
          <a:bodyPr wrap="square" lIns="116805" tIns="58402" rIns="116805" bIns="58402" rtlCol="0">
            <a:spAutoFit/>
          </a:bodyPr>
          <a:lstStyle/>
          <a:p>
            <a:r>
              <a:rPr lang="en-US" sz="4600" b="1" dirty="0">
                <a:solidFill>
                  <a:srgbClr val="800000"/>
                </a:solidFill>
                <a:cs typeface="Calibri"/>
              </a:rPr>
              <a:t>CAM-chem Model Comparison</a:t>
            </a:r>
          </a:p>
          <a:p>
            <a:r>
              <a:rPr lang="en-US" sz="2600" dirty="0"/>
              <a:t>Monthly average model results compared to average observations for each grid.</a:t>
            </a:r>
          </a:p>
        </p:txBody>
      </p:sp>
      <p:sp>
        <p:nvSpPr>
          <p:cNvPr id="50" name="TextBox 49"/>
          <p:cNvSpPr txBox="1"/>
          <p:nvPr/>
        </p:nvSpPr>
        <p:spPr>
          <a:xfrm>
            <a:off x="34669784" y="22676216"/>
            <a:ext cx="14460576" cy="2238269"/>
          </a:xfrm>
          <a:prstGeom prst="rect">
            <a:avLst/>
          </a:prstGeom>
          <a:noFill/>
        </p:spPr>
        <p:txBody>
          <a:bodyPr wrap="square" lIns="116805" tIns="58402" rIns="116805" bIns="58402" rtlCol="0">
            <a:spAutoFit/>
          </a:bodyPr>
          <a:lstStyle/>
          <a:p>
            <a:r>
              <a:rPr lang="en-US" sz="4100" b="1" dirty="0">
                <a:solidFill>
                  <a:srgbClr val="800000"/>
                </a:solidFill>
                <a:cs typeface="Calibri"/>
              </a:rPr>
              <a:t>Conclusions/Take Home</a:t>
            </a:r>
            <a:endParaRPr lang="en-US" sz="2600" dirty="0"/>
          </a:p>
          <a:p>
            <a:pPr marL="438123" indent="-438123">
              <a:spcBef>
                <a:spcPts val="767"/>
              </a:spcBef>
              <a:buFont typeface="Arial"/>
              <a:buChar char="•"/>
            </a:pPr>
            <a:r>
              <a:rPr lang="en-US" sz="2800" dirty="0"/>
              <a:t>NMHC ratios are useful for characterizing/filtering for different sources.</a:t>
            </a:r>
          </a:p>
          <a:p>
            <a:pPr marL="438123" indent="-438123">
              <a:spcBef>
                <a:spcPts val="767"/>
              </a:spcBef>
              <a:buFont typeface="Arial"/>
              <a:buChar char="•"/>
            </a:pPr>
            <a:r>
              <a:rPr lang="en-US" sz="2800" dirty="0"/>
              <a:t>SEAC</a:t>
            </a:r>
            <a:r>
              <a:rPr lang="en-US" sz="2800" baseline="30000" dirty="0"/>
              <a:t>4</a:t>
            </a:r>
            <a:r>
              <a:rPr lang="en-US" sz="2800" dirty="0"/>
              <a:t>RS was much less dominated by oil and gas alkane emissions compared to DC3.</a:t>
            </a:r>
          </a:p>
          <a:p>
            <a:pPr marL="438123" indent="-438123">
              <a:buFont typeface="Arial"/>
              <a:buChar char="•"/>
            </a:pPr>
            <a:r>
              <a:rPr lang="en-US" sz="2800" dirty="0"/>
              <a:t>Model simulations supported this oil/gas signature to be much higher than predictions.</a:t>
            </a:r>
          </a:p>
        </p:txBody>
      </p:sp>
      <p:sp>
        <p:nvSpPr>
          <p:cNvPr id="111" name="TextBox 110"/>
          <p:cNvSpPr txBox="1"/>
          <p:nvPr/>
        </p:nvSpPr>
        <p:spPr>
          <a:xfrm>
            <a:off x="17780802" y="6694677"/>
            <a:ext cx="6229318" cy="9720604"/>
          </a:xfrm>
          <a:prstGeom prst="rect">
            <a:avLst/>
          </a:prstGeom>
          <a:noFill/>
        </p:spPr>
        <p:txBody>
          <a:bodyPr wrap="square" lIns="116833" tIns="58416" rIns="116833" bIns="58416" rtlCol="0">
            <a:spAutoFit/>
          </a:bodyPr>
          <a:lstStyle/>
          <a:p>
            <a:r>
              <a:rPr lang="en-US" sz="2600" dirty="0"/>
              <a:t>Hydrocarbon ratios are useful tools to differentiate between air mass types.</a:t>
            </a:r>
          </a:p>
          <a:p>
            <a:pPr marL="438123" indent="-438123">
              <a:buFont typeface="Arial"/>
              <a:buChar char="•"/>
            </a:pPr>
            <a:r>
              <a:rPr lang="en-US" sz="2600" dirty="0"/>
              <a:t>i-Pentane and n-pentane are co-emitted from different sources.</a:t>
            </a:r>
          </a:p>
          <a:p>
            <a:pPr marL="438123" indent="-438123">
              <a:buFont typeface="Arial"/>
              <a:buChar char="•"/>
            </a:pPr>
            <a:r>
              <a:rPr lang="en-US" sz="2600" dirty="0"/>
              <a:t>The pentanes have similar reaction rate constants so the ratio is preserved as they age.</a:t>
            </a:r>
          </a:p>
          <a:p>
            <a:pPr marL="438123" indent="-438123">
              <a:buFont typeface="Arial"/>
              <a:buChar char="•"/>
            </a:pPr>
            <a:r>
              <a:rPr lang="en-US" sz="2600" dirty="0"/>
              <a:t>Pentane source emission ratios have been studied.</a:t>
            </a:r>
            <a:r>
              <a:rPr lang="en-US" sz="2600" baseline="30000" dirty="0"/>
              <a:t>1,2,3</a:t>
            </a:r>
            <a:r>
              <a:rPr lang="en-US" sz="2600" dirty="0"/>
              <a:t> Ratios for oil and natural gas fugitive emissions are in the range 0.8-1.2</a:t>
            </a:r>
            <a:r>
              <a:rPr lang="en-US" sz="2600" baseline="30000" dirty="0"/>
              <a:t>4,5</a:t>
            </a:r>
            <a:r>
              <a:rPr lang="en-US" sz="2600" dirty="0"/>
              <a:t> but urban sources typically have a higher ratio and biomass fires have a lower ratio.</a:t>
            </a:r>
          </a:p>
          <a:p>
            <a:pPr marL="438123" indent="-438123">
              <a:buFont typeface="Arial"/>
              <a:buChar char="•"/>
            </a:pPr>
            <a:r>
              <a:rPr lang="en-US" sz="2600" dirty="0"/>
              <a:t>Benzene is a combustion tracer, propane is a similarly long-lived oil &amp; gas tracer</a:t>
            </a:r>
            <a:r>
              <a:rPr lang="en-US" sz="2600" baseline="30000" dirty="0"/>
              <a:t>6</a:t>
            </a:r>
            <a:r>
              <a:rPr lang="en-US" sz="2600" dirty="0"/>
              <a:t>, so these also make a useful pair for source characterization.</a:t>
            </a:r>
          </a:p>
          <a:p>
            <a:pPr marL="457200" indent="-457200">
              <a:buFont typeface="Arial"/>
              <a:buChar char="•"/>
            </a:pPr>
            <a:r>
              <a:rPr lang="en-US" sz="2600" dirty="0"/>
              <a:t>DC3 had an i-/n-pentane slope of 1.01±0.01 consistent with oil and gas as the dominant source.</a:t>
            </a:r>
          </a:p>
          <a:p>
            <a:pPr marL="438123" indent="-438123">
              <a:buFont typeface="Arial"/>
              <a:buChar char="•"/>
            </a:pPr>
            <a:r>
              <a:rPr lang="en-US" sz="2600" dirty="0"/>
              <a:t>SEAC</a:t>
            </a:r>
            <a:r>
              <a:rPr lang="en-US" sz="2600" baseline="30000" dirty="0"/>
              <a:t>4</a:t>
            </a:r>
            <a:r>
              <a:rPr lang="en-US" sz="2600" dirty="0"/>
              <a:t>RS was characterized by much more diverse hydrocarbon sources, especially biomass burning (BB) and some urban influence.</a:t>
            </a:r>
          </a:p>
        </p:txBody>
      </p:sp>
      <p:sp>
        <p:nvSpPr>
          <p:cNvPr id="146" name="TextBox 145"/>
          <p:cNvSpPr txBox="1"/>
          <p:nvPr/>
        </p:nvSpPr>
        <p:spPr>
          <a:xfrm>
            <a:off x="17780802" y="21545868"/>
            <a:ext cx="15574796" cy="1718411"/>
          </a:xfrm>
          <a:prstGeom prst="rect">
            <a:avLst/>
          </a:prstGeom>
          <a:noFill/>
        </p:spPr>
        <p:txBody>
          <a:bodyPr wrap="square" lIns="116833" tIns="58416" rIns="116833" bIns="58416" rtlCol="0">
            <a:spAutoFit/>
          </a:bodyPr>
          <a:lstStyle/>
          <a:p>
            <a:r>
              <a:rPr lang="fi-FI" sz="2600" dirty="0"/>
              <a:t>The SEAC</a:t>
            </a:r>
            <a:r>
              <a:rPr lang="fi-FI" sz="2600" baseline="30000" dirty="0"/>
              <a:t>4</a:t>
            </a:r>
            <a:r>
              <a:rPr lang="fi-FI" sz="2600" dirty="0"/>
              <a:t>RS August 19 flight targeted aged smoke from wildfires in Idaho and Wyoming, sampling it over WY and again at 5-6 km over KS/OK (low i/n-pentane ratios and elevated benzene relative to propane). The low altitude leg over KS/OK sampled air with a strong oil and gas signature (i/n-pentane ratios close to 1 and elevated propane relative to benzene). Some urban influence (elevated i/n-pentane) was noted on the aproach into Houston TX.</a:t>
            </a:r>
            <a:endParaRPr lang="en-US" sz="2600" dirty="0"/>
          </a:p>
        </p:txBody>
      </p:sp>
      <p:sp>
        <p:nvSpPr>
          <p:cNvPr id="149" name="TextBox 148"/>
          <p:cNvSpPr txBox="1"/>
          <p:nvPr/>
        </p:nvSpPr>
        <p:spPr>
          <a:xfrm>
            <a:off x="34480387" y="25075723"/>
            <a:ext cx="15383139" cy="2786268"/>
          </a:xfrm>
          <a:prstGeom prst="rect">
            <a:avLst/>
          </a:prstGeom>
          <a:noFill/>
        </p:spPr>
        <p:txBody>
          <a:bodyPr wrap="square" lIns="116833" tIns="58416" rIns="116833" bIns="58416" rtlCol="0">
            <a:spAutoFit/>
          </a:bodyPr>
          <a:lstStyle/>
          <a:p>
            <a:r>
              <a:rPr lang="en-US" sz="2300" b="1" i="1" dirty="0"/>
              <a:t>References</a:t>
            </a:r>
          </a:p>
          <a:p>
            <a:pPr>
              <a:spcBef>
                <a:spcPts val="767"/>
              </a:spcBef>
            </a:pPr>
            <a:r>
              <a:rPr lang="en-US" sz="1800" baseline="30000" dirty="0">
                <a:latin typeface="Calibri"/>
                <a:cs typeface="Calibri"/>
              </a:rPr>
              <a:t>1 </a:t>
            </a:r>
            <a:r>
              <a:rPr lang="en-US" sz="1800" dirty="0">
                <a:latin typeface="Calibri"/>
                <a:cs typeface="Calibri"/>
              </a:rPr>
              <a:t>Baker et al.: Measurements of nonmethane hydrocarbons in 28 United States cities, </a:t>
            </a:r>
            <a:r>
              <a:rPr lang="en-US" sz="1800" i="1" dirty="0">
                <a:latin typeface="Calibri"/>
                <a:cs typeface="Calibri"/>
              </a:rPr>
              <a:t>Atmos. Environ</a:t>
            </a:r>
            <a:r>
              <a:rPr lang="en-US" sz="1800" dirty="0">
                <a:latin typeface="Calibri"/>
                <a:cs typeface="Calibri"/>
              </a:rPr>
              <a:t>. 42, 170–182, 2008. </a:t>
            </a:r>
          </a:p>
          <a:p>
            <a:pPr>
              <a:tabLst>
                <a:tab pos="294111" algn="l"/>
              </a:tabLst>
            </a:pPr>
            <a:r>
              <a:rPr lang="en-US" sz="1800" baseline="30000" dirty="0">
                <a:latin typeface="Calibri"/>
                <a:cs typeface="Calibri"/>
              </a:rPr>
              <a:t>2</a:t>
            </a:r>
            <a:r>
              <a:rPr lang="en-US" sz="1800" dirty="0">
                <a:latin typeface="Calibri"/>
                <a:cs typeface="Calibri"/>
              </a:rPr>
              <a:t> Simpson et al., Characterization of trace gases measured over Alberta oil sands mining operations: 76 speciated C</a:t>
            </a:r>
            <a:r>
              <a:rPr lang="en-US" sz="1800" baseline="-25000" dirty="0">
                <a:latin typeface="Calibri"/>
                <a:cs typeface="Calibri"/>
              </a:rPr>
              <a:t>2</a:t>
            </a:r>
            <a:r>
              <a:rPr lang="en-US" sz="1800" dirty="0">
                <a:latin typeface="Calibri"/>
                <a:cs typeface="Calibri"/>
              </a:rPr>
              <a:t>-C1</a:t>
            </a:r>
            <a:r>
              <a:rPr lang="en-US" sz="1800" baseline="-25000" dirty="0">
                <a:latin typeface="Calibri"/>
                <a:cs typeface="Calibri"/>
              </a:rPr>
              <a:t>0</a:t>
            </a:r>
            <a:r>
              <a:rPr lang="en-US" sz="1800" dirty="0">
                <a:latin typeface="Calibri"/>
                <a:cs typeface="Calibri"/>
              </a:rPr>
              <a:t> volatile organic compounds (VOCs), CO</a:t>
            </a:r>
            <a:r>
              <a:rPr lang="en-US" sz="1800" baseline="-25000" dirty="0">
                <a:latin typeface="Calibri"/>
                <a:cs typeface="Calibri"/>
              </a:rPr>
              <a:t>2</a:t>
            </a:r>
            <a:r>
              <a:rPr lang="en-US" sz="1800" dirty="0">
                <a:latin typeface="Calibri"/>
                <a:cs typeface="Calibri"/>
              </a:rPr>
              <a:t>, CH</a:t>
            </a:r>
            <a:r>
              <a:rPr lang="en-US" sz="1800" baseline="-25000" dirty="0">
                <a:latin typeface="Calibri"/>
                <a:cs typeface="Calibri"/>
              </a:rPr>
              <a:t>4</a:t>
            </a:r>
            <a:r>
              <a:rPr lang="en-US" sz="1800" dirty="0">
                <a:latin typeface="Calibri"/>
                <a:cs typeface="Calibri"/>
              </a:rPr>
              <a:t>, CO, NO, NO</a:t>
            </a:r>
            <a:r>
              <a:rPr lang="en-US" sz="1800" baseline="-25000" dirty="0">
                <a:latin typeface="Calibri"/>
                <a:cs typeface="Calibri"/>
              </a:rPr>
              <a:t>2</a:t>
            </a:r>
            <a:r>
              <a:rPr lang="en-US" sz="1800" dirty="0">
                <a:latin typeface="Calibri"/>
                <a:cs typeface="Calibri"/>
              </a:rPr>
              <a:t>, NO</a:t>
            </a:r>
            <a:r>
              <a:rPr lang="en-US" sz="1800" baseline="-25000" dirty="0">
                <a:latin typeface="Calibri"/>
                <a:cs typeface="Calibri"/>
              </a:rPr>
              <a:t>Y</a:t>
            </a:r>
            <a:r>
              <a:rPr lang="en-US" sz="1800" dirty="0">
                <a:latin typeface="Calibri"/>
                <a:cs typeface="Calibri"/>
              </a:rPr>
              <a:t>, O</a:t>
            </a:r>
            <a:r>
              <a:rPr lang="en-US" sz="1800" baseline="-25000" dirty="0">
                <a:latin typeface="Calibri"/>
                <a:cs typeface="Calibri"/>
              </a:rPr>
              <a:t>3</a:t>
            </a:r>
            <a:r>
              <a:rPr lang="en-US" sz="1800" dirty="0">
                <a:latin typeface="Calibri"/>
                <a:cs typeface="Calibri"/>
              </a:rPr>
              <a:t> and SO</a:t>
            </a:r>
            <a:r>
              <a:rPr lang="en-US" sz="1800" baseline="-25000" dirty="0">
                <a:latin typeface="Calibri"/>
                <a:cs typeface="Calibri"/>
              </a:rPr>
              <a:t>2</a:t>
            </a:r>
            <a:r>
              <a:rPr lang="en-US" sz="1800" dirty="0">
                <a:latin typeface="Calibri"/>
                <a:cs typeface="Calibri"/>
              </a:rPr>
              <a:t>, </a:t>
            </a:r>
            <a:r>
              <a:rPr lang="en-US" sz="1800" i="1" dirty="0">
                <a:latin typeface="Calibri"/>
                <a:cs typeface="Calibri"/>
              </a:rPr>
              <a:t>Atmospheric Chemistry and Physics</a:t>
            </a:r>
            <a:r>
              <a:rPr lang="en-US" sz="1800" dirty="0">
                <a:latin typeface="Calibri"/>
                <a:cs typeface="Calibri"/>
              </a:rPr>
              <a:t>, 10, 23, 11931-11954, 2010.</a:t>
            </a:r>
          </a:p>
          <a:p>
            <a:pPr>
              <a:tabLst>
                <a:tab pos="294111" algn="l"/>
              </a:tabLst>
            </a:pPr>
            <a:r>
              <a:rPr lang="en-US" sz="1800" baseline="30000" dirty="0">
                <a:latin typeface="Calibri"/>
                <a:cs typeface="Calibri"/>
              </a:rPr>
              <a:t>3</a:t>
            </a:r>
            <a:r>
              <a:rPr lang="en-US" sz="1800" dirty="0">
                <a:latin typeface="Calibri"/>
                <a:cs typeface="Calibri"/>
              </a:rPr>
              <a:t> Simpson et al., Boreal forest fire emissions in fresh Canadian smoke plumes: C</a:t>
            </a:r>
            <a:r>
              <a:rPr lang="en-US" sz="1800" baseline="-25000" dirty="0">
                <a:latin typeface="Calibri"/>
                <a:cs typeface="Calibri"/>
              </a:rPr>
              <a:t>1</a:t>
            </a:r>
            <a:r>
              <a:rPr lang="en-US" sz="1800" dirty="0">
                <a:latin typeface="Calibri"/>
                <a:cs typeface="Calibri"/>
              </a:rPr>
              <a:t>-C</a:t>
            </a:r>
            <a:r>
              <a:rPr lang="en-US" sz="1800" baseline="-25000" dirty="0">
                <a:latin typeface="Calibri"/>
                <a:cs typeface="Calibri"/>
              </a:rPr>
              <a:t>10</a:t>
            </a:r>
            <a:r>
              <a:rPr lang="en-US" sz="1800" dirty="0">
                <a:latin typeface="Calibri"/>
                <a:cs typeface="Calibri"/>
              </a:rPr>
              <a:t> volatile organic compounds (VOCs), CO</a:t>
            </a:r>
            <a:r>
              <a:rPr lang="en-US" sz="1800" baseline="-25000" dirty="0">
                <a:latin typeface="Calibri"/>
                <a:cs typeface="Calibri"/>
              </a:rPr>
              <a:t>2</a:t>
            </a:r>
            <a:r>
              <a:rPr lang="en-US" sz="1800" dirty="0">
                <a:latin typeface="Calibri"/>
                <a:cs typeface="Calibri"/>
              </a:rPr>
              <a:t>, CO, NO</a:t>
            </a:r>
            <a:r>
              <a:rPr lang="en-US" sz="1800" baseline="-25000" dirty="0">
                <a:latin typeface="Calibri"/>
                <a:cs typeface="Calibri"/>
              </a:rPr>
              <a:t>2</a:t>
            </a:r>
            <a:r>
              <a:rPr lang="en-US" sz="1800" dirty="0">
                <a:latin typeface="Calibri"/>
                <a:cs typeface="Calibri"/>
              </a:rPr>
              <a:t>, NO, HCN and CH</a:t>
            </a:r>
            <a:r>
              <a:rPr lang="en-US" sz="1800" baseline="-25000" dirty="0">
                <a:latin typeface="Calibri"/>
                <a:cs typeface="Calibri"/>
              </a:rPr>
              <a:t>3</a:t>
            </a:r>
            <a:r>
              <a:rPr lang="en-US" sz="1800" dirty="0">
                <a:latin typeface="Calibri"/>
                <a:cs typeface="Calibri"/>
              </a:rPr>
              <a:t>CN, </a:t>
            </a:r>
            <a:r>
              <a:rPr lang="en-US" sz="1800" i="1" dirty="0">
                <a:latin typeface="Calibri"/>
                <a:cs typeface="Calibri"/>
              </a:rPr>
              <a:t>Atmos. Chem. Phys.</a:t>
            </a:r>
            <a:r>
              <a:rPr lang="en-US" sz="1800" dirty="0">
                <a:latin typeface="Calibri"/>
                <a:cs typeface="Calibri"/>
              </a:rPr>
              <a:t>, 11, 6445-6463, 2011.</a:t>
            </a:r>
            <a:endParaRPr lang="en-US" sz="1800" baseline="30000" dirty="0">
              <a:latin typeface="Calibri"/>
              <a:cs typeface="Calibri"/>
            </a:endParaRPr>
          </a:p>
          <a:p>
            <a:r>
              <a:rPr lang="en-US" sz="1800" baseline="30000" dirty="0">
                <a:latin typeface="Calibri"/>
                <a:cs typeface="Calibri"/>
              </a:rPr>
              <a:t>4</a:t>
            </a:r>
            <a:r>
              <a:rPr lang="en-US" sz="1800" dirty="0">
                <a:latin typeface="Calibri"/>
                <a:cs typeface="Calibri"/>
              </a:rPr>
              <a:t> Gilman et al. Natural Gas Operations in Northeastern Colorado,</a:t>
            </a:r>
            <a:r>
              <a:rPr lang="fr-FR" sz="1800" dirty="0">
                <a:latin typeface="Calibri"/>
                <a:cs typeface="Calibri"/>
              </a:rPr>
              <a:t> 47, 1297−1305</a:t>
            </a:r>
            <a:r>
              <a:rPr lang="en-US" sz="1800" i="1" dirty="0">
                <a:latin typeface="Calibri"/>
                <a:cs typeface="Calibri"/>
              </a:rPr>
              <a:t>, </a:t>
            </a:r>
            <a:r>
              <a:rPr lang="fr-FR" sz="1800" i="1" dirty="0">
                <a:latin typeface="Calibri"/>
                <a:cs typeface="Calibri"/>
              </a:rPr>
              <a:t>Environ. Sci. Technol</a:t>
            </a:r>
            <a:r>
              <a:rPr lang="fr-FR" sz="1800" dirty="0">
                <a:latin typeface="Calibri"/>
                <a:cs typeface="Calibri"/>
              </a:rPr>
              <a:t>., 2013. </a:t>
            </a:r>
          </a:p>
          <a:p>
            <a:r>
              <a:rPr lang="en-US" sz="1800" baseline="30000" dirty="0">
                <a:latin typeface="Calibri"/>
                <a:cs typeface="Calibri"/>
              </a:rPr>
              <a:t>5</a:t>
            </a:r>
            <a:r>
              <a:rPr lang="en-US" sz="1800" dirty="0">
                <a:latin typeface="Calibri"/>
                <a:cs typeface="Calibri"/>
              </a:rPr>
              <a:t> Pétron et al., Hydrocarbon emissions characterization in the Colorado Front Range: A pilot study, </a:t>
            </a:r>
            <a:r>
              <a:rPr lang="en-US" sz="1800" i="1" dirty="0">
                <a:latin typeface="Calibri"/>
                <a:cs typeface="Calibri"/>
              </a:rPr>
              <a:t>J. Geophys. Res</a:t>
            </a:r>
            <a:r>
              <a:rPr lang="en-US" sz="1800" dirty="0">
                <a:latin typeface="Calibri"/>
                <a:cs typeface="Calibri"/>
              </a:rPr>
              <a:t>., 117, D04304, 2012.  </a:t>
            </a:r>
          </a:p>
          <a:p>
            <a:r>
              <a:rPr lang="en-US" sz="1800" baseline="30000" dirty="0">
                <a:latin typeface="Calibri"/>
                <a:cs typeface="Calibri"/>
              </a:rPr>
              <a:t>6 </a:t>
            </a:r>
            <a:r>
              <a:rPr lang="en-US" sz="1800" dirty="0">
                <a:latin typeface="Calibri"/>
                <a:cs typeface="Calibri"/>
              </a:rPr>
              <a:t>Katzenstein et al.,  Extensive regional atmospheric hydrocarbon pollution in the southwestern United States, </a:t>
            </a:r>
            <a:r>
              <a:rPr lang="en-US" sz="1800" i="1" dirty="0">
                <a:latin typeface="Calibri"/>
                <a:cs typeface="Calibri"/>
              </a:rPr>
              <a:t>PNAS</a:t>
            </a:r>
            <a:r>
              <a:rPr lang="en-US" sz="1800" dirty="0">
                <a:latin typeface="Calibri"/>
                <a:cs typeface="Calibri"/>
              </a:rPr>
              <a:t>, 100(21):11975–11979, 2003.</a:t>
            </a:r>
          </a:p>
        </p:txBody>
      </p:sp>
      <p:sp>
        <p:nvSpPr>
          <p:cNvPr id="191" name="TextBox 190"/>
          <p:cNvSpPr txBox="1"/>
          <p:nvPr/>
        </p:nvSpPr>
        <p:spPr>
          <a:xfrm>
            <a:off x="7773716" y="4623008"/>
            <a:ext cx="35771223" cy="671942"/>
          </a:xfrm>
          <a:prstGeom prst="rect">
            <a:avLst/>
          </a:prstGeom>
          <a:noFill/>
        </p:spPr>
        <p:txBody>
          <a:bodyPr wrap="square" lIns="116805" tIns="58402" rIns="116805" bIns="58402" rtlCol="0">
            <a:spAutoFit/>
          </a:bodyPr>
          <a:lstStyle/>
          <a:p>
            <a:pPr algn="ctr"/>
            <a:r>
              <a:rPr lang="en-US" sz="3600" dirty="0"/>
              <a:t>1. Department of Chemistry, University California Irvine, Irvine, CA, United States.  2. Atmospheric Chemistry Division, National Center for Atmospheric Research, Boulder, CO, United States. </a:t>
            </a:r>
          </a:p>
        </p:txBody>
      </p:sp>
      <p:pic>
        <p:nvPicPr>
          <p:cNvPr id="115" name="Picture 240" descr="Uci Logo Vector Institute for ... uci log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5" b="100000" l="420" r="100000">
                        <a14:foregroundMark x1="19860" y1="69848" x2="19860" y2="69848"/>
                        <a14:foregroundMark x1="18322" y1="65007" x2="18322" y2="65007"/>
                        <a14:foregroundMark x1="14406" y1="48548" x2="14406" y2="48548"/>
                        <a14:foregroundMark x1="13566" y1="43430" x2="13566" y2="43430"/>
                        <a14:foregroundMark x1="18042" y1="33057" x2="18042" y2="33057"/>
                        <a14:foregroundMark x1="20000" y1="28492" x2="20000" y2="28492"/>
                        <a14:foregroundMark x1="24755" y1="22683" x2="24755" y2="22683"/>
                        <a14:foregroundMark x1="32028" y1="17289" x2="32028" y2="17289"/>
                        <a14:foregroundMark x1="63077" y1="14246" x2="63077" y2="14246"/>
                        <a14:foregroundMark x1="63077" y1="15768" x2="63077" y2="15768"/>
                        <a14:foregroundMark x1="66853" y1="16874" x2="66853" y2="16874"/>
                        <a14:foregroundMark x1="77063" y1="23651" x2="77063" y2="23651"/>
                        <a14:foregroundMark x1="82378" y1="31535" x2="82378" y2="31535"/>
                        <a14:foregroundMark x1="88252" y1="45781" x2="88252" y2="45781"/>
                        <a14:foregroundMark x1="86853" y1="52282" x2="86853" y2="52282"/>
                        <a14:foregroundMark x1="85315" y1="55325" x2="85315" y2="55325"/>
                        <a14:foregroundMark x1="84895" y1="59198" x2="84895" y2="59198"/>
                        <a14:foregroundMark x1="80839" y1="67773" x2="80839" y2="67773"/>
                        <a14:foregroundMark x1="74825" y1="75380" x2="74825" y2="75380"/>
                        <a14:foregroundMark x1="58601" y1="85201" x2="58601" y2="85201"/>
                        <a14:foregroundMark x1="56364" y1="87552" x2="56364" y2="87552"/>
                        <a14:foregroundMark x1="41818" y1="85754" x2="41818" y2="85754"/>
                        <a14:foregroundMark x1="42937" y1="85477" x2="42937" y2="85477"/>
                      </a14:backgroundRemoval>
                    </a14:imgEffect>
                  </a14:imgLayer>
                </a14:imgProps>
              </a:ext>
              <a:ext uri="{28A0092B-C50C-407E-A947-70E740481C1C}">
                <a14:useLocalDpi xmlns:a14="http://schemas.microsoft.com/office/drawing/2010/main" val="0"/>
              </a:ext>
            </a:extLst>
          </a:blip>
          <a:srcRect/>
          <a:stretch>
            <a:fillRect/>
          </a:stretch>
        </p:blipFill>
        <p:spPr bwMode="auto">
          <a:xfrm>
            <a:off x="4878168" y="755043"/>
            <a:ext cx="3550394" cy="312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EAC4R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56218" y="-442504"/>
            <a:ext cx="5065006" cy="4660677"/>
          </a:xfrm>
          <a:prstGeom prst="rect">
            <a:avLst/>
          </a:prstGeom>
        </p:spPr>
      </p:pic>
      <p:pic>
        <p:nvPicPr>
          <p:cNvPr id="4" name="Picture 3" descr="ncar_highres_transparen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798" y="3232672"/>
            <a:ext cx="4430670" cy="1672578"/>
          </a:xfrm>
          <a:prstGeom prst="rect">
            <a:avLst/>
          </a:prstGeom>
        </p:spPr>
      </p:pic>
      <p:sp>
        <p:nvSpPr>
          <p:cNvPr id="31" name="Rectangle 30"/>
          <p:cNvSpPr/>
          <p:nvPr/>
        </p:nvSpPr>
        <p:spPr>
          <a:xfrm>
            <a:off x="25851926" y="24200426"/>
            <a:ext cx="7566692" cy="4666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170"/>
          <p:cNvSpPr/>
          <p:nvPr/>
        </p:nvSpPr>
        <p:spPr>
          <a:xfrm>
            <a:off x="18522211" y="24186427"/>
            <a:ext cx="7936684" cy="47454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8" name="Picture 187" descr="map_cam_dc3_dc8_bl_May_ISO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11369" y="17843073"/>
            <a:ext cx="3665460" cy="2832400"/>
          </a:xfrm>
          <a:prstGeom prst="rect">
            <a:avLst/>
          </a:prstGeom>
        </p:spPr>
      </p:pic>
      <p:pic>
        <p:nvPicPr>
          <p:cNvPr id="189" name="Picture 188" descr="map_cam_dc3_dc8_bl_June_ISOP.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15861" y="17851732"/>
            <a:ext cx="3629329" cy="2804481"/>
          </a:xfrm>
          <a:prstGeom prst="rect">
            <a:avLst/>
          </a:prstGeom>
        </p:spPr>
      </p:pic>
      <p:pic>
        <p:nvPicPr>
          <p:cNvPr id="190" name="Picture 189" descr="map_cam_seac4rs_dc8_bl_Aug_ISOP.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760430" y="17831420"/>
            <a:ext cx="3662295" cy="2829956"/>
          </a:xfrm>
          <a:prstGeom prst="rect">
            <a:avLst/>
          </a:prstGeom>
        </p:spPr>
      </p:pic>
      <p:pic>
        <p:nvPicPr>
          <p:cNvPr id="192" name="Picture 191" descr="map_cam_seac4rs_dc8_bl_Sept_ISOP.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77722" y="17820336"/>
            <a:ext cx="3609088" cy="2788840"/>
          </a:xfrm>
          <a:prstGeom prst="rect">
            <a:avLst/>
          </a:prstGeom>
        </p:spPr>
      </p:pic>
      <p:pic>
        <p:nvPicPr>
          <p:cNvPr id="193" name="Picture 1" descr="SEAC4RS.track.3plane.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669101" y="6931582"/>
            <a:ext cx="3933486" cy="29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ectangle 142"/>
          <p:cNvSpPr/>
          <p:nvPr/>
        </p:nvSpPr>
        <p:spPr>
          <a:xfrm>
            <a:off x="2573717" y="19822603"/>
            <a:ext cx="13345791" cy="81588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16833" tIns="58416" rIns="116833" bIns="58416" rtlCol="0" anchor="ctr"/>
          <a:lstStyle/>
          <a:p>
            <a:pPr algn="ctr"/>
            <a:endParaRPr lang="en-US" dirty="0"/>
          </a:p>
        </p:txBody>
      </p:sp>
      <p:sp>
        <p:nvSpPr>
          <p:cNvPr id="112" name="TextBox 111"/>
          <p:cNvSpPr txBox="1"/>
          <p:nvPr/>
        </p:nvSpPr>
        <p:spPr>
          <a:xfrm>
            <a:off x="2596039" y="27505820"/>
            <a:ext cx="13316372" cy="471888"/>
          </a:xfrm>
          <a:prstGeom prst="rect">
            <a:avLst/>
          </a:prstGeom>
          <a:noFill/>
        </p:spPr>
        <p:txBody>
          <a:bodyPr wrap="square" lIns="116805" tIns="58402" rIns="116805" bIns="58402" rtlCol="0">
            <a:spAutoFit/>
          </a:bodyPr>
          <a:lstStyle/>
          <a:p>
            <a:pPr algn="ctr"/>
            <a:r>
              <a:rPr lang="en-US" sz="2300" b="1" dirty="0"/>
              <a:t>Figure 1</a:t>
            </a:r>
            <a:r>
              <a:rPr lang="en-US" sz="2300" dirty="0"/>
              <a:t>: Vertical distribution of selected hydrocarbons during DC3 and SEAC</a:t>
            </a:r>
            <a:r>
              <a:rPr lang="en-US" sz="2300" baseline="30000" dirty="0"/>
              <a:t>4</a:t>
            </a:r>
            <a:r>
              <a:rPr lang="en-US" sz="2300" dirty="0"/>
              <a:t>RS.</a:t>
            </a:r>
          </a:p>
        </p:txBody>
      </p:sp>
      <p:pic>
        <p:nvPicPr>
          <p:cNvPr id="7" name="Picture 6"/>
          <p:cNvPicPr>
            <a:picLocks noChangeAspect="1"/>
          </p:cNvPicPr>
          <p:nvPr/>
        </p:nvPicPr>
        <p:blipFill>
          <a:blip r:embed="rId13"/>
          <a:stretch>
            <a:fillRect/>
          </a:stretch>
        </p:blipFill>
        <p:spPr>
          <a:xfrm>
            <a:off x="9412299" y="20346742"/>
            <a:ext cx="3097430" cy="3265182"/>
          </a:xfrm>
          <a:prstGeom prst="rect">
            <a:avLst/>
          </a:prstGeom>
        </p:spPr>
      </p:pic>
      <p:pic>
        <p:nvPicPr>
          <p:cNvPr id="10" name="Picture 9"/>
          <p:cNvPicPr>
            <a:picLocks noChangeAspect="1"/>
          </p:cNvPicPr>
          <p:nvPr/>
        </p:nvPicPr>
        <p:blipFill>
          <a:blip r:embed="rId14"/>
          <a:stretch>
            <a:fillRect/>
          </a:stretch>
        </p:blipFill>
        <p:spPr>
          <a:xfrm>
            <a:off x="12243623" y="20346742"/>
            <a:ext cx="3096696" cy="3264408"/>
          </a:xfrm>
          <a:prstGeom prst="rect">
            <a:avLst/>
          </a:prstGeom>
        </p:spPr>
      </p:pic>
      <p:pic>
        <p:nvPicPr>
          <p:cNvPr id="11" name="Picture 10"/>
          <p:cNvPicPr>
            <a:picLocks noChangeAspect="1"/>
          </p:cNvPicPr>
          <p:nvPr/>
        </p:nvPicPr>
        <p:blipFill>
          <a:blip r:embed="rId15"/>
          <a:stretch>
            <a:fillRect/>
          </a:stretch>
        </p:blipFill>
        <p:spPr>
          <a:xfrm>
            <a:off x="9407335" y="24088444"/>
            <a:ext cx="3090672" cy="3258058"/>
          </a:xfrm>
          <a:prstGeom prst="rect">
            <a:avLst/>
          </a:prstGeom>
        </p:spPr>
      </p:pic>
      <p:pic>
        <p:nvPicPr>
          <p:cNvPr id="18" name="Picture 17"/>
          <p:cNvPicPr>
            <a:picLocks noChangeAspect="1"/>
          </p:cNvPicPr>
          <p:nvPr/>
        </p:nvPicPr>
        <p:blipFill>
          <a:blip r:embed="rId16"/>
          <a:stretch>
            <a:fillRect/>
          </a:stretch>
        </p:blipFill>
        <p:spPr>
          <a:xfrm>
            <a:off x="12235058" y="24088444"/>
            <a:ext cx="3090672" cy="3258058"/>
          </a:xfrm>
          <a:prstGeom prst="rect">
            <a:avLst/>
          </a:prstGeom>
        </p:spPr>
      </p:pic>
      <p:pic>
        <p:nvPicPr>
          <p:cNvPr id="36" name="Picture 35"/>
          <p:cNvPicPr>
            <a:picLocks noChangeAspect="1"/>
          </p:cNvPicPr>
          <p:nvPr/>
        </p:nvPicPr>
        <p:blipFill>
          <a:blip r:embed="rId17"/>
          <a:stretch>
            <a:fillRect/>
          </a:stretch>
        </p:blipFill>
        <p:spPr>
          <a:xfrm>
            <a:off x="3179444" y="24088444"/>
            <a:ext cx="3092009" cy="3259468"/>
          </a:xfrm>
          <a:prstGeom prst="rect">
            <a:avLst/>
          </a:prstGeom>
        </p:spPr>
      </p:pic>
      <p:pic>
        <p:nvPicPr>
          <p:cNvPr id="37" name="Picture 36"/>
          <p:cNvPicPr>
            <a:picLocks noChangeAspect="1"/>
          </p:cNvPicPr>
          <p:nvPr/>
        </p:nvPicPr>
        <p:blipFill>
          <a:blip r:embed="rId18"/>
          <a:stretch>
            <a:fillRect/>
          </a:stretch>
        </p:blipFill>
        <p:spPr>
          <a:xfrm>
            <a:off x="6029164" y="24088444"/>
            <a:ext cx="3090672" cy="3258057"/>
          </a:xfrm>
          <a:prstGeom prst="rect">
            <a:avLst/>
          </a:prstGeom>
        </p:spPr>
      </p:pic>
      <p:pic>
        <p:nvPicPr>
          <p:cNvPr id="39" name="Picture 38"/>
          <p:cNvPicPr>
            <a:picLocks noChangeAspect="1"/>
          </p:cNvPicPr>
          <p:nvPr/>
        </p:nvPicPr>
        <p:blipFill>
          <a:blip r:embed="rId19"/>
          <a:stretch>
            <a:fillRect/>
          </a:stretch>
        </p:blipFill>
        <p:spPr>
          <a:xfrm>
            <a:off x="3157107" y="20346742"/>
            <a:ext cx="3090686" cy="3258073"/>
          </a:xfrm>
          <a:prstGeom prst="rect">
            <a:avLst/>
          </a:prstGeom>
        </p:spPr>
      </p:pic>
      <p:pic>
        <p:nvPicPr>
          <p:cNvPr id="44" name="Picture 43"/>
          <p:cNvPicPr>
            <a:picLocks noChangeAspect="1"/>
          </p:cNvPicPr>
          <p:nvPr/>
        </p:nvPicPr>
        <p:blipFill>
          <a:blip r:embed="rId20"/>
          <a:stretch>
            <a:fillRect/>
          </a:stretch>
        </p:blipFill>
        <p:spPr>
          <a:xfrm>
            <a:off x="6025009" y="20346742"/>
            <a:ext cx="3096695" cy="3264408"/>
          </a:xfrm>
          <a:prstGeom prst="rect">
            <a:avLst/>
          </a:prstGeom>
        </p:spPr>
      </p:pic>
      <p:sp>
        <p:nvSpPr>
          <p:cNvPr id="47" name="TextBox 46"/>
          <p:cNvSpPr txBox="1"/>
          <p:nvPr/>
        </p:nvSpPr>
        <p:spPr>
          <a:xfrm>
            <a:off x="13067348" y="6263850"/>
            <a:ext cx="3290835" cy="461665"/>
          </a:xfrm>
          <a:prstGeom prst="rect">
            <a:avLst/>
          </a:prstGeom>
          <a:noFill/>
        </p:spPr>
        <p:txBody>
          <a:bodyPr wrap="none" rtlCol="0">
            <a:spAutoFit/>
          </a:bodyPr>
          <a:lstStyle/>
          <a:p>
            <a:r>
              <a:rPr lang="en-US" sz="2400" dirty="0"/>
              <a:t>Flight Tracks for SEAC</a:t>
            </a:r>
            <a:r>
              <a:rPr lang="en-US" sz="2400" baseline="30000" dirty="0"/>
              <a:t>4</a:t>
            </a:r>
            <a:r>
              <a:rPr lang="en-US" sz="2400" dirty="0"/>
              <a:t>RS</a:t>
            </a:r>
          </a:p>
        </p:txBody>
      </p:sp>
      <p:sp>
        <p:nvSpPr>
          <p:cNvPr id="194" name="TextBox 193"/>
          <p:cNvSpPr txBox="1"/>
          <p:nvPr/>
        </p:nvSpPr>
        <p:spPr>
          <a:xfrm>
            <a:off x="9097307" y="6275487"/>
            <a:ext cx="2753879" cy="461665"/>
          </a:xfrm>
          <a:prstGeom prst="rect">
            <a:avLst/>
          </a:prstGeom>
          <a:noFill/>
        </p:spPr>
        <p:txBody>
          <a:bodyPr wrap="none" rtlCol="0">
            <a:spAutoFit/>
          </a:bodyPr>
          <a:lstStyle/>
          <a:p>
            <a:r>
              <a:rPr lang="en-US" sz="2400" dirty="0"/>
              <a:t>Flight Tracks for DC3</a:t>
            </a:r>
          </a:p>
        </p:txBody>
      </p:sp>
      <p:sp>
        <p:nvSpPr>
          <p:cNvPr id="195" name="TextBox 194"/>
          <p:cNvSpPr txBox="1"/>
          <p:nvPr/>
        </p:nvSpPr>
        <p:spPr>
          <a:xfrm>
            <a:off x="1814964" y="11195142"/>
            <a:ext cx="6732181" cy="3318821"/>
          </a:xfrm>
          <a:prstGeom prst="rect">
            <a:avLst/>
          </a:prstGeom>
          <a:noFill/>
        </p:spPr>
        <p:txBody>
          <a:bodyPr wrap="square" lIns="116805" tIns="58402" rIns="116805" bIns="58402" rtlCol="0">
            <a:spAutoFit/>
          </a:bodyPr>
          <a:lstStyle/>
          <a:p>
            <a:r>
              <a:rPr lang="en-US" sz="2600" dirty="0"/>
              <a:t>The U.S. is a rich environment for such studies with its extensive biogenic emissions, especially in the SE US that mix with air pollution from large urban areas, smoke from agricultural and wild fires, emissions from oil and gas operations, and clean air from the Gulf of Mexico. All of these chemicals are subject to processing and transport by deep convection.</a:t>
            </a:r>
          </a:p>
        </p:txBody>
      </p:sp>
      <p:pic>
        <p:nvPicPr>
          <p:cNvPr id="2" name="Picture 1"/>
          <p:cNvPicPr>
            <a:picLocks noChangeAspect="1"/>
          </p:cNvPicPr>
          <p:nvPr/>
        </p:nvPicPr>
        <p:blipFill>
          <a:blip r:embed="rId21"/>
          <a:stretch>
            <a:fillRect/>
          </a:stretch>
        </p:blipFill>
        <p:spPr>
          <a:xfrm>
            <a:off x="8988934" y="6903878"/>
            <a:ext cx="3516109" cy="2950849"/>
          </a:xfrm>
          <a:prstGeom prst="rect">
            <a:avLst/>
          </a:prstGeom>
        </p:spPr>
      </p:pic>
      <p:pic>
        <p:nvPicPr>
          <p:cNvPr id="15" name="Picture 14"/>
          <p:cNvPicPr>
            <a:picLocks noChangeAspect="1"/>
          </p:cNvPicPr>
          <p:nvPr/>
        </p:nvPicPr>
        <p:blipFill>
          <a:blip r:embed="rId22"/>
          <a:stretch>
            <a:fillRect/>
          </a:stretch>
        </p:blipFill>
        <p:spPr>
          <a:xfrm>
            <a:off x="8391324" y="14104903"/>
            <a:ext cx="3263914" cy="4389401"/>
          </a:xfrm>
          <a:prstGeom prst="rect">
            <a:avLst/>
          </a:prstGeom>
        </p:spPr>
      </p:pic>
      <p:pic>
        <p:nvPicPr>
          <p:cNvPr id="20" name="Picture 19"/>
          <p:cNvPicPr>
            <a:picLocks noChangeAspect="1"/>
          </p:cNvPicPr>
          <p:nvPr/>
        </p:nvPicPr>
        <p:blipFill>
          <a:blip r:embed="rId23"/>
          <a:stretch>
            <a:fillRect/>
          </a:stretch>
        </p:blipFill>
        <p:spPr>
          <a:xfrm>
            <a:off x="12201551" y="14317347"/>
            <a:ext cx="4203550" cy="3780374"/>
          </a:xfrm>
          <a:prstGeom prst="rect">
            <a:avLst/>
          </a:prstGeom>
        </p:spPr>
      </p:pic>
      <p:pic>
        <p:nvPicPr>
          <p:cNvPr id="21" name="Picture 20"/>
          <p:cNvPicPr>
            <a:picLocks noChangeAspect="1"/>
          </p:cNvPicPr>
          <p:nvPr/>
        </p:nvPicPr>
        <p:blipFill>
          <a:blip r:embed="rId24"/>
          <a:stretch>
            <a:fillRect/>
          </a:stretch>
        </p:blipFill>
        <p:spPr>
          <a:xfrm>
            <a:off x="8893467" y="10374264"/>
            <a:ext cx="7522644" cy="3001766"/>
          </a:xfrm>
          <a:prstGeom prst="rect">
            <a:avLst/>
          </a:prstGeom>
        </p:spPr>
      </p:pic>
      <p:sp>
        <p:nvSpPr>
          <p:cNvPr id="89" name="TextBox 88"/>
          <p:cNvSpPr txBox="1"/>
          <p:nvPr/>
        </p:nvSpPr>
        <p:spPr>
          <a:xfrm>
            <a:off x="1814964" y="28203279"/>
            <a:ext cx="14863185" cy="3213820"/>
          </a:xfrm>
          <a:prstGeom prst="rect">
            <a:avLst/>
          </a:prstGeom>
          <a:noFill/>
        </p:spPr>
        <p:txBody>
          <a:bodyPr wrap="square" lIns="116833" tIns="58416" rIns="116833" bIns="58416" rtlCol="0">
            <a:spAutoFit/>
          </a:bodyPr>
          <a:lstStyle/>
          <a:p>
            <a:pPr marL="438123" indent="-438123">
              <a:spcBef>
                <a:spcPts val="767"/>
              </a:spcBef>
              <a:buFont typeface="Arial"/>
              <a:buChar char="•"/>
            </a:pPr>
            <a:r>
              <a:rPr lang="en-US" sz="2600" dirty="0"/>
              <a:t>Short-lived compounds can only reach the upper atmosphere via fast transport through deep convection.</a:t>
            </a:r>
          </a:p>
          <a:p>
            <a:pPr marL="438123" indent="-438123">
              <a:spcBef>
                <a:spcPts val="767"/>
              </a:spcBef>
              <a:buFont typeface="Arial"/>
              <a:buChar char="•"/>
            </a:pPr>
            <a:r>
              <a:rPr lang="en-US" sz="2600" dirty="0"/>
              <a:t>A range of gases from oil &amp; gas tracers propane and n-pentane to the combustion tracer benzene and short-lived vegetation tracer are shown in Figure 1.</a:t>
            </a:r>
          </a:p>
          <a:p>
            <a:pPr marL="438123" indent="-438123">
              <a:spcBef>
                <a:spcPts val="767"/>
              </a:spcBef>
              <a:buFont typeface="Arial"/>
              <a:buChar char="•"/>
            </a:pPr>
            <a:r>
              <a:rPr lang="en-US" sz="2600" dirty="0"/>
              <a:t>DC3 found a very similar pattern of high mixing ratios at low as well as high altitude for all the alkanes – from methane through hexane, indicating strong influence from oil and gas.</a:t>
            </a:r>
          </a:p>
          <a:p>
            <a:pPr marL="438123" indent="-438123">
              <a:spcBef>
                <a:spcPts val="767"/>
              </a:spcBef>
              <a:buFont typeface="Arial"/>
              <a:buChar char="•"/>
            </a:pPr>
            <a:r>
              <a:rPr lang="en-US" sz="2600" dirty="0"/>
              <a:t>SEAC</a:t>
            </a:r>
            <a:r>
              <a:rPr lang="en-US" sz="2600" baseline="30000" dirty="0"/>
              <a:t>4</a:t>
            </a:r>
            <a:r>
              <a:rPr lang="en-US" sz="2600" dirty="0"/>
              <a:t>RS showed less marked oil and gas influence, particularly at high altitude but the influence of combustion (benzene) and emissions from vegetation, including isoprene, was much stronger.</a:t>
            </a:r>
          </a:p>
        </p:txBody>
      </p:sp>
      <p:sp>
        <p:nvSpPr>
          <p:cNvPr id="90" name="TextBox 89"/>
          <p:cNvSpPr txBox="1"/>
          <p:nvPr/>
        </p:nvSpPr>
        <p:spPr>
          <a:xfrm>
            <a:off x="17780801" y="29053215"/>
            <a:ext cx="15733550" cy="2492990"/>
          </a:xfrm>
          <a:prstGeom prst="rect">
            <a:avLst/>
          </a:prstGeom>
          <a:noFill/>
        </p:spPr>
        <p:txBody>
          <a:bodyPr wrap="square" rtlCol="0">
            <a:spAutoFit/>
          </a:bodyPr>
          <a:lstStyle/>
          <a:p>
            <a:r>
              <a:rPr lang="en-US" sz="2600" dirty="0"/>
              <a:t>The plots illustrate the almost ubiquitous influence of oil and gas emissions during DC3 (larger green markers). Oil and gas emissions in the boundary layer were lofted by convection and carried far to the east in the storm outflow. </a:t>
            </a:r>
          </a:p>
          <a:p>
            <a:r>
              <a:rPr lang="en-US" sz="2600" dirty="0"/>
              <a:t>SEAC</a:t>
            </a:r>
            <a:r>
              <a:rPr lang="en-US" sz="2600" baseline="30000" dirty="0"/>
              <a:t>4</a:t>
            </a:r>
            <a:r>
              <a:rPr lang="en-US" sz="2600" dirty="0"/>
              <a:t>RS also encountered oil and gas emission over the central US (KS/OK/TX are densely populated by oil and unconventional natural gas extraction, or “fracking” operations – larger green and orange markers) but the pentane ratios also reflect the many more diverse source types sampled during the campaign, including the Rim Fire over the western US (blue/purple squares) and urban emissions in California and the eastern US (red markers).</a:t>
            </a:r>
          </a:p>
        </p:txBody>
      </p:sp>
      <p:sp>
        <p:nvSpPr>
          <p:cNvPr id="91" name="TextBox 90"/>
          <p:cNvSpPr txBox="1"/>
          <p:nvPr/>
        </p:nvSpPr>
        <p:spPr>
          <a:xfrm>
            <a:off x="17773357" y="23446747"/>
            <a:ext cx="15148626" cy="671971"/>
          </a:xfrm>
          <a:prstGeom prst="rect">
            <a:avLst/>
          </a:prstGeom>
          <a:noFill/>
        </p:spPr>
        <p:txBody>
          <a:bodyPr wrap="square" lIns="116833" tIns="58416" rIns="116833" bIns="58416" rtlCol="0">
            <a:spAutoFit/>
          </a:bodyPr>
          <a:lstStyle/>
          <a:p>
            <a:r>
              <a:rPr lang="en-US" sz="3600" dirty="0">
                <a:solidFill>
                  <a:srgbClr val="000000"/>
                </a:solidFill>
                <a:cs typeface="Calibri"/>
              </a:rPr>
              <a:t>Spatial Distributions of Sources</a:t>
            </a:r>
          </a:p>
        </p:txBody>
      </p:sp>
      <p:sp>
        <p:nvSpPr>
          <p:cNvPr id="92" name="TextBox 91"/>
          <p:cNvSpPr txBox="1"/>
          <p:nvPr/>
        </p:nvSpPr>
        <p:spPr>
          <a:xfrm>
            <a:off x="17780802" y="16465085"/>
            <a:ext cx="15580520" cy="671971"/>
          </a:xfrm>
          <a:prstGeom prst="rect">
            <a:avLst/>
          </a:prstGeom>
          <a:noFill/>
        </p:spPr>
        <p:txBody>
          <a:bodyPr wrap="square" lIns="116833" tIns="58416" rIns="116833" bIns="58416" rtlCol="0">
            <a:spAutoFit/>
          </a:bodyPr>
          <a:lstStyle/>
          <a:p>
            <a:r>
              <a:rPr lang="en-US" sz="3600" dirty="0">
                <a:solidFill>
                  <a:srgbClr val="000000"/>
                </a:solidFill>
                <a:cs typeface="Calibri"/>
              </a:rPr>
              <a:t>SEAC</a:t>
            </a:r>
            <a:r>
              <a:rPr lang="en-US" sz="3600" baseline="30000" dirty="0">
                <a:solidFill>
                  <a:srgbClr val="000000"/>
                </a:solidFill>
                <a:cs typeface="Calibri"/>
              </a:rPr>
              <a:t>4</a:t>
            </a:r>
            <a:r>
              <a:rPr lang="en-US" sz="3600" dirty="0">
                <a:solidFill>
                  <a:srgbClr val="000000"/>
                </a:solidFill>
                <a:cs typeface="Calibri"/>
              </a:rPr>
              <a:t>RS Source Signatures Case Study – DC-8 August 19, 2013 </a:t>
            </a:r>
          </a:p>
        </p:txBody>
      </p:sp>
      <p:sp>
        <p:nvSpPr>
          <p:cNvPr id="22" name="Rectangle 21"/>
          <p:cNvSpPr/>
          <p:nvPr/>
        </p:nvSpPr>
        <p:spPr>
          <a:xfrm>
            <a:off x="24015628" y="6669365"/>
            <a:ext cx="9409970" cy="9392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6" name="Picture 165"/>
          <p:cNvPicPr>
            <a:picLocks noChangeAspect="1"/>
          </p:cNvPicPr>
          <p:nvPr/>
        </p:nvPicPr>
        <p:blipFill>
          <a:blip r:embed="rId25"/>
          <a:stretch>
            <a:fillRect/>
          </a:stretch>
        </p:blipFill>
        <p:spPr>
          <a:xfrm>
            <a:off x="28763391" y="7149359"/>
            <a:ext cx="4600219" cy="3977537"/>
          </a:xfrm>
          <a:prstGeom prst="rect">
            <a:avLst/>
          </a:prstGeom>
        </p:spPr>
      </p:pic>
      <p:pic>
        <p:nvPicPr>
          <p:cNvPr id="168" name="Picture 167"/>
          <p:cNvPicPr>
            <a:picLocks noChangeAspect="1"/>
          </p:cNvPicPr>
          <p:nvPr/>
        </p:nvPicPr>
        <p:blipFill>
          <a:blip r:embed="rId26"/>
          <a:stretch>
            <a:fillRect/>
          </a:stretch>
        </p:blipFill>
        <p:spPr>
          <a:xfrm>
            <a:off x="24138347" y="6740327"/>
            <a:ext cx="4621452" cy="4435568"/>
          </a:xfrm>
          <a:prstGeom prst="rect">
            <a:avLst/>
          </a:prstGeom>
        </p:spPr>
      </p:pic>
      <p:pic>
        <p:nvPicPr>
          <p:cNvPr id="33" name="Picture 32"/>
          <p:cNvPicPr>
            <a:picLocks noChangeAspect="1"/>
          </p:cNvPicPr>
          <p:nvPr/>
        </p:nvPicPr>
        <p:blipFill>
          <a:blip r:embed="rId27"/>
          <a:stretch>
            <a:fillRect/>
          </a:stretch>
        </p:blipFill>
        <p:spPr>
          <a:xfrm>
            <a:off x="28809073" y="11271296"/>
            <a:ext cx="4584160" cy="3971235"/>
          </a:xfrm>
          <a:prstGeom prst="rect">
            <a:avLst/>
          </a:prstGeom>
        </p:spPr>
      </p:pic>
      <p:pic>
        <p:nvPicPr>
          <p:cNvPr id="9" name="Picture 8"/>
          <p:cNvPicPr>
            <a:picLocks noChangeAspect="1"/>
          </p:cNvPicPr>
          <p:nvPr/>
        </p:nvPicPr>
        <p:blipFill>
          <a:blip r:embed="rId28"/>
          <a:stretch>
            <a:fillRect/>
          </a:stretch>
        </p:blipFill>
        <p:spPr>
          <a:xfrm>
            <a:off x="24085430" y="11183560"/>
            <a:ext cx="4727286" cy="4083242"/>
          </a:xfrm>
          <a:prstGeom prst="rect">
            <a:avLst/>
          </a:prstGeom>
        </p:spPr>
      </p:pic>
      <p:sp>
        <p:nvSpPr>
          <p:cNvPr id="94" name="Rectangle 93"/>
          <p:cNvSpPr/>
          <p:nvPr/>
        </p:nvSpPr>
        <p:spPr>
          <a:xfrm>
            <a:off x="34725922" y="7294815"/>
            <a:ext cx="14178006" cy="32951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1" name="Picture 180" descr="map_cam_dc3_dc8_bl_May_C3H8.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841043" y="7691977"/>
            <a:ext cx="3642048" cy="2814311"/>
          </a:xfrm>
          <a:prstGeom prst="rect">
            <a:avLst/>
          </a:prstGeom>
        </p:spPr>
      </p:pic>
      <p:sp>
        <p:nvSpPr>
          <p:cNvPr id="96" name="TextBox 95"/>
          <p:cNvSpPr txBox="1"/>
          <p:nvPr/>
        </p:nvSpPr>
        <p:spPr>
          <a:xfrm>
            <a:off x="36919168" y="8113553"/>
            <a:ext cx="1313581" cy="461665"/>
          </a:xfrm>
          <a:prstGeom prst="rect">
            <a:avLst/>
          </a:prstGeom>
          <a:noFill/>
        </p:spPr>
        <p:txBody>
          <a:bodyPr wrap="none" rtlCol="0">
            <a:spAutoFit/>
          </a:bodyPr>
          <a:lstStyle/>
          <a:p>
            <a:r>
              <a:rPr lang="en-US" sz="2400" dirty="0"/>
              <a:t>DC3 May</a:t>
            </a:r>
          </a:p>
        </p:txBody>
      </p:sp>
      <p:pic>
        <p:nvPicPr>
          <p:cNvPr id="180" name="Picture 179" descr="map_cam_dc3_dc8_bl_June_C3H8.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230145" y="7698883"/>
            <a:ext cx="3628285" cy="2803674"/>
          </a:xfrm>
          <a:prstGeom prst="rect">
            <a:avLst/>
          </a:prstGeom>
        </p:spPr>
      </p:pic>
      <p:sp>
        <p:nvSpPr>
          <p:cNvPr id="97" name="TextBox 96"/>
          <p:cNvSpPr txBox="1"/>
          <p:nvPr/>
        </p:nvSpPr>
        <p:spPr>
          <a:xfrm>
            <a:off x="40453670" y="8110444"/>
            <a:ext cx="1185240" cy="461665"/>
          </a:xfrm>
          <a:prstGeom prst="rect">
            <a:avLst/>
          </a:prstGeom>
          <a:noFill/>
        </p:spPr>
        <p:txBody>
          <a:bodyPr wrap="none" rtlCol="0">
            <a:spAutoFit/>
          </a:bodyPr>
          <a:lstStyle/>
          <a:p>
            <a:r>
              <a:rPr lang="en-US" sz="2400" dirty="0"/>
              <a:t>DC3 Jun</a:t>
            </a:r>
          </a:p>
        </p:txBody>
      </p:sp>
      <p:pic>
        <p:nvPicPr>
          <p:cNvPr id="172" name="Picture 171" descr="map_cam_seac4rs_dc8_bl_Aug_C3H8.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1684796" y="7695427"/>
            <a:ext cx="3691737" cy="2852707"/>
          </a:xfrm>
          <a:prstGeom prst="rect">
            <a:avLst/>
          </a:prstGeom>
        </p:spPr>
      </p:pic>
      <p:sp>
        <p:nvSpPr>
          <p:cNvPr id="98" name="TextBox 97"/>
          <p:cNvSpPr txBox="1"/>
          <p:nvPr/>
        </p:nvSpPr>
        <p:spPr>
          <a:xfrm>
            <a:off x="43930748" y="8107333"/>
            <a:ext cx="1231076" cy="738664"/>
          </a:xfrm>
          <a:prstGeom prst="rect">
            <a:avLst/>
          </a:prstGeom>
          <a:noFill/>
        </p:spPr>
        <p:txBody>
          <a:bodyPr wrap="none" rtlCol="0">
            <a:spAutoFit/>
          </a:bodyPr>
          <a:lstStyle/>
          <a:p>
            <a:pPr algn="ctr"/>
            <a:r>
              <a:rPr lang="en-US" sz="2400" dirty="0"/>
              <a:t>SEAC</a:t>
            </a:r>
            <a:r>
              <a:rPr lang="en-US" sz="2400" baseline="30000" dirty="0"/>
              <a:t>4</a:t>
            </a:r>
            <a:r>
              <a:rPr lang="en-US" sz="2400" dirty="0"/>
              <a:t>RS</a:t>
            </a:r>
          </a:p>
          <a:p>
            <a:pPr algn="ctr">
              <a:lnSpc>
                <a:spcPct val="70000"/>
              </a:lnSpc>
            </a:pPr>
            <a:r>
              <a:rPr lang="en-US" sz="2400" dirty="0"/>
              <a:t>Aug</a:t>
            </a:r>
          </a:p>
        </p:txBody>
      </p:sp>
      <p:pic>
        <p:nvPicPr>
          <p:cNvPr id="179" name="Picture 178" descr="map_cam_seac4rs_dc8_bl_Sept_C3H8.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5133813" y="7720168"/>
            <a:ext cx="3581398" cy="2767444"/>
          </a:xfrm>
          <a:prstGeom prst="rect">
            <a:avLst/>
          </a:prstGeom>
        </p:spPr>
      </p:pic>
      <p:sp>
        <p:nvSpPr>
          <p:cNvPr id="99" name="TextBox 98"/>
          <p:cNvSpPr txBox="1"/>
          <p:nvPr/>
        </p:nvSpPr>
        <p:spPr>
          <a:xfrm>
            <a:off x="47277247" y="8086947"/>
            <a:ext cx="1231076" cy="738664"/>
          </a:xfrm>
          <a:prstGeom prst="rect">
            <a:avLst/>
          </a:prstGeom>
          <a:noFill/>
        </p:spPr>
        <p:txBody>
          <a:bodyPr wrap="none" rtlCol="0">
            <a:spAutoFit/>
          </a:bodyPr>
          <a:lstStyle/>
          <a:p>
            <a:pPr algn="ctr"/>
            <a:r>
              <a:rPr lang="en-US" sz="2400" dirty="0"/>
              <a:t>SEAC</a:t>
            </a:r>
            <a:r>
              <a:rPr lang="en-US" sz="2400" baseline="30000" dirty="0"/>
              <a:t>4</a:t>
            </a:r>
            <a:r>
              <a:rPr lang="en-US" sz="2400" dirty="0"/>
              <a:t>RS</a:t>
            </a:r>
          </a:p>
          <a:p>
            <a:pPr algn="ctr">
              <a:lnSpc>
                <a:spcPct val="70000"/>
              </a:lnSpc>
            </a:pPr>
            <a:r>
              <a:rPr lang="en-US" sz="2400" dirty="0"/>
              <a:t>Sep</a:t>
            </a:r>
          </a:p>
        </p:txBody>
      </p:sp>
      <p:sp>
        <p:nvSpPr>
          <p:cNvPr id="198" name="TextBox 197"/>
          <p:cNvSpPr txBox="1"/>
          <p:nvPr/>
        </p:nvSpPr>
        <p:spPr>
          <a:xfrm>
            <a:off x="40721107" y="7240749"/>
            <a:ext cx="1763524" cy="646331"/>
          </a:xfrm>
          <a:prstGeom prst="rect">
            <a:avLst/>
          </a:prstGeom>
          <a:noFill/>
        </p:spPr>
        <p:txBody>
          <a:bodyPr wrap="none" rtlCol="0">
            <a:spAutoFit/>
          </a:bodyPr>
          <a:lstStyle/>
          <a:p>
            <a:r>
              <a:rPr lang="en-US" sz="3600" dirty="0"/>
              <a:t>Propane</a:t>
            </a:r>
          </a:p>
        </p:txBody>
      </p:sp>
      <p:sp>
        <p:nvSpPr>
          <p:cNvPr id="105" name="TextBox 104"/>
          <p:cNvSpPr txBox="1"/>
          <p:nvPr/>
        </p:nvSpPr>
        <p:spPr>
          <a:xfrm>
            <a:off x="34660895" y="10652807"/>
            <a:ext cx="13971926" cy="1292662"/>
          </a:xfrm>
          <a:prstGeom prst="rect">
            <a:avLst/>
          </a:prstGeom>
          <a:noFill/>
        </p:spPr>
        <p:txBody>
          <a:bodyPr wrap="square" rtlCol="0">
            <a:spAutoFit/>
          </a:bodyPr>
          <a:lstStyle/>
          <a:p>
            <a:r>
              <a:rPr lang="en-US" sz="2600" dirty="0"/>
              <a:t>The model averages are lower than the measurements especially in central and western US where there is a strong oil and gas signal (regions where propane is high and pentane ratio was close to 1 in Figure 4) that is not picked up by model.  </a:t>
            </a:r>
          </a:p>
        </p:txBody>
      </p:sp>
      <p:sp>
        <p:nvSpPr>
          <p:cNvPr id="104" name="Rectangle 103"/>
          <p:cNvSpPr/>
          <p:nvPr/>
        </p:nvSpPr>
        <p:spPr>
          <a:xfrm>
            <a:off x="34737209" y="12225808"/>
            <a:ext cx="14178006" cy="331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7" name="Picture 186" descr="map_cam_seac4rs_dc8_bl_Sept_BENZENE.jpg"/>
          <p:cNvPicPr>
            <a:picLocks noChangeAspect="1"/>
          </p:cNvPicPr>
          <p:nvPr/>
        </p:nvPicPr>
        <p:blipFill rotWithShape="1">
          <a:blip r:embed="rId33">
            <a:extLst>
              <a:ext uri="{28A0092B-C50C-407E-A947-70E740481C1C}">
                <a14:useLocalDpi xmlns:a14="http://schemas.microsoft.com/office/drawing/2010/main" val="0"/>
              </a:ext>
            </a:extLst>
          </a:blip>
          <a:srcRect b="4491"/>
          <a:stretch/>
        </p:blipFill>
        <p:spPr>
          <a:xfrm>
            <a:off x="45240847" y="12670741"/>
            <a:ext cx="3526534" cy="2602671"/>
          </a:xfrm>
          <a:prstGeom prst="rect">
            <a:avLst/>
          </a:prstGeom>
        </p:spPr>
      </p:pic>
      <p:pic>
        <p:nvPicPr>
          <p:cNvPr id="5" name="Picture 4"/>
          <p:cNvPicPr>
            <a:picLocks noChangeAspect="1"/>
          </p:cNvPicPr>
          <p:nvPr/>
        </p:nvPicPr>
        <p:blipFill>
          <a:blip r:embed="rId34"/>
          <a:stretch>
            <a:fillRect/>
          </a:stretch>
        </p:blipFill>
        <p:spPr>
          <a:xfrm>
            <a:off x="35032147" y="12810119"/>
            <a:ext cx="3213308" cy="2369369"/>
          </a:xfrm>
          <a:prstGeom prst="rect">
            <a:avLst/>
          </a:prstGeom>
        </p:spPr>
      </p:pic>
      <p:pic>
        <p:nvPicPr>
          <p:cNvPr id="6" name="Picture 5"/>
          <p:cNvPicPr>
            <a:picLocks noChangeAspect="1"/>
          </p:cNvPicPr>
          <p:nvPr/>
        </p:nvPicPr>
        <p:blipFill>
          <a:blip r:embed="rId35"/>
          <a:stretch>
            <a:fillRect/>
          </a:stretch>
        </p:blipFill>
        <p:spPr>
          <a:xfrm>
            <a:off x="38537480" y="12848582"/>
            <a:ext cx="3175539" cy="2316966"/>
          </a:xfrm>
          <a:prstGeom prst="rect">
            <a:avLst/>
          </a:prstGeom>
        </p:spPr>
      </p:pic>
      <p:sp>
        <p:nvSpPr>
          <p:cNvPr id="108" name="TextBox 107"/>
          <p:cNvSpPr txBox="1"/>
          <p:nvPr/>
        </p:nvSpPr>
        <p:spPr>
          <a:xfrm>
            <a:off x="36946134" y="13041333"/>
            <a:ext cx="1313581" cy="461665"/>
          </a:xfrm>
          <a:prstGeom prst="rect">
            <a:avLst/>
          </a:prstGeom>
          <a:noFill/>
        </p:spPr>
        <p:txBody>
          <a:bodyPr wrap="none" rtlCol="0">
            <a:spAutoFit/>
          </a:bodyPr>
          <a:lstStyle/>
          <a:p>
            <a:r>
              <a:rPr lang="en-US" sz="2400" dirty="0"/>
              <a:t>DC3 May</a:t>
            </a:r>
          </a:p>
        </p:txBody>
      </p:sp>
      <p:sp>
        <p:nvSpPr>
          <p:cNvPr id="109" name="TextBox 108"/>
          <p:cNvSpPr txBox="1"/>
          <p:nvPr/>
        </p:nvSpPr>
        <p:spPr>
          <a:xfrm>
            <a:off x="40480636" y="13038224"/>
            <a:ext cx="1185240" cy="461665"/>
          </a:xfrm>
          <a:prstGeom prst="rect">
            <a:avLst/>
          </a:prstGeom>
          <a:noFill/>
        </p:spPr>
        <p:txBody>
          <a:bodyPr wrap="none" rtlCol="0">
            <a:spAutoFit/>
          </a:bodyPr>
          <a:lstStyle/>
          <a:p>
            <a:r>
              <a:rPr lang="en-US" sz="2400" dirty="0"/>
              <a:t>DC3 Jun</a:t>
            </a:r>
          </a:p>
        </p:txBody>
      </p:sp>
      <p:sp>
        <p:nvSpPr>
          <p:cNvPr id="113" name="TextBox 112"/>
          <p:cNvSpPr txBox="1"/>
          <p:nvPr/>
        </p:nvSpPr>
        <p:spPr>
          <a:xfrm>
            <a:off x="47304213" y="13014727"/>
            <a:ext cx="1231076" cy="738664"/>
          </a:xfrm>
          <a:prstGeom prst="rect">
            <a:avLst/>
          </a:prstGeom>
          <a:noFill/>
        </p:spPr>
        <p:txBody>
          <a:bodyPr wrap="none" rtlCol="0">
            <a:spAutoFit/>
          </a:bodyPr>
          <a:lstStyle/>
          <a:p>
            <a:pPr algn="ctr"/>
            <a:r>
              <a:rPr lang="en-US" sz="2400" dirty="0"/>
              <a:t>SEAC</a:t>
            </a:r>
            <a:r>
              <a:rPr lang="en-US" sz="2400" baseline="30000" dirty="0"/>
              <a:t>4</a:t>
            </a:r>
            <a:r>
              <a:rPr lang="en-US" sz="2400" dirty="0"/>
              <a:t>RS</a:t>
            </a:r>
          </a:p>
          <a:p>
            <a:pPr algn="ctr">
              <a:lnSpc>
                <a:spcPct val="70000"/>
              </a:lnSpc>
            </a:pPr>
            <a:r>
              <a:rPr lang="en-US" sz="2400" dirty="0"/>
              <a:t>Sep</a:t>
            </a:r>
          </a:p>
        </p:txBody>
      </p:sp>
      <p:pic>
        <p:nvPicPr>
          <p:cNvPr id="186" name="Picture 185" descr="map_cam_seac4rs_dc8_bl_Aug_BENZENE.jpg"/>
          <p:cNvPicPr>
            <a:picLocks noChangeAspect="1"/>
          </p:cNvPicPr>
          <p:nvPr/>
        </p:nvPicPr>
        <p:blipFill rotWithShape="1">
          <a:blip r:embed="rId36">
            <a:extLst>
              <a:ext uri="{28A0092B-C50C-407E-A947-70E740481C1C}">
                <a14:useLocalDpi xmlns:a14="http://schemas.microsoft.com/office/drawing/2010/main" val="0"/>
              </a:ext>
            </a:extLst>
          </a:blip>
          <a:srcRect b="5763"/>
          <a:stretch/>
        </p:blipFill>
        <p:spPr>
          <a:xfrm>
            <a:off x="41787288" y="12637365"/>
            <a:ext cx="3637003" cy="2648438"/>
          </a:xfrm>
          <a:prstGeom prst="rect">
            <a:avLst/>
          </a:prstGeom>
        </p:spPr>
      </p:pic>
      <p:sp>
        <p:nvSpPr>
          <p:cNvPr id="110" name="TextBox 109"/>
          <p:cNvSpPr txBox="1"/>
          <p:nvPr/>
        </p:nvSpPr>
        <p:spPr>
          <a:xfrm>
            <a:off x="43957714" y="13035113"/>
            <a:ext cx="1231076" cy="738664"/>
          </a:xfrm>
          <a:prstGeom prst="rect">
            <a:avLst/>
          </a:prstGeom>
          <a:noFill/>
        </p:spPr>
        <p:txBody>
          <a:bodyPr wrap="none" rtlCol="0">
            <a:spAutoFit/>
          </a:bodyPr>
          <a:lstStyle/>
          <a:p>
            <a:pPr algn="ctr"/>
            <a:r>
              <a:rPr lang="en-US" sz="2400" dirty="0"/>
              <a:t>SEAC</a:t>
            </a:r>
            <a:r>
              <a:rPr lang="en-US" sz="2400" baseline="30000" dirty="0"/>
              <a:t>4</a:t>
            </a:r>
            <a:r>
              <a:rPr lang="en-US" sz="2400" dirty="0"/>
              <a:t>RS</a:t>
            </a:r>
          </a:p>
          <a:p>
            <a:pPr algn="ctr">
              <a:lnSpc>
                <a:spcPct val="70000"/>
              </a:lnSpc>
            </a:pPr>
            <a:r>
              <a:rPr lang="en-US" sz="2400" dirty="0"/>
              <a:t>Aug</a:t>
            </a:r>
          </a:p>
        </p:txBody>
      </p:sp>
      <p:sp>
        <p:nvSpPr>
          <p:cNvPr id="106" name="TextBox 105"/>
          <p:cNvSpPr txBox="1"/>
          <p:nvPr/>
        </p:nvSpPr>
        <p:spPr>
          <a:xfrm>
            <a:off x="40983262" y="12173232"/>
            <a:ext cx="1792378" cy="646331"/>
          </a:xfrm>
          <a:prstGeom prst="rect">
            <a:avLst/>
          </a:prstGeom>
          <a:noFill/>
        </p:spPr>
        <p:txBody>
          <a:bodyPr wrap="none" rtlCol="0">
            <a:spAutoFit/>
          </a:bodyPr>
          <a:lstStyle/>
          <a:p>
            <a:r>
              <a:rPr lang="en-US" sz="3600" dirty="0"/>
              <a:t>Benzene</a:t>
            </a:r>
          </a:p>
        </p:txBody>
      </p:sp>
      <p:sp>
        <p:nvSpPr>
          <p:cNvPr id="107" name="TextBox 106"/>
          <p:cNvSpPr txBox="1"/>
          <p:nvPr/>
        </p:nvSpPr>
        <p:spPr>
          <a:xfrm>
            <a:off x="34660895" y="15598192"/>
            <a:ext cx="13929035" cy="1692771"/>
          </a:xfrm>
          <a:prstGeom prst="rect">
            <a:avLst/>
          </a:prstGeom>
          <a:noFill/>
        </p:spPr>
        <p:txBody>
          <a:bodyPr wrap="square" rtlCol="0">
            <a:spAutoFit/>
          </a:bodyPr>
          <a:lstStyle/>
          <a:p>
            <a:r>
              <a:rPr lang="en-US" sz="2600" dirty="0"/>
              <a:t>The model averages are generally slightly higher than the measurements over the eastern continent – consistent with long-term trend of lower emissions. There is a strong wild fire signal in the NW US (high benzene/low propane) during SEAC</a:t>
            </a:r>
            <a:r>
              <a:rPr lang="en-US" sz="2600" baseline="30000" dirty="0"/>
              <a:t>4</a:t>
            </a:r>
            <a:r>
              <a:rPr lang="en-US" sz="2600" dirty="0"/>
              <a:t>RS that not picked up by the model, which is not surprising as specific fires were targeted – i.e., not representative of monthly average conditions.</a:t>
            </a:r>
          </a:p>
        </p:txBody>
      </p:sp>
      <p:sp>
        <p:nvSpPr>
          <p:cNvPr id="114" name="TextBox 113"/>
          <p:cNvSpPr txBox="1"/>
          <p:nvPr/>
        </p:nvSpPr>
        <p:spPr>
          <a:xfrm>
            <a:off x="36941742" y="18233001"/>
            <a:ext cx="1313581" cy="461665"/>
          </a:xfrm>
          <a:prstGeom prst="rect">
            <a:avLst/>
          </a:prstGeom>
          <a:noFill/>
        </p:spPr>
        <p:txBody>
          <a:bodyPr wrap="none" rtlCol="0">
            <a:spAutoFit/>
          </a:bodyPr>
          <a:lstStyle/>
          <a:p>
            <a:r>
              <a:rPr lang="en-US" sz="2400" dirty="0"/>
              <a:t>DC3 May</a:t>
            </a:r>
          </a:p>
        </p:txBody>
      </p:sp>
      <p:sp>
        <p:nvSpPr>
          <p:cNvPr id="116" name="TextBox 115"/>
          <p:cNvSpPr txBox="1"/>
          <p:nvPr/>
        </p:nvSpPr>
        <p:spPr>
          <a:xfrm>
            <a:off x="40476244" y="18229892"/>
            <a:ext cx="1185240" cy="461665"/>
          </a:xfrm>
          <a:prstGeom prst="rect">
            <a:avLst/>
          </a:prstGeom>
          <a:noFill/>
        </p:spPr>
        <p:txBody>
          <a:bodyPr wrap="none" rtlCol="0">
            <a:spAutoFit/>
          </a:bodyPr>
          <a:lstStyle/>
          <a:p>
            <a:r>
              <a:rPr lang="en-US" sz="2400" dirty="0"/>
              <a:t>DC3 Jun</a:t>
            </a:r>
          </a:p>
        </p:txBody>
      </p:sp>
      <p:sp>
        <p:nvSpPr>
          <p:cNvPr id="117" name="TextBox 116"/>
          <p:cNvSpPr txBox="1"/>
          <p:nvPr/>
        </p:nvSpPr>
        <p:spPr>
          <a:xfrm>
            <a:off x="47299821" y="18206395"/>
            <a:ext cx="1231076" cy="738664"/>
          </a:xfrm>
          <a:prstGeom prst="rect">
            <a:avLst/>
          </a:prstGeom>
          <a:noFill/>
        </p:spPr>
        <p:txBody>
          <a:bodyPr wrap="none" rtlCol="0">
            <a:spAutoFit/>
          </a:bodyPr>
          <a:lstStyle/>
          <a:p>
            <a:pPr algn="ctr"/>
            <a:r>
              <a:rPr lang="en-US" sz="2400" dirty="0"/>
              <a:t>SEAC</a:t>
            </a:r>
            <a:r>
              <a:rPr lang="en-US" sz="2400" baseline="30000" dirty="0"/>
              <a:t>4</a:t>
            </a:r>
            <a:r>
              <a:rPr lang="en-US" sz="2400" dirty="0"/>
              <a:t>RS</a:t>
            </a:r>
          </a:p>
          <a:p>
            <a:pPr algn="ctr">
              <a:lnSpc>
                <a:spcPct val="70000"/>
              </a:lnSpc>
            </a:pPr>
            <a:r>
              <a:rPr lang="en-US" sz="2400" dirty="0"/>
              <a:t>Sep</a:t>
            </a:r>
          </a:p>
        </p:txBody>
      </p:sp>
      <p:sp>
        <p:nvSpPr>
          <p:cNvPr id="118" name="TextBox 117"/>
          <p:cNvSpPr txBox="1"/>
          <p:nvPr/>
        </p:nvSpPr>
        <p:spPr>
          <a:xfrm>
            <a:off x="43953322" y="18226781"/>
            <a:ext cx="1231076" cy="738664"/>
          </a:xfrm>
          <a:prstGeom prst="rect">
            <a:avLst/>
          </a:prstGeom>
          <a:noFill/>
        </p:spPr>
        <p:txBody>
          <a:bodyPr wrap="none" rtlCol="0">
            <a:spAutoFit/>
          </a:bodyPr>
          <a:lstStyle/>
          <a:p>
            <a:pPr algn="ctr"/>
            <a:r>
              <a:rPr lang="en-US" sz="2400" dirty="0"/>
              <a:t>SEAC</a:t>
            </a:r>
            <a:r>
              <a:rPr lang="en-US" sz="2400" baseline="30000" dirty="0"/>
              <a:t>4</a:t>
            </a:r>
            <a:r>
              <a:rPr lang="en-US" sz="2400" dirty="0"/>
              <a:t>RS</a:t>
            </a:r>
          </a:p>
          <a:p>
            <a:pPr algn="ctr">
              <a:lnSpc>
                <a:spcPct val="70000"/>
              </a:lnSpc>
            </a:pPr>
            <a:r>
              <a:rPr lang="en-US" sz="2400" dirty="0"/>
              <a:t>Aug</a:t>
            </a:r>
          </a:p>
        </p:txBody>
      </p:sp>
      <p:sp>
        <p:nvSpPr>
          <p:cNvPr id="120" name="TextBox 119"/>
          <p:cNvSpPr txBox="1"/>
          <p:nvPr/>
        </p:nvSpPr>
        <p:spPr>
          <a:xfrm>
            <a:off x="40775040" y="17392340"/>
            <a:ext cx="1830474" cy="646331"/>
          </a:xfrm>
          <a:prstGeom prst="rect">
            <a:avLst/>
          </a:prstGeom>
          <a:noFill/>
        </p:spPr>
        <p:txBody>
          <a:bodyPr wrap="none" rtlCol="0">
            <a:spAutoFit/>
          </a:bodyPr>
          <a:lstStyle/>
          <a:p>
            <a:r>
              <a:rPr lang="en-US" sz="3600" dirty="0"/>
              <a:t>Isoprene</a:t>
            </a:r>
          </a:p>
        </p:txBody>
      </p:sp>
      <p:sp>
        <p:nvSpPr>
          <p:cNvPr id="121" name="TextBox 120"/>
          <p:cNvSpPr txBox="1"/>
          <p:nvPr/>
        </p:nvSpPr>
        <p:spPr>
          <a:xfrm>
            <a:off x="34660895" y="20801406"/>
            <a:ext cx="14154352" cy="1692771"/>
          </a:xfrm>
          <a:prstGeom prst="rect">
            <a:avLst/>
          </a:prstGeom>
          <a:noFill/>
        </p:spPr>
        <p:txBody>
          <a:bodyPr wrap="square" rtlCol="0">
            <a:spAutoFit/>
          </a:bodyPr>
          <a:lstStyle/>
          <a:p>
            <a:r>
              <a:rPr lang="en-US" sz="2600" dirty="0"/>
              <a:t>There is generally good agreement considering that the model results represent a 24-hour average – so can not be expected to represent the high daytime peaks often sampled by the aircraft over areas with high isoprene emitting vegetation. The expected seasonal trend of isoprene, with a peak in summer (June and August here), is generally well captured by the measurements and the model.</a:t>
            </a:r>
          </a:p>
        </p:txBody>
      </p:sp>
      <p:sp>
        <p:nvSpPr>
          <p:cNvPr id="84" name="TextBox 83"/>
          <p:cNvSpPr txBox="1"/>
          <p:nvPr/>
        </p:nvSpPr>
        <p:spPr>
          <a:xfrm>
            <a:off x="24032727" y="15291628"/>
            <a:ext cx="9456441" cy="825859"/>
          </a:xfrm>
          <a:prstGeom prst="rect">
            <a:avLst/>
          </a:prstGeom>
          <a:noFill/>
        </p:spPr>
        <p:txBody>
          <a:bodyPr wrap="square" lIns="116833" tIns="58416" rIns="116833" bIns="58416" rtlCol="0">
            <a:spAutoFit/>
          </a:bodyPr>
          <a:lstStyle/>
          <a:p>
            <a:r>
              <a:rPr lang="fi-FI" sz="2300" b="1" dirty="0"/>
              <a:t>Figure 2</a:t>
            </a:r>
            <a:r>
              <a:rPr lang="fi-FI" sz="2300" dirty="0"/>
              <a:t>. Trace gas ratios for DC3 and SEAC</a:t>
            </a:r>
            <a:r>
              <a:rPr lang="fi-FI" sz="2300" baseline="30000" dirty="0"/>
              <a:t>4</a:t>
            </a:r>
            <a:r>
              <a:rPr lang="fi-FI" sz="2300" dirty="0"/>
              <a:t>RS showing various sources/air mass types – color coded by i-pentane/n-pentane ratio from top panels.</a:t>
            </a:r>
            <a:endParaRPr lang="en-US" sz="2300" dirty="0"/>
          </a:p>
        </p:txBody>
      </p:sp>
      <p:sp>
        <p:nvSpPr>
          <p:cNvPr id="122" name="TextBox 121"/>
          <p:cNvSpPr txBox="1"/>
          <p:nvPr/>
        </p:nvSpPr>
        <p:spPr>
          <a:xfrm>
            <a:off x="18526789" y="20972782"/>
            <a:ext cx="10633169" cy="471916"/>
          </a:xfrm>
          <a:prstGeom prst="rect">
            <a:avLst/>
          </a:prstGeom>
          <a:noFill/>
        </p:spPr>
        <p:txBody>
          <a:bodyPr wrap="square" lIns="116833" tIns="58416" rIns="116833" bIns="58416" rtlCol="0">
            <a:spAutoFit/>
          </a:bodyPr>
          <a:lstStyle/>
          <a:p>
            <a:r>
              <a:rPr lang="fi-FI" sz="2300" b="1" dirty="0"/>
              <a:t>Figure 3</a:t>
            </a:r>
            <a:r>
              <a:rPr lang="fi-FI" sz="2300" dirty="0"/>
              <a:t>. Map and time series plots for the DC-8 SEAC</a:t>
            </a:r>
            <a:r>
              <a:rPr lang="fi-FI" sz="2300" baseline="30000" dirty="0"/>
              <a:t>4</a:t>
            </a:r>
            <a:r>
              <a:rPr lang="fi-FI" sz="2300" dirty="0"/>
              <a:t>RS flight of August 19, 2013.</a:t>
            </a:r>
            <a:endParaRPr lang="en-US" sz="2300" dirty="0"/>
          </a:p>
        </p:txBody>
      </p:sp>
      <p:sp>
        <p:nvSpPr>
          <p:cNvPr id="123" name="TextBox 122"/>
          <p:cNvSpPr txBox="1"/>
          <p:nvPr/>
        </p:nvSpPr>
        <p:spPr>
          <a:xfrm>
            <a:off x="18632416" y="28053671"/>
            <a:ext cx="14554805" cy="856637"/>
          </a:xfrm>
          <a:prstGeom prst="rect">
            <a:avLst/>
          </a:prstGeom>
          <a:noFill/>
        </p:spPr>
        <p:txBody>
          <a:bodyPr wrap="square" lIns="116833" tIns="58416" rIns="116833" bIns="58416" rtlCol="0">
            <a:spAutoFit/>
          </a:bodyPr>
          <a:lstStyle/>
          <a:p>
            <a:r>
              <a:rPr lang="fi-FI" sz="2300" b="1" dirty="0"/>
              <a:t>Figure 4</a:t>
            </a:r>
            <a:r>
              <a:rPr lang="fi-FI" sz="2300" dirty="0"/>
              <a:t>. WAS and TOGA (DC3) and WAS (SEAC</a:t>
            </a:r>
            <a:r>
              <a:rPr lang="fi-FI" sz="2300" baseline="30000" dirty="0"/>
              <a:t>4</a:t>
            </a:r>
            <a:r>
              <a:rPr lang="fi-FI" sz="2300" dirty="0"/>
              <a:t>RS) measurements color coded by i-pentane/n-pentane ratio for each sample.</a:t>
            </a:r>
            <a:r>
              <a:rPr lang="en-US" sz="2400" dirty="0"/>
              <a:t> The largest markers indicate higher mixing ratios of n-Pentane</a:t>
            </a:r>
            <a:endParaRPr lang="en-US" sz="2300" dirty="0"/>
          </a:p>
        </p:txBody>
      </p:sp>
      <p:pic>
        <p:nvPicPr>
          <p:cNvPr id="28" name="Picture 27"/>
          <p:cNvPicPr>
            <a:picLocks noChangeAspect="1"/>
          </p:cNvPicPr>
          <p:nvPr/>
        </p:nvPicPr>
        <p:blipFill>
          <a:blip r:embed="rId37"/>
          <a:stretch>
            <a:fillRect/>
          </a:stretch>
        </p:blipFill>
        <p:spPr>
          <a:xfrm>
            <a:off x="25685530" y="24354731"/>
            <a:ext cx="7199103" cy="3954537"/>
          </a:xfrm>
          <a:prstGeom prst="rect">
            <a:avLst/>
          </a:prstGeom>
        </p:spPr>
      </p:pic>
      <p:pic>
        <p:nvPicPr>
          <p:cNvPr id="29" name="Picture 28"/>
          <p:cNvPicPr>
            <a:picLocks noChangeAspect="1"/>
          </p:cNvPicPr>
          <p:nvPr/>
        </p:nvPicPr>
        <p:blipFill>
          <a:blip r:embed="rId38"/>
          <a:stretch>
            <a:fillRect/>
          </a:stretch>
        </p:blipFill>
        <p:spPr>
          <a:xfrm>
            <a:off x="18556625" y="24354731"/>
            <a:ext cx="7162674" cy="3934526"/>
          </a:xfrm>
          <a:prstGeom prst="rect">
            <a:avLst/>
          </a:prstGeom>
        </p:spPr>
      </p:pic>
      <p:sp>
        <p:nvSpPr>
          <p:cNvPr id="124" name="TextBox 123"/>
          <p:cNvSpPr txBox="1"/>
          <p:nvPr/>
        </p:nvSpPr>
        <p:spPr>
          <a:xfrm>
            <a:off x="5049051" y="20598878"/>
            <a:ext cx="694120" cy="461665"/>
          </a:xfrm>
          <a:prstGeom prst="rect">
            <a:avLst/>
          </a:prstGeom>
          <a:noFill/>
        </p:spPr>
        <p:txBody>
          <a:bodyPr wrap="none" rtlCol="0">
            <a:spAutoFit/>
          </a:bodyPr>
          <a:lstStyle/>
          <a:p>
            <a:r>
              <a:rPr lang="en-US" sz="2400" dirty="0"/>
              <a:t>DC3</a:t>
            </a:r>
          </a:p>
        </p:txBody>
      </p:sp>
      <p:sp>
        <p:nvSpPr>
          <p:cNvPr id="125" name="TextBox 124"/>
          <p:cNvSpPr txBox="1"/>
          <p:nvPr/>
        </p:nvSpPr>
        <p:spPr>
          <a:xfrm>
            <a:off x="7392644" y="20598878"/>
            <a:ext cx="1231076" cy="461665"/>
          </a:xfrm>
          <a:prstGeom prst="rect">
            <a:avLst/>
          </a:prstGeom>
          <a:noFill/>
        </p:spPr>
        <p:txBody>
          <a:bodyPr wrap="none" rtlCol="0">
            <a:spAutoFit/>
          </a:bodyPr>
          <a:lstStyle/>
          <a:p>
            <a:pPr algn="ctr"/>
            <a:r>
              <a:rPr lang="en-US" sz="2400" dirty="0"/>
              <a:t>SEAC</a:t>
            </a:r>
            <a:r>
              <a:rPr lang="en-US" sz="2400" baseline="30000" dirty="0"/>
              <a:t>4</a:t>
            </a:r>
            <a:r>
              <a:rPr lang="en-US" sz="2400" dirty="0"/>
              <a:t>RS</a:t>
            </a:r>
          </a:p>
        </p:txBody>
      </p:sp>
      <p:sp>
        <p:nvSpPr>
          <p:cNvPr id="126" name="TextBox 125"/>
          <p:cNvSpPr txBox="1"/>
          <p:nvPr/>
        </p:nvSpPr>
        <p:spPr>
          <a:xfrm>
            <a:off x="11107511" y="20590986"/>
            <a:ext cx="694120" cy="461665"/>
          </a:xfrm>
          <a:prstGeom prst="rect">
            <a:avLst/>
          </a:prstGeom>
          <a:noFill/>
        </p:spPr>
        <p:txBody>
          <a:bodyPr wrap="none" rtlCol="0">
            <a:spAutoFit/>
          </a:bodyPr>
          <a:lstStyle/>
          <a:p>
            <a:r>
              <a:rPr lang="en-US" sz="2400" dirty="0"/>
              <a:t>DC3</a:t>
            </a:r>
          </a:p>
        </p:txBody>
      </p:sp>
      <p:sp>
        <p:nvSpPr>
          <p:cNvPr id="127" name="TextBox 126"/>
          <p:cNvSpPr txBox="1"/>
          <p:nvPr/>
        </p:nvSpPr>
        <p:spPr>
          <a:xfrm>
            <a:off x="13451104" y="20590986"/>
            <a:ext cx="1231076" cy="461665"/>
          </a:xfrm>
          <a:prstGeom prst="rect">
            <a:avLst/>
          </a:prstGeom>
          <a:noFill/>
        </p:spPr>
        <p:txBody>
          <a:bodyPr wrap="none" rtlCol="0">
            <a:spAutoFit/>
          </a:bodyPr>
          <a:lstStyle/>
          <a:p>
            <a:pPr algn="ctr"/>
            <a:r>
              <a:rPr lang="en-US" sz="2400" dirty="0"/>
              <a:t>SEAC</a:t>
            </a:r>
            <a:r>
              <a:rPr lang="en-US" sz="2400" baseline="30000" dirty="0"/>
              <a:t>4</a:t>
            </a:r>
            <a:r>
              <a:rPr lang="en-US" sz="2400" dirty="0"/>
              <a:t>RS</a:t>
            </a:r>
          </a:p>
        </p:txBody>
      </p:sp>
      <p:sp>
        <p:nvSpPr>
          <p:cNvPr id="128" name="TextBox 127"/>
          <p:cNvSpPr txBox="1"/>
          <p:nvPr/>
        </p:nvSpPr>
        <p:spPr>
          <a:xfrm>
            <a:off x="11259911" y="24395891"/>
            <a:ext cx="694120" cy="461665"/>
          </a:xfrm>
          <a:prstGeom prst="rect">
            <a:avLst/>
          </a:prstGeom>
          <a:noFill/>
        </p:spPr>
        <p:txBody>
          <a:bodyPr wrap="none" rtlCol="0">
            <a:spAutoFit/>
          </a:bodyPr>
          <a:lstStyle/>
          <a:p>
            <a:r>
              <a:rPr lang="en-US" sz="2400" dirty="0"/>
              <a:t>DC3</a:t>
            </a:r>
          </a:p>
        </p:txBody>
      </p:sp>
      <p:sp>
        <p:nvSpPr>
          <p:cNvPr id="129" name="TextBox 128"/>
          <p:cNvSpPr txBox="1"/>
          <p:nvPr/>
        </p:nvSpPr>
        <p:spPr>
          <a:xfrm>
            <a:off x="13603504" y="24395891"/>
            <a:ext cx="1231076" cy="461665"/>
          </a:xfrm>
          <a:prstGeom prst="rect">
            <a:avLst/>
          </a:prstGeom>
          <a:noFill/>
        </p:spPr>
        <p:txBody>
          <a:bodyPr wrap="none" rtlCol="0">
            <a:spAutoFit/>
          </a:bodyPr>
          <a:lstStyle/>
          <a:p>
            <a:pPr algn="ctr"/>
            <a:r>
              <a:rPr lang="en-US" sz="2400" dirty="0"/>
              <a:t>SEAC</a:t>
            </a:r>
            <a:r>
              <a:rPr lang="en-US" sz="2400" baseline="30000" dirty="0"/>
              <a:t>4</a:t>
            </a:r>
            <a:r>
              <a:rPr lang="en-US" sz="2400" dirty="0"/>
              <a:t>RS</a:t>
            </a:r>
          </a:p>
        </p:txBody>
      </p:sp>
      <p:sp>
        <p:nvSpPr>
          <p:cNvPr id="130" name="TextBox 129"/>
          <p:cNvSpPr txBox="1"/>
          <p:nvPr/>
        </p:nvSpPr>
        <p:spPr>
          <a:xfrm>
            <a:off x="5042064" y="24395891"/>
            <a:ext cx="694120" cy="461665"/>
          </a:xfrm>
          <a:prstGeom prst="rect">
            <a:avLst/>
          </a:prstGeom>
          <a:noFill/>
        </p:spPr>
        <p:txBody>
          <a:bodyPr wrap="none" rtlCol="0">
            <a:spAutoFit/>
          </a:bodyPr>
          <a:lstStyle/>
          <a:p>
            <a:r>
              <a:rPr lang="en-US" sz="2400" dirty="0"/>
              <a:t>DC3</a:t>
            </a:r>
          </a:p>
        </p:txBody>
      </p:sp>
      <p:sp>
        <p:nvSpPr>
          <p:cNvPr id="131" name="TextBox 130"/>
          <p:cNvSpPr txBox="1"/>
          <p:nvPr/>
        </p:nvSpPr>
        <p:spPr>
          <a:xfrm>
            <a:off x="7385657" y="24395891"/>
            <a:ext cx="1231076" cy="461665"/>
          </a:xfrm>
          <a:prstGeom prst="rect">
            <a:avLst/>
          </a:prstGeom>
          <a:noFill/>
        </p:spPr>
        <p:txBody>
          <a:bodyPr wrap="none" rtlCol="0">
            <a:spAutoFit/>
          </a:bodyPr>
          <a:lstStyle/>
          <a:p>
            <a:pPr algn="ctr"/>
            <a:r>
              <a:rPr lang="en-US" sz="2400" dirty="0"/>
              <a:t>SEAC</a:t>
            </a:r>
            <a:r>
              <a:rPr lang="en-US" sz="2400" baseline="30000" dirty="0"/>
              <a:t>4</a:t>
            </a:r>
            <a:r>
              <a:rPr lang="en-US" sz="2400" dirty="0"/>
              <a:t>RS</a:t>
            </a:r>
          </a:p>
        </p:txBody>
      </p:sp>
      <p:pic>
        <p:nvPicPr>
          <p:cNvPr id="25" name="Picture 24"/>
          <p:cNvPicPr>
            <a:picLocks noChangeAspect="1"/>
          </p:cNvPicPr>
          <p:nvPr/>
        </p:nvPicPr>
        <p:blipFill rotWithShape="1">
          <a:blip r:embed="rId39"/>
          <a:srcRect b="9735"/>
          <a:stretch/>
        </p:blipFill>
        <p:spPr>
          <a:xfrm>
            <a:off x="28408884" y="17282114"/>
            <a:ext cx="5041556" cy="4064359"/>
          </a:xfrm>
          <a:prstGeom prst="rect">
            <a:avLst/>
          </a:prstGeom>
        </p:spPr>
      </p:pic>
      <p:pic>
        <p:nvPicPr>
          <p:cNvPr id="30" name="Picture 29"/>
          <p:cNvPicPr>
            <a:picLocks noChangeAspect="1"/>
          </p:cNvPicPr>
          <p:nvPr/>
        </p:nvPicPr>
        <p:blipFill>
          <a:blip r:embed="rId40"/>
          <a:stretch>
            <a:fillRect/>
          </a:stretch>
        </p:blipFill>
        <p:spPr>
          <a:xfrm>
            <a:off x="18611057" y="17943097"/>
            <a:ext cx="10541000" cy="3149600"/>
          </a:xfrm>
          <a:prstGeom prst="rect">
            <a:avLst/>
          </a:prstGeom>
        </p:spPr>
      </p:pic>
      <p:sp>
        <p:nvSpPr>
          <p:cNvPr id="162" name="Oval 161"/>
          <p:cNvSpPr/>
          <p:nvPr/>
        </p:nvSpPr>
        <p:spPr>
          <a:xfrm>
            <a:off x="25068360" y="17898505"/>
            <a:ext cx="871202" cy="791138"/>
          </a:xfrm>
          <a:prstGeom prst="ellipse">
            <a:avLst/>
          </a:prstGeom>
          <a:noFill/>
          <a:ln w="12700"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25404233" y="17427589"/>
            <a:ext cx="1418026" cy="695575"/>
          </a:xfrm>
          <a:prstGeom prst="rect">
            <a:avLst/>
          </a:prstGeom>
          <a:noFill/>
        </p:spPr>
        <p:txBody>
          <a:bodyPr wrap="none" rtlCol="0">
            <a:spAutoFit/>
          </a:bodyPr>
          <a:lstStyle/>
          <a:p>
            <a:pPr algn="ctr">
              <a:lnSpc>
                <a:spcPct val="80000"/>
              </a:lnSpc>
            </a:pPr>
            <a:r>
              <a:rPr lang="en-US" sz="2400" dirty="0"/>
              <a:t>Oil &amp; gas</a:t>
            </a:r>
          </a:p>
          <a:p>
            <a:pPr algn="ctr">
              <a:lnSpc>
                <a:spcPct val="80000"/>
              </a:lnSpc>
            </a:pPr>
            <a:r>
              <a:rPr lang="en-US" sz="2400" dirty="0"/>
              <a:t> at low alt</a:t>
            </a:r>
          </a:p>
        </p:txBody>
      </p:sp>
      <p:sp>
        <p:nvSpPr>
          <p:cNvPr id="137" name="Oval 136"/>
          <p:cNvSpPr/>
          <p:nvPr/>
        </p:nvSpPr>
        <p:spPr>
          <a:xfrm>
            <a:off x="25690070" y="18981607"/>
            <a:ext cx="679264" cy="676256"/>
          </a:xfrm>
          <a:prstGeom prst="ellipse">
            <a:avLst/>
          </a:prstGeom>
          <a:noFill/>
          <a:ln w="12700"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TextBox 137"/>
          <p:cNvSpPr txBox="1"/>
          <p:nvPr/>
        </p:nvSpPr>
        <p:spPr>
          <a:xfrm>
            <a:off x="23950673" y="18617700"/>
            <a:ext cx="519493" cy="369332"/>
          </a:xfrm>
          <a:prstGeom prst="rect">
            <a:avLst/>
          </a:prstGeom>
          <a:noFill/>
        </p:spPr>
        <p:txBody>
          <a:bodyPr wrap="none" rtlCol="0">
            <a:spAutoFit/>
          </a:bodyPr>
          <a:lstStyle/>
          <a:p>
            <a:pPr algn="ctr">
              <a:lnSpc>
                <a:spcPct val="70000"/>
              </a:lnSpc>
            </a:pPr>
            <a:r>
              <a:rPr lang="en-US" sz="2400" dirty="0"/>
              <a:t>BB</a:t>
            </a:r>
          </a:p>
        </p:txBody>
      </p:sp>
      <p:sp>
        <p:nvSpPr>
          <p:cNvPr id="139" name="Oval 138"/>
          <p:cNvSpPr/>
          <p:nvPr/>
        </p:nvSpPr>
        <p:spPr>
          <a:xfrm>
            <a:off x="27035054" y="19667238"/>
            <a:ext cx="529172" cy="791138"/>
          </a:xfrm>
          <a:prstGeom prst="ellipse">
            <a:avLst/>
          </a:prstGeom>
          <a:noFill/>
          <a:ln w="127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TextBox 143"/>
          <p:cNvSpPr txBox="1"/>
          <p:nvPr/>
        </p:nvSpPr>
        <p:spPr>
          <a:xfrm>
            <a:off x="27587513" y="19778456"/>
            <a:ext cx="960269" cy="461665"/>
          </a:xfrm>
          <a:prstGeom prst="rect">
            <a:avLst/>
          </a:prstGeom>
          <a:noFill/>
        </p:spPr>
        <p:txBody>
          <a:bodyPr wrap="none" rtlCol="0">
            <a:spAutoFit/>
          </a:bodyPr>
          <a:lstStyle/>
          <a:p>
            <a:pPr algn="ctr"/>
            <a:r>
              <a:rPr lang="en-US" sz="2400" dirty="0"/>
              <a:t>Urban</a:t>
            </a:r>
          </a:p>
        </p:txBody>
      </p:sp>
      <p:sp>
        <p:nvSpPr>
          <p:cNvPr id="152" name="Oval 151"/>
          <p:cNvSpPr/>
          <p:nvPr/>
        </p:nvSpPr>
        <p:spPr>
          <a:xfrm>
            <a:off x="32164423" y="20234831"/>
            <a:ext cx="456209" cy="431556"/>
          </a:xfrm>
          <a:prstGeom prst="ellipse">
            <a:avLst/>
          </a:prstGeom>
          <a:noFill/>
          <a:ln w="127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23836154" y="19096335"/>
            <a:ext cx="679264" cy="676256"/>
          </a:xfrm>
          <a:prstGeom prst="ellipse">
            <a:avLst/>
          </a:prstGeom>
          <a:noFill/>
          <a:ln w="12700"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Oval 163"/>
          <p:cNvSpPr/>
          <p:nvPr/>
        </p:nvSpPr>
        <p:spPr>
          <a:xfrm>
            <a:off x="29729754" y="17448269"/>
            <a:ext cx="643080" cy="636625"/>
          </a:xfrm>
          <a:prstGeom prst="ellipse">
            <a:avLst/>
          </a:prstGeom>
          <a:noFill/>
          <a:ln w="12700" cmpd="sng">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TextBox 166"/>
          <p:cNvSpPr txBox="1"/>
          <p:nvPr/>
        </p:nvSpPr>
        <p:spPr>
          <a:xfrm>
            <a:off x="25985533" y="18629012"/>
            <a:ext cx="1053594" cy="627864"/>
          </a:xfrm>
          <a:prstGeom prst="rect">
            <a:avLst/>
          </a:prstGeom>
          <a:noFill/>
        </p:spPr>
        <p:txBody>
          <a:bodyPr wrap="none" rtlCol="0">
            <a:spAutoFit/>
          </a:bodyPr>
          <a:lstStyle/>
          <a:p>
            <a:pPr algn="ctr">
              <a:lnSpc>
                <a:spcPct val="70000"/>
              </a:lnSpc>
            </a:pPr>
            <a:r>
              <a:rPr lang="en-US" sz="2400" dirty="0"/>
              <a:t>BB at </a:t>
            </a:r>
          </a:p>
          <a:p>
            <a:pPr algn="ctr">
              <a:lnSpc>
                <a:spcPct val="70000"/>
              </a:lnSpc>
            </a:pPr>
            <a:r>
              <a:rPr lang="en-US" sz="2400" dirty="0"/>
              <a:t>mid alt</a:t>
            </a:r>
          </a:p>
        </p:txBody>
      </p:sp>
      <p:sp>
        <p:nvSpPr>
          <p:cNvPr id="197" name="TextBox 196"/>
          <p:cNvSpPr txBox="1"/>
          <p:nvPr/>
        </p:nvSpPr>
        <p:spPr>
          <a:xfrm>
            <a:off x="11383734" y="19762273"/>
            <a:ext cx="2127355" cy="646331"/>
          </a:xfrm>
          <a:prstGeom prst="rect">
            <a:avLst/>
          </a:prstGeom>
          <a:noFill/>
        </p:spPr>
        <p:txBody>
          <a:bodyPr wrap="none" rtlCol="0">
            <a:spAutoFit/>
          </a:bodyPr>
          <a:lstStyle/>
          <a:p>
            <a:r>
              <a:rPr lang="en-US" sz="3600" dirty="0"/>
              <a:t>n-Pentane</a:t>
            </a:r>
          </a:p>
        </p:txBody>
      </p:sp>
      <p:sp>
        <p:nvSpPr>
          <p:cNvPr id="199" name="TextBox 198"/>
          <p:cNvSpPr txBox="1"/>
          <p:nvPr/>
        </p:nvSpPr>
        <p:spPr>
          <a:xfrm>
            <a:off x="5279502" y="19762273"/>
            <a:ext cx="1763524" cy="646331"/>
          </a:xfrm>
          <a:prstGeom prst="rect">
            <a:avLst/>
          </a:prstGeom>
          <a:noFill/>
        </p:spPr>
        <p:txBody>
          <a:bodyPr wrap="none" rtlCol="0">
            <a:spAutoFit/>
          </a:bodyPr>
          <a:lstStyle/>
          <a:p>
            <a:r>
              <a:rPr lang="en-US" sz="3600" dirty="0"/>
              <a:t>Propane</a:t>
            </a:r>
          </a:p>
        </p:txBody>
      </p:sp>
      <p:sp>
        <p:nvSpPr>
          <p:cNvPr id="200" name="TextBox 199"/>
          <p:cNvSpPr txBox="1"/>
          <p:nvPr/>
        </p:nvSpPr>
        <p:spPr>
          <a:xfrm>
            <a:off x="5245132" y="23500677"/>
            <a:ext cx="1792378" cy="646331"/>
          </a:xfrm>
          <a:prstGeom prst="rect">
            <a:avLst/>
          </a:prstGeom>
          <a:noFill/>
        </p:spPr>
        <p:txBody>
          <a:bodyPr wrap="none" rtlCol="0">
            <a:spAutoFit/>
          </a:bodyPr>
          <a:lstStyle/>
          <a:p>
            <a:r>
              <a:rPr lang="en-US" sz="3600" dirty="0"/>
              <a:t>Benzene</a:t>
            </a:r>
          </a:p>
        </p:txBody>
      </p:sp>
      <p:sp>
        <p:nvSpPr>
          <p:cNvPr id="201" name="TextBox 200"/>
          <p:cNvSpPr txBox="1"/>
          <p:nvPr/>
        </p:nvSpPr>
        <p:spPr>
          <a:xfrm>
            <a:off x="11486088" y="23503660"/>
            <a:ext cx="1830474" cy="646331"/>
          </a:xfrm>
          <a:prstGeom prst="rect">
            <a:avLst/>
          </a:prstGeom>
          <a:noFill/>
        </p:spPr>
        <p:txBody>
          <a:bodyPr wrap="none" rtlCol="0">
            <a:spAutoFit/>
          </a:bodyPr>
          <a:lstStyle/>
          <a:p>
            <a:r>
              <a:rPr lang="en-US" sz="3600" dirty="0"/>
              <a:t>Isoprene</a:t>
            </a:r>
          </a:p>
        </p:txBody>
      </p:sp>
      <p:sp>
        <p:nvSpPr>
          <p:cNvPr id="204" name="TextBox 203"/>
          <p:cNvSpPr txBox="1"/>
          <p:nvPr/>
        </p:nvSpPr>
        <p:spPr>
          <a:xfrm>
            <a:off x="31573483" y="11863558"/>
            <a:ext cx="1231076" cy="461665"/>
          </a:xfrm>
          <a:prstGeom prst="rect">
            <a:avLst/>
          </a:prstGeom>
          <a:solidFill>
            <a:schemeClr val="bg1"/>
          </a:solidFill>
        </p:spPr>
        <p:txBody>
          <a:bodyPr wrap="none" rtlCol="0">
            <a:spAutoFit/>
          </a:bodyPr>
          <a:lstStyle/>
          <a:p>
            <a:pPr algn="ctr"/>
            <a:r>
              <a:rPr lang="en-US" sz="2400" dirty="0"/>
              <a:t>SEAC</a:t>
            </a:r>
            <a:r>
              <a:rPr lang="en-US" sz="2400" baseline="30000" dirty="0"/>
              <a:t>4</a:t>
            </a:r>
            <a:r>
              <a:rPr lang="en-US" sz="2400" dirty="0"/>
              <a:t>RS</a:t>
            </a:r>
          </a:p>
        </p:txBody>
      </p:sp>
      <p:sp>
        <p:nvSpPr>
          <p:cNvPr id="205" name="TextBox 204"/>
          <p:cNvSpPr txBox="1"/>
          <p:nvPr/>
        </p:nvSpPr>
        <p:spPr>
          <a:xfrm>
            <a:off x="31987950" y="8366115"/>
            <a:ext cx="1231076" cy="461665"/>
          </a:xfrm>
          <a:prstGeom prst="rect">
            <a:avLst/>
          </a:prstGeom>
          <a:solidFill>
            <a:schemeClr val="bg1"/>
          </a:solidFill>
        </p:spPr>
        <p:txBody>
          <a:bodyPr wrap="none" rtlCol="0">
            <a:spAutoFit/>
          </a:bodyPr>
          <a:lstStyle/>
          <a:p>
            <a:pPr algn="ctr"/>
            <a:r>
              <a:rPr lang="en-US" sz="2400" dirty="0"/>
              <a:t>SEAC</a:t>
            </a:r>
            <a:r>
              <a:rPr lang="en-US" sz="2400" baseline="30000" dirty="0"/>
              <a:t>4</a:t>
            </a:r>
            <a:r>
              <a:rPr lang="en-US" sz="2400" dirty="0"/>
              <a:t>RS</a:t>
            </a:r>
          </a:p>
        </p:txBody>
      </p:sp>
      <p:sp>
        <p:nvSpPr>
          <p:cNvPr id="206" name="Oval 205"/>
          <p:cNvSpPr/>
          <p:nvPr/>
        </p:nvSpPr>
        <p:spPr>
          <a:xfrm>
            <a:off x="31218877" y="18682442"/>
            <a:ext cx="679264" cy="676256"/>
          </a:xfrm>
          <a:prstGeom prst="ellipse">
            <a:avLst/>
          </a:prstGeom>
          <a:noFill/>
          <a:ln w="12700"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7" name="Oval 206"/>
          <p:cNvSpPr/>
          <p:nvPr/>
        </p:nvSpPr>
        <p:spPr>
          <a:xfrm>
            <a:off x="30837059" y="18728253"/>
            <a:ext cx="871202" cy="791138"/>
          </a:xfrm>
          <a:prstGeom prst="ellipse">
            <a:avLst/>
          </a:prstGeom>
          <a:noFill/>
          <a:ln w="12700"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8" name="TextBox 207"/>
          <p:cNvSpPr txBox="1"/>
          <p:nvPr/>
        </p:nvSpPr>
        <p:spPr>
          <a:xfrm>
            <a:off x="31408852" y="20424755"/>
            <a:ext cx="960269" cy="461665"/>
          </a:xfrm>
          <a:prstGeom prst="rect">
            <a:avLst/>
          </a:prstGeom>
          <a:noFill/>
        </p:spPr>
        <p:txBody>
          <a:bodyPr wrap="none" rtlCol="0">
            <a:spAutoFit/>
          </a:bodyPr>
          <a:lstStyle/>
          <a:p>
            <a:pPr algn="ctr"/>
            <a:r>
              <a:rPr lang="en-US" sz="2400" dirty="0"/>
              <a:t>Urban</a:t>
            </a:r>
          </a:p>
        </p:txBody>
      </p:sp>
      <p:sp>
        <p:nvSpPr>
          <p:cNvPr id="209" name="TextBox 208"/>
          <p:cNvSpPr txBox="1"/>
          <p:nvPr/>
        </p:nvSpPr>
        <p:spPr>
          <a:xfrm>
            <a:off x="31570785" y="18202844"/>
            <a:ext cx="1053594" cy="627864"/>
          </a:xfrm>
          <a:prstGeom prst="rect">
            <a:avLst/>
          </a:prstGeom>
          <a:noFill/>
        </p:spPr>
        <p:txBody>
          <a:bodyPr wrap="none" rtlCol="0">
            <a:spAutoFit/>
          </a:bodyPr>
          <a:lstStyle/>
          <a:p>
            <a:pPr algn="ctr">
              <a:lnSpc>
                <a:spcPct val="70000"/>
              </a:lnSpc>
            </a:pPr>
            <a:r>
              <a:rPr lang="en-US" sz="2400" dirty="0"/>
              <a:t>BB at </a:t>
            </a:r>
          </a:p>
          <a:p>
            <a:pPr algn="ctr">
              <a:lnSpc>
                <a:spcPct val="70000"/>
              </a:lnSpc>
            </a:pPr>
            <a:r>
              <a:rPr lang="en-US" sz="2400" dirty="0"/>
              <a:t>mid alt</a:t>
            </a:r>
          </a:p>
        </p:txBody>
      </p:sp>
      <p:sp>
        <p:nvSpPr>
          <p:cNvPr id="210" name="TextBox 209"/>
          <p:cNvSpPr txBox="1"/>
          <p:nvPr/>
        </p:nvSpPr>
        <p:spPr>
          <a:xfrm>
            <a:off x="29437241" y="18948796"/>
            <a:ext cx="1418026" cy="695575"/>
          </a:xfrm>
          <a:prstGeom prst="rect">
            <a:avLst/>
          </a:prstGeom>
          <a:noFill/>
        </p:spPr>
        <p:txBody>
          <a:bodyPr wrap="none" rtlCol="0">
            <a:spAutoFit/>
          </a:bodyPr>
          <a:lstStyle/>
          <a:p>
            <a:pPr algn="ctr">
              <a:lnSpc>
                <a:spcPct val="80000"/>
              </a:lnSpc>
            </a:pPr>
            <a:r>
              <a:rPr lang="en-US" sz="2400" dirty="0"/>
              <a:t>Oil &amp; gas</a:t>
            </a:r>
          </a:p>
          <a:p>
            <a:pPr algn="ctr">
              <a:lnSpc>
                <a:spcPct val="80000"/>
              </a:lnSpc>
            </a:pPr>
            <a:r>
              <a:rPr lang="en-US" sz="2400" dirty="0"/>
              <a:t> at low alt</a:t>
            </a:r>
          </a:p>
        </p:txBody>
      </p:sp>
      <p:sp>
        <p:nvSpPr>
          <p:cNvPr id="211" name="TextBox 210"/>
          <p:cNvSpPr txBox="1"/>
          <p:nvPr/>
        </p:nvSpPr>
        <p:spPr>
          <a:xfrm>
            <a:off x="30333453" y="17470248"/>
            <a:ext cx="519493" cy="369332"/>
          </a:xfrm>
          <a:prstGeom prst="rect">
            <a:avLst/>
          </a:prstGeom>
          <a:noFill/>
        </p:spPr>
        <p:txBody>
          <a:bodyPr wrap="none" rtlCol="0">
            <a:spAutoFit/>
          </a:bodyPr>
          <a:lstStyle/>
          <a:p>
            <a:pPr algn="ctr">
              <a:lnSpc>
                <a:spcPct val="70000"/>
              </a:lnSpc>
            </a:pPr>
            <a:r>
              <a:rPr lang="en-US" sz="2400" dirty="0"/>
              <a:t>BB</a:t>
            </a:r>
          </a:p>
        </p:txBody>
      </p:sp>
    </p:spTree>
    <p:extLst>
      <p:ext uri="{BB962C8B-B14F-4D97-AF65-F5344CB8AC3E}">
        <p14:creationId xmlns:p14="http://schemas.microsoft.com/office/powerpoint/2010/main" val="25294646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11674</TotalTime>
  <Words>1572</Words>
  <Application>Microsoft Macintosh PowerPoint</Application>
  <PresentationFormat>Custom</PresentationFormat>
  <Paragraphs>141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dc:creator>
  <cp:lastModifiedBy>Nicola</cp:lastModifiedBy>
  <cp:revision>396</cp:revision>
  <cp:lastPrinted>2014-12-13T04:12:03Z</cp:lastPrinted>
  <dcterms:created xsi:type="dcterms:W3CDTF">2013-12-02T17:38:57Z</dcterms:created>
  <dcterms:modified xsi:type="dcterms:W3CDTF">2015-04-22T19:39:16Z</dcterms:modified>
</cp:coreProperties>
</file>