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57" r:id="rId5"/>
    <p:sldId id="259" r:id="rId6"/>
    <p:sldId id="269" r:id="rId7"/>
    <p:sldId id="270" r:id="rId8"/>
    <p:sldId id="271" r:id="rId9"/>
    <p:sldId id="283" r:id="rId10"/>
    <p:sldId id="261" r:id="rId11"/>
    <p:sldId id="284" r:id="rId12"/>
    <p:sldId id="285" r:id="rId13"/>
    <p:sldId id="286" r:id="rId14"/>
    <p:sldId id="287" r:id="rId15"/>
    <p:sldId id="288" r:id="rId16"/>
    <p:sldId id="290" r:id="rId17"/>
    <p:sldId id="301" r:id="rId18"/>
    <p:sldId id="306" r:id="rId19"/>
    <p:sldId id="308" r:id="rId20"/>
    <p:sldId id="273" r:id="rId21"/>
    <p:sldId id="292" r:id="rId22"/>
    <p:sldId id="293" r:id="rId23"/>
    <p:sldId id="294" r:id="rId24"/>
    <p:sldId id="295" r:id="rId25"/>
    <p:sldId id="309" r:id="rId26"/>
    <p:sldId id="296" r:id="rId27"/>
    <p:sldId id="297" r:id="rId28"/>
    <p:sldId id="298" r:id="rId29"/>
    <p:sldId id="303" r:id="rId30"/>
    <p:sldId id="262" r:id="rId31"/>
    <p:sldId id="299" r:id="rId32"/>
    <p:sldId id="304" r:id="rId33"/>
    <p:sldId id="305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6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77C2-4049-45C4-A2AB-3F731EB0762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FB4DD-3C78-4F72-9575-D03E450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94580"/>
            <a:ext cx="8305800" cy="616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2060"/>
                </a:solidFill>
                <a:ea typeface="Malgun Gothic"/>
                <a:cs typeface="Times New Roman"/>
              </a:rPr>
              <a:t>Organic Halogen and Related Trace Gases in the Tropical Atmosphere:  Results from Recent Airborne Campaigns over the </a:t>
            </a:r>
            <a:r>
              <a:rPr lang="en-US" sz="2800" b="1" dirty="0" smtClean="0">
                <a:solidFill>
                  <a:srgbClr val="002060"/>
                </a:solidFill>
                <a:ea typeface="Malgun Gothic"/>
                <a:cs typeface="Times New Roman"/>
              </a:rPr>
              <a:t>Pacific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a typeface="Malgun Gothic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Malgun Gothic"/>
                <a:cs typeface="Times New Roman"/>
              </a:rPr>
              <a:t>Elliot Atlas</a:t>
            </a:r>
            <a:r>
              <a:rPr lang="en-US" baseline="30000" dirty="0">
                <a:ea typeface="Malgun Gothic"/>
                <a:cs typeface="Times New Roman"/>
              </a:rPr>
              <a:t>1</a:t>
            </a:r>
            <a:r>
              <a:rPr lang="en-US" dirty="0">
                <a:ea typeface="Malgun Gothic"/>
                <a:cs typeface="Times New Roman"/>
              </a:rPr>
              <a:t>, Maria Navarro</a:t>
            </a:r>
            <a:r>
              <a:rPr lang="en-US" baseline="30000" dirty="0">
                <a:ea typeface="Malgun Gothic"/>
                <a:cs typeface="Times New Roman"/>
              </a:rPr>
              <a:t>1</a:t>
            </a:r>
            <a:r>
              <a:rPr lang="en-US" dirty="0">
                <a:ea typeface="Malgun Gothic"/>
                <a:cs typeface="Times New Roman"/>
              </a:rPr>
              <a:t>, Valeria Donets</a:t>
            </a:r>
            <a:r>
              <a:rPr lang="en-US" baseline="30000" dirty="0">
                <a:ea typeface="Malgun Gothic"/>
                <a:cs typeface="Times New Roman"/>
              </a:rPr>
              <a:t>1</a:t>
            </a:r>
            <a:r>
              <a:rPr lang="en-US" dirty="0">
                <a:ea typeface="Malgun Gothic"/>
                <a:cs typeface="Times New Roman"/>
              </a:rPr>
              <a:t>, Sue Schauffler</a:t>
            </a:r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, Rich Lueb</a:t>
            </a:r>
            <a:r>
              <a:rPr lang="en-US" baseline="30000" dirty="0">
                <a:ea typeface="Malgun Gothic"/>
                <a:cs typeface="Times New Roman"/>
              </a:rPr>
              <a:t>1</a:t>
            </a:r>
            <a:r>
              <a:rPr lang="en-US" dirty="0">
                <a:ea typeface="Malgun Gothic"/>
                <a:cs typeface="Times New Roman"/>
              </a:rPr>
              <a:t>, Roger Hendershot</a:t>
            </a:r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, Steve Gabbard</a:t>
            </a:r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, Rebecca  Hornbrook</a:t>
            </a:r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, Eric Apel</a:t>
            </a:r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, Dan Riemer</a:t>
            </a:r>
            <a:r>
              <a:rPr lang="en-US" baseline="30000" dirty="0">
                <a:ea typeface="Malgun Gothic"/>
                <a:cs typeface="Times New Roman"/>
              </a:rPr>
              <a:t>1</a:t>
            </a:r>
            <a:r>
              <a:rPr lang="en-US" dirty="0">
                <a:ea typeface="Malgun Gothic"/>
                <a:cs typeface="Times New Roman"/>
              </a:rPr>
              <a:t>, Laura Pan</a:t>
            </a:r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, Ross Salawitch</a:t>
            </a:r>
            <a:r>
              <a:rPr lang="en-US" baseline="30000" dirty="0">
                <a:ea typeface="Malgun Gothic"/>
                <a:cs typeface="Times New Roman"/>
              </a:rPr>
              <a:t>3</a:t>
            </a:r>
            <a:r>
              <a:rPr lang="en-US" dirty="0">
                <a:ea typeface="Malgun Gothic"/>
                <a:cs typeface="Times New Roman"/>
              </a:rPr>
              <a:t>, Julie Nicely</a:t>
            </a:r>
            <a:r>
              <a:rPr lang="en-US" baseline="30000" dirty="0">
                <a:ea typeface="Malgun Gothic"/>
                <a:cs typeface="Times New Roman"/>
              </a:rPr>
              <a:t>3</a:t>
            </a:r>
            <a:r>
              <a:rPr lang="en-US" dirty="0">
                <a:ea typeface="Malgun Gothic"/>
                <a:cs typeface="Times New Roman"/>
              </a:rPr>
              <a:t>, Steve Montzka</a:t>
            </a:r>
            <a:r>
              <a:rPr lang="en-US" baseline="30000" dirty="0">
                <a:ea typeface="Malgun Gothic"/>
                <a:cs typeface="Times New Roman"/>
              </a:rPr>
              <a:t>4</a:t>
            </a:r>
            <a:r>
              <a:rPr lang="en-US" dirty="0">
                <a:ea typeface="Malgun Gothic"/>
                <a:cs typeface="Times New Roman"/>
              </a:rPr>
              <a:t>, Ben Miller</a:t>
            </a:r>
            <a:r>
              <a:rPr lang="en-US" baseline="30000" dirty="0">
                <a:ea typeface="Malgun Gothic"/>
                <a:cs typeface="Times New Roman"/>
              </a:rPr>
              <a:t>4,5</a:t>
            </a:r>
            <a:r>
              <a:rPr lang="en-US" dirty="0">
                <a:ea typeface="Malgun Gothic"/>
                <a:cs typeface="Times New Roman"/>
              </a:rPr>
              <a:t>, Fred Moore</a:t>
            </a:r>
            <a:r>
              <a:rPr lang="en-US" baseline="30000" dirty="0">
                <a:ea typeface="Malgun Gothic"/>
                <a:cs typeface="Times New Roman"/>
              </a:rPr>
              <a:t>4,5</a:t>
            </a:r>
            <a:r>
              <a:rPr lang="en-US" dirty="0">
                <a:ea typeface="Malgun Gothic"/>
                <a:cs typeface="Times New Roman"/>
              </a:rPr>
              <a:t>, James W. Elkins</a:t>
            </a:r>
            <a:r>
              <a:rPr lang="en-US" baseline="30000" dirty="0">
                <a:ea typeface="Malgun Gothic"/>
                <a:cs typeface="Times New Roman"/>
              </a:rPr>
              <a:t>4</a:t>
            </a:r>
            <a:r>
              <a:rPr lang="en-US" dirty="0">
                <a:ea typeface="Malgun Gothic"/>
                <a:cs typeface="Times New Roman"/>
              </a:rPr>
              <a:t>, Eric Hintsa</a:t>
            </a:r>
            <a:r>
              <a:rPr lang="en-US" baseline="30000" dirty="0">
                <a:ea typeface="Malgun Gothic"/>
                <a:cs typeface="Times New Roman"/>
              </a:rPr>
              <a:t>4,5</a:t>
            </a:r>
            <a:r>
              <a:rPr lang="en-US" dirty="0">
                <a:ea typeface="Malgun Gothic"/>
                <a:cs typeface="Times New Roman"/>
              </a:rPr>
              <a:t>,Teresa Campos</a:t>
            </a:r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, Birgit Quack</a:t>
            </a:r>
            <a:r>
              <a:rPr lang="en-US" baseline="30000" dirty="0">
                <a:ea typeface="Malgun Gothic"/>
                <a:cs typeface="Times New Roman"/>
              </a:rPr>
              <a:t>6</a:t>
            </a:r>
            <a:r>
              <a:rPr lang="en-US" dirty="0">
                <a:ea typeface="Malgun Gothic"/>
                <a:cs typeface="Times New Roman"/>
              </a:rPr>
              <a:t>, </a:t>
            </a:r>
            <a:r>
              <a:rPr lang="en-US" dirty="0" err="1">
                <a:ea typeface="Malgun Gothic"/>
                <a:cs typeface="Times New Roman"/>
              </a:rPr>
              <a:t>Xiaorong</a:t>
            </a:r>
            <a:r>
              <a:rPr lang="en-US" dirty="0">
                <a:ea typeface="Malgun Gothic"/>
                <a:cs typeface="Times New Roman"/>
              </a:rPr>
              <a:t> Zhu</a:t>
            </a:r>
            <a:r>
              <a:rPr lang="en-US" baseline="30000" dirty="0">
                <a:ea typeface="Malgun Gothic"/>
                <a:cs typeface="Times New Roman"/>
              </a:rPr>
              <a:t>1</a:t>
            </a:r>
            <a:r>
              <a:rPr lang="en-US" dirty="0">
                <a:ea typeface="Malgun Gothic"/>
                <a:cs typeface="Times New Roman"/>
              </a:rPr>
              <a:t>, Leslie </a:t>
            </a:r>
            <a:r>
              <a:rPr lang="en-US" dirty="0" smtClean="0">
                <a:ea typeface="Malgun Gothic"/>
                <a:cs typeface="Times New Roman"/>
              </a:rPr>
              <a:t>Pope</a:t>
            </a:r>
            <a:r>
              <a:rPr lang="en-US" baseline="30000" dirty="0" smtClean="0">
                <a:ea typeface="Malgun Gothic"/>
                <a:cs typeface="Times New Roman"/>
              </a:rPr>
              <a:t>1</a:t>
            </a:r>
            <a:r>
              <a:rPr lang="en-US" dirty="0" smtClean="0">
                <a:ea typeface="Malgun Gothic"/>
                <a:cs typeface="Times New Roman"/>
              </a:rPr>
              <a:t> + SHIVA, ATTREX and CONTRAST teams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Malgun Gothic"/>
              <a:cs typeface="Times New Roman"/>
            </a:endParaRPr>
          </a:p>
          <a:p>
            <a:r>
              <a:rPr lang="en-US" baseline="30000" dirty="0">
                <a:ea typeface="Malgun Gothic"/>
                <a:cs typeface="Times New Roman"/>
              </a:rPr>
              <a:t>1</a:t>
            </a:r>
            <a:r>
              <a:rPr lang="en-US" dirty="0">
                <a:ea typeface="Malgun Gothic"/>
                <a:cs typeface="Times New Roman"/>
              </a:rPr>
              <a:t> RSMAS, University of Miami, Miami, FL</a:t>
            </a:r>
          </a:p>
          <a:p>
            <a:r>
              <a:rPr lang="en-US" baseline="30000" dirty="0">
                <a:ea typeface="Malgun Gothic"/>
                <a:cs typeface="Times New Roman"/>
              </a:rPr>
              <a:t>2</a:t>
            </a:r>
            <a:r>
              <a:rPr lang="en-US" dirty="0">
                <a:ea typeface="Malgun Gothic"/>
                <a:cs typeface="Times New Roman"/>
              </a:rPr>
              <a:t> Atmospheric Chemistry Division, NCAR, Boulder, CO</a:t>
            </a:r>
          </a:p>
          <a:p>
            <a:r>
              <a:rPr lang="en-US" baseline="30000" dirty="0">
                <a:ea typeface="Malgun Gothic"/>
                <a:cs typeface="Times New Roman"/>
              </a:rPr>
              <a:t>3</a:t>
            </a:r>
            <a:r>
              <a:rPr lang="en-US" dirty="0">
                <a:ea typeface="Malgun Gothic"/>
                <a:cs typeface="Times New Roman"/>
              </a:rPr>
              <a:t> University of Maryland, College Park, MD</a:t>
            </a:r>
          </a:p>
          <a:p>
            <a:r>
              <a:rPr lang="en-US" baseline="30000" dirty="0">
                <a:ea typeface="Malgun Gothic"/>
                <a:cs typeface="Times New Roman"/>
              </a:rPr>
              <a:t>4</a:t>
            </a:r>
            <a:r>
              <a:rPr lang="en-US" dirty="0">
                <a:ea typeface="Malgun Gothic"/>
                <a:cs typeface="Times New Roman"/>
              </a:rPr>
              <a:t> ESRL, NOAA, Boulder, CO</a:t>
            </a:r>
          </a:p>
          <a:p>
            <a:r>
              <a:rPr lang="en-US" baseline="30000" dirty="0">
                <a:ea typeface="Malgun Gothic"/>
                <a:cs typeface="Times New Roman"/>
              </a:rPr>
              <a:t>5</a:t>
            </a:r>
            <a:r>
              <a:rPr lang="en-US" dirty="0">
                <a:ea typeface="Malgun Gothic"/>
                <a:cs typeface="Times New Roman"/>
              </a:rPr>
              <a:t> CIRES, NOAA, Boulder, CO</a:t>
            </a:r>
          </a:p>
          <a:p>
            <a:r>
              <a:rPr lang="en-US" baseline="30000" dirty="0">
                <a:ea typeface="Malgun Gothic"/>
                <a:cs typeface="Times New Roman"/>
              </a:rPr>
              <a:t>6</a:t>
            </a:r>
            <a:r>
              <a:rPr lang="en-US" dirty="0">
                <a:ea typeface="Malgun Gothic"/>
                <a:cs typeface="Times New Roman"/>
              </a:rPr>
              <a:t> GEOMAR Helmholtz-</a:t>
            </a:r>
            <a:r>
              <a:rPr lang="en-US" dirty="0" err="1">
                <a:ea typeface="Malgun Gothic"/>
                <a:cs typeface="Times New Roman"/>
              </a:rPr>
              <a:t>Zentrum</a:t>
            </a:r>
            <a:r>
              <a:rPr lang="en-US" dirty="0">
                <a:ea typeface="Malgun Gothic"/>
                <a:cs typeface="Times New Roman"/>
              </a:rPr>
              <a:t> </a:t>
            </a:r>
            <a:r>
              <a:rPr lang="en-US" dirty="0" err="1">
                <a:ea typeface="Malgun Gothic"/>
                <a:cs typeface="Times New Roman"/>
              </a:rPr>
              <a:t>für</a:t>
            </a:r>
            <a:r>
              <a:rPr lang="en-US" dirty="0">
                <a:ea typeface="Malgun Gothic"/>
                <a:cs typeface="Times New Roman"/>
              </a:rPr>
              <a:t> </a:t>
            </a:r>
            <a:r>
              <a:rPr lang="en-US" dirty="0" err="1">
                <a:ea typeface="Malgun Gothic"/>
                <a:cs typeface="Times New Roman"/>
              </a:rPr>
              <a:t>Ozeanforschung</a:t>
            </a:r>
            <a:r>
              <a:rPr lang="en-US" dirty="0">
                <a:ea typeface="Malgun Gothic"/>
                <a:cs typeface="Times New Roman"/>
              </a:rPr>
              <a:t> Kiel, Kiel, Germany</a:t>
            </a:r>
          </a:p>
        </p:txBody>
      </p:sp>
    </p:spTree>
    <p:extLst>
      <p:ext uri="{BB962C8B-B14F-4D97-AF65-F5344CB8AC3E}">
        <p14:creationId xmlns:p14="http://schemas.microsoft.com/office/powerpoint/2010/main" val="41757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Organic Bromine – CONTRAST/ATTREX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Bromine + SHIVA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1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Bromine + SHIVA +TC4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HIPPO-1 (Jan)</a:t>
            </a:r>
            <a:endParaRPr lang="en-US" dirty="0"/>
          </a:p>
        </p:txBody>
      </p:sp>
      <p:pic>
        <p:nvPicPr>
          <p:cNvPr id="6148" name="Picture 4" descr="http://www.clker.com/cliparts/c/4/4/9/12375620701544626982StudioFibonacci_Cartoon_hippo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29" y="411678"/>
            <a:ext cx="74066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426958"/>
            <a:ext cx="3225955" cy="302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1639566"/>
            <a:ext cx="3654602" cy="250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37" y="1635608"/>
            <a:ext cx="968163" cy="253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3" y="4173443"/>
            <a:ext cx="3733800" cy="2555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29" y="4106021"/>
            <a:ext cx="955871" cy="26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CHBr</a:t>
            </a:r>
            <a:r>
              <a:rPr lang="en-US" baseline="-25000" dirty="0" smtClean="0"/>
              <a:t>3</a:t>
            </a:r>
            <a:r>
              <a:rPr lang="en-US" dirty="0" smtClean="0"/>
              <a:t>:CH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Correlation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295400"/>
            <a:ext cx="6526213" cy="53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CHBr</a:t>
            </a:r>
            <a:r>
              <a:rPr lang="en-US" baseline="-25000" dirty="0" smtClean="0"/>
              <a:t>3</a:t>
            </a:r>
            <a:r>
              <a:rPr lang="en-US" dirty="0" smtClean="0"/>
              <a:t>:CH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Correlation + HIPPO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61" y="1436688"/>
            <a:ext cx="6526213" cy="53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CHBr</a:t>
            </a:r>
            <a:r>
              <a:rPr lang="en-US" baseline="-25000" dirty="0" smtClean="0"/>
              <a:t>3</a:t>
            </a:r>
            <a:r>
              <a:rPr lang="en-US" dirty="0" smtClean="0"/>
              <a:t>:CH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Correlation + SHIVA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6687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6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Ethane: </a:t>
            </a:r>
            <a:r>
              <a:rPr lang="en-US" dirty="0" err="1" smtClean="0"/>
              <a:t>Ethyne</a:t>
            </a:r>
            <a:r>
              <a:rPr lang="en-US" dirty="0" smtClean="0"/>
              <a:t> Correlation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4287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Ethane: </a:t>
            </a:r>
            <a:r>
              <a:rPr lang="en-US" dirty="0" err="1" smtClean="0"/>
              <a:t>Ethyne</a:t>
            </a:r>
            <a:r>
              <a:rPr lang="en-US" dirty="0" smtClean="0"/>
              <a:t> Correlation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1436687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5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Ethane: </a:t>
            </a:r>
            <a:r>
              <a:rPr lang="en-US" dirty="0" err="1" smtClean="0"/>
              <a:t>Ethyne</a:t>
            </a:r>
            <a:r>
              <a:rPr lang="en-US" dirty="0" smtClean="0"/>
              <a:t> Correlation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3606"/>
            <a:ext cx="4558506" cy="373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4" y="1963606"/>
            <a:ext cx="4558506" cy="373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Motivation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tropical convection in the West Pacific influence the composition of air entering the stratosphere?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CONTRAST: define vertical </a:t>
            </a:r>
            <a:r>
              <a:rPr lang="en-US" dirty="0" smtClean="0">
                <a:solidFill>
                  <a:srgbClr val="0070C0"/>
                </a:solidFill>
              </a:rPr>
              <a:t>distributions, variations, sources; transport </a:t>
            </a:r>
            <a:r>
              <a:rPr lang="en-US" dirty="0" smtClean="0">
                <a:solidFill>
                  <a:srgbClr val="0070C0"/>
                </a:solidFill>
              </a:rPr>
              <a:t>to/into the base of the TTL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ATTREX: evaluate variation and transport through TTL and into lower stratosphere.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GWAS SAMPLES  </a:t>
            </a:r>
            <a:r>
              <a:rPr lang="en-US" dirty="0" smtClean="0"/>
              <a:t>RF_02 (Circle Flight)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70792" cy="54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Ethyne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(RF02)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304925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Tetrachloroethene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  <a:r>
              <a:rPr lang="en-US" dirty="0" smtClean="0"/>
              <a:t> (RF02)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9" y="1295400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 Iodide CH</a:t>
            </a:r>
            <a:r>
              <a:rPr lang="en-US" baseline="-25000" dirty="0" smtClean="0"/>
              <a:t>3</a:t>
            </a:r>
            <a:r>
              <a:rPr lang="en-US" dirty="0" smtClean="0"/>
              <a:t>I (RF02)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4287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 Nitrate CH</a:t>
            </a:r>
            <a:r>
              <a:rPr lang="en-US" baseline="-25000" dirty="0" smtClean="0"/>
              <a:t>3</a:t>
            </a:r>
            <a:r>
              <a:rPr lang="en-US" dirty="0" smtClean="0"/>
              <a:t>ONO</a:t>
            </a:r>
            <a:r>
              <a:rPr lang="en-US" baseline="-25000" dirty="0" smtClean="0"/>
              <a:t>2</a:t>
            </a:r>
            <a:r>
              <a:rPr lang="en-US" dirty="0" smtClean="0"/>
              <a:t> (RF02)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36687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Ethyne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(RF02)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60487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84287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Distribution  + v</a:t>
            </a:r>
            <a:endParaRPr lang="en-US" dirty="0"/>
          </a:p>
        </p:txBody>
      </p:sp>
      <p:sp>
        <p:nvSpPr>
          <p:cNvPr id="3" name="Up-Down Arrow 2"/>
          <p:cNvSpPr/>
          <p:nvPr/>
        </p:nvSpPr>
        <p:spPr>
          <a:xfrm>
            <a:off x="2895601" y="4038600"/>
            <a:ext cx="609600" cy="182880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5" name="Up-Down Arrow 4"/>
          <p:cNvSpPr/>
          <p:nvPr/>
        </p:nvSpPr>
        <p:spPr>
          <a:xfrm rot="2973291">
            <a:off x="6737894" y="4343400"/>
            <a:ext cx="609600" cy="182880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Tropical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HIPPO1 Methyl Nitrate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2672"/>
            <a:ext cx="6331334" cy="4447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66" y="1676400"/>
            <a:ext cx="1066800" cy="44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Methyl Nitrate: C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  <a:r>
              <a:rPr lang="en-US" dirty="0" smtClean="0"/>
              <a:t> Correlation  (RF02)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78" y="1205953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Methyl Nitrate: C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  <a:r>
              <a:rPr lang="en-US" dirty="0" smtClean="0"/>
              <a:t> Correlation  ATTREX (all)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4288"/>
            <a:ext cx="6526213" cy="53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49" y="228600"/>
            <a:ext cx="5558814" cy="32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49" y="3352800"/>
            <a:ext cx="5543550" cy="331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0699" y="990600"/>
            <a:ext cx="1559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AWAS Sample Locations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Methyl Nitrate: C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  <a:r>
              <a:rPr lang="en-US" dirty="0" smtClean="0"/>
              <a:t> Correlation</a:t>
            </a:r>
            <a:br>
              <a:rPr lang="en-US" dirty="0" smtClean="0"/>
            </a:br>
            <a:r>
              <a:rPr lang="en-US" dirty="0" smtClean="0"/>
              <a:t>ATTREX + CONTRAST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526213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ATTREX RF03 (</a:t>
            </a:r>
            <a:r>
              <a:rPr lang="en-US" dirty="0" err="1" smtClean="0"/>
              <a:t>Faxai</a:t>
            </a:r>
            <a:r>
              <a:rPr lang="en-US" dirty="0"/>
              <a:t>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2495"/>
            <a:ext cx="4726506" cy="38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2495"/>
            <a:ext cx="4726506" cy="38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7170" y="1562985"/>
            <a:ext cx="192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Methyl Iodide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31132" y="1570303"/>
            <a:ext cx="2008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Methyl Nitrate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7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ATTREX RF03 (</a:t>
            </a:r>
            <a:r>
              <a:rPr lang="en-US" dirty="0" err="1" smtClean="0"/>
              <a:t>Faxai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7170" y="1562985"/>
            <a:ext cx="192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Methyl Iodide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31132" y="1570303"/>
            <a:ext cx="2008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Methyl Nitrate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76" y="1903090"/>
            <a:ext cx="4705619" cy="38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1905000"/>
            <a:ext cx="4705619" cy="38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91400" cy="644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bromine budget well constrained in TTL; consistent with larger scale distributions</a:t>
            </a:r>
          </a:p>
          <a:p>
            <a:r>
              <a:rPr lang="en-US" dirty="0" smtClean="0"/>
              <a:t>Tracer-tracer correlations identify links between CONTRAST/ATTREX measurement</a:t>
            </a:r>
          </a:p>
          <a:p>
            <a:r>
              <a:rPr lang="en-US" dirty="0" smtClean="0"/>
              <a:t>Gradients in TTL often complex in this region; </a:t>
            </a:r>
            <a:r>
              <a:rPr lang="en-US" dirty="0"/>
              <a:t> </a:t>
            </a:r>
            <a:r>
              <a:rPr lang="en-US" dirty="0" smtClean="0"/>
              <a:t>impact of clouds/variable sources/layers.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8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Focus on AWAS tracers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Organic Halogen Distribution/Budget</a:t>
            </a:r>
          </a:p>
          <a:p>
            <a:pPr lvl="1"/>
            <a:r>
              <a:rPr lang="en-US" dirty="0" smtClean="0"/>
              <a:t>Distribution/Composition </a:t>
            </a:r>
          </a:p>
          <a:p>
            <a:pPr lvl="1"/>
            <a:r>
              <a:rPr lang="en-US" dirty="0" smtClean="0"/>
              <a:t>Comparisons to recent studies</a:t>
            </a:r>
          </a:p>
          <a:p>
            <a:pPr lvl="2"/>
            <a:r>
              <a:rPr lang="en-US" dirty="0" smtClean="0"/>
              <a:t>HIPPO (H1: January, 2009), SHIVA (S. China Sea, Nov, 2011 – Sala et al., ACP, 2014), TC4 (August,2007)</a:t>
            </a:r>
          </a:p>
          <a:p>
            <a:r>
              <a:rPr lang="en-US" u="sng" dirty="0" smtClean="0"/>
              <a:t>Tracer/Tracer correlations</a:t>
            </a:r>
          </a:p>
          <a:p>
            <a:pPr lvl="1"/>
            <a:r>
              <a:rPr lang="en-US" dirty="0" smtClean="0"/>
              <a:t>relationships from lower troposphere to UT/LS</a:t>
            </a:r>
          </a:p>
          <a:p>
            <a:r>
              <a:rPr lang="en-US" u="sng" dirty="0" smtClean="0"/>
              <a:t>Example TTL tracer profiles</a:t>
            </a:r>
          </a:p>
          <a:p>
            <a:pPr lvl="1"/>
            <a:r>
              <a:rPr lang="en-US" dirty="0" smtClean="0"/>
              <a:t>relation to clouds/convective outflow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Tracer Selection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Organic Halogen (VSLS)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 smtClean="0"/>
              <a:t>Br: CHBr</a:t>
            </a:r>
            <a:r>
              <a:rPr lang="en-US" baseline="-25000" dirty="0" smtClean="0"/>
              <a:t>3</a:t>
            </a:r>
            <a:r>
              <a:rPr lang="en-US" dirty="0" smtClean="0"/>
              <a:t>, 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, CHBrCl</a:t>
            </a:r>
            <a:r>
              <a:rPr lang="en-US" baseline="-25000" dirty="0" smtClean="0"/>
              <a:t>2</a:t>
            </a:r>
            <a:r>
              <a:rPr lang="en-US" dirty="0" smtClean="0"/>
              <a:t>, CHBr</a:t>
            </a:r>
            <a:r>
              <a:rPr lang="en-US" baseline="-25000" dirty="0" smtClean="0"/>
              <a:t>2</a:t>
            </a:r>
            <a:r>
              <a:rPr lang="en-US" dirty="0" smtClean="0"/>
              <a:t>Cl, CH</a:t>
            </a:r>
            <a:r>
              <a:rPr lang="en-US" baseline="-25000" dirty="0" smtClean="0"/>
              <a:t>2</a:t>
            </a:r>
            <a:r>
              <a:rPr lang="en-US" dirty="0" smtClean="0"/>
              <a:t>BrCl, + ?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 smtClean="0"/>
              <a:t>I: CH</a:t>
            </a:r>
            <a:r>
              <a:rPr lang="en-US" baseline="-25000" dirty="0" smtClean="0"/>
              <a:t>3</a:t>
            </a:r>
            <a:r>
              <a:rPr lang="en-US" dirty="0" smtClean="0"/>
              <a:t>I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 smtClean="0"/>
              <a:t>Cl: CHCl</a:t>
            </a:r>
            <a:r>
              <a:rPr lang="en-US" baseline="-25000" dirty="0" smtClean="0"/>
              <a:t>3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Organic Nitrates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 smtClean="0"/>
              <a:t>Methyl nitrate (CH</a:t>
            </a:r>
            <a:r>
              <a:rPr lang="en-US" baseline="-25000" dirty="0" smtClean="0"/>
              <a:t>3</a:t>
            </a:r>
            <a:r>
              <a:rPr lang="en-US" dirty="0" smtClean="0"/>
              <a:t>ONO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Hydrocarbons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 smtClean="0"/>
              <a:t>C2: Ethane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), </a:t>
            </a:r>
            <a:r>
              <a:rPr lang="en-US" dirty="0" err="1" smtClean="0"/>
              <a:t>Ethyne</a:t>
            </a:r>
            <a:r>
              <a:rPr lang="en-US" dirty="0" smtClean="0"/>
              <a:t>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43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2059"/>
          <p:cNvGrpSpPr/>
          <p:nvPr/>
        </p:nvGrpSpPr>
        <p:grpSpPr>
          <a:xfrm>
            <a:off x="990600" y="738249"/>
            <a:ext cx="7383358" cy="5893870"/>
            <a:chOff x="990600" y="738249"/>
            <a:chExt cx="7383358" cy="5893870"/>
          </a:xfrm>
        </p:grpSpPr>
        <p:grpSp>
          <p:nvGrpSpPr>
            <p:cNvPr id="2054" name="Group 2053"/>
            <p:cNvGrpSpPr/>
            <p:nvPr/>
          </p:nvGrpSpPr>
          <p:grpSpPr>
            <a:xfrm>
              <a:off x="990600" y="738249"/>
              <a:ext cx="7383358" cy="5893870"/>
              <a:chOff x="1676400" y="738249"/>
              <a:chExt cx="7383358" cy="589387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11095"/>
                <a:ext cx="5565345" cy="2422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1676400" y="3667575"/>
                <a:ext cx="5655178" cy="2964544"/>
                <a:chOff x="1676400" y="3667575"/>
                <a:chExt cx="5655178" cy="2964544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3667575"/>
                  <a:ext cx="5655178" cy="268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2561880" y="4079409"/>
                  <a:ext cx="4027985" cy="2552710"/>
                  <a:chOff x="2590800" y="1253217"/>
                  <a:chExt cx="4027985" cy="2552710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590800" y="1253217"/>
                    <a:ext cx="9669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Halon 1301</a:t>
                    </a:r>
                    <a:endParaRPr lang="en-US" sz="1200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276600" y="1694765"/>
                    <a:ext cx="95551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Halon 1211</a:t>
                    </a:r>
                    <a:endParaRPr lang="en-US" sz="1200" dirty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906530" y="1271015"/>
                    <a:ext cx="9669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Halon 2402</a:t>
                    </a:r>
                    <a:endParaRPr lang="en-US" sz="1200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88796" y="3528928"/>
                    <a:ext cx="9669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Halon 1202</a:t>
                    </a:r>
                    <a:endParaRPr lang="en-US" sz="1200" dirty="0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 flipH="1" flipV="1">
                    <a:off x="4143719" y="3271503"/>
                    <a:ext cx="1" cy="31432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754359" y="2478380"/>
                    <a:ext cx="61747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CH</a:t>
                    </a:r>
                    <a:r>
                      <a:rPr lang="en-US" sz="1200" baseline="-25000" dirty="0" smtClean="0"/>
                      <a:t>3</a:t>
                    </a:r>
                    <a:r>
                      <a:rPr lang="en-US" sz="1200" dirty="0" smtClean="0"/>
                      <a:t>Br</a:t>
                    </a:r>
                    <a:endParaRPr lang="en-US" sz="1200" dirty="0"/>
                  </a:p>
                </p:txBody>
              </p:sp>
              <p:cxnSp>
                <p:nvCxnSpPr>
                  <p:cNvPr id="13" name="Straight Arrow Connector 12"/>
                  <p:cNvCxnSpPr>
                    <a:stCxn id="12" idx="2"/>
                  </p:cNvCxnSpPr>
                  <p:nvPr/>
                </p:nvCxnSpPr>
                <p:spPr>
                  <a:xfrm flipH="1">
                    <a:off x="3895955" y="2755379"/>
                    <a:ext cx="167143" cy="21642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385353" y="1646861"/>
                    <a:ext cx="6751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CH</a:t>
                    </a:r>
                    <a:r>
                      <a:rPr lang="en-US" sz="1200" baseline="-25000" dirty="0" smtClean="0"/>
                      <a:t>2</a:t>
                    </a:r>
                    <a:r>
                      <a:rPr lang="en-US" sz="1200" dirty="0" smtClean="0"/>
                      <a:t>Br</a:t>
                    </a:r>
                    <a:r>
                      <a:rPr lang="en-US" sz="1200" baseline="-25000" dirty="0" smtClean="0"/>
                      <a:t>2</a:t>
                    </a:r>
                    <a:endParaRPr lang="en-US" sz="1200" baseline="-25000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943600" y="2035581"/>
                    <a:ext cx="6751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CH</a:t>
                    </a:r>
                    <a:r>
                      <a:rPr lang="en-US" sz="1200" baseline="-25000" dirty="0" smtClean="0"/>
                      <a:t>3</a:t>
                    </a:r>
                    <a:r>
                      <a:rPr lang="en-US" sz="1200" dirty="0" smtClean="0"/>
                      <a:t>Br</a:t>
                    </a:r>
                    <a:r>
                      <a:rPr lang="en-US" sz="1200" baseline="-25000" dirty="0" smtClean="0"/>
                      <a:t>3</a:t>
                    </a:r>
                    <a:endParaRPr lang="en-US" sz="1200" baseline="-250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154601" y="1806088"/>
                    <a:ext cx="78899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CHBrCl</a:t>
                    </a:r>
                    <a:r>
                      <a:rPr lang="en-US" sz="1200" baseline="-25000" dirty="0" smtClean="0"/>
                      <a:t>2</a:t>
                    </a:r>
                    <a:endParaRPr lang="en-US" sz="1200" baseline="-25000" dirty="0"/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>
                  <a:xfrm flipH="1">
                    <a:off x="5210520" y="2058392"/>
                    <a:ext cx="167143" cy="21642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4813081" y="1902524"/>
                    <a:ext cx="321239" cy="21642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321744" y="2083087"/>
                    <a:ext cx="78899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CHBr</a:t>
                    </a:r>
                    <a:r>
                      <a:rPr lang="en-US" sz="1200" baseline="-25000" dirty="0" smtClean="0"/>
                      <a:t>2</a:t>
                    </a:r>
                    <a:r>
                      <a:rPr lang="en-US" sz="1200" dirty="0" smtClean="0"/>
                      <a:t>Cl</a:t>
                    </a:r>
                    <a:endParaRPr lang="en-US" sz="1200" baseline="-25000" dirty="0"/>
                  </a:p>
                </p:txBody>
              </p:sp>
              <p:cxnSp>
                <p:nvCxnSpPr>
                  <p:cNvPr id="20" name="Straight Arrow Connector 19"/>
                  <p:cNvCxnSpPr/>
                  <p:nvPr/>
                </p:nvCxnSpPr>
                <p:spPr>
                  <a:xfrm flipH="1">
                    <a:off x="5632671" y="2330909"/>
                    <a:ext cx="167143" cy="21642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H="1">
                    <a:off x="6027171" y="2312580"/>
                    <a:ext cx="167143" cy="21642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389995" y="2616879"/>
                    <a:ext cx="78899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CH</a:t>
                    </a:r>
                    <a:r>
                      <a:rPr lang="en-US" sz="1200" baseline="-25000" dirty="0" smtClean="0"/>
                      <a:t>2</a:t>
                    </a:r>
                    <a:r>
                      <a:rPr lang="en-US" sz="1200" dirty="0" smtClean="0"/>
                      <a:t>BrCl</a:t>
                    </a:r>
                    <a:endParaRPr lang="en-US" sz="1200" baseline="-25000" dirty="0"/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4655727" y="2863589"/>
                    <a:ext cx="45196" cy="21642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267027" y="3528927"/>
                    <a:ext cx="76014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C</a:t>
                    </a:r>
                    <a:r>
                      <a:rPr lang="en-US" sz="1200" baseline="-25000" dirty="0" smtClean="0"/>
                      <a:t>2</a:t>
                    </a:r>
                    <a:r>
                      <a:rPr lang="en-US" sz="1200" dirty="0" smtClean="0"/>
                      <a:t>H</a:t>
                    </a:r>
                    <a:r>
                      <a:rPr lang="en-US" sz="1200" baseline="-25000" dirty="0" smtClean="0"/>
                      <a:t>4</a:t>
                    </a:r>
                    <a:r>
                      <a:rPr lang="en-US" sz="1200" dirty="0" smtClean="0"/>
                      <a:t>Br</a:t>
                    </a:r>
                    <a:r>
                      <a:rPr lang="en-US" sz="1200" baseline="-25000" dirty="0" smtClean="0"/>
                      <a:t>2</a:t>
                    </a:r>
                    <a:endParaRPr lang="en-US" sz="1200" baseline="-25000" dirty="0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 flipH="1" flipV="1">
                    <a:off x="5647099" y="3266741"/>
                    <a:ext cx="1" cy="31432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250428" y="2862824"/>
                    <a:ext cx="3257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?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 flipV="1">
                    <a:off x="4491523" y="3284783"/>
                    <a:ext cx="210162" cy="21634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TextBox 31"/>
                <p:cNvSpPr txBox="1"/>
                <p:nvPr/>
              </p:nvSpPr>
              <p:spPr>
                <a:xfrm>
                  <a:off x="4541152" y="6286125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Halothane</a:t>
                  </a:r>
                  <a:endParaRPr lang="en-US" sz="12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538572" y="1253216"/>
                <a:ext cx="3757078" cy="2552710"/>
                <a:chOff x="2590800" y="1253217"/>
                <a:chExt cx="3757078" cy="255271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2590800" y="1253217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Halon 1301</a:t>
                  </a:r>
                  <a:endParaRPr lang="en-US" sz="12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276600" y="1694765"/>
                  <a:ext cx="9555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Halon 1211</a:t>
                  </a:r>
                  <a:endParaRPr lang="en-US" sz="12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906530" y="1271015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Halon 2402</a:t>
                  </a:r>
                  <a:endParaRPr lang="en-US" sz="12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688796" y="3528928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Halon 1202</a:t>
                  </a:r>
                  <a:endParaRPr lang="en-US" sz="1200" dirty="0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flipH="1" flipV="1">
                  <a:off x="4172260" y="3271503"/>
                  <a:ext cx="1" cy="3143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3754359" y="2478380"/>
                  <a:ext cx="6174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CH</a:t>
                  </a:r>
                  <a:r>
                    <a:rPr lang="en-US" sz="1200" baseline="-25000" dirty="0" smtClean="0"/>
                    <a:t>3</a:t>
                  </a:r>
                  <a:r>
                    <a:rPr lang="en-US" sz="1200" dirty="0" smtClean="0"/>
                    <a:t>Br</a:t>
                  </a:r>
                  <a:endParaRPr lang="en-US" sz="1200" dirty="0"/>
                </a:p>
              </p:txBody>
            </p:sp>
            <p:cxnSp>
              <p:nvCxnSpPr>
                <p:cNvPr id="42" name="Straight Arrow Connector 41"/>
                <p:cNvCxnSpPr>
                  <a:stCxn id="41" idx="2"/>
                </p:cNvCxnSpPr>
                <p:nvPr/>
              </p:nvCxnSpPr>
              <p:spPr>
                <a:xfrm flipH="1">
                  <a:off x="3895955" y="2755379"/>
                  <a:ext cx="167143" cy="2164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4385353" y="1646861"/>
                  <a:ext cx="67518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CH</a:t>
                  </a:r>
                  <a:r>
                    <a:rPr lang="en-US" sz="1200" baseline="-25000" dirty="0" smtClean="0"/>
                    <a:t>2</a:t>
                  </a:r>
                  <a:r>
                    <a:rPr lang="en-US" sz="1200" dirty="0" smtClean="0"/>
                    <a:t>Br</a:t>
                  </a:r>
                  <a:r>
                    <a:rPr lang="en-US" sz="1200" baseline="-25000" dirty="0" smtClean="0"/>
                    <a:t>2</a:t>
                  </a:r>
                  <a:endParaRPr lang="en-US" sz="1200" baseline="-25000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390507" y="1363886"/>
                  <a:ext cx="67518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CH</a:t>
                  </a:r>
                  <a:r>
                    <a:rPr lang="en-US" sz="1200" baseline="-25000" dirty="0" smtClean="0"/>
                    <a:t>3</a:t>
                  </a:r>
                  <a:r>
                    <a:rPr lang="en-US" sz="1200" dirty="0" smtClean="0"/>
                    <a:t>Br</a:t>
                  </a:r>
                  <a:r>
                    <a:rPr lang="en-US" sz="1200" baseline="-25000" dirty="0" smtClean="0"/>
                    <a:t>3</a:t>
                  </a:r>
                  <a:endParaRPr lang="en-US" sz="1200" baseline="-250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54601" y="1806088"/>
                  <a:ext cx="788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CHBrCl</a:t>
                  </a:r>
                  <a:r>
                    <a:rPr lang="en-US" sz="1200" baseline="-25000" dirty="0" smtClean="0"/>
                    <a:t>2</a:t>
                  </a:r>
                  <a:endParaRPr lang="en-US" sz="1200" baseline="-25000" dirty="0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 flipH="1">
                  <a:off x="5206763" y="2011301"/>
                  <a:ext cx="167144" cy="2747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4824543" y="1894610"/>
                  <a:ext cx="321239" cy="2164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5321744" y="2083087"/>
                  <a:ext cx="788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CHBr</a:t>
                  </a:r>
                  <a:r>
                    <a:rPr lang="en-US" sz="1200" baseline="-25000" dirty="0" smtClean="0"/>
                    <a:t>2</a:t>
                  </a:r>
                  <a:r>
                    <a:rPr lang="en-US" sz="1200" dirty="0" smtClean="0"/>
                    <a:t>Cl</a:t>
                  </a:r>
                  <a:endParaRPr lang="en-US" sz="1200" baseline="-25000" dirty="0"/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 flipH="1">
                  <a:off x="5632671" y="2330909"/>
                  <a:ext cx="167143" cy="2164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5713548" y="1586764"/>
                  <a:ext cx="253360" cy="246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4389995" y="2616879"/>
                  <a:ext cx="788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CH</a:t>
                  </a:r>
                  <a:r>
                    <a:rPr lang="en-US" sz="1200" baseline="-25000" dirty="0" smtClean="0"/>
                    <a:t>2</a:t>
                  </a:r>
                  <a:r>
                    <a:rPr lang="en-US" sz="1200" dirty="0" smtClean="0"/>
                    <a:t>BrCl</a:t>
                  </a:r>
                  <a:endParaRPr lang="en-US" sz="1200" baseline="-25000" dirty="0"/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655727" y="2863589"/>
                  <a:ext cx="45196" cy="2164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5267027" y="3528927"/>
                  <a:ext cx="7601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</a:t>
                  </a:r>
                  <a:r>
                    <a:rPr lang="en-US" sz="1200" baseline="-25000" dirty="0" smtClean="0"/>
                    <a:t>2</a:t>
                  </a:r>
                  <a:r>
                    <a:rPr lang="en-US" sz="1200" dirty="0" smtClean="0"/>
                    <a:t>H</a:t>
                  </a:r>
                  <a:r>
                    <a:rPr lang="en-US" sz="1200" baseline="-25000" dirty="0" smtClean="0"/>
                    <a:t>4</a:t>
                  </a:r>
                  <a:r>
                    <a:rPr lang="en-US" sz="1200" dirty="0" smtClean="0"/>
                    <a:t>Br</a:t>
                  </a:r>
                  <a:r>
                    <a:rPr lang="en-US" sz="1200" baseline="-25000" dirty="0" smtClean="0"/>
                    <a:t>2</a:t>
                  </a:r>
                  <a:endParaRPr lang="en-US" sz="1200" baseline="-25000" dirty="0"/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>
                <a:xfrm flipH="1" flipV="1">
                  <a:off x="5647099" y="3266741"/>
                  <a:ext cx="1" cy="3143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5188368" y="3202559"/>
                  <a:ext cx="4042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?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652875" y="2846738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?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710596" y="3202559"/>
                  <a:ext cx="4042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?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943600" y="3206721"/>
                  <a:ext cx="4042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?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848257" y="2247547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?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6477000" y="1371600"/>
                <a:ext cx="25827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Indian Ocean</a:t>
                </a:r>
              </a:p>
              <a:p>
                <a:r>
                  <a:rPr lang="en-US" dirty="0" smtClean="0"/>
                  <a:t>MBL, near Madagascar</a:t>
                </a:r>
              </a:p>
              <a:p>
                <a:r>
                  <a:rPr lang="en-US" dirty="0" smtClean="0"/>
                  <a:t>July, 2014</a:t>
                </a:r>
                <a:endParaRPr lang="en-US" dirty="0"/>
              </a:p>
            </p:txBody>
          </p:sp>
          <p:sp>
            <p:nvSpPr>
              <p:cNvPr id="2050" name="TextBox 2049"/>
              <p:cNvSpPr txBox="1"/>
              <p:nvPr/>
            </p:nvSpPr>
            <p:spPr>
              <a:xfrm>
                <a:off x="7086600" y="4217908"/>
                <a:ext cx="193739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RSMAS</a:t>
                </a:r>
              </a:p>
              <a:p>
                <a:r>
                  <a:rPr lang="en-US" dirty="0" smtClean="0"/>
                  <a:t>Ambient Working</a:t>
                </a:r>
              </a:p>
              <a:p>
                <a:r>
                  <a:rPr lang="en-US" dirty="0" smtClean="0"/>
                  <a:t>Standard</a:t>
                </a:r>
              </a:p>
              <a:p>
                <a:r>
                  <a:rPr lang="en-US" dirty="0" smtClean="0"/>
                  <a:t>August, 2013</a:t>
                </a:r>
                <a:endParaRPr lang="en-US" dirty="0"/>
              </a:p>
            </p:txBody>
          </p:sp>
          <p:sp>
            <p:nvSpPr>
              <p:cNvPr id="2051" name="TextBox 2050"/>
              <p:cNvSpPr txBox="1"/>
              <p:nvPr/>
            </p:nvSpPr>
            <p:spPr>
              <a:xfrm>
                <a:off x="4506204" y="738249"/>
                <a:ext cx="3147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Bromoacetone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(tentative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i.d.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</p:txBody>
          </p:sp>
        </p:grpSp>
        <p:cxnSp>
          <p:nvCxnSpPr>
            <p:cNvPr id="2056" name="Straight Arrow Connector 2055"/>
            <p:cNvCxnSpPr/>
            <p:nvPr/>
          </p:nvCxnSpPr>
          <p:spPr>
            <a:xfrm>
              <a:off x="4506214" y="1089240"/>
              <a:ext cx="201619" cy="2599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2" name="Title 410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smtClean="0">
                <a:solidFill>
                  <a:srgbClr val="0070C0"/>
                </a:solidFill>
              </a:rPr>
              <a:t>Bromine signal (79,81) NICI GC/MS</a:t>
            </a:r>
            <a:endParaRPr lang="en-US" sz="36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Group 4101"/>
          <p:cNvGrpSpPr/>
          <p:nvPr/>
        </p:nvGrpSpPr>
        <p:grpSpPr>
          <a:xfrm>
            <a:off x="1219200" y="1066800"/>
            <a:ext cx="6811829" cy="5715000"/>
            <a:chOff x="1828800" y="914400"/>
            <a:chExt cx="6811829" cy="57150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14400"/>
              <a:ext cx="5400675" cy="251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739691" y="1371600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Indian Ocean</a:t>
              </a:r>
            </a:p>
            <a:p>
              <a:r>
                <a:rPr lang="en-US" dirty="0" smtClean="0"/>
                <a:t>MBL</a:t>
              </a:r>
            </a:p>
            <a:p>
              <a:r>
                <a:rPr lang="en-US" dirty="0" smtClean="0"/>
                <a:t>July, 2014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34200" y="4114800"/>
              <a:ext cx="1706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ATTREX RF07</a:t>
              </a:r>
            </a:p>
            <a:p>
              <a:r>
                <a:rPr lang="en-US" dirty="0" smtClean="0"/>
                <a:t>16.6N</a:t>
              </a:r>
            </a:p>
            <a:p>
              <a:r>
                <a:rPr lang="en-US" dirty="0" smtClean="0"/>
                <a:t>15.8 km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590800" y="1253217"/>
              <a:ext cx="4027985" cy="2552710"/>
              <a:chOff x="2590800" y="1253217"/>
              <a:chExt cx="4027985" cy="255271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90800" y="1253217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1301</a:t>
                </a:r>
                <a:endParaRPr lang="en-US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76600" y="1694765"/>
                <a:ext cx="955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1211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06530" y="1271015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2402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88796" y="3528928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1202</a:t>
                </a:r>
                <a:endParaRPr lang="en-US" sz="1200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4172260" y="3271503"/>
                <a:ext cx="1" cy="3143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754359" y="2478380"/>
                <a:ext cx="6174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3</a:t>
                </a:r>
                <a:r>
                  <a:rPr lang="en-US" sz="1200" dirty="0" smtClean="0"/>
                  <a:t>Br</a:t>
                </a:r>
                <a:endParaRPr lang="en-US" sz="1200" dirty="0"/>
              </a:p>
            </p:txBody>
          </p:sp>
          <p:cxnSp>
            <p:nvCxnSpPr>
              <p:cNvPr id="19" name="Straight Arrow Connector 18"/>
              <p:cNvCxnSpPr>
                <a:stCxn id="18" idx="2"/>
              </p:cNvCxnSpPr>
              <p:nvPr/>
            </p:nvCxnSpPr>
            <p:spPr>
              <a:xfrm flipH="1">
                <a:off x="3895955" y="2755379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385353" y="1646861"/>
                <a:ext cx="6751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Br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43600" y="2035581"/>
                <a:ext cx="6751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3</a:t>
                </a:r>
                <a:r>
                  <a:rPr lang="en-US" sz="1200" dirty="0" smtClean="0"/>
                  <a:t>Br</a:t>
                </a:r>
                <a:r>
                  <a:rPr lang="en-US" sz="1200" baseline="-25000" dirty="0" smtClean="0"/>
                  <a:t>3</a:t>
                </a:r>
                <a:endParaRPr lang="en-US" sz="1200" baseline="-25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54601" y="1806088"/>
                <a:ext cx="788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CHBrCl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5154601" y="2058392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739299" y="1902524"/>
                <a:ext cx="321239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321744" y="2083087"/>
                <a:ext cx="788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CHBr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Cl</a:t>
                </a:r>
                <a:endParaRPr lang="en-US" sz="1200" baseline="-25000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5632671" y="2330909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6027171" y="2312580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389995" y="2616879"/>
                <a:ext cx="788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BrCl</a:t>
                </a:r>
                <a:endParaRPr lang="en-US" sz="1200" baseline="-250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4655727" y="2863589"/>
                <a:ext cx="45196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267027" y="3528927"/>
                <a:ext cx="7601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H</a:t>
                </a:r>
                <a:r>
                  <a:rPr lang="en-US" sz="1200" baseline="-25000" dirty="0" smtClean="0"/>
                  <a:t>4</a:t>
                </a:r>
                <a:r>
                  <a:rPr lang="en-US" sz="1200" dirty="0" smtClean="0"/>
                  <a:t>Br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647099" y="3266741"/>
                <a:ext cx="1" cy="3143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216138" y="3159596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17870" y="283322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10596" y="3202559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868584" y="2830286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744021"/>
              <a:ext cx="5400675" cy="251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2595077" y="4076690"/>
              <a:ext cx="4027985" cy="2552710"/>
              <a:chOff x="2590800" y="1253217"/>
              <a:chExt cx="4027985" cy="255271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590800" y="1253217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1301</a:t>
                </a:r>
                <a:endParaRPr lang="en-US" sz="1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76600" y="1694765"/>
                <a:ext cx="955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1211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06530" y="1271015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2402</a:t>
                </a:r>
                <a:endParaRPr lang="en-US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88796" y="3528928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Halon 1202</a:t>
                </a:r>
                <a:endParaRPr lang="en-US" sz="1200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4172260" y="3271503"/>
                <a:ext cx="1" cy="3143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3754359" y="2478380"/>
                <a:ext cx="6174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3</a:t>
                </a:r>
                <a:r>
                  <a:rPr lang="en-US" sz="1200" dirty="0" smtClean="0"/>
                  <a:t>Br</a:t>
                </a:r>
                <a:endParaRPr lang="en-US" sz="1200" dirty="0"/>
              </a:p>
            </p:txBody>
          </p:sp>
          <p:cxnSp>
            <p:nvCxnSpPr>
              <p:cNvPr id="48" name="Straight Arrow Connector 47"/>
              <p:cNvCxnSpPr>
                <a:stCxn id="47" idx="2"/>
              </p:cNvCxnSpPr>
              <p:nvPr/>
            </p:nvCxnSpPr>
            <p:spPr>
              <a:xfrm flipH="1">
                <a:off x="3895955" y="2755379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385353" y="1646861"/>
                <a:ext cx="6751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Br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3600" y="2035581"/>
                <a:ext cx="6751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3</a:t>
                </a:r>
                <a:r>
                  <a:rPr lang="en-US" sz="1200" dirty="0" smtClean="0"/>
                  <a:t>Br</a:t>
                </a:r>
                <a:r>
                  <a:rPr lang="en-US" sz="1200" baseline="-25000" dirty="0" smtClean="0"/>
                  <a:t>3</a:t>
                </a:r>
                <a:endParaRPr lang="en-US" sz="1200" baseline="-25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154601" y="1806088"/>
                <a:ext cx="788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CHBrCl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H="1">
                <a:off x="5166857" y="2058392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4739299" y="1902524"/>
                <a:ext cx="321239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5321744" y="2083087"/>
                <a:ext cx="788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CHBr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Cl</a:t>
                </a:r>
                <a:endParaRPr lang="en-US" sz="1200" baseline="-25000" dirty="0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H="1">
                <a:off x="5632671" y="2330909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027171" y="2312580"/>
                <a:ext cx="167143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4389995" y="2616879"/>
                <a:ext cx="788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CH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BrCl</a:t>
                </a:r>
                <a:endParaRPr lang="en-US" sz="1200" baseline="-25000" dirty="0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4655727" y="2863589"/>
                <a:ext cx="45196" cy="21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267027" y="3528927"/>
                <a:ext cx="7601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H</a:t>
                </a:r>
                <a:r>
                  <a:rPr lang="en-US" sz="1200" baseline="-25000" dirty="0" smtClean="0"/>
                  <a:t>4</a:t>
                </a:r>
                <a:r>
                  <a:rPr lang="en-US" sz="1200" dirty="0" smtClean="0"/>
                  <a:t>Br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5647099" y="3266741"/>
                <a:ext cx="1" cy="3143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5216138" y="3159596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17870" y="283322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710596" y="3202559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868584" y="2830286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4491523" y="3284783"/>
                <a:ext cx="210162" cy="2163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98" name="TextBox 4097"/>
            <p:cNvSpPr txBox="1"/>
            <p:nvPr/>
          </p:nvSpPr>
          <p:spPr>
            <a:xfrm>
              <a:off x="4541152" y="6286125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Halothane</a:t>
              </a:r>
              <a:endParaRPr lang="en-US" sz="1200" dirty="0"/>
            </a:p>
          </p:txBody>
        </p:sp>
      </p:grpSp>
      <p:sp>
        <p:nvSpPr>
          <p:cNvPr id="4103" name="Title 410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Bromine signal (79,81) NICI GC/MS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14438"/>
            <a:ext cx="70294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10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rgbClr val="0070C0"/>
                </a:solidFill>
              </a:rPr>
              <a:t>Bromine signal (79,81) NICI GC/MS</a:t>
            </a:r>
          </a:p>
          <a:p>
            <a:r>
              <a:rPr lang="en-US" sz="3600" kern="0" dirty="0" smtClean="0">
                <a:solidFill>
                  <a:srgbClr val="0070C0"/>
                </a:solidFill>
              </a:rPr>
              <a:t>(from </a:t>
            </a:r>
            <a:r>
              <a:rPr lang="en-US" sz="3600" kern="0" dirty="0" err="1" smtClean="0">
                <a:solidFill>
                  <a:srgbClr val="0070C0"/>
                </a:solidFill>
              </a:rPr>
              <a:t>Laube</a:t>
            </a:r>
            <a:r>
              <a:rPr lang="en-US" sz="3600" kern="0" dirty="0" smtClean="0">
                <a:solidFill>
                  <a:srgbClr val="0070C0"/>
                </a:solidFill>
              </a:rPr>
              <a:t> et al., ACP, 2008)</a:t>
            </a:r>
            <a:endParaRPr lang="en-US" sz="3600" kern="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572" y="5640327"/>
            <a:ext cx="5483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Cryogenic air sample, 15.2 km, </a:t>
            </a:r>
          </a:p>
          <a:p>
            <a:r>
              <a:rPr lang="en-US" sz="2400" b="1" dirty="0" smtClean="0"/>
              <a:t>Teresina, Brazil (5.4° S), 8 June 2005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0202" y="4997232"/>
            <a:ext cx="1253869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latin typeface="Palatino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  <a:latin typeface="Palatino Roman" pitchFamily="18" charset="0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Br,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Halothane</a:t>
            </a:r>
            <a:endParaRPr lang="en-US" b="1" dirty="0">
              <a:solidFill>
                <a:srgbClr val="FF0000"/>
              </a:solidFill>
              <a:latin typeface="Palatino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438" y="5024258"/>
            <a:ext cx="925253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latin typeface="Palatino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  <a:latin typeface="Palatino Roman" pitchFamily="18" charset="0"/>
              </a:rPr>
              <a:t>7</a:t>
            </a:r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Br</a:t>
            </a:r>
            <a:endParaRPr lang="en-US" b="1" dirty="0">
              <a:solidFill>
                <a:srgbClr val="FF0000"/>
              </a:solidFill>
              <a:latin typeface="Palatino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997232"/>
            <a:ext cx="104067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latin typeface="Palatino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  <a:latin typeface="Palatino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Palatino Roman" pitchFamily="18" charset="0"/>
              </a:rPr>
              <a:t>Br</a:t>
            </a:r>
            <a:r>
              <a:rPr lang="en-US" b="1" baseline="-25000" dirty="0" smtClean="0">
                <a:solidFill>
                  <a:srgbClr val="FF0000"/>
                </a:solidFill>
                <a:latin typeface="Palatino Roman" pitchFamily="18" charset="0"/>
              </a:rPr>
              <a:t>2</a:t>
            </a:r>
            <a:endParaRPr lang="en-US" b="1" baseline="-25000" dirty="0">
              <a:solidFill>
                <a:srgbClr val="FF0000"/>
              </a:solidFill>
              <a:latin typeface="Palatino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82581" y="4311432"/>
            <a:ext cx="609600" cy="685800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92181" y="3429000"/>
            <a:ext cx="609600" cy="685800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50635" y="2133600"/>
            <a:ext cx="609600" cy="685800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92479" y="988630"/>
            <a:ext cx="6622023" cy="5495295"/>
            <a:chOff x="845127" y="988631"/>
            <a:chExt cx="6622023" cy="5495295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127" y="988631"/>
              <a:ext cx="6622023" cy="549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127" y="988631"/>
              <a:ext cx="6622023" cy="549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Left Arrow 3"/>
            <p:cNvSpPr/>
            <p:nvPr/>
          </p:nvSpPr>
          <p:spPr>
            <a:xfrm rot="2031847">
              <a:off x="3036356" y="1536235"/>
              <a:ext cx="1562864" cy="491117"/>
            </a:xfrm>
            <a:prstGeom prst="leftArrow">
              <a:avLst/>
            </a:prstGeom>
            <a:solidFill>
              <a:srgbClr val="9999FF"/>
            </a:solidFill>
            <a:ln w="25400" cap="flat" cmpd="sng" algn="ctr">
              <a:solidFill>
                <a:srgbClr val="9999F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TTL transport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713534" y="3553215"/>
              <a:ext cx="1268075" cy="825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MeBr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=38%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Halons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=41%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S.Lived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=20%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677092" y="1259423"/>
              <a:ext cx="1320474" cy="82551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MeBr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=47%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Halons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=46%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S.Lived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=7.5%</a:t>
              </a:r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4104783" y="4166693"/>
              <a:ext cx="2463916" cy="564012"/>
            </a:xfrm>
            <a:prstGeom prst="rightArrow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A8AB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Convective transport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733780" y="5084317"/>
              <a:ext cx="1279399" cy="83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MeBr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=31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Halons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=34%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S.Lived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=35%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30186" y="5167530"/>
              <a:ext cx="993751" cy="334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DC8 (UCI)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45490" y="1339327"/>
              <a:ext cx="1578311" cy="334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WB-57 (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UMiami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4073" y="29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Organic Bromine over the Eastern Pacific  (TC4)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30826"/>
            <a:ext cx="1867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65% CH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Br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20% CHBr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8008</TotalTime>
  <Words>665</Words>
  <Application>Microsoft Office PowerPoint</Application>
  <PresentationFormat>On-screen Show (4:3)</PresentationFormat>
  <Paragraphs>166</Paragraphs>
  <Slides>34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Motivation</vt:lpstr>
      <vt:lpstr>PowerPoint Presentation</vt:lpstr>
      <vt:lpstr>Focus on AWAS tracers</vt:lpstr>
      <vt:lpstr>Tracer Selection</vt:lpstr>
      <vt:lpstr>PowerPoint Presentation</vt:lpstr>
      <vt:lpstr>Bromine signal (79,81) NICI GC/MS</vt:lpstr>
      <vt:lpstr>PowerPoint Presentation</vt:lpstr>
      <vt:lpstr>Organic Bromine over the Eastern Pacific  (TC4)</vt:lpstr>
      <vt:lpstr>Organic Bromine – CONTRAST/ATTREX</vt:lpstr>
      <vt:lpstr>Organic Bromine + SHIVA</vt:lpstr>
      <vt:lpstr>Organic Bromine + SHIVA +TC4</vt:lpstr>
      <vt:lpstr>               HIPPO-1 (Jan)</vt:lpstr>
      <vt:lpstr>CHBr3:CH2Br2 Correlation</vt:lpstr>
      <vt:lpstr>CHBr3:CH2Br2 Correlation + HIPPO</vt:lpstr>
      <vt:lpstr>CHBr3:CH2Br2 Correlation + SHIVA</vt:lpstr>
      <vt:lpstr>Ethane: Ethyne Correlation</vt:lpstr>
      <vt:lpstr>Ethane: Ethyne Correlation</vt:lpstr>
      <vt:lpstr>Ethane: Ethyne Correlation</vt:lpstr>
      <vt:lpstr>GWAS SAMPLES  RF_02 (Circle Flight)</vt:lpstr>
      <vt:lpstr>Ethyne C2H2(RF02)</vt:lpstr>
      <vt:lpstr>Tetrachloroethene C2Cl4 (RF02)</vt:lpstr>
      <vt:lpstr>Methyl Iodide CH3I (RF02)</vt:lpstr>
      <vt:lpstr>Methyl Nitrate CH3ONO2 (RF02) </vt:lpstr>
      <vt:lpstr>Ethyne C2H2(RF02)</vt:lpstr>
      <vt:lpstr>Vertical Distribution  + v</vt:lpstr>
      <vt:lpstr>HIPPO1 Methyl Nitrate</vt:lpstr>
      <vt:lpstr>Methyl Nitrate: C2Cl4 Correlation  (RF02)</vt:lpstr>
      <vt:lpstr>Methyl Nitrate: C2Cl4 Correlation  ATTREX (all)</vt:lpstr>
      <vt:lpstr>Methyl Nitrate: C2Cl4 Correlation ATTREX + CONTRAST</vt:lpstr>
      <vt:lpstr>ATTREX RF03 (Faxai)</vt:lpstr>
      <vt:lpstr>ATTREX RF03 (Faxai)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ATLAS</dc:creator>
  <cp:lastModifiedBy>ATLAS</cp:lastModifiedBy>
  <cp:revision>37</cp:revision>
  <dcterms:created xsi:type="dcterms:W3CDTF">2014-10-16T17:30:11Z</dcterms:created>
  <dcterms:modified xsi:type="dcterms:W3CDTF">2014-10-22T06:58:35Z</dcterms:modified>
</cp:coreProperties>
</file>