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70" r:id="rId3"/>
    <p:sldId id="271" r:id="rId4"/>
    <p:sldId id="272" r:id="rId5"/>
    <p:sldId id="273" r:id="rId6"/>
    <p:sldId id="268" r:id="rId7"/>
    <p:sldId id="274" r:id="rId8"/>
    <p:sldId id="280" r:id="rId9"/>
    <p:sldId id="263" r:id="rId10"/>
    <p:sldId id="264" r:id="rId11"/>
    <p:sldId id="265" r:id="rId12"/>
    <p:sldId id="258" r:id="rId13"/>
    <p:sldId id="261" r:id="rId14"/>
    <p:sldId id="262" r:id="rId15"/>
    <p:sldId id="260" r:id="rId16"/>
    <p:sldId id="259" r:id="rId17"/>
    <p:sldId id="278" r:id="rId18"/>
    <p:sldId id="279" r:id="rId19"/>
    <p:sldId id="277"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7" d="100"/>
          <a:sy n="147" d="100"/>
        </p:scale>
        <p:origin x="-1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5BCB7-C158-2947-92DA-38CA03DEB0EF}" type="datetimeFigureOut">
              <a:rPr lang="en-US" smtClean="0"/>
              <a:t>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27C9A3-C008-1243-961A-2336CD778292}" type="slidenum">
              <a:rPr lang="en-US" smtClean="0"/>
              <a:t>‹#›</a:t>
            </a:fld>
            <a:endParaRPr lang="en-US"/>
          </a:p>
        </p:txBody>
      </p:sp>
    </p:spTree>
    <p:extLst>
      <p:ext uri="{BB962C8B-B14F-4D97-AF65-F5344CB8AC3E}">
        <p14:creationId xmlns:p14="http://schemas.microsoft.com/office/powerpoint/2010/main" val="1494575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886B7-620C-FB40-8A06-DECEF3E081FF}" type="datetimeFigureOut">
              <a:rPr lang="en-US" smtClean="0"/>
              <a:t>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4B715-165B-A840-B0F2-47C80A84241A}" type="slidenum">
              <a:rPr lang="en-US" smtClean="0"/>
              <a:t>‹#›</a:t>
            </a:fld>
            <a:endParaRPr lang="en-US"/>
          </a:p>
        </p:txBody>
      </p:sp>
    </p:spTree>
    <p:extLst>
      <p:ext uri="{BB962C8B-B14F-4D97-AF65-F5344CB8AC3E}">
        <p14:creationId xmlns:p14="http://schemas.microsoft.com/office/powerpoint/2010/main" val="41851786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CAM/CARMA Base</a:t>
            </a:r>
            <a:r>
              <a:rPr lang="en-US" baseline="0" dirty="0" smtClean="0"/>
              <a:t> </a:t>
            </a:r>
            <a:r>
              <a:rPr lang="en-US" baseline="0" smtClean="0"/>
              <a:t>simulation. </a:t>
            </a:r>
            <a:r>
              <a:rPr lang="en-US" smtClean="0"/>
              <a:t>Should </a:t>
            </a:r>
            <a:r>
              <a:rPr lang="en-US" dirty="0" smtClean="0"/>
              <a:t>I show model data comparisons along</a:t>
            </a:r>
            <a:r>
              <a:rPr lang="en-US" baseline="0" dirty="0" smtClean="0"/>
              <a:t> the flight track to give an example of how the model does or just skip this? I would say that the differences between the model and data seem larger for ATTREX3 than for the other deployments. More complex meteorology? In this case, GEOS-5 doesn’t seem to capture the double </a:t>
            </a:r>
            <a:r>
              <a:rPr lang="en-US" baseline="0" dirty="0" err="1" smtClean="0"/>
              <a:t>tropopause</a:t>
            </a:r>
            <a:r>
              <a:rPr lang="en-US" baseline="0" dirty="0" smtClean="0"/>
              <a:t> that develops and RH is low in the UT perhaps because of convection over GUAM that was not well represented.</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3</a:t>
            </a:fld>
            <a:endParaRPr lang="en-US"/>
          </a:p>
        </p:txBody>
      </p:sp>
    </p:spTree>
    <p:extLst>
      <p:ext uri="{BB962C8B-B14F-4D97-AF65-F5344CB8AC3E}">
        <p14:creationId xmlns:p14="http://schemas.microsoft.com/office/powerpoint/2010/main" val="3686989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don’t necessarily think that these levels are the optimal choice, nor do I think the using P is the best way to split. Just an easy way to test the concept and see the impact.</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12</a:t>
            </a:fld>
            <a:endParaRPr lang="en-US"/>
          </a:p>
        </p:txBody>
      </p:sp>
    </p:spTree>
    <p:extLst>
      <p:ext uri="{BB962C8B-B14F-4D97-AF65-F5344CB8AC3E}">
        <p14:creationId xmlns:p14="http://schemas.microsoft.com/office/powerpoint/2010/main" val="3661087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small particles</a:t>
            </a:r>
            <a:r>
              <a:rPr lang="en-US" baseline="0" dirty="0" smtClean="0"/>
              <a:t> formed </a:t>
            </a:r>
            <a:r>
              <a:rPr lang="en-US" dirty="0" smtClean="0"/>
              <a:t>in situ.</a:t>
            </a:r>
          </a:p>
          <a:p>
            <a:r>
              <a:rPr lang="en-US" dirty="0" smtClean="0"/>
              <a:t>Differences in large particle tail in mass density could be differences in mass-diameter assumptions between model and 2DS retrieval.</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13</a:t>
            </a:fld>
            <a:endParaRPr lang="en-US"/>
          </a:p>
        </p:txBody>
      </p:sp>
    </p:spTree>
    <p:extLst>
      <p:ext uri="{BB962C8B-B14F-4D97-AF65-F5344CB8AC3E}">
        <p14:creationId xmlns:p14="http://schemas.microsoft.com/office/powerpoint/2010/main" val="160796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a:t>
            </a:r>
            <a:r>
              <a:rPr lang="en-US" baseline="0" dirty="0" smtClean="0"/>
              <a:t> PDF now matches 2DS</a:t>
            </a:r>
          </a:p>
          <a:p>
            <a:r>
              <a:rPr lang="en-US" baseline="0" dirty="0" smtClean="0"/>
              <a:t>Are low cloud fraction values from FCDP and HFCDP real or noise?</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14</a:t>
            </a:fld>
            <a:endParaRPr lang="en-US"/>
          </a:p>
        </p:txBody>
      </p:sp>
    </p:spTree>
    <p:extLst>
      <p:ext uri="{BB962C8B-B14F-4D97-AF65-F5344CB8AC3E}">
        <p14:creationId xmlns:p14="http://schemas.microsoft.com/office/powerpoint/2010/main" val="386769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large heating rate at 100 </a:t>
            </a:r>
            <a:r>
              <a:rPr lang="en-US" dirty="0" err="1" smtClean="0"/>
              <a:t>hPa</a:t>
            </a:r>
            <a:r>
              <a:rPr lang="en-US" dirty="0" smtClean="0"/>
              <a:t> from changed microphysics. This is similar to the effect shown by Comstock for isolated thin cirrus. Lookup</a:t>
            </a:r>
            <a:r>
              <a:rPr lang="en-US" baseline="0" dirty="0" smtClean="0"/>
              <a:t> OD for Comstock cloud. </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15</a:t>
            </a:fld>
            <a:endParaRPr lang="en-US"/>
          </a:p>
        </p:txBody>
      </p:sp>
    </p:spTree>
    <p:extLst>
      <p:ext uri="{BB962C8B-B14F-4D97-AF65-F5344CB8AC3E}">
        <p14:creationId xmlns:p14="http://schemas.microsoft.com/office/powerpoint/2010/main" val="343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from ATTREX</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17</a:t>
            </a:fld>
            <a:endParaRPr lang="en-US"/>
          </a:p>
        </p:txBody>
      </p:sp>
    </p:spTree>
    <p:extLst>
      <p:ext uri="{BB962C8B-B14F-4D97-AF65-F5344CB8AC3E}">
        <p14:creationId xmlns:p14="http://schemas.microsoft.com/office/powerpoint/2010/main" val="3720939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this was too much detail, so plan to</a:t>
            </a:r>
            <a:r>
              <a:rPr lang="en-US" baseline="0" dirty="0" smtClean="0"/>
              <a:t> leave this out.</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18</a:t>
            </a:fld>
            <a:endParaRPr lang="en-US"/>
          </a:p>
        </p:txBody>
      </p:sp>
    </p:spTree>
    <p:extLst>
      <p:ext uri="{BB962C8B-B14F-4D97-AF65-F5344CB8AC3E}">
        <p14:creationId xmlns:p14="http://schemas.microsoft.com/office/powerpoint/2010/main" val="131475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only have </a:t>
            </a:r>
            <a:r>
              <a:rPr lang="en-US" dirty="0" err="1" smtClean="0"/>
              <a:t>gridbox</a:t>
            </a:r>
            <a:r>
              <a:rPr lang="en-US" dirty="0" smtClean="0"/>
              <a:t> average RH, but MG RH</a:t>
            </a:r>
            <a:r>
              <a:rPr lang="en-US" baseline="0" dirty="0" smtClean="0"/>
              <a:t> is too high, because it uses </a:t>
            </a:r>
            <a:r>
              <a:rPr lang="en-US" baseline="0" dirty="0" err="1" smtClean="0"/>
              <a:t>gridbox</a:t>
            </a:r>
            <a:r>
              <a:rPr lang="en-US" baseline="0" dirty="0" smtClean="0"/>
              <a:t> average. CARMA doesn’t have enough variability in RH, but not surprising given scale differences.</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19</a:t>
            </a:fld>
            <a:endParaRPr lang="en-US"/>
          </a:p>
        </p:txBody>
      </p:sp>
    </p:spTree>
    <p:extLst>
      <p:ext uri="{BB962C8B-B14F-4D97-AF65-F5344CB8AC3E}">
        <p14:creationId xmlns:p14="http://schemas.microsoft.com/office/powerpoint/2010/main" val="62113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 is similar,</a:t>
            </a:r>
            <a:r>
              <a:rPr lang="en-US" baseline="0" dirty="0" smtClean="0"/>
              <a:t> but N is still low. Re is still a little high and too flat. Should I have 2DS vs. CARMA or old CARMA </a:t>
            </a:r>
            <a:r>
              <a:rPr lang="en-US" baseline="0" dirty="0" err="1" smtClean="0"/>
              <a:t>vs</a:t>
            </a:r>
            <a:r>
              <a:rPr lang="en-US" baseline="0" dirty="0" smtClean="0"/>
              <a:t> new CARMA?</a:t>
            </a:r>
          </a:p>
          <a:p>
            <a:r>
              <a:rPr lang="en-US" baseline="0" dirty="0" smtClean="0"/>
              <a:t>Should I even show this slide?</a:t>
            </a:r>
          </a:p>
        </p:txBody>
      </p:sp>
      <p:sp>
        <p:nvSpPr>
          <p:cNvPr id="4" name="Slide Number Placeholder 3"/>
          <p:cNvSpPr>
            <a:spLocks noGrp="1"/>
          </p:cNvSpPr>
          <p:nvPr>
            <p:ph type="sldNum" sz="quarter" idx="10"/>
          </p:nvPr>
        </p:nvSpPr>
        <p:spPr/>
        <p:txBody>
          <a:bodyPr/>
          <a:lstStyle/>
          <a:p>
            <a:fld id="{9004B715-165B-A840-B0F2-47C80A84241A}" type="slidenum">
              <a:rPr lang="en-US" smtClean="0"/>
              <a:t>20</a:t>
            </a:fld>
            <a:endParaRPr lang="en-US"/>
          </a:p>
        </p:txBody>
      </p:sp>
    </p:spTree>
    <p:extLst>
      <p:ext uri="{BB962C8B-B14F-4D97-AF65-F5344CB8AC3E}">
        <p14:creationId xmlns:p14="http://schemas.microsoft.com/office/powerpoint/2010/main" val="336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DLH has higher RH,</a:t>
            </a:r>
            <a:r>
              <a:rPr lang="en-US" baseline="0" dirty="0" smtClean="0"/>
              <a:t> some of it could be from need to purge early in flight. NOAA has increasing RH with decreasing T in cloud, but that is not as evident in the DLH plot.</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4</a:t>
            </a:fld>
            <a:endParaRPr lang="en-US"/>
          </a:p>
        </p:txBody>
      </p:sp>
    </p:spTree>
    <p:extLst>
      <p:ext uri="{BB962C8B-B14F-4D97-AF65-F5344CB8AC3E}">
        <p14:creationId xmlns:p14="http://schemas.microsoft.com/office/powerpoint/2010/main" val="337008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only have </a:t>
            </a:r>
            <a:r>
              <a:rPr lang="en-US" dirty="0" err="1" smtClean="0"/>
              <a:t>gridbox</a:t>
            </a:r>
            <a:r>
              <a:rPr lang="en-US" dirty="0" smtClean="0"/>
              <a:t> average RH, but MG RH</a:t>
            </a:r>
            <a:r>
              <a:rPr lang="en-US" baseline="0" dirty="0" smtClean="0"/>
              <a:t> is too high, because it uses </a:t>
            </a:r>
            <a:r>
              <a:rPr lang="en-US" baseline="0" dirty="0" err="1" smtClean="0"/>
              <a:t>gridbox</a:t>
            </a:r>
            <a:r>
              <a:rPr lang="en-US" baseline="0" dirty="0" smtClean="0"/>
              <a:t> average. CARMA doesn’t have enough variability in RH, but not surprising given scale differences.</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5</a:t>
            </a:fld>
            <a:endParaRPr lang="en-US"/>
          </a:p>
        </p:txBody>
      </p:sp>
    </p:spTree>
    <p:extLst>
      <p:ext uri="{BB962C8B-B14F-4D97-AF65-F5344CB8AC3E}">
        <p14:creationId xmlns:p14="http://schemas.microsoft.com/office/powerpoint/2010/main" val="62113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FCDP detects</a:t>
            </a:r>
            <a:r>
              <a:rPr lang="en-US" baseline="0" dirty="0" smtClean="0"/>
              <a:t> smaller mass and has higher number and lower Re than 2DS. Are some of the lower bands noisy?</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6</a:t>
            </a:fld>
            <a:endParaRPr lang="en-US"/>
          </a:p>
        </p:txBody>
      </p:sp>
    </p:spTree>
    <p:extLst>
      <p:ext uri="{BB962C8B-B14F-4D97-AF65-F5344CB8AC3E}">
        <p14:creationId xmlns:p14="http://schemas.microsoft.com/office/powerpoint/2010/main" val="66570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 from CARMA looks more like observations than MG, CARMA low</a:t>
            </a:r>
            <a:r>
              <a:rPr lang="en-US" baseline="0" dirty="0" smtClean="0"/>
              <a:t> on number, both high on RH. MG has broad range in number (snow and ice?), looks bimodal.</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7</a:t>
            </a:fld>
            <a:endParaRPr lang="en-US"/>
          </a:p>
        </p:txBody>
      </p:sp>
    </p:spTree>
    <p:extLst>
      <p:ext uri="{BB962C8B-B14F-4D97-AF65-F5344CB8AC3E}">
        <p14:creationId xmlns:p14="http://schemas.microsoft.com/office/powerpoint/2010/main" val="17278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 from CARMA looks more like observations than MG, CARMA low</a:t>
            </a:r>
            <a:r>
              <a:rPr lang="en-US" baseline="0" dirty="0" smtClean="0"/>
              <a:t> on number, both high on RH. MG has broad range in number (snow and ice?), looks bimodal.</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8</a:t>
            </a:fld>
            <a:endParaRPr lang="en-US"/>
          </a:p>
        </p:txBody>
      </p:sp>
    </p:spTree>
    <p:extLst>
      <p:ext uri="{BB962C8B-B14F-4D97-AF65-F5344CB8AC3E}">
        <p14:creationId xmlns:p14="http://schemas.microsoft.com/office/powerpoint/2010/main" val="17278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MG : Why is there</a:t>
            </a:r>
            <a:r>
              <a:rPr lang="en-US" baseline="0" dirty="0" smtClean="0"/>
              <a:t> any snow? </a:t>
            </a:r>
            <a:r>
              <a:rPr lang="en-US" baseline="0" dirty="0" err="1" smtClean="0"/>
              <a:t>Autoconversion</a:t>
            </a:r>
            <a:r>
              <a:rPr lang="en-US" baseline="0" dirty="0" smtClean="0"/>
              <a:t> threshold is too low. Causes lower densities (0.1 snow, 0.5 ice) and thus </a:t>
            </a:r>
            <a:r>
              <a:rPr lang="en-US" baseline="0" dirty="0" err="1" smtClean="0"/>
              <a:t>underprediction</a:t>
            </a:r>
            <a:r>
              <a:rPr lang="en-US" baseline="0" dirty="0" smtClean="0"/>
              <a:t> of mass density</a:t>
            </a:r>
          </a:p>
          <a:p>
            <a:r>
              <a:rPr lang="en-US" baseline="0" dirty="0" smtClean="0"/>
              <a:t>CARMA: Missing small particles. Expected more in situ particles.</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9</a:t>
            </a:fld>
            <a:endParaRPr lang="en-US"/>
          </a:p>
        </p:txBody>
      </p:sp>
    </p:spTree>
    <p:extLst>
      <p:ext uri="{BB962C8B-B14F-4D97-AF65-F5344CB8AC3E}">
        <p14:creationId xmlns:p14="http://schemas.microsoft.com/office/powerpoint/2010/main" val="339244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all in-cloud (above threshold IWC) and are from minute data along aircraft track (averaged for data, interpolated for model). Cloud fraction is always small for the model. Since microphysics done in-cloud, this means large </a:t>
            </a:r>
            <a:r>
              <a:rPr lang="en-US" baseline="0" dirty="0" err="1" smtClean="0"/>
              <a:t>scalings</a:t>
            </a:r>
            <a:r>
              <a:rPr lang="en-US" baseline="0" dirty="0" smtClean="0"/>
              <a:t> of </a:t>
            </a:r>
            <a:r>
              <a:rPr lang="en-US" baseline="0" dirty="0" err="1" smtClean="0"/>
              <a:t>gridbix</a:t>
            </a:r>
            <a:r>
              <a:rPr lang="en-US" baseline="0" dirty="0" smtClean="0"/>
              <a:t> ice to in cloud ice which favors detrained ice. Also means that for radiation you have small mass in small area and maximum random overlap will likely cause any cloud formed to have cloud underneath it, further reducing any heating from the cloud.</a:t>
            </a:r>
          </a:p>
        </p:txBody>
      </p:sp>
      <p:sp>
        <p:nvSpPr>
          <p:cNvPr id="4" name="Slide Number Placeholder 3"/>
          <p:cNvSpPr>
            <a:spLocks noGrp="1"/>
          </p:cNvSpPr>
          <p:nvPr>
            <p:ph type="sldNum" sz="quarter" idx="10"/>
          </p:nvPr>
        </p:nvSpPr>
        <p:spPr/>
        <p:txBody>
          <a:bodyPr/>
          <a:lstStyle/>
          <a:p>
            <a:fld id="{9004B715-165B-A840-B0F2-47C80A84241A}" type="slidenum">
              <a:rPr lang="en-US" smtClean="0"/>
              <a:t>10</a:t>
            </a:fld>
            <a:endParaRPr lang="en-US"/>
          </a:p>
        </p:txBody>
      </p:sp>
    </p:spTree>
    <p:extLst>
      <p:ext uri="{BB962C8B-B14F-4D97-AF65-F5344CB8AC3E}">
        <p14:creationId xmlns:p14="http://schemas.microsoft.com/office/powerpoint/2010/main" val="78439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long</a:t>
            </a:r>
            <a:r>
              <a:rPr lang="en-US" baseline="0" dirty="0" smtClean="0"/>
              <a:t> lasting high optically thin cloud layer. This is expected to be extensive and overlays are with patchier cloud. There is very little vertical separation between layers, so it is hard to resolve in the model. Upper layer should be CF=1 (or at least large) but won’t happen with current macrophysics that assumes CF is proportional to IWC. CARMA uses </a:t>
            </a:r>
            <a:r>
              <a:rPr lang="en-US" baseline="0" dirty="0" err="1" smtClean="0"/>
              <a:t>subgrid</a:t>
            </a:r>
            <a:r>
              <a:rPr lang="en-US" baseline="0" dirty="0" smtClean="0"/>
              <a:t> saturation when CF &lt; 1, further enhancing advantage for detrained ice and growing ice too fast. </a:t>
            </a:r>
            <a:endParaRPr lang="en-US" dirty="0"/>
          </a:p>
        </p:txBody>
      </p:sp>
      <p:sp>
        <p:nvSpPr>
          <p:cNvPr id="4" name="Slide Number Placeholder 3"/>
          <p:cNvSpPr>
            <a:spLocks noGrp="1"/>
          </p:cNvSpPr>
          <p:nvPr>
            <p:ph type="sldNum" sz="quarter" idx="10"/>
          </p:nvPr>
        </p:nvSpPr>
        <p:spPr/>
        <p:txBody>
          <a:bodyPr/>
          <a:lstStyle/>
          <a:p>
            <a:fld id="{9004B715-165B-A840-B0F2-47C80A84241A}" type="slidenum">
              <a:rPr lang="en-US" smtClean="0"/>
              <a:t>11</a:t>
            </a:fld>
            <a:endParaRPr lang="en-US"/>
          </a:p>
        </p:txBody>
      </p:sp>
    </p:spTree>
    <p:extLst>
      <p:ext uri="{BB962C8B-B14F-4D97-AF65-F5344CB8AC3E}">
        <p14:creationId xmlns:p14="http://schemas.microsoft.com/office/powerpoint/2010/main" val="241150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62DCC-587B-C24A-83D8-5DB82E1E508D}" type="datetime1">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7E64C-41F5-F049-88B4-99AD9EB6DBC0}" type="datetime1">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0BEA73-D134-6D4B-ADE8-CE08668C8D3D}" type="datetime1">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DD22D-5D07-BA4A-9B77-A8A908FBFC8A}" type="datetime1">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B39BD9-ECCA-8B47-9DDE-3A90B2AA1F74}" type="datetime1">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7CF41-501B-0A41-B652-37C1EE3FA310}" type="datetime1">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4AB098-358A-9D41-AD64-455A07FC7E18}" type="datetime1">
              <a:rPr lang="en-US" smtClean="0"/>
              <a:t>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C03AED-5CCB-324B-AA0D-A4EC7B64E426}" type="datetime1">
              <a:rPr lang="en-US" smtClean="0"/>
              <a:t>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3A025-CD1B-CE46-B636-407D555C2417}" type="datetime1">
              <a:rPr lang="en-US" smtClean="0"/>
              <a:t>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57F0F-76CC-434A-8DA2-51182114B2EC}" type="datetime1">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C10C8-41B2-C544-9ED1-8A9B9F049CA3}" type="datetime1">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9459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052F4-A445-CA4C-AA4A-C6B8C72B37EC}" type="datetime1">
              <a:rPr lang="en-US" smtClean="0"/>
              <a:t>10/20/14</a:t>
            </a:fld>
            <a:endParaRPr lang="en-US"/>
          </a:p>
        </p:txBody>
      </p:sp>
      <p:sp>
        <p:nvSpPr>
          <p:cNvPr id="5" name="Footer Placeholder 4"/>
          <p:cNvSpPr>
            <a:spLocks noGrp="1"/>
          </p:cNvSpPr>
          <p:nvPr>
            <p:ph type="ftr" sz="quarter" idx="3"/>
          </p:nvPr>
        </p:nvSpPr>
        <p:spPr>
          <a:xfrm>
            <a:off x="3124200" y="649459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02480" y="649459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SA872_Ready_AAF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52800"/>
            <a:ext cx="9144000" cy="5608320"/>
          </a:xfrm>
          <a:prstGeom prst="rect">
            <a:avLst/>
          </a:prstGeom>
        </p:spPr>
      </p:pic>
      <p:sp>
        <p:nvSpPr>
          <p:cNvPr id="2" name="Title 1"/>
          <p:cNvSpPr>
            <a:spLocks noGrp="1"/>
          </p:cNvSpPr>
          <p:nvPr>
            <p:ph type="ctrTitle"/>
          </p:nvPr>
        </p:nvSpPr>
        <p:spPr>
          <a:xfrm>
            <a:off x="685800" y="2078585"/>
            <a:ext cx="7772400" cy="1470025"/>
          </a:xfrm>
        </p:spPr>
        <p:txBody>
          <a:bodyPr>
            <a:normAutofit fontScale="90000"/>
          </a:bodyPr>
          <a:lstStyle/>
          <a:p>
            <a:r>
              <a:rPr lang="en-US" dirty="0" smtClean="0"/>
              <a:t>Using ATTREX Data to Improve Ice Microphysics in CAM5</a:t>
            </a:r>
            <a:endParaRPr lang="en-US" dirty="0"/>
          </a:p>
        </p:txBody>
      </p:sp>
      <p:sp>
        <p:nvSpPr>
          <p:cNvPr id="3" name="Subtitle 2"/>
          <p:cNvSpPr>
            <a:spLocks noGrp="1"/>
          </p:cNvSpPr>
          <p:nvPr>
            <p:ph type="subTitle" idx="1"/>
          </p:nvPr>
        </p:nvSpPr>
        <p:spPr>
          <a:xfrm>
            <a:off x="1028120" y="3611520"/>
            <a:ext cx="7240034" cy="3430080"/>
          </a:xfrm>
        </p:spPr>
        <p:txBody>
          <a:bodyPr>
            <a:normAutofit fontScale="70000" lnSpcReduction="20000"/>
          </a:bodyPr>
          <a:lstStyle/>
          <a:p>
            <a:r>
              <a:rPr lang="en-US" dirty="0" smtClean="0"/>
              <a:t>C. G. Bardeen, A. </a:t>
            </a:r>
            <a:r>
              <a:rPr lang="en-US" dirty="0" err="1" smtClean="0"/>
              <a:t>Gettelman</a:t>
            </a:r>
            <a:r>
              <a:rPr lang="en-US" dirty="0" smtClean="0"/>
              <a:t>, C. Maloney, O. B. </a:t>
            </a:r>
            <a:r>
              <a:rPr lang="en-US" dirty="0" err="1" smtClean="0"/>
              <a:t>Toon</a:t>
            </a:r>
            <a:r>
              <a:rPr lang="en-US" dirty="0"/>
              <a:t>, E. J. </a:t>
            </a:r>
            <a:r>
              <a:rPr lang="en-US" dirty="0" smtClean="0"/>
              <a:t>Jensen</a:t>
            </a:r>
          </a:p>
          <a:p>
            <a:endParaRPr lang="en-US" dirty="0" smtClean="0"/>
          </a:p>
          <a:p>
            <a:endParaRPr lang="en-US" dirty="0" smtClean="0"/>
          </a:p>
          <a:p>
            <a:endParaRPr lang="en-US" dirty="0" smtClean="0"/>
          </a:p>
          <a:p>
            <a:endParaRPr lang="en-US" dirty="0" smtClean="0"/>
          </a:p>
          <a:p>
            <a:r>
              <a:rPr lang="en-US" dirty="0" smtClean="0"/>
              <a:t>ATTREX/CAST</a:t>
            </a:r>
            <a:r>
              <a:rPr lang="en-US" dirty="0"/>
              <a:t>/CONTRAST</a:t>
            </a:r>
            <a:r>
              <a:rPr lang="en-US" dirty="0" smtClean="0"/>
              <a:t> Science Team Meeting</a:t>
            </a:r>
          </a:p>
          <a:p>
            <a:r>
              <a:rPr lang="en-US" dirty="0" smtClean="0"/>
              <a:t>October 21, 2014</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1</a:t>
            </a:fld>
            <a:endParaRPr lang="en-US" dirty="0"/>
          </a:p>
        </p:txBody>
      </p:sp>
      <p:pic>
        <p:nvPicPr>
          <p:cNvPr id="8" name="Picture 7" descr="nsf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970" y="96422"/>
            <a:ext cx="748544" cy="753053"/>
          </a:xfrm>
          <a:prstGeom prst="rect">
            <a:avLst/>
          </a:prstGeom>
        </p:spPr>
      </p:pic>
      <p:pic>
        <p:nvPicPr>
          <p:cNvPr id="9" name="Picture 8" descr="ncar-logo-s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34" y="90523"/>
            <a:ext cx="2416255" cy="758952"/>
          </a:xfrm>
          <a:prstGeom prst="rect">
            <a:avLst/>
          </a:prstGeom>
        </p:spPr>
      </p:pic>
      <p:pic>
        <p:nvPicPr>
          <p:cNvPr id="10" name="Picture 9" descr="arc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2312" y="84624"/>
            <a:ext cx="592090" cy="758952"/>
          </a:xfrm>
          <a:prstGeom prst="rect">
            <a:avLst/>
          </a:prstGeom>
        </p:spPr>
      </p:pic>
      <p:pic>
        <p:nvPicPr>
          <p:cNvPr id="11" name="Picture 10" descr="CU-Boulder-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0976" y="84624"/>
            <a:ext cx="2608897" cy="758952"/>
          </a:xfrm>
          <a:prstGeom prst="rect">
            <a:avLst/>
          </a:prstGeom>
        </p:spPr>
      </p:pic>
    </p:spTree>
    <p:extLst>
      <p:ext uri="{BB962C8B-B14F-4D97-AF65-F5344CB8AC3E}">
        <p14:creationId xmlns:p14="http://schemas.microsoft.com/office/powerpoint/2010/main" val="92544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Cloud Fraction</a:t>
            </a:r>
            <a:endParaRPr lang="en-US" dirty="0"/>
          </a:p>
        </p:txBody>
      </p:sp>
      <p:pic>
        <p:nvPicPr>
          <p:cNvPr id="5" name="Picture 4" descr="attrex3_cfpd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977" y="1489202"/>
            <a:ext cx="5149544" cy="5196358"/>
          </a:xfrm>
          <a:prstGeom prst="rect">
            <a:avLst/>
          </a:prstGeom>
        </p:spPr>
      </p:pic>
      <p:sp>
        <p:nvSpPr>
          <p:cNvPr id="7" name="Slide Number Placeholder 6"/>
          <p:cNvSpPr>
            <a:spLocks noGrp="1"/>
          </p:cNvSpPr>
          <p:nvPr>
            <p:ph type="sldNum" sz="quarter" idx="12"/>
          </p:nvPr>
        </p:nvSpPr>
        <p:spPr/>
        <p:txBody>
          <a:bodyPr/>
          <a:lstStyle/>
          <a:p>
            <a:fld id="{DF28FB93-0A08-4E7D-8E63-9EFA29F1E093}" type="slidenum">
              <a:rPr lang="en-US" smtClean="0"/>
              <a:pPr/>
              <a:t>10</a:t>
            </a:fld>
            <a:endParaRPr lang="en-US"/>
          </a:p>
        </p:txBody>
      </p:sp>
    </p:spTree>
    <p:extLst>
      <p:ext uri="{BB962C8B-B14F-4D97-AF65-F5344CB8AC3E}">
        <p14:creationId xmlns:p14="http://schemas.microsoft.com/office/powerpoint/2010/main" val="128096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CPL, ATTREX3, 20140216</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11</a:t>
            </a:fld>
            <a:endParaRPr lang="en-US"/>
          </a:p>
        </p:txBody>
      </p:sp>
      <p:pic>
        <p:nvPicPr>
          <p:cNvPr id="6" name="Picture 5" descr="imgsum_14204a_16feb14_53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90" y="1371600"/>
            <a:ext cx="7315200" cy="5486400"/>
          </a:xfrm>
          <a:prstGeom prst="rect">
            <a:avLst/>
          </a:prstGeom>
        </p:spPr>
      </p:pic>
    </p:spTree>
    <p:extLst>
      <p:ext uri="{BB962C8B-B14F-4D97-AF65-F5344CB8AC3E}">
        <p14:creationId xmlns:p14="http://schemas.microsoft.com/office/powerpoint/2010/main" val="251250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Modified Cloud Macrophysics</a:t>
            </a:r>
            <a:endParaRPr lang="en-US" dirty="0"/>
          </a:p>
        </p:txBody>
      </p:sp>
      <p:sp>
        <p:nvSpPr>
          <p:cNvPr id="3" name="Content Placeholder 2"/>
          <p:cNvSpPr>
            <a:spLocks noGrp="1"/>
          </p:cNvSpPr>
          <p:nvPr>
            <p:ph idx="1"/>
          </p:nvPr>
        </p:nvSpPr>
        <p:spPr>
          <a:xfrm>
            <a:off x="457200" y="1600200"/>
            <a:ext cx="8229600" cy="4966200"/>
          </a:xfrm>
        </p:spPr>
        <p:txBody>
          <a:bodyPr>
            <a:normAutofit fontScale="92500" lnSpcReduction="20000"/>
          </a:bodyPr>
          <a:lstStyle/>
          <a:p>
            <a:pPr>
              <a:lnSpc>
                <a:spcPct val="120000"/>
              </a:lnSpc>
            </a:pPr>
            <a:r>
              <a:rPr lang="en-US" dirty="0" smtClean="0"/>
              <a:t>Assume 2 </a:t>
            </a:r>
            <a:r>
              <a:rPr lang="en-US" dirty="0" err="1" smtClean="0"/>
              <a:t>Stratiform</a:t>
            </a:r>
            <a:r>
              <a:rPr lang="en-US" dirty="0" smtClean="0"/>
              <a:t> Cloud Regimes</a:t>
            </a:r>
          </a:p>
          <a:p>
            <a:pPr lvl="1">
              <a:lnSpc>
                <a:spcPct val="120000"/>
              </a:lnSpc>
            </a:pPr>
            <a:r>
              <a:rPr lang="en-US" dirty="0" smtClean="0"/>
              <a:t>Tropospheric Region (P &gt; 140 </a:t>
            </a:r>
            <a:r>
              <a:rPr lang="en-US" dirty="0" err="1" smtClean="0"/>
              <a:t>hPa</a:t>
            </a:r>
            <a:r>
              <a:rPr lang="en-US" dirty="0" smtClean="0"/>
              <a:t>)</a:t>
            </a:r>
          </a:p>
          <a:p>
            <a:pPr lvl="2">
              <a:lnSpc>
                <a:spcPct val="120000"/>
              </a:lnSpc>
            </a:pPr>
            <a:r>
              <a:rPr lang="en-US" dirty="0" err="1" smtClean="0"/>
              <a:t>Subgrid</a:t>
            </a:r>
            <a:r>
              <a:rPr lang="en-US" dirty="0" smtClean="0"/>
              <a:t> scale</a:t>
            </a:r>
          </a:p>
          <a:p>
            <a:pPr lvl="2">
              <a:lnSpc>
                <a:spcPct val="120000"/>
              </a:lnSpc>
            </a:pPr>
            <a:r>
              <a:rPr lang="en-US" dirty="0" smtClean="0"/>
              <a:t>Patchy T, H2O, Saturation, Clouds</a:t>
            </a:r>
          </a:p>
          <a:p>
            <a:pPr lvl="2">
              <a:lnSpc>
                <a:spcPct val="120000"/>
              </a:lnSpc>
            </a:pPr>
            <a:r>
              <a:rPr lang="en-US" dirty="0" smtClean="0"/>
              <a:t>Use </a:t>
            </a:r>
            <a:r>
              <a:rPr lang="en-US" dirty="0" err="1" smtClean="0"/>
              <a:t>subgrid</a:t>
            </a:r>
            <a:r>
              <a:rPr lang="en-US" dirty="0" smtClean="0"/>
              <a:t> saturation :   S α 1/CF</a:t>
            </a:r>
          </a:p>
          <a:p>
            <a:pPr lvl="2">
              <a:lnSpc>
                <a:spcPct val="120000"/>
              </a:lnSpc>
            </a:pPr>
            <a:r>
              <a:rPr lang="en-US" dirty="0" smtClean="0"/>
              <a:t>Ice Cloud Fraction :  CF α IWC </a:t>
            </a:r>
          </a:p>
          <a:p>
            <a:pPr lvl="1">
              <a:lnSpc>
                <a:spcPct val="120000"/>
              </a:lnSpc>
            </a:pPr>
            <a:r>
              <a:rPr lang="en-US" dirty="0" smtClean="0"/>
              <a:t>TTL Region (P &lt; 120 </a:t>
            </a:r>
            <a:r>
              <a:rPr lang="en-US" dirty="0" err="1" smtClean="0"/>
              <a:t>hPa</a:t>
            </a:r>
            <a:r>
              <a:rPr lang="en-US" dirty="0" smtClean="0"/>
              <a:t>)</a:t>
            </a:r>
          </a:p>
          <a:p>
            <a:pPr lvl="2">
              <a:lnSpc>
                <a:spcPct val="120000"/>
              </a:lnSpc>
            </a:pPr>
            <a:r>
              <a:rPr lang="en-US" dirty="0" smtClean="0"/>
              <a:t>Large scale</a:t>
            </a:r>
          </a:p>
          <a:p>
            <a:pPr lvl="2">
              <a:lnSpc>
                <a:spcPct val="120000"/>
              </a:lnSpc>
            </a:pPr>
            <a:r>
              <a:rPr lang="en-US" dirty="0" smtClean="0"/>
              <a:t>Uniform T, H2O, Saturation, Clouds</a:t>
            </a:r>
          </a:p>
          <a:p>
            <a:pPr lvl="2">
              <a:lnSpc>
                <a:spcPct val="120000"/>
              </a:lnSpc>
            </a:pPr>
            <a:r>
              <a:rPr lang="en-US" dirty="0" err="1" smtClean="0"/>
              <a:t>Gridbox</a:t>
            </a:r>
            <a:r>
              <a:rPr lang="en-US" dirty="0" smtClean="0"/>
              <a:t> average saturation</a:t>
            </a:r>
          </a:p>
          <a:p>
            <a:pPr lvl="2">
              <a:lnSpc>
                <a:spcPct val="120000"/>
              </a:lnSpc>
            </a:pPr>
            <a:r>
              <a:rPr lang="en-US" dirty="0" smtClean="0"/>
              <a:t>Ice Cloud Fraction :  CF</a:t>
            </a:r>
            <a:r>
              <a:rPr lang="en-US" dirty="0"/>
              <a:t>=</a:t>
            </a:r>
            <a:r>
              <a:rPr lang="en-US" dirty="0" smtClean="0"/>
              <a:t>1, </a:t>
            </a:r>
            <a:r>
              <a:rPr lang="en-US" dirty="0"/>
              <a:t>if </a:t>
            </a:r>
            <a:r>
              <a:rPr lang="en-US" dirty="0" smtClean="0"/>
              <a:t> IWC </a:t>
            </a:r>
            <a:r>
              <a:rPr lang="en-US" dirty="0"/>
              <a:t>&gt; </a:t>
            </a:r>
            <a:r>
              <a:rPr lang="en-US" dirty="0" err="1" smtClean="0"/>
              <a:t>IWCmin</a:t>
            </a:r>
            <a:r>
              <a:rPr lang="en-US" dirty="0" smtClean="0"/>
              <a:t> </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72602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trex3_size_st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1018"/>
            <a:ext cx="9144000" cy="4954124"/>
          </a:xfrm>
          <a:prstGeom prst="rect">
            <a:avLst/>
          </a:prstGeom>
        </p:spPr>
      </p:pic>
      <p:sp>
        <p:nvSpPr>
          <p:cNvPr id="2" name="Title 1"/>
          <p:cNvSpPr>
            <a:spLocks noGrp="1"/>
          </p:cNvSpPr>
          <p:nvPr>
            <p:ph type="title"/>
          </p:nvPr>
        </p:nvSpPr>
        <p:spPr/>
        <p:txBody>
          <a:bodyPr/>
          <a:lstStyle/>
          <a:p>
            <a:r>
              <a:rPr lang="en-US" dirty="0" smtClean="0"/>
              <a:t>Improved Size Distribution</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13</a:t>
            </a:fld>
            <a:endParaRPr lang="en-US"/>
          </a:p>
        </p:txBody>
      </p:sp>
    </p:spTree>
    <p:extLst>
      <p:ext uri="{BB962C8B-B14F-4D97-AF65-F5344CB8AC3E}">
        <p14:creationId xmlns:p14="http://schemas.microsoft.com/office/powerpoint/2010/main" val="401446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rex3_cfpd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719" y="1493964"/>
            <a:ext cx="5030938" cy="5202936"/>
          </a:xfrm>
          <a:prstGeom prst="rect">
            <a:avLst/>
          </a:prstGeom>
        </p:spPr>
      </p:pic>
      <p:sp>
        <p:nvSpPr>
          <p:cNvPr id="2" name="Title 1"/>
          <p:cNvSpPr>
            <a:spLocks noGrp="1"/>
          </p:cNvSpPr>
          <p:nvPr>
            <p:ph type="title"/>
          </p:nvPr>
        </p:nvSpPr>
        <p:spPr/>
        <p:txBody>
          <a:bodyPr/>
          <a:lstStyle/>
          <a:p>
            <a:r>
              <a:rPr lang="en-US" dirty="0" smtClean="0"/>
              <a:t>Improved Cloud Fraction</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14</a:t>
            </a:fld>
            <a:endParaRPr lang="en-US"/>
          </a:p>
        </p:txBody>
      </p:sp>
    </p:spTree>
    <p:extLst>
      <p:ext uri="{BB962C8B-B14F-4D97-AF65-F5344CB8AC3E}">
        <p14:creationId xmlns:p14="http://schemas.microsoft.com/office/powerpoint/2010/main" val="71525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rex3_rf_xy_12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682" y="1422096"/>
            <a:ext cx="4976612" cy="5148072"/>
          </a:xfrm>
          <a:prstGeom prst="rect">
            <a:avLst/>
          </a:prstGeom>
        </p:spPr>
      </p:pic>
      <p:sp>
        <p:nvSpPr>
          <p:cNvPr id="2" name="Title 1"/>
          <p:cNvSpPr>
            <a:spLocks noGrp="1"/>
          </p:cNvSpPr>
          <p:nvPr>
            <p:ph type="title"/>
          </p:nvPr>
        </p:nvSpPr>
        <p:spPr/>
        <p:txBody>
          <a:bodyPr/>
          <a:lstStyle/>
          <a:p>
            <a:r>
              <a:rPr lang="en-US" dirty="0" smtClean="0"/>
              <a:t>Significant Cloud Heating</a:t>
            </a:r>
            <a:endParaRPr lang="en-US" dirty="0"/>
          </a:p>
        </p:txBody>
      </p:sp>
      <p:pic>
        <p:nvPicPr>
          <p:cNvPr id="10" name="Picture 9" descr="Comstock200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859" y="1422096"/>
            <a:ext cx="3185160" cy="5145024"/>
          </a:xfrm>
          <a:prstGeom prst="rect">
            <a:avLst/>
          </a:prstGeom>
        </p:spPr>
      </p:pic>
      <p:sp>
        <p:nvSpPr>
          <p:cNvPr id="11" name="TextBox 10"/>
          <p:cNvSpPr txBox="1"/>
          <p:nvPr/>
        </p:nvSpPr>
        <p:spPr>
          <a:xfrm>
            <a:off x="362880" y="6541583"/>
            <a:ext cx="2324770" cy="307777"/>
          </a:xfrm>
          <a:prstGeom prst="rect">
            <a:avLst/>
          </a:prstGeom>
          <a:noFill/>
        </p:spPr>
        <p:txBody>
          <a:bodyPr wrap="square" rtlCol="0">
            <a:spAutoFit/>
          </a:bodyPr>
          <a:lstStyle/>
          <a:p>
            <a:r>
              <a:rPr lang="en-US" sz="1400" dirty="0" smtClean="0"/>
              <a:t>[Comstock et al., 2002]</a:t>
            </a:r>
            <a:endParaRPr lang="en-US" sz="1400" dirty="0"/>
          </a:p>
        </p:txBody>
      </p:sp>
      <p:sp>
        <p:nvSpPr>
          <p:cNvPr id="13" name="Slide Number Placeholder 12"/>
          <p:cNvSpPr>
            <a:spLocks noGrp="1"/>
          </p:cNvSpPr>
          <p:nvPr>
            <p:ph type="sldNum" sz="quarter" idx="12"/>
          </p:nvPr>
        </p:nvSpPr>
        <p:spPr/>
        <p:txBody>
          <a:bodyPr/>
          <a:lstStyle/>
          <a:p>
            <a:fld id="{DF28FB93-0A08-4E7D-8E63-9EFA29F1E093}" type="slidenum">
              <a:rPr lang="en-US" smtClean="0"/>
              <a:pPr/>
              <a:t>15</a:t>
            </a:fld>
            <a:endParaRPr lang="en-US"/>
          </a:p>
        </p:txBody>
      </p:sp>
    </p:spTree>
    <p:extLst>
      <p:ext uri="{BB962C8B-B14F-4D97-AF65-F5344CB8AC3E}">
        <p14:creationId xmlns:p14="http://schemas.microsoft.com/office/powerpoint/2010/main" val="293842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24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263240"/>
            <a:ext cx="8229600" cy="5406840"/>
          </a:xfrm>
        </p:spPr>
        <p:txBody>
          <a:bodyPr>
            <a:noAutofit/>
          </a:bodyPr>
          <a:lstStyle/>
          <a:p>
            <a:pPr>
              <a:lnSpc>
                <a:spcPct val="110000"/>
              </a:lnSpc>
            </a:pPr>
            <a:r>
              <a:rPr lang="en-US" sz="2000" dirty="0" smtClean="0"/>
              <a:t>ATTREX has been important in understanding and  improving the simulation of ice clouds and water vapor in CAM5.</a:t>
            </a:r>
          </a:p>
          <a:p>
            <a:pPr>
              <a:lnSpc>
                <a:spcPct val="110000"/>
              </a:lnSpc>
            </a:pPr>
            <a:r>
              <a:rPr lang="en-US" sz="2000" dirty="0" smtClean="0"/>
              <a:t>MG Microphysics </a:t>
            </a:r>
          </a:p>
          <a:p>
            <a:pPr lvl="1">
              <a:lnSpc>
                <a:spcPct val="110000"/>
              </a:lnSpc>
            </a:pPr>
            <a:r>
              <a:rPr lang="en-US" sz="1800" dirty="0" smtClean="0"/>
              <a:t>RH too high</a:t>
            </a:r>
          </a:p>
          <a:p>
            <a:pPr lvl="1">
              <a:lnSpc>
                <a:spcPct val="110000"/>
              </a:lnSpc>
            </a:pPr>
            <a:r>
              <a:rPr lang="en-US" sz="1800" dirty="0" smtClean="0"/>
              <a:t>Too  much “snow”, concentrations too large and mass densities too low.</a:t>
            </a:r>
          </a:p>
          <a:p>
            <a:pPr lvl="1">
              <a:lnSpc>
                <a:spcPct val="110000"/>
              </a:lnSpc>
            </a:pPr>
            <a:r>
              <a:rPr lang="en-US" sz="1800" dirty="0" smtClean="0"/>
              <a:t>Ice (0.5 g/cm3) and snow (0.1 g/cm3) densities inappropriate for TTL.</a:t>
            </a:r>
          </a:p>
          <a:p>
            <a:pPr lvl="1">
              <a:lnSpc>
                <a:spcPct val="110000"/>
              </a:lnSpc>
            </a:pPr>
            <a:r>
              <a:rPr lang="en-US" sz="1800" dirty="0" smtClean="0"/>
              <a:t>Cloud fraction too small in the TTL</a:t>
            </a:r>
          </a:p>
          <a:p>
            <a:pPr>
              <a:lnSpc>
                <a:spcPct val="110000"/>
              </a:lnSpc>
            </a:pPr>
            <a:r>
              <a:rPr lang="en-US" sz="2000" dirty="0" smtClean="0"/>
              <a:t>CARMA Microphysics</a:t>
            </a:r>
          </a:p>
          <a:p>
            <a:pPr lvl="1">
              <a:lnSpc>
                <a:spcPct val="110000"/>
              </a:lnSpc>
            </a:pPr>
            <a:r>
              <a:rPr lang="en-US" sz="1800" dirty="0" smtClean="0"/>
              <a:t>Too few small in situ particles</a:t>
            </a:r>
          </a:p>
          <a:p>
            <a:pPr lvl="1">
              <a:lnSpc>
                <a:spcPct val="110000"/>
              </a:lnSpc>
            </a:pPr>
            <a:r>
              <a:rPr lang="en-US" sz="1800" dirty="0" smtClean="0"/>
              <a:t>Cloud </a:t>
            </a:r>
            <a:r>
              <a:rPr lang="en-US" sz="1800" dirty="0"/>
              <a:t>fraction too small in the </a:t>
            </a:r>
            <a:r>
              <a:rPr lang="en-US" sz="1800" dirty="0" smtClean="0"/>
              <a:t>TTL</a:t>
            </a:r>
            <a:endParaRPr lang="en-US" sz="2000" dirty="0" smtClean="0"/>
          </a:p>
          <a:p>
            <a:pPr lvl="1">
              <a:lnSpc>
                <a:spcPct val="110000"/>
              </a:lnSpc>
            </a:pPr>
            <a:r>
              <a:rPr lang="en-US" sz="1800" dirty="0" smtClean="0"/>
              <a:t>With changes to the cloud macrophysics consistent with large scale clouds in the TTL, </a:t>
            </a:r>
            <a:r>
              <a:rPr lang="en-US" sz="1800" dirty="0"/>
              <a:t>campaign </a:t>
            </a:r>
            <a:r>
              <a:rPr lang="en-US" sz="1800" dirty="0" smtClean="0"/>
              <a:t>and flight averages from CARMA simulation agree well with Hawkeye </a:t>
            </a:r>
            <a:r>
              <a:rPr lang="en-US" sz="1800" dirty="0" smtClean="0"/>
              <a:t>data, but RH too high.</a:t>
            </a:r>
            <a:endParaRPr lang="en-US" sz="1800" dirty="0" smtClean="0"/>
          </a:p>
          <a:p>
            <a:pPr>
              <a:lnSpc>
                <a:spcPct val="110000"/>
              </a:lnSpc>
            </a:pPr>
            <a:r>
              <a:rPr lang="en-US" sz="2000" dirty="0" smtClean="0"/>
              <a:t>Cloud heating in the TTL may be significantly underestimated in CAM5, which may affect model biases (IWC, LWCF, </a:t>
            </a:r>
            <a:r>
              <a:rPr lang="en-US" sz="2000" dirty="0" err="1" smtClean="0"/>
              <a:t>Tropopause</a:t>
            </a:r>
            <a:r>
              <a:rPr lang="en-US" sz="2000" dirty="0" smtClean="0"/>
              <a:t> T,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16</a:t>
            </a:fld>
            <a:endParaRPr lang="en-US"/>
          </a:p>
        </p:txBody>
      </p:sp>
    </p:spTree>
    <p:extLst>
      <p:ext uri="{BB962C8B-B14F-4D97-AF65-F5344CB8AC3E}">
        <p14:creationId xmlns:p14="http://schemas.microsoft.com/office/powerpoint/2010/main" val="203473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ou said you'd let ME do it this ti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430" y="3178338"/>
            <a:ext cx="4868401" cy="3681377"/>
          </a:xfrm>
          <a:prstGeom prst="rect">
            <a:avLst/>
          </a:prstGeom>
        </p:spPr>
      </p:pic>
      <p:pic>
        <p:nvPicPr>
          <p:cNvPr id="10" name="Picture 9" descr="Nick &amp; Sarah preflight Hawkey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 y="0"/>
            <a:ext cx="4945758" cy="3689440"/>
          </a:xfrm>
          <a:prstGeom prst="rect">
            <a:avLst/>
          </a:prstGeom>
        </p:spPr>
      </p:pic>
      <p:pic>
        <p:nvPicPr>
          <p:cNvPr id="11" name="Picture 10" descr="Except for DF - busy Payload Op's during Science Fl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028" y="-1"/>
            <a:ext cx="4967804" cy="3725853"/>
          </a:xfrm>
          <a:prstGeom prst="rect">
            <a:avLst/>
          </a:prstGeom>
        </p:spPr>
      </p:pic>
      <p:sp>
        <p:nvSpPr>
          <p:cNvPr id="4" name="Slide Number Placeholder 3"/>
          <p:cNvSpPr>
            <a:spLocks noGrp="1"/>
          </p:cNvSpPr>
          <p:nvPr>
            <p:ph type="sldNum" sz="quarter" idx="12"/>
          </p:nvPr>
        </p:nvSpPr>
        <p:spPr/>
        <p:txBody>
          <a:bodyPr/>
          <a:lstStyle/>
          <a:p>
            <a:fld id="{DF28FB93-0A08-4E7D-8E63-9EFA29F1E093}" type="slidenum">
              <a:rPr lang="en-US" smtClean="0"/>
              <a:pPr/>
              <a:t>17</a:t>
            </a:fld>
            <a:endParaRPr lang="en-US"/>
          </a:p>
        </p:txBody>
      </p:sp>
      <p:pic>
        <p:nvPicPr>
          <p:cNvPr id="9" name="Picture 8" descr="NWV Activit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6" y="3689440"/>
            <a:ext cx="4312967" cy="3170275"/>
          </a:xfrm>
          <a:prstGeom prst="rect">
            <a:avLst/>
          </a:prstGeom>
        </p:spPr>
      </p:pic>
      <p:sp>
        <p:nvSpPr>
          <p:cNvPr id="2" name="Title 1"/>
          <p:cNvSpPr>
            <a:spLocks noGrp="1"/>
          </p:cNvSpPr>
          <p:nvPr>
            <p:ph type="title"/>
          </p:nvPr>
        </p:nvSpPr>
        <p:spPr>
          <a:xfrm>
            <a:off x="396721" y="3178338"/>
            <a:ext cx="8229600" cy="1143000"/>
          </a:xfrm>
        </p:spPr>
        <p:txBody>
          <a:bodyPr/>
          <a:lstStyle/>
          <a:p>
            <a:r>
              <a:rPr lang="en-US" dirty="0" smtClean="0"/>
              <a:t>Thank You For The Great Data! </a:t>
            </a:r>
            <a:endParaRPr lang="en-US" dirty="0"/>
          </a:p>
        </p:txBody>
      </p:sp>
      <p:sp>
        <p:nvSpPr>
          <p:cNvPr id="12" name="TextBox 11"/>
          <p:cNvSpPr txBox="1"/>
          <p:nvPr/>
        </p:nvSpPr>
        <p:spPr>
          <a:xfrm>
            <a:off x="-49536" y="6551938"/>
            <a:ext cx="2424662" cy="307777"/>
          </a:xfrm>
          <a:prstGeom prst="rect">
            <a:avLst/>
          </a:prstGeom>
          <a:noFill/>
        </p:spPr>
        <p:txBody>
          <a:bodyPr wrap="none" rtlCol="0">
            <a:spAutoFit/>
          </a:bodyPr>
          <a:lstStyle/>
          <a:p>
            <a:r>
              <a:rPr lang="en-US" sz="1400" dirty="0" smtClean="0"/>
              <a:t>Photos Courtesy Dave </a:t>
            </a:r>
            <a:r>
              <a:rPr lang="en-US" sz="1400" dirty="0" err="1" smtClean="0"/>
              <a:t>Fratello</a:t>
            </a:r>
            <a:endParaRPr lang="en-US" sz="1400" dirty="0"/>
          </a:p>
        </p:txBody>
      </p:sp>
    </p:spTree>
    <p:extLst>
      <p:ext uri="{BB962C8B-B14F-4D97-AF65-F5344CB8AC3E}">
        <p14:creationId xmlns:p14="http://schemas.microsoft.com/office/powerpoint/2010/main" val="343423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600200"/>
            <a:ext cx="8229600" cy="5069880"/>
          </a:xfrm>
        </p:spPr>
        <p:txBody>
          <a:bodyPr/>
          <a:lstStyle/>
          <a:p>
            <a:pPr marL="0" indent="0">
              <a:buNone/>
            </a:pPr>
            <a:endParaRPr lang="en-US" sz="1400" dirty="0"/>
          </a:p>
          <a:p>
            <a:r>
              <a:rPr lang="en-US" sz="2000" dirty="0"/>
              <a:t>Continue to evaluate and refine this alternate representation for TTL macrophysics, including CAM5/MG and free running CAM5/CARMA.</a:t>
            </a:r>
          </a:p>
          <a:p>
            <a:r>
              <a:rPr lang="en-US" sz="2000" dirty="0"/>
              <a:t>Identify a diagnostic field (e.g. stability, eddy diffusivity, …) to define the large scale region rather than arbitrary pressure levels. Might affect regions other than just the TTL and could move with climate change.</a:t>
            </a:r>
          </a:p>
          <a:p>
            <a:r>
              <a:rPr lang="en-US" sz="2000" dirty="0"/>
              <a:t>Use SSFR data to validate ice cloud heating rates?</a:t>
            </a:r>
          </a:p>
          <a:p>
            <a:r>
              <a:rPr lang="en-US" sz="2000" dirty="0"/>
              <a:t>Evaluate role of TTL cirrus in troposphere-stratosphere exchange (</a:t>
            </a:r>
            <a:r>
              <a:rPr lang="en-US" sz="2000" dirty="0" err="1"/>
              <a:t>Corti</a:t>
            </a:r>
            <a:r>
              <a:rPr lang="en-US" sz="2000" dirty="0"/>
              <a:t> et al., 2006)</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18</a:t>
            </a:fld>
            <a:endParaRPr lang="en-US"/>
          </a:p>
        </p:txBody>
      </p:sp>
    </p:spTree>
    <p:extLst>
      <p:ext uri="{BB962C8B-B14F-4D97-AF65-F5344CB8AC3E}">
        <p14:creationId xmlns:p14="http://schemas.microsoft.com/office/powerpoint/2010/main" val="940636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rex3_kramer_RHT.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33250" y="4616952"/>
            <a:ext cx="4114800" cy="2001098"/>
          </a:xfrm>
          <a:prstGeom prst="rect">
            <a:avLst/>
          </a:prstGeom>
        </p:spPr>
      </p:pic>
      <p:pic>
        <p:nvPicPr>
          <p:cNvPr id="22" name="Picture 21" descr="attrex3_kramer_RHT.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33250" y="2177604"/>
            <a:ext cx="4114800" cy="1993392"/>
          </a:xfrm>
          <a:prstGeom prst="rect">
            <a:avLst/>
          </a:prstGeom>
        </p:spPr>
      </p:pic>
      <p:pic>
        <p:nvPicPr>
          <p:cNvPr id="18" name="Picture 17" descr="attrex3_NOAA_H2DS_kramer_RHaTa.nc.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69519" y="4624658"/>
            <a:ext cx="4114800" cy="1993392"/>
          </a:xfrm>
          <a:prstGeom prst="rect">
            <a:avLst/>
          </a:prstGeom>
        </p:spPr>
      </p:pic>
      <p:pic>
        <p:nvPicPr>
          <p:cNvPr id="17" name="Picture 16" descr="attrex3_DLH_H2DS_kramer_RHaTa.nc.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78160" y="2181042"/>
            <a:ext cx="4114800" cy="1993392"/>
          </a:xfrm>
          <a:prstGeom prst="rect">
            <a:avLst/>
          </a:prstGeom>
        </p:spPr>
      </p:pic>
      <p:sp>
        <p:nvSpPr>
          <p:cNvPr id="2" name="Title 1"/>
          <p:cNvSpPr>
            <a:spLocks noGrp="1"/>
          </p:cNvSpPr>
          <p:nvPr>
            <p:ph type="title"/>
          </p:nvPr>
        </p:nvSpPr>
        <p:spPr/>
        <p:txBody>
          <a:bodyPr/>
          <a:lstStyle/>
          <a:p>
            <a:r>
              <a:rPr lang="en-US" dirty="0" err="1" smtClean="0"/>
              <a:t>Krämer</a:t>
            </a:r>
            <a:r>
              <a:rPr lang="en-US" dirty="0" smtClean="0"/>
              <a:t> Plots : RH </a:t>
            </a:r>
            <a:r>
              <a:rPr lang="en-US" dirty="0" err="1" smtClean="0"/>
              <a:t>vs</a:t>
            </a:r>
            <a:r>
              <a:rPr lang="en-US" dirty="0" smtClean="0"/>
              <a:t> T</a:t>
            </a:r>
            <a:endParaRPr lang="en-US" dirty="0"/>
          </a:p>
        </p:txBody>
      </p:sp>
      <p:sp>
        <p:nvSpPr>
          <p:cNvPr id="9" name="TextBox 8"/>
          <p:cNvSpPr txBox="1"/>
          <p:nvPr/>
        </p:nvSpPr>
        <p:spPr>
          <a:xfrm>
            <a:off x="586800" y="1814400"/>
            <a:ext cx="4106160" cy="369332"/>
          </a:xfrm>
          <a:prstGeom prst="rect">
            <a:avLst/>
          </a:prstGeom>
          <a:noFill/>
        </p:spPr>
        <p:txBody>
          <a:bodyPr wrap="square" rtlCol="0">
            <a:spAutoFit/>
          </a:bodyPr>
          <a:lstStyle/>
          <a:p>
            <a:pPr algn="ctr"/>
            <a:r>
              <a:rPr lang="en-US" dirty="0" smtClean="0"/>
              <a:t>DLH</a:t>
            </a:r>
            <a:endParaRPr lang="en-US" dirty="0"/>
          </a:p>
        </p:txBody>
      </p:sp>
      <p:sp>
        <p:nvSpPr>
          <p:cNvPr id="10" name="TextBox 9"/>
          <p:cNvSpPr txBox="1"/>
          <p:nvPr/>
        </p:nvSpPr>
        <p:spPr>
          <a:xfrm rot="16200000">
            <a:off x="-384076" y="2995561"/>
            <a:ext cx="1537859" cy="369332"/>
          </a:xfrm>
          <a:prstGeom prst="rect">
            <a:avLst/>
          </a:prstGeom>
          <a:noFill/>
        </p:spPr>
        <p:txBody>
          <a:bodyPr wrap="square" rtlCol="0">
            <a:spAutoFit/>
          </a:bodyPr>
          <a:lstStyle/>
          <a:p>
            <a:pPr algn="ctr"/>
            <a:r>
              <a:rPr lang="en-US" dirty="0" smtClean="0"/>
              <a:t>All Sky</a:t>
            </a:r>
            <a:endParaRPr lang="en-US" dirty="0"/>
          </a:p>
        </p:txBody>
      </p:sp>
      <p:sp>
        <p:nvSpPr>
          <p:cNvPr id="11" name="TextBox 10"/>
          <p:cNvSpPr txBox="1"/>
          <p:nvPr/>
        </p:nvSpPr>
        <p:spPr>
          <a:xfrm rot="16200000">
            <a:off x="-384077" y="5454841"/>
            <a:ext cx="1537859" cy="369332"/>
          </a:xfrm>
          <a:prstGeom prst="rect">
            <a:avLst/>
          </a:prstGeom>
          <a:noFill/>
        </p:spPr>
        <p:txBody>
          <a:bodyPr wrap="square" rtlCol="0">
            <a:spAutoFit/>
          </a:bodyPr>
          <a:lstStyle/>
          <a:p>
            <a:pPr algn="ctr"/>
            <a:r>
              <a:rPr lang="en-US" dirty="0" smtClean="0"/>
              <a:t>All Sky</a:t>
            </a:r>
            <a:endParaRPr lang="en-US" dirty="0"/>
          </a:p>
        </p:txBody>
      </p:sp>
      <p:sp>
        <p:nvSpPr>
          <p:cNvPr id="15" name="Slide Number Placeholder 14"/>
          <p:cNvSpPr>
            <a:spLocks noGrp="1"/>
          </p:cNvSpPr>
          <p:nvPr>
            <p:ph type="sldNum" sz="quarter" idx="12"/>
          </p:nvPr>
        </p:nvSpPr>
        <p:spPr/>
        <p:txBody>
          <a:bodyPr/>
          <a:lstStyle/>
          <a:p>
            <a:fld id="{DF28FB93-0A08-4E7D-8E63-9EFA29F1E093}" type="slidenum">
              <a:rPr lang="en-US" smtClean="0"/>
              <a:pPr/>
              <a:t>19</a:t>
            </a:fld>
            <a:endParaRPr lang="en-US"/>
          </a:p>
        </p:txBody>
      </p:sp>
      <p:sp>
        <p:nvSpPr>
          <p:cNvPr id="16" name="TextBox 15"/>
          <p:cNvSpPr txBox="1"/>
          <p:nvPr/>
        </p:nvSpPr>
        <p:spPr>
          <a:xfrm>
            <a:off x="586800" y="4255326"/>
            <a:ext cx="4106160" cy="369332"/>
          </a:xfrm>
          <a:prstGeom prst="rect">
            <a:avLst/>
          </a:prstGeom>
          <a:noFill/>
        </p:spPr>
        <p:txBody>
          <a:bodyPr wrap="square" rtlCol="0">
            <a:spAutoFit/>
          </a:bodyPr>
          <a:lstStyle/>
          <a:p>
            <a:pPr algn="ctr"/>
            <a:r>
              <a:rPr lang="en-US" dirty="0" smtClean="0"/>
              <a:t>NOAA</a:t>
            </a:r>
            <a:endParaRPr lang="en-US" dirty="0"/>
          </a:p>
        </p:txBody>
      </p:sp>
      <p:sp>
        <p:nvSpPr>
          <p:cNvPr id="19" name="TextBox 18"/>
          <p:cNvSpPr txBox="1"/>
          <p:nvPr/>
        </p:nvSpPr>
        <p:spPr>
          <a:xfrm>
            <a:off x="4941890" y="4263966"/>
            <a:ext cx="4106160" cy="369332"/>
          </a:xfrm>
          <a:prstGeom prst="rect">
            <a:avLst/>
          </a:prstGeom>
          <a:noFill/>
        </p:spPr>
        <p:txBody>
          <a:bodyPr wrap="square" rtlCol="0">
            <a:spAutoFit/>
          </a:bodyPr>
          <a:lstStyle/>
          <a:p>
            <a:pPr algn="ctr"/>
            <a:r>
              <a:rPr lang="en-US" dirty="0" smtClean="0"/>
              <a:t>CARMA – Modified Macrophysics</a:t>
            </a:r>
            <a:endParaRPr lang="en-US" dirty="0"/>
          </a:p>
        </p:txBody>
      </p:sp>
      <p:sp>
        <p:nvSpPr>
          <p:cNvPr id="21" name="TextBox 20"/>
          <p:cNvSpPr txBox="1"/>
          <p:nvPr/>
        </p:nvSpPr>
        <p:spPr>
          <a:xfrm>
            <a:off x="4953720" y="1808272"/>
            <a:ext cx="4106160" cy="369332"/>
          </a:xfrm>
          <a:prstGeom prst="rect">
            <a:avLst/>
          </a:prstGeom>
          <a:noFill/>
        </p:spPr>
        <p:txBody>
          <a:bodyPr wrap="square" rtlCol="0">
            <a:spAutoFit/>
          </a:bodyPr>
          <a:lstStyle/>
          <a:p>
            <a:pPr algn="ctr"/>
            <a:r>
              <a:rPr lang="en-US" dirty="0" smtClean="0"/>
              <a:t>CARMA – Base Macrophysics</a:t>
            </a:r>
            <a:endParaRPr lang="en-US" dirty="0"/>
          </a:p>
        </p:txBody>
      </p:sp>
      <p:sp>
        <p:nvSpPr>
          <p:cNvPr id="4" name="TextBox 3"/>
          <p:cNvSpPr txBox="1"/>
          <p:nvPr/>
        </p:nvSpPr>
        <p:spPr>
          <a:xfrm>
            <a:off x="6877169" y="4870577"/>
            <a:ext cx="1079958" cy="307777"/>
          </a:xfrm>
          <a:prstGeom prst="rect">
            <a:avLst/>
          </a:prstGeom>
          <a:noFill/>
        </p:spPr>
        <p:txBody>
          <a:bodyPr wrap="square" rtlCol="0">
            <a:spAutoFit/>
          </a:bodyPr>
          <a:lstStyle/>
          <a:p>
            <a:r>
              <a:rPr lang="en-US" sz="1400" dirty="0" smtClean="0">
                <a:solidFill>
                  <a:srgbClr val="FF0000"/>
                </a:solidFill>
              </a:rPr>
              <a:t>Too Wet</a:t>
            </a:r>
            <a:endParaRPr lang="en-US" sz="1400" dirty="0">
              <a:solidFill>
                <a:srgbClr val="FF0000"/>
              </a:solidFill>
            </a:endParaRPr>
          </a:p>
        </p:txBody>
      </p:sp>
    </p:spTree>
    <p:extLst>
      <p:ext uri="{BB962C8B-B14F-4D97-AF65-F5344CB8AC3E}">
        <p14:creationId xmlns:p14="http://schemas.microsoft.com/office/powerpoint/2010/main" val="8093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600200"/>
            <a:ext cx="8229600" cy="4983480"/>
          </a:xfrm>
        </p:spPr>
        <p:txBody>
          <a:bodyPr>
            <a:normAutofit fontScale="70000" lnSpcReduction="20000"/>
          </a:bodyPr>
          <a:lstStyle/>
          <a:p>
            <a:r>
              <a:rPr lang="en-US" dirty="0" smtClean="0"/>
              <a:t>Used SD-CAM5 (1.9˚ x 2.5˚, 56 levels)</a:t>
            </a:r>
          </a:p>
          <a:p>
            <a:pPr lvl="1"/>
            <a:r>
              <a:rPr lang="en-US" dirty="0" smtClean="0"/>
              <a:t>Nudge to GEOS-5 Assimilated Meteorology</a:t>
            </a:r>
          </a:p>
          <a:p>
            <a:pPr lvl="1"/>
            <a:r>
              <a:rPr lang="en-US" dirty="0" smtClean="0"/>
              <a:t>Sample Simulations Along Aircraft Flight Tracks</a:t>
            </a:r>
          </a:p>
          <a:p>
            <a:pPr lvl="1"/>
            <a:r>
              <a:rPr lang="en-US" dirty="0" smtClean="0"/>
              <a:t>Compare Model to ATTREX3 Observations</a:t>
            </a:r>
          </a:p>
          <a:p>
            <a:r>
              <a:rPr lang="en-US" dirty="0" smtClean="0"/>
              <a:t>2 Different Ice Microphysics Schemes</a:t>
            </a:r>
          </a:p>
          <a:p>
            <a:pPr lvl="1"/>
            <a:r>
              <a:rPr lang="en-US" dirty="0" smtClean="0"/>
              <a:t>MG (Standard; Morrison &amp; </a:t>
            </a:r>
            <a:r>
              <a:rPr lang="en-US" dirty="0" err="1" smtClean="0"/>
              <a:t>Gettelman</a:t>
            </a:r>
            <a:r>
              <a:rPr lang="en-US" dirty="0" smtClean="0"/>
              <a:t>, 2008)</a:t>
            </a:r>
          </a:p>
          <a:p>
            <a:pPr lvl="2"/>
            <a:r>
              <a:rPr lang="en-US" dirty="0" smtClean="0"/>
              <a:t>Two Moment (Mass and Number)</a:t>
            </a:r>
          </a:p>
          <a:p>
            <a:pPr lvl="2"/>
            <a:r>
              <a:rPr lang="en-US" dirty="0" smtClean="0"/>
              <a:t>Ice and Snow</a:t>
            </a:r>
          </a:p>
          <a:p>
            <a:pPr lvl="1"/>
            <a:r>
              <a:rPr lang="en-US" dirty="0" smtClean="0"/>
              <a:t>CARMA (Bardeen et al., 2013)</a:t>
            </a:r>
          </a:p>
          <a:p>
            <a:pPr lvl="2"/>
            <a:r>
              <a:rPr lang="en-US" dirty="0" smtClean="0"/>
              <a:t>Sectional (28 Size Bins)</a:t>
            </a:r>
          </a:p>
          <a:p>
            <a:pPr lvl="2"/>
            <a:r>
              <a:rPr lang="en-US" dirty="0" smtClean="0"/>
              <a:t>In Situ Ice and Detrained Ice</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2</a:t>
            </a:fld>
            <a:endParaRPr lang="en-US"/>
          </a:p>
        </p:txBody>
      </p:sp>
    </p:spTree>
    <p:extLst>
      <p:ext uri="{BB962C8B-B14F-4D97-AF65-F5344CB8AC3E}">
        <p14:creationId xmlns:p14="http://schemas.microsoft.com/office/powerpoint/2010/main" val="357449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trex3_kramer_MNR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397" y="1773000"/>
            <a:ext cx="3807246" cy="5029200"/>
          </a:xfrm>
          <a:prstGeom prst="rect">
            <a:avLst/>
          </a:prstGeom>
        </p:spPr>
      </p:pic>
      <p:sp>
        <p:nvSpPr>
          <p:cNvPr id="2" name="Title 1"/>
          <p:cNvSpPr>
            <a:spLocks noGrp="1"/>
          </p:cNvSpPr>
          <p:nvPr>
            <p:ph type="title"/>
          </p:nvPr>
        </p:nvSpPr>
        <p:spPr/>
        <p:txBody>
          <a:bodyPr/>
          <a:lstStyle/>
          <a:p>
            <a:r>
              <a:rPr lang="en-US" dirty="0" smtClean="0"/>
              <a:t>Kramer Plots : M, N, Re </a:t>
            </a:r>
            <a:r>
              <a:rPr lang="en-US" dirty="0" err="1" smtClean="0"/>
              <a:t>vs</a:t>
            </a:r>
            <a:r>
              <a:rPr lang="en-US" dirty="0" smtClean="0"/>
              <a:t> T</a:t>
            </a:r>
            <a:endParaRPr lang="en-US" dirty="0"/>
          </a:p>
        </p:txBody>
      </p:sp>
      <p:sp>
        <p:nvSpPr>
          <p:cNvPr id="6" name="TextBox 5"/>
          <p:cNvSpPr txBox="1"/>
          <p:nvPr/>
        </p:nvSpPr>
        <p:spPr>
          <a:xfrm>
            <a:off x="613408" y="1399680"/>
            <a:ext cx="3931701" cy="369332"/>
          </a:xfrm>
          <a:prstGeom prst="rect">
            <a:avLst/>
          </a:prstGeom>
          <a:noFill/>
        </p:spPr>
        <p:txBody>
          <a:bodyPr wrap="square" rtlCol="0">
            <a:spAutoFit/>
          </a:bodyPr>
          <a:lstStyle/>
          <a:p>
            <a:pPr algn="ctr"/>
            <a:r>
              <a:rPr lang="en-US" dirty="0" smtClean="0"/>
              <a:t>Hawkeye 2DS</a:t>
            </a:r>
            <a:endParaRPr lang="en-US" dirty="0"/>
          </a:p>
        </p:txBody>
      </p:sp>
      <p:sp>
        <p:nvSpPr>
          <p:cNvPr id="7" name="TextBox 6"/>
          <p:cNvSpPr txBox="1"/>
          <p:nvPr/>
        </p:nvSpPr>
        <p:spPr>
          <a:xfrm>
            <a:off x="4763142" y="1399680"/>
            <a:ext cx="3931701" cy="369332"/>
          </a:xfrm>
          <a:prstGeom prst="rect">
            <a:avLst/>
          </a:prstGeom>
          <a:noFill/>
        </p:spPr>
        <p:txBody>
          <a:bodyPr wrap="square" rtlCol="0">
            <a:spAutoFit/>
          </a:bodyPr>
          <a:lstStyle/>
          <a:p>
            <a:pPr algn="ctr"/>
            <a:r>
              <a:rPr lang="en-US" dirty="0" smtClean="0"/>
              <a:t>CARMA – Modified Macrophysics</a:t>
            </a:r>
            <a:endParaRPr lang="en-US" dirty="0"/>
          </a:p>
        </p:txBody>
      </p:sp>
      <p:sp>
        <p:nvSpPr>
          <p:cNvPr id="8" name="TextBox 7"/>
          <p:cNvSpPr txBox="1"/>
          <p:nvPr/>
        </p:nvSpPr>
        <p:spPr>
          <a:xfrm rot="16200000">
            <a:off x="-216004" y="2384640"/>
            <a:ext cx="1270030" cy="369332"/>
          </a:xfrm>
          <a:prstGeom prst="rect">
            <a:avLst/>
          </a:prstGeom>
          <a:noFill/>
        </p:spPr>
        <p:txBody>
          <a:bodyPr wrap="square" rtlCol="0">
            <a:spAutoFit/>
          </a:bodyPr>
          <a:lstStyle/>
          <a:p>
            <a:pPr algn="ctr"/>
            <a:r>
              <a:rPr lang="en-US" dirty="0" smtClean="0"/>
              <a:t>Mass</a:t>
            </a:r>
            <a:endParaRPr lang="en-US" dirty="0"/>
          </a:p>
        </p:txBody>
      </p:sp>
      <p:sp>
        <p:nvSpPr>
          <p:cNvPr id="9" name="TextBox 8"/>
          <p:cNvSpPr txBox="1"/>
          <p:nvPr/>
        </p:nvSpPr>
        <p:spPr>
          <a:xfrm rot="16200000">
            <a:off x="-214913" y="4040400"/>
            <a:ext cx="1270030" cy="369332"/>
          </a:xfrm>
          <a:prstGeom prst="rect">
            <a:avLst/>
          </a:prstGeom>
          <a:noFill/>
        </p:spPr>
        <p:txBody>
          <a:bodyPr wrap="square" rtlCol="0">
            <a:spAutoFit/>
          </a:bodyPr>
          <a:lstStyle/>
          <a:p>
            <a:pPr algn="ctr"/>
            <a:r>
              <a:rPr lang="en-US" dirty="0" smtClean="0"/>
              <a:t>Number</a:t>
            </a:r>
            <a:endParaRPr lang="en-US" dirty="0"/>
          </a:p>
        </p:txBody>
      </p:sp>
      <p:sp>
        <p:nvSpPr>
          <p:cNvPr id="10" name="TextBox 9"/>
          <p:cNvSpPr txBox="1"/>
          <p:nvPr/>
        </p:nvSpPr>
        <p:spPr>
          <a:xfrm rot="16200000">
            <a:off x="-206273" y="5673360"/>
            <a:ext cx="1270030" cy="369332"/>
          </a:xfrm>
          <a:prstGeom prst="rect">
            <a:avLst/>
          </a:prstGeom>
          <a:noFill/>
        </p:spPr>
        <p:txBody>
          <a:bodyPr wrap="square" rtlCol="0">
            <a:spAutoFit/>
          </a:bodyPr>
          <a:lstStyle/>
          <a:p>
            <a:pPr algn="ctr"/>
            <a:r>
              <a:rPr lang="en-US" dirty="0" smtClean="0"/>
              <a:t>Radius</a:t>
            </a:r>
            <a:endParaRPr lang="en-US" dirty="0"/>
          </a:p>
        </p:txBody>
      </p:sp>
      <p:pic>
        <p:nvPicPr>
          <p:cNvPr id="12" name="Picture 11" descr="attrex3_DLH_H2DS_kramer_MRET.n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556" y="1764360"/>
            <a:ext cx="3949553" cy="5029200"/>
          </a:xfrm>
          <a:prstGeom prst="rect">
            <a:avLst/>
          </a:prstGeom>
        </p:spPr>
      </p:pic>
      <p:sp>
        <p:nvSpPr>
          <p:cNvPr id="13" name="Slide Number Placeholder 12"/>
          <p:cNvSpPr>
            <a:spLocks noGrp="1"/>
          </p:cNvSpPr>
          <p:nvPr>
            <p:ph type="sldNum" sz="quarter" idx="12"/>
          </p:nvPr>
        </p:nvSpPr>
        <p:spPr/>
        <p:txBody>
          <a:bodyPr/>
          <a:lstStyle/>
          <a:p>
            <a:fld id="{DF28FB93-0A08-4E7D-8E63-9EFA29F1E093}" type="slidenum">
              <a:rPr lang="en-US" smtClean="0"/>
              <a:pPr/>
              <a:t>20</a:t>
            </a:fld>
            <a:endParaRPr lang="en-US"/>
          </a:p>
        </p:txBody>
      </p:sp>
    </p:spTree>
    <p:extLst>
      <p:ext uri="{BB962C8B-B14F-4D97-AF65-F5344CB8AC3E}">
        <p14:creationId xmlns:p14="http://schemas.microsoft.com/office/powerpoint/2010/main" val="72609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ttrex3_curtain_st_ghawk_20140216_T.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69" y="1823040"/>
            <a:ext cx="3017520" cy="5029200"/>
          </a:xfrm>
          <a:prstGeom prst="rect">
            <a:avLst/>
          </a:prstGeom>
        </p:spPr>
      </p:pic>
      <p:sp>
        <p:nvSpPr>
          <p:cNvPr id="2" name="Title 1"/>
          <p:cNvSpPr>
            <a:spLocks noGrp="1"/>
          </p:cNvSpPr>
          <p:nvPr>
            <p:ph type="title"/>
          </p:nvPr>
        </p:nvSpPr>
        <p:spPr/>
        <p:txBody>
          <a:bodyPr/>
          <a:lstStyle/>
          <a:p>
            <a:r>
              <a:rPr lang="en-US" dirty="0" smtClean="0"/>
              <a:t>ATTREX3, 20140216</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3</a:t>
            </a:fld>
            <a:endParaRPr lang="en-US"/>
          </a:p>
        </p:txBody>
      </p:sp>
      <p:pic>
        <p:nvPicPr>
          <p:cNvPr id="9" name="Picture 8" descr="attrex3_curtain_st_ghawk_20140216_Q.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057964" y="1824840"/>
            <a:ext cx="3017520" cy="5029200"/>
          </a:xfrm>
          <a:prstGeom prst="rect">
            <a:avLst/>
          </a:prstGeom>
        </p:spPr>
      </p:pic>
      <p:pic>
        <p:nvPicPr>
          <p:cNvPr id="10" name="Picture 9" descr="attrex3_curtain_st_ghawk_20140216_CLDICE.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123900" y="1824840"/>
            <a:ext cx="3017520" cy="5029200"/>
          </a:xfrm>
          <a:prstGeom prst="rect">
            <a:avLst/>
          </a:prstGeom>
        </p:spPr>
      </p:pic>
      <p:sp>
        <p:nvSpPr>
          <p:cNvPr id="12" name="TextBox 11"/>
          <p:cNvSpPr txBox="1"/>
          <p:nvPr/>
        </p:nvSpPr>
        <p:spPr>
          <a:xfrm>
            <a:off x="586800" y="1451520"/>
            <a:ext cx="1866861" cy="369332"/>
          </a:xfrm>
          <a:prstGeom prst="rect">
            <a:avLst/>
          </a:prstGeom>
          <a:noFill/>
        </p:spPr>
        <p:txBody>
          <a:bodyPr wrap="square" rtlCol="0">
            <a:spAutoFit/>
          </a:bodyPr>
          <a:lstStyle/>
          <a:p>
            <a:pPr algn="ctr"/>
            <a:r>
              <a:rPr lang="en-US" dirty="0" smtClean="0"/>
              <a:t>Temperature</a:t>
            </a:r>
            <a:endParaRPr lang="en-US" dirty="0"/>
          </a:p>
        </p:txBody>
      </p:sp>
      <p:sp>
        <p:nvSpPr>
          <p:cNvPr id="13" name="TextBox 12"/>
          <p:cNvSpPr txBox="1"/>
          <p:nvPr/>
        </p:nvSpPr>
        <p:spPr>
          <a:xfrm>
            <a:off x="3676691" y="1455508"/>
            <a:ext cx="1866861" cy="369332"/>
          </a:xfrm>
          <a:prstGeom prst="rect">
            <a:avLst/>
          </a:prstGeom>
          <a:noFill/>
        </p:spPr>
        <p:txBody>
          <a:bodyPr wrap="square" rtlCol="0">
            <a:spAutoFit/>
          </a:bodyPr>
          <a:lstStyle/>
          <a:p>
            <a:pPr algn="ctr"/>
            <a:r>
              <a:rPr lang="en-US" dirty="0" smtClean="0"/>
              <a:t>Specific Humidity</a:t>
            </a:r>
            <a:endParaRPr lang="en-US" dirty="0"/>
          </a:p>
        </p:txBody>
      </p:sp>
      <p:sp>
        <p:nvSpPr>
          <p:cNvPr id="14" name="TextBox 13"/>
          <p:cNvSpPr txBox="1"/>
          <p:nvPr/>
        </p:nvSpPr>
        <p:spPr>
          <a:xfrm>
            <a:off x="6305341" y="1451520"/>
            <a:ext cx="2663388" cy="369332"/>
          </a:xfrm>
          <a:prstGeom prst="rect">
            <a:avLst/>
          </a:prstGeom>
          <a:noFill/>
        </p:spPr>
        <p:txBody>
          <a:bodyPr wrap="square" rtlCol="0">
            <a:spAutoFit/>
          </a:bodyPr>
          <a:lstStyle/>
          <a:p>
            <a:pPr algn="ctr"/>
            <a:r>
              <a:rPr lang="en-US" dirty="0" smtClean="0"/>
              <a:t>Ice Water Content</a:t>
            </a:r>
            <a:endParaRPr lang="en-US" dirty="0"/>
          </a:p>
        </p:txBody>
      </p:sp>
      <p:sp>
        <p:nvSpPr>
          <p:cNvPr id="3" name="TextBox 2"/>
          <p:cNvSpPr txBox="1"/>
          <p:nvPr/>
        </p:nvSpPr>
        <p:spPr>
          <a:xfrm>
            <a:off x="3616179" y="4129920"/>
            <a:ext cx="1140435" cy="523220"/>
          </a:xfrm>
          <a:prstGeom prst="rect">
            <a:avLst/>
          </a:prstGeom>
          <a:solidFill>
            <a:schemeClr val="tx1"/>
          </a:solidFill>
        </p:spPr>
        <p:txBody>
          <a:bodyPr wrap="square" rtlCol="0">
            <a:spAutoFit/>
          </a:bodyPr>
          <a:lstStyle/>
          <a:p>
            <a:pPr algn="ctr"/>
            <a:r>
              <a:rPr lang="en-US" sz="1400" dirty="0" smtClean="0">
                <a:solidFill>
                  <a:srgbClr val="FF0000"/>
                </a:solidFill>
              </a:rPr>
              <a:t>Missing Convection?</a:t>
            </a:r>
            <a:endParaRPr lang="en-US" sz="1400" dirty="0">
              <a:solidFill>
                <a:srgbClr val="FF0000"/>
              </a:solidFill>
            </a:endParaRPr>
          </a:p>
        </p:txBody>
      </p:sp>
      <p:cxnSp>
        <p:nvCxnSpPr>
          <p:cNvPr id="15" name="Straight Connector 14"/>
          <p:cNvCxnSpPr/>
          <p:nvPr/>
        </p:nvCxnSpPr>
        <p:spPr>
          <a:xfrm flipV="1">
            <a:off x="4017442" y="2842560"/>
            <a:ext cx="639335" cy="113184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0880" y="4131720"/>
            <a:ext cx="1599034" cy="523220"/>
          </a:xfrm>
          <a:prstGeom prst="rect">
            <a:avLst/>
          </a:prstGeom>
          <a:solidFill>
            <a:schemeClr val="tx1"/>
          </a:solidFill>
        </p:spPr>
        <p:txBody>
          <a:bodyPr wrap="square" rtlCol="0">
            <a:spAutoFit/>
          </a:bodyPr>
          <a:lstStyle/>
          <a:p>
            <a:pPr algn="ctr"/>
            <a:r>
              <a:rPr lang="en-US" sz="1400" dirty="0" smtClean="0">
                <a:solidFill>
                  <a:srgbClr val="FF0000"/>
                </a:solidFill>
              </a:rPr>
              <a:t>Missing Double </a:t>
            </a:r>
            <a:r>
              <a:rPr lang="en-US" sz="1400" dirty="0" err="1" smtClean="0">
                <a:solidFill>
                  <a:srgbClr val="FF0000"/>
                </a:solidFill>
              </a:rPr>
              <a:t>Tropopause</a:t>
            </a:r>
            <a:endParaRPr lang="en-US" sz="1400" dirty="0">
              <a:solidFill>
                <a:srgbClr val="FF0000"/>
              </a:solidFill>
            </a:endParaRPr>
          </a:p>
        </p:txBody>
      </p:sp>
      <p:cxnSp>
        <p:nvCxnSpPr>
          <p:cNvPr id="17" name="Straight Connector 16"/>
          <p:cNvCxnSpPr/>
          <p:nvPr/>
        </p:nvCxnSpPr>
        <p:spPr>
          <a:xfrm flipV="1">
            <a:off x="1477384" y="3637440"/>
            <a:ext cx="215991" cy="33696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897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Krämer</a:t>
            </a:r>
            <a:r>
              <a:rPr lang="en-US" dirty="0" smtClean="0"/>
              <a:t> Plots : </a:t>
            </a:r>
            <a:r>
              <a:rPr lang="en-US" dirty="0" smtClean="0"/>
              <a:t>RH </a:t>
            </a:r>
            <a:r>
              <a:rPr lang="en-US" dirty="0" err="1" smtClean="0"/>
              <a:t>vs</a:t>
            </a:r>
            <a:r>
              <a:rPr lang="en-US" dirty="0" smtClean="0"/>
              <a:t> T</a:t>
            </a:r>
            <a:endParaRPr lang="en-US" dirty="0"/>
          </a:p>
        </p:txBody>
      </p:sp>
      <p:pic>
        <p:nvPicPr>
          <p:cNvPr id="4" name="Picture 3" descr="attrex3_DLH_HFCDP_kramer_RHcTc.n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60" y="2177973"/>
            <a:ext cx="4114800" cy="1990033"/>
          </a:xfrm>
          <a:prstGeom prst="rect">
            <a:avLst/>
          </a:prstGeom>
        </p:spPr>
      </p:pic>
      <p:pic>
        <p:nvPicPr>
          <p:cNvPr id="5" name="Picture 4" descr="attrex3_DLH_HFCDP_kramer_RHT.nc.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69520" y="4628096"/>
            <a:ext cx="4114800" cy="1993392"/>
          </a:xfrm>
          <a:prstGeom prst="rect">
            <a:avLst/>
          </a:prstGeom>
        </p:spPr>
      </p:pic>
      <p:pic>
        <p:nvPicPr>
          <p:cNvPr id="6" name="Picture 5" descr="attrex3_NOAA_H2DS_kramer_RHT.nc.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41890" y="4624658"/>
            <a:ext cx="4114800" cy="1993392"/>
          </a:xfrm>
          <a:prstGeom prst="rect">
            <a:avLst/>
          </a:prstGeom>
        </p:spPr>
      </p:pic>
      <p:pic>
        <p:nvPicPr>
          <p:cNvPr id="7" name="Picture 6" descr="attrex3_NOAA_H2DS_kramer_RHcTc.nc.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933250" y="2178619"/>
            <a:ext cx="4114800" cy="1993392"/>
          </a:xfrm>
          <a:prstGeom prst="rect">
            <a:avLst/>
          </a:prstGeom>
        </p:spPr>
      </p:pic>
      <p:sp>
        <p:nvSpPr>
          <p:cNvPr id="8" name="TextBox 7"/>
          <p:cNvSpPr txBox="1"/>
          <p:nvPr/>
        </p:nvSpPr>
        <p:spPr>
          <a:xfrm>
            <a:off x="4941890" y="1779840"/>
            <a:ext cx="4106160" cy="369332"/>
          </a:xfrm>
          <a:prstGeom prst="rect">
            <a:avLst/>
          </a:prstGeom>
          <a:noFill/>
        </p:spPr>
        <p:txBody>
          <a:bodyPr wrap="square" rtlCol="0">
            <a:spAutoFit/>
          </a:bodyPr>
          <a:lstStyle/>
          <a:p>
            <a:pPr algn="ctr"/>
            <a:r>
              <a:rPr lang="en-US" dirty="0" smtClean="0"/>
              <a:t>NOAA</a:t>
            </a:r>
            <a:endParaRPr lang="en-US" dirty="0"/>
          </a:p>
        </p:txBody>
      </p:sp>
      <p:sp>
        <p:nvSpPr>
          <p:cNvPr id="9" name="TextBox 8"/>
          <p:cNvSpPr txBox="1"/>
          <p:nvPr/>
        </p:nvSpPr>
        <p:spPr>
          <a:xfrm>
            <a:off x="586800" y="1814400"/>
            <a:ext cx="4106160" cy="369332"/>
          </a:xfrm>
          <a:prstGeom prst="rect">
            <a:avLst/>
          </a:prstGeom>
          <a:noFill/>
        </p:spPr>
        <p:txBody>
          <a:bodyPr wrap="square" rtlCol="0">
            <a:spAutoFit/>
          </a:bodyPr>
          <a:lstStyle/>
          <a:p>
            <a:pPr algn="ctr"/>
            <a:r>
              <a:rPr lang="en-US" dirty="0" smtClean="0"/>
              <a:t>DLH</a:t>
            </a:r>
            <a:endParaRPr lang="en-US" dirty="0"/>
          </a:p>
        </p:txBody>
      </p:sp>
      <p:sp>
        <p:nvSpPr>
          <p:cNvPr id="10" name="TextBox 9"/>
          <p:cNvSpPr txBox="1"/>
          <p:nvPr/>
        </p:nvSpPr>
        <p:spPr>
          <a:xfrm rot="16200000">
            <a:off x="-384076" y="2995561"/>
            <a:ext cx="1537859" cy="369332"/>
          </a:xfrm>
          <a:prstGeom prst="rect">
            <a:avLst/>
          </a:prstGeom>
          <a:noFill/>
        </p:spPr>
        <p:txBody>
          <a:bodyPr wrap="square" rtlCol="0">
            <a:spAutoFit/>
          </a:bodyPr>
          <a:lstStyle/>
          <a:p>
            <a:pPr algn="ctr"/>
            <a:r>
              <a:rPr lang="en-US" dirty="0" smtClean="0"/>
              <a:t>Clear Sky</a:t>
            </a:r>
            <a:endParaRPr lang="en-US" dirty="0"/>
          </a:p>
        </p:txBody>
      </p:sp>
      <p:sp>
        <p:nvSpPr>
          <p:cNvPr id="11" name="TextBox 10"/>
          <p:cNvSpPr txBox="1"/>
          <p:nvPr/>
        </p:nvSpPr>
        <p:spPr>
          <a:xfrm rot="16200000">
            <a:off x="-384077" y="5454841"/>
            <a:ext cx="1537859" cy="369332"/>
          </a:xfrm>
          <a:prstGeom prst="rect">
            <a:avLst/>
          </a:prstGeom>
          <a:noFill/>
        </p:spPr>
        <p:txBody>
          <a:bodyPr wrap="square" rtlCol="0">
            <a:spAutoFit/>
          </a:bodyPr>
          <a:lstStyle/>
          <a:p>
            <a:pPr algn="ctr"/>
            <a:r>
              <a:rPr lang="en-US" dirty="0" smtClean="0"/>
              <a:t>Cloudy</a:t>
            </a:r>
            <a:endParaRPr lang="en-US" dirty="0"/>
          </a:p>
        </p:txBody>
      </p:sp>
      <p:sp>
        <p:nvSpPr>
          <p:cNvPr id="13" name="Slide Number Placeholder 12"/>
          <p:cNvSpPr>
            <a:spLocks noGrp="1"/>
          </p:cNvSpPr>
          <p:nvPr>
            <p:ph type="sldNum" sz="quarter" idx="12"/>
          </p:nvPr>
        </p:nvSpPr>
        <p:spPr/>
        <p:txBody>
          <a:bodyPr/>
          <a:lstStyle/>
          <a:p>
            <a:fld id="{DF28FB93-0A08-4E7D-8E63-9EFA29F1E093}" type="slidenum">
              <a:rPr lang="en-US" smtClean="0"/>
              <a:pPr/>
              <a:t>4</a:t>
            </a:fld>
            <a:endParaRPr lang="en-US"/>
          </a:p>
        </p:txBody>
      </p:sp>
      <p:sp>
        <p:nvSpPr>
          <p:cNvPr id="3" name="TextBox 2"/>
          <p:cNvSpPr txBox="1"/>
          <p:nvPr/>
        </p:nvSpPr>
        <p:spPr>
          <a:xfrm>
            <a:off x="6738934" y="4827377"/>
            <a:ext cx="1511941" cy="523220"/>
          </a:xfrm>
          <a:prstGeom prst="rect">
            <a:avLst/>
          </a:prstGeom>
          <a:noFill/>
        </p:spPr>
        <p:txBody>
          <a:bodyPr wrap="square" rtlCol="0">
            <a:spAutoFit/>
          </a:bodyPr>
          <a:lstStyle/>
          <a:p>
            <a:r>
              <a:rPr lang="en-US" sz="1400" dirty="0" smtClean="0">
                <a:solidFill>
                  <a:srgbClr val="FF0000"/>
                </a:solidFill>
              </a:rPr>
              <a:t>Slanted?</a:t>
            </a:r>
          </a:p>
          <a:p>
            <a:r>
              <a:rPr lang="en-US" sz="1400" dirty="0" smtClean="0">
                <a:solidFill>
                  <a:srgbClr val="FF0000"/>
                </a:solidFill>
              </a:rPr>
              <a:t>Not like </a:t>
            </a:r>
            <a:r>
              <a:rPr lang="en-US" sz="1400" dirty="0" err="1" smtClean="0">
                <a:solidFill>
                  <a:srgbClr val="FF0000"/>
                </a:solidFill>
              </a:rPr>
              <a:t>Kr</a:t>
            </a:r>
            <a:r>
              <a:rPr lang="en-US" sz="1400" dirty="0" err="1" smtClean="0">
                <a:solidFill>
                  <a:srgbClr val="FF0000"/>
                </a:solidFill>
              </a:rPr>
              <a:t>ämer</a:t>
            </a:r>
            <a:endParaRPr lang="en-US" sz="1400" dirty="0">
              <a:solidFill>
                <a:srgbClr val="FF0000"/>
              </a:solidFill>
            </a:endParaRPr>
          </a:p>
        </p:txBody>
      </p:sp>
      <p:cxnSp>
        <p:nvCxnSpPr>
          <p:cNvPr id="14" name="Straight Connector 13"/>
          <p:cNvCxnSpPr/>
          <p:nvPr/>
        </p:nvCxnSpPr>
        <p:spPr>
          <a:xfrm flipH="1">
            <a:off x="6332872" y="5097627"/>
            <a:ext cx="406062" cy="190053"/>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730150" y="2310701"/>
            <a:ext cx="1062678" cy="523220"/>
          </a:xfrm>
          <a:prstGeom prst="rect">
            <a:avLst/>
          </a:prstGeom>
          <a:noFill/>
        </p:spPr>
        <p:txBody>
          <a:bodyPr wrap="square" rtlCol="0">
            <a:spAutoFit/>
          </a:bodyPr>
          <a:lstStyle/>
          <a:p>
            <a:r>
              <a:rPr lang="en-US" sz="1400" dirty="0" smtClean="0">
                <a:solidFill>
                  <a:srgbClr val="FF0000"/>
                </a:solidFill>
              </a:rPr>
              <a:t>Higher RH,</a:t>
            </a:r>
          </a:p>
          <a:p>
            <a:r>
              <a:rPr lang="en-US" sz="1400" dirty="0" smtClean="0">
                <a:solidFill>
                  <a:srgbClr val="FF0000"/>
                </a:solidFill>
              </a:rPr>
              <a:t> Purging?</a:t>
            </a:r>
            <a:endParaRPr lang="en-US" sz="1400" dirty="0">
              <a:solidFill>
                <a:srgbClr val="FF0000"/>
              </a:solidFill>
            </a:endParaRPr>
          </a:p>
        </p:txBody>
      </p:sp>
      <p:cxnSp>
        <p:nvCxnSpPr>
          <p:cNvPr id="19" name="Straight Connector 18"/>
          <p:cNvCxnSpPr/>
          <p:nvPr/>
        </p:nvCxnSpPr>
        <p:spPr>
          <a:xfrm flipH="1" flipV="1">
            <a:off x="1771130" y="2467088"/>
            <a:ext cx="941742" cy="111584"/>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90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ttrex3_NOAA_H2DS_kramer_RHaTa.nc.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9519" y="4624658"/>
            <a:ext cx="4114800" cy="1993392"/>
          </a:xfrm>
          <a:prstGeom prst="rect">
            <a:avLst/>
          </a:prstGeom>
        </p:spPr>
      </p:pic>
      <p:pic>
        <p:nvPicPr>
          <p:cNvPr id="17" name="Picture 16" descr="attrex3_DLH_H2DS_kramer_RHaTa.nc.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78160" y="2181042"/>
            <a:ext cx="4114800" cy="1993392"/>
          </a:xfrm>
          <a:prstGeom prst="rect">
            <a:avLst/>
          </a:prstGeom>
        </p:spPr>
      </p:pic>
      <p:pic>
        <p:nvPicPr>
          <p:cNvPr id="13" name="Picture 12" descr="attrex3_kramer_RHT.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41890" y="4628096"/>
            <a:ext cx="4114800" cy="1993392"/>
          </a:xfrm>
          <a:prstGeom prst="rect">
            <a:avLst/>
          </a:prstGeom>
        </p:spPr>
      </p:pic>
      <p:pic>
        <p:nvPicPr>
          <p:cNvPr id="3" name="Picture 2" descr="attrex3_kramer_RHT.pn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933250" y="2183732"/>
            <a:ext cx="4114800" cy="1999342"/>
          </a:xfrm>
          <a:prstGeom prst="rect">
            <a:avLst/>
          </a:prstGeom>
        </p:spPr>
      </p:pic>
      <p:sp>
        <p:nvSpPr>
          <p:cNvPr id="2" name="Title 1"/>
          <p:cNvSpPr>
            <a:spLocks noGrp="1"/>
          </p:cNvSpPr>
          <p:nvPr>
            <p:ph type="title"/>
          </p:nvPr>
        </p:nvSpPr>
        <p:spPr/>
        <p:txBody>
          <a:bodyPr/>
          <a:lstStyle/>
          <a:p>
            <a:r>
              <a:rPr lang="en-US" dirty="0" err="1" smtClean="0"/>
              <a:t>Krämer</a:t>
            </a:r>
            <a:r>
              <a:rPr lang="en-US" dirty="0" smtClean="0"/>
              <a:t> Plots : RH </a:t>
            </a:r>
            <a:r>
              <a:rPr lang="en-US" dirty="0" err="1" smtClean="0"/>
              <a:t>vs</a:t>
            </a:r>
            <a:r>
              <a:rPr lang="en-US" dirty="0" smtClean="0"/>
              <a:t> T</a:t>
            </a:r>
            <a:endParaRPr lang="en-US" dirty="0"/>
          </a:p>
        </p:txBody>
      </p:sp>
      <p:sp>
        <p:nvSpPr>
          <p:cNvPr id="8" name="TextBox 7"/>
          <p:cNvSpPr txBox="1"/>
          <p:nvPr/>
        </p:nvSpPr>
        <p:spPr>
          <a:xfrm>
            <a:off x="4941890" y="1779840"/>
            <a:ext cx="4106160" cy="369332"/>
          </a:xfrm>
          <a:prstGeom prst="rect">
            <a:avLst/>
          </a:prstGeom>
          <a:noFill/>
        </p:spPr>
        <p:txBody>
          <a:bodyPr wrap="square" rtlCol="0">
            <a:spAutoFit/>
          </a:bodyPr>
          <a:lstStyle/>
          <a:p>
            <a:pPr algn="ctr"/>
            <a:r>
              <a:rPr lang="en-US" dirty="0" smtClean="0"/>
              <a:t>MG</a:t>
            </a:r>
            <a:endParaRPr lang="en-US" dirty="0"/>
          </a:p>
        </p:txBody>
      </p:sp>
      <p:sp>
        <p:nvSpPr>
          <p:cNvPr id="9" name="TextBox 8"/>
          <p:cNvSpPr txBox="1"/>
          <p:nvPr/>
        </p:nvSpPr>
        <p:spPr>
          <a:xfrm>
            <a:off x="586800" y="1814400"/>
            <a:ext cx="4106160" cy="369332"/>
          </a:xfrm>
          <a:prstGeom prst="rect">
            <a:avLst/>
          </a:prstGeom>
          <a:noFill/>
        </p:spPr>
        <p:txBody>
          <a:bodyPr wrap="square" rtlCol="0">
            <a:spAutoFit/>
          </a:bodyPr>
          <a:lstStyle/>
          <a:p>
            <a:pPr algn="ctr"/>
            <a:r>
              <a:rPr lang="en-US" dirty="0" smtClean="0"/>
              <a:t>DLH</a:t>
            </a:r>
            <a:endParaRPr lang="en-US" dirty="0"/>
          </a:p>
        </p:txBody>
      </p:sp>
      <p:sp>
        <p:nvSpPr>
          <p:cNvPr id="10" name="TextBox 9"/>
          <p:cNvSpPr txBox="1"/>
          <p:nvPr/>
        </p:nvSpPr>
        <p:spPr>
          <a:xfrm rot="16200000">
            <a:off x="-384076" y="2995561"/>
            <a:ext cx="1537859" cy="369332"/>
          </a:xfrm>
          <a:prstGeom prst="rect">
            <a:avLst/>
          </a:prstGeom>
          <a:noFill/>
        </p:spPr>
        <p:txBody>
          <a:bodyPr wrap="square" rtlCol="0">
            <a:spAutoFit/>
          </a:bodyPr>
          <a:lstStyle/>
          <a:p>
            <a:pPr algn="ctr"/>
            <a:r>
              <a:rPr lang="en-US" dirty="0" smtClean="0"/>
              <a:t>All Sky</a:t>
            </a:r>
            <a:endParaRPr lang="en-US" dirty="0"/>
          </a:p>
        </p:txBody>
      </p:sp>
      <p:sp>
        <p:nvSpPr>
          <p:cNvPr id="11" name="TextBox 10"/>
          <p:cNvSpPr txBox="1"/>
          <p:nvPr/>
        </p:nvSpPr>
        <p:spPr>
          <a:xfrm rot="16200000">
            <a:off x="-384077" y="5454841"/>
            <a:ext cx="1537859" cy="369332"/>
          </a:xfrm>
          <a:prstGeom prst="rect">
            <a:avLst/>
          </a:prstGeom>
          <a:noFill/>
        </p:spPr>
        <p:txBody>
          <a:bodyPr wrap="square" rtlCol="0">
            <a:spAutoFit/>
          </a:bodyPr>
          <a:lstStyle/>
          <a:p>
            <a:pPr algn="ctr"/>
            <a:r>
              <a:rPr lang="en-US" dirty="0" smtClean="0"/>
              <a:t>All Sky</a:t>
            </a:r>
            <a:endParaRPr lang="en-US" dirty="0"/>
          </a:p>
        </p:txBody>
      </p:sp>
      <p:sp>
        <p:nvSpPr>
          <p:cNvPr id="12" name="TextBox 11"/>
          <p:cNvSpPr txBox="1"/>
          <p:nvPr/>
        </p:nvSpPr>
        <p:spPr>
          <a:xfrm>
            <a:off x="4941890" y="4255326"/>
            <a:ext cx="4106160" cy="369332"/>
          </a:xfrm>
          <a:prstGeom prst="rect">
            <a:avLst/>
          </a:prstGeom>
          <a:noFill/>
        </p:spPr>
        <p:txBody>
          <a:bodyPr wrap="square" rtlCol="0">
            <a:spAutoFit/>
          </a:bodyPr>
          <a:lstStyle/>
          <a:p>
            <a:pPr algn="ctr"/>
            <a:r>
              <a:rPr lang="en-US" dirty="0" smtClean="0"/>
              <a:t>CARMA</a:t>
            </a:r>
            <a:endParaRPr lang="en-US" dirty="0"/>
          </a:p>
        </p:txBody>
      </p:sp>
      <p:sp>
        <p:nvSpPr>
          <p:cNvPr id="15" name="Slide Number Placeholder 14"/>
          <p:cNvSpPr>
            <a:spLocks noGrp="1"/>
          </p:cNvSpPr>
          <p:nvPr>
            <p:ph type="sldNum" sz="quarter" idx="12"/>
          </p:nvPr>
        </p:nvSpPr>
        <p:spPr/>
        <p:txBody>
          <a:bodyPr/>
          <a:lstStyle/>
          <a:p>
            <a:fld id="{DF28FB93-0A08-4E7D-8E63-9EFA29F1E093}" type="slidenum">
              <a:rPr lang="en-US" smtClean="0"/>
              <a:pPr/>
              <a:t>5</a:t>
            </a:fld>
            <a:endParaRPr lang="en-US"/>
          </a:p>
        </p:txBody>
      </p:sp>
      <p:sp>
        <p:nvSpPr>
          <p:cNvPr id="16" name="TextBox 15"/>
          <p:cNvSpPr txBox="1"/>
          <p:nvPr/>
        </p:nvSpPr>
        <p:spPr>
          <a:xfrm>
            <a:off x="586800" y="4255326"/>
            <a:ext cx="4106160" cy="369332"/>
          </a:xfrm>
          <a:prstGeom prst="rect">
            <a:avLst/>
          </a:prstGeom>
          <a:noFill/>
        </p:spPr>
        <p:txBody>
          <a:bodyPr wrap="square" rtlCol="0">
            <a:spAutoFit/>
          </a:bodyPr>
          <a:lstStyle/>
          <a:p>
            <a:pPr algn="ctr"/>
            <a:r>
              <a:rPr lang="en-US" dirty="0" smtClean="0"/>
              <a:t>NOAA</a:t>
            </a:r>
            <a:endParaRPr lang="en-US" dirty="0"/>
          </a:p>
        </p:txBody>
      </p:sp>
      <p:sp>
        <p:nvSpPr>
          <p:cNvPr id="4" name="TextBox 3"/>
          <p:cNvSpPr txBox="1"/>
          <p:nvPr/>
        </p:nvSpPr>
        <p:spPr>
          <a:xfrm>
            <a:off x="6825331" y="2411297"/>
            <a:ext cx="1278670" cy="307777"/>
          </a:xfrm>
          <a:prstGeom prst="rect">
            <a:avLst/>
          </a:prstGeom>
          <a:noFill/>
        </p:spPr>
        <p:txBody>
          <a:bodyPr wrap="square" rtlCol="0">
            <a:spAutoFit/>
          </a:bodyPr>
          <a:lstStyle/>
          <a:p>
            <a:r>
              <a:rPr lang="en-US" sz="1400" dirty="0" smtClean="0">
                <a:solidFill>
                  <a:srgbClr val="FF0000"/>
                </a:solidFill>
              </a:rPr>
              <a:t>Too Wet</a:t>
            </a:r>
            <a:endParaRPr lang="en-US" sz="1400" dirty="0">
              <a:solidFill>
                <a:srgbClr val="FF0000"/>
              </a:solidFill>
            </a:endParaRPr>
          </a:p>
        </p:txBody>
      </p:sp>
    </p:spTree>
    <p:extLst>
      <p:ext uri="{BB962C8B-B14F-4D97-AF65-F5344CB8AC3E}">
        <p14:creationId xmlns:p14="http://schemas.microsoft.com/office/powerpoint/2010/main" val="4281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ttrex3_DLH_HFCDP_kramer_MRET.n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23" y="1773000"/>
            <a:ext cx="3764490" cy="5029200"/>
          </a:xfrm>
          <a:prstGeom prst="rect">
            <a:avLst/>
          </a:prstGeom>
        </p:spPr>
      </p:pic>
      <p:pic>
        <p:nvPicPr>
          <p:cNvPr id="15" name="Picture 14" descr="attrex3_DLH_H2DS_kramer_MRET.n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960" y="1755720"/>
            <a:ext cx="3821255" cy="5029200"/>
          </a:xfrm>
          <a:prstGeom prst="rect">
            <a:avLst/>
          </a:prstGeom>
        </p:spPr>
      </p:pic>
      <p:sp>
        <p:nvSpPr>
          <p:cNvPr id="2" name="Title 1"/>
          <p:cNvSpPr>
            <a:spLocks noGrp="1"/>
          </p:cNvSpPr>
          <p:nvPr>
            <p:ph type="title"/>
          </p:nvPr>
        </p:nvSpPr>
        <p:spPr/>
        <p:txBody>
          <a:bodyPr/>
          <a:lstStyle/>
          <a:p>
            <a:r>
              <a:rPr lang="en-US" dirty="0" smtClean="0"/>
              <a:t>Kramer Plots : </a:t>
            </a:r>
            <a:r>
              <a:rPr lang="en-US" dirty="0" smtClean="0"/>
              <a:t>M</a:t>
            </a:r>
            <a:r>
              <a:rPr lang="en-US" dirty="0" smtClean="0"/>
              <a:t>, N, Re </a:t>
            </a:r>
            <a:r>
              <a:rPr lang="en-US" dirty="0" err="1" smtClean="0"/>
              <a:t>vs</a:t>
            </a:r>
            <a:r>
              <a:rPr lang="en-US" dirty="0" smtClean="0"/>
              <a:t> T</a:t>
            </a:r>
            <a:endParaRPr lang="en-US" dirty="0"/>
          </a:p>
        </p:txBody>
      </p:sp>
      <p:sp>
        <p:nvSpPr>
          <p:cNvPr id="6" name="TextBox 5"/>
          <p:cNvSpPr txBox="1"/>
          <p:nvPr/>
        </p:nvSpPr>
        <p:spPr>
          <a:xfrm>
            <a:off x="613408" y="1399680"/>
            <a:ext cx="3931701" cy="369332"/>
          </a:xfrm>
          <a:prstGeom prst="rect">
            <a:avLst/>
          </a:prstGeom>
          <a:noFill/>
        </p:spPr>
        <p:txBody>
          <a:bodyPr wrap="square" rtlCol="0">
            <a:spAutoFit/>
          </a:bodyPr>
          <a:lstStyle/>
          <a:p>
            <a:pPr algn="ctr"/>
            <a:r>
              <a:rPr lang="en-US" dirty="0" smtClean="0"/>
              <a:t>Hawkeye FCDP</a:t>
            </a:r>
            <a:endParaRPr lang="en-US" dirty="0"/>
          </a:p>
        </p:txBody>
      </p:sp>
      <p:sp>
        <p:nvSpPr>
          <p:cNvPr id="7" name="TextBox 6"/>
          <p:cNvSpPr txBox="1"/>
          <p:nvPr/>
        </p:nvSpPr>
        <p:spPr>
          <a:xfrm>
            <a:off x="4763142" y="1399680"/>
            <a:ext cx="3931701" cy="369332"/>
          </a:xfrm>
          <a:prstGeom prst="rect">
            <a:avLst/>
          </a:prstGeom>
          <a:noFill/>
        </p:spPr>
        <p:txBody>
          <a:bodyPr wrap="square" rtlCol="0">
            <a:spAutoFit/>
          </a:bodyPr>
          <a:lstStyle/>
          <a:p>
            <a:pPr algn="ctr"/>
            <a:r>
              <a:rPr lang="en-US" dirty="0" smtClean="0"/>
              <a:t>Hawkeye 2DS</a:t>
            </a:r>
            <a:endParaRPr lang="en-US" dirty="0"/>
          </a:p>
        </p:txBody>
      </p:sp>
      <p:sp>
        <p:nvSpPr>
          <p:cNvPr id="8" name="TextBox 7"/>
          <p:cNvSpPr txBox="1"/>
          <p:nvPr/>
        </p:nvSpPr>
        <p:spPr>
          <a:xfrm rot="16200000">
            <a:off x="-216004" y="2384640"/>
            <a:ext cx="1270030" cy="369332"/>
          </a:xfrm>
          <a:prstGeom prst="rect">
            <a:avLst/>
          </a:prstGeom>
          <a:noFill/>
        </p:spPr>
        <p:txBody>
          <a:bodyPr wrap="square" rtlCol="0">
            <a:spAutoFit/>
          </a:bodyPr>
          <a:lstStyle/>
          <a:p>
            <a:pPr algn="ctr"/>
            <a:r>
              <a:rPr lang="en-US" dirty="0" smtClean="0"/>
              <a:t>Mass</a:t>
            </a:r>
            <a:endParaRPr lang="en-US" dirty="0"/>
          </a:p>
        </p:txBody>
      </p:sp>
      <p:sp>
        <p:nvSpPr>
          <p:cNvPr id="9" name="TextBox 8"/>
          <p:cNvSpPr txBox="1"/>
          <p:nvPr/>
        </p:nvSpPr>
        <p:spPr>
          <a:xfrm rot="16200000">
            <a:off x="-214913" y="4040400"/>
            <a:ext cx="1270030" cy="369332"/>
          </a:xfrm>
          <a:prstGeom prst="rect">
            <a:avLst/>
          </a:prstGeom>
          <a:noFill/>
        </p:spPr>
        <p:txBody>
          <a:bodyPr wrap="square" rtlCol="0">
            <a:spAutoFit/>
          </a:bodyPr>
          <a:lstStyle/>
          <a:p>
            <a:pPr algn="ctr"/>
            <a:r>
              <a:rPr lang="en-US" dirty="0" smtClean="0"/>
              <a:t>Number</a:t>
            </a:r>
            <a:endParaRPr lang="en-US" dirty="0"/>
          </a:p>
        </p:txBody>
      </p:sp>
      <p:sp>
        <p:nvSpPr>
          <p:cNvPr id="10" name="TextBox 9"/>
          <p:cNvSpPr txBox="1"/>
          <p:nvPr/>
        </p:nvSpPr>
        <p:spPr>
          <a:xfrm rot="16200000">
            <a:off x="-206273" y="5673360"/>
            <a:ext cx="1270030" cy="369332"/>
          </a:xfrm>
          <a:prstGeom prst="rect">
            <a:avLst/>
          </a:prstGeom>
          <a:noFill/>
        </p:spPr>
        <p:txBody>
          <a:bodyPr wrap="square" rtlCol="0">
            <a:spAutoFit/>
          </a:bodyPr>
          <a:lstStyle/>
          <a:p>
            <a:pPr algn="ctr"/>
            <a:r>
              <a:rPr lang="en-US" dirty="0" smtClean="0"/>
              <a:t>Radius</a:t>
            </a:r>
            <a:endParaRPr lang="en-US" dirty="0"/>
          </a:p>
        </p:txBody>
      </p:sp>
      <p:sp>
        <p:nvSpPr>
          <p:cNvPr id="12" name="Slide Number Placeholder 11"/>
          <p:cNvSpPr>
            <a:spLocks noGrp="1"/>
          </p:cNvSpPr>
          <p:nvPr>
            <p:ph type="sldNum" sz="quarter" idx="12"/>
          </p:nvPr>
        </p:nvSpPr>
        <p:spPr/>
        <p:txBody>
          <a:bodyPr/>
          <a:lstStyle/>
          <a:p>
            <a:fld id="{DF28FB93-0A08-4E7D-8E63-9EFA29F1E093}" type="slidenum">
              <a:rPr lang="en-US" smtClean="0"/>
              <a:pPr/>
              <a:t>6</a:t>
            </a:fld>
            <a:endParaRPr lang="en-US"/>
          </a:p>
        </p:txBody>
      </p:sp>
      <p:sp>
        <p:nvSpPr>
          <p:cNvPr id="3" name="TextBox 2"/>
          <p:cNvSpPr txBox="1"/>
          <p:nvPr/>
        </p:nvSpPr>
        <p:spPr>
          <a:xfrm>
            <a:off x="2375908" y="3672000"/>
            <a:ext cx="1365066" cy="307777"/>
          </a:xfrm>
          <a:prstGeom prst="rect">
            <a:avLst/>
          </a:prstGeom>
          <a:noFill/>
        </p:spPr>
        <p:txBody>
          <a:bodyPr wrap="square" rtlCol="0">
            <a:spAutoFit/>
          </a:bodyPr>
          <a:lstStyle/>
          <a:p>
            <a:r>
              <a:rPr lang="en-US" sz="1400" dirty="0" smtClean="0">
                <a:solidFill>
                  <a:srgbClr val="FF0000"/>
                </a:solidFill>
              </a:rPr>
              <a:t>Why banding ?</a:t>
            </a:r>
            <a:endParaRPr lang="en-US" sz="1400" dirty="0">
              <a:solidFill>
                <a:srgbClr val="FF0000"/>
              </a:solidFill>
            </a:endParaRPr>
          </a:p>
        </p:txBody>
      </p:sp>
      <p:cxnSp>
        <p:nvCxnSpPr>
          <p:cNvPr id="13" name="Straight Connector 12"/>
          <p:cNvCxnSpPr/>
          <p:nvPr/>
        </p:nvCxnSpPr>
        <p:spPr>
          <a:xfrm flipH="1">
            <a:off x="2825169" y="3979778"/>
            <a:ext cx="172794" cy="426622"/>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63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ttrex3_kramer_MNR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3713" y="1767080"/>
            <a:ext cx="3820711" cy="5029200"/>
          </a:xfrm>
          <a:prstGeom prst="rect">
            <a:avLst/>
          </a:prstGeom>
        </p:spPr>
      </p:pic>
      <p:pic>
        <p:nvPicPr>
          <p:cNvPr id="16" name="Picture 15" descr="attrex3_DLH_H2DS_kramer_MRET.n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041" y="1764360"/>
            <a:ext cx="3821255" cy="5029200"/>
          </a:xfrm>
          <a:prstGeom prst="rect">
            <a:avLst/>
          </a:prstGeom>
        </p:spPr>
      </p:pic>
      <p:sp>
        <p:nvSpPr>
          <p:cNvPr id="6" name="TextBox 5"/>
          <p:cNvSpPr txBox="1"/>
          <p:nvPr/>
        </p:nvSpPr>
        <p:spPr>
          <a:xfrm>
            <a:off x="4772379" y="1397748"/>
            <a:ext cx="3931701" cy="369332"/>
          </a:xfrm>
          <a:prstGeom prst="rect">
            <a:avLst/>
          </a:prstGeom>
          <a:noFill/>
        </p:spPr>
        <p:txBody>
          <a:bodyPr wrap="square" rtlCol="0">
            <a:spAutoFit/>
          </a:bodyPr>
          <a:lstStyle/>
          <a:p>
            <a:pPr algn="ctr"/>
            <a:r>
              <a:rPr lang="en-US" dirty="0" smtClean="0"/>
              <a:t>MG</a:t>
            </a:r>
            <a:endParaRPr lang="en-US" dirty="0"/>
          </a:p>
        </p:txBody>
      </p:sp>
      <p:sp>
        <p:nvSpPr>
          <p:cNvPr id="4" name="TextBox 3"/>
          <p:cNvSpPr txBox="1"/>
          <p:nvPr/>
        </p:nvSpPr>
        <p:spPr>
          <a:xfrm>
            <a:off x="6664472" y="2806068"/>
            <a:ext cx="1261391" cy="307777"/>
          </a:xfrm>
          <a:prstGeom prst="rect">
            <a:avLst/>
          </a:prstGeom>
          <a:noFill/>
        </p:spPr>
        <p:txBody>
          <a:bodyPr wrap="square" rtlCol="0">
            <a:spAutoFit/>
          </a:bodyPr>
          <a:lstStyle/>
          <a:p>
            <a:r>
              <a:rPr lang="en-US" sz="1400" dirty="0" smtClean="0">
                <a:solidFill>
                  <a:srgbClr val="FF0000"/>
                </a:solidFill>
              </a:rPr>
              <a:t>Two Modes?</a:t>
            </a:r>
            <a:endParaRPr lang="en-US" sz="1400" dirty="0">
              <a:solidFill>
                <a:srgbClr val="FF0000"/>
              </a:solidFill>
            </a:endParaRPr>
          </a:p>
        </p:txBody>
      </p:sp>
      <p:sp>
        <p:nvSpPr>
          <p:cNvPr id="2" name="Title 1"/>
          <p:cNvSpPr>
            <a:spLocks noGrp="1"/>
          </p:cNvSpPr>
          <p:nvPr>
            <p:ph type="title"/>
          </p:nvPr>
        </p:nvSpPr>
        <p:spPr/>
        <p:txBody>
          <a:bodyPr/>
          <a:lstStyle/>
          <a:p>
            <a:r>
              <a:rPr lang="en-US" dirty="0" smtClean="0"/>
              <a:t>Kramer Plots : M, N, Re </a:t>
            </a:r>
            <a:r>
              <a:rPr lang="en-US" dirty="0" err="1" smtClean="0"/>
              <a:t>vs</a:t>
            </a:r>
            <a:r>
              <a:rPr lang="en-US" dirty="0" smtClean="0"/>
              <a:t> T</a:t>
            </a:r>
            <a:endParaRPr lang="en-US" dirty="0"/>
          </a:p>
        </p:txBody>
      </p:sp>
      <p:sp>
        <p:nvSpPr>
          <p:cNvPr id="8" name="TextBox 7"/>
          <p:cNvSpPr txBox="1"/>
          <p:nvPr/>
        </p:nvSpPr>
        <p:spPr>
          <a:xfrm rot="16200000">
            <a:off x="-216004" y="2384640"/>
            <a:ext cx="1270030" cy="369332"/>
          </a:xfrm>
          <a:prstGeom prst="rect">
            <a:avLst/>
          </a:prstGeom>
          <a:noFill/>
        </p:spPr>
        <p:txBody>
          <a:bodyPr wrap="square" rtlCol="0">
            <a:spAutoFit/>
          </a:bodyPr>
          <a:lstStyle/>
          <a:p>
            <a:pPr algn="ctr"/>
            <a:r>
              <a:rPr lang="en-US" dirty="0" smtClean="0"/>
              <a:t>Mass</a:t>
            </a:r>
            <a:endParaRPr lang="en-US" dirty="0"/>
          </a:p>
        </p:txBody>
      </p:sp>
      <p:sp>
        <p:nvSpPr>
          <p:cNvPr id="9" name="TextBox 8"/>
          <p:cNvSpPr txBox="1"/>
          <p:nvPr/>
        </p:nvSpPr>
        <p:spPr>
          <a:xfrm rot="16200000">
            <a:off x="-214913" y="4040400"/>
            <a:ext cx="1270030" cy="369332"/>
          </a:xfrm>
          <a:prstGeom prst="rect">
            <a:avLst/>
          </a:prstGeom>
          <a:noFill/>
        </p:spPr>
        <p:txBody>
          <a:bodyPr wrap="square" rtlCol="0">
            <a:spAutoFit/>
          </a:bodyPr>
          <a:lstStyle/>
          <a:p>
            <a:pPr algn="ctr"/>
            <a:r>
              <a:rPr lang="en-US" dirty="0" smtClean="0"/>
              <a:t>Number</a:t>
            </a:r>
            <a:endParaRPr lang="en-US" dirty="0"/>
          </a:p>
        </p:txBody>
      </p:sp>
      <p:sp>
        <p:nvSpPr>
          <p:cNvPr id="10" name="TextBox 9"/>
          <p:cNvSpPr txBox="1"/>
          <p:nvPr/>
        </p:nvSpPr>
        <p:spPr>
          <a:xfrm rot="16200000">
            <a:off x="-206273" y="5673360"/>
            <a:ext cx="1270030" cy="369332"/>
          </a:xfrm>
          <a:prstGeom prst="rect">
            <a:avLst/>
          </a:prstGeom>
          <a:noFill/>
        </p:spPr>
        <p:txBody>
          <a:bodyPr wrap="square" rtlCol="0">
            <a:spAutoFit/>
          </a:bodyPr>
          <a:lstStyle/>
          <a:p>
            <a:pPr algn="ctr"/>
            <a:r>
              <a:rPr lang="en-US" dirty="0" smtClean="0"/>
              <a:t>Radius</a:t>
            </a:r>
            <a:endParaRPr lang="en-US" dirty="0"/>
          </a:p>
        </p:txBody>
      </p:sp>
      <p:sp>
        <p:nvSpPr>
          <p:cNvPr id="13" name="Slide Number Placeholder 12"/>
          <p:cNvSpPr>
            <a:spLocks noGrp="1"/>
          </p:cNvSpPr>
          <p:nvPr>
            <p:ph type="sldNum" sz="quarter" idx="12"/>
          </p:nvPr>
        </p:nvSpPr>
        <p:spPr/>
        <p:txBody>
          <a:bodyPr/>
          <a:lstStyle/>
          <a:p>
            <a:fld id="{DF28FB93-0A08-4E7D-8E63-9EFA29F1E093}" type="slidenum">
              <a:rPr lang="en-US" smtClean="0"/>
              <a:pPr/>
              <a:t>7</a:t>
            </a:fld>
            <a:endParaRPr lang="en-US"/>
          </a:p>
        </p:txBody>
      </p:sp>
      <p:sp>
        <p:nvSpPr>
          <p:cNvPr id="15" name="TextBox 14"/>
          <p:cNvSpPr txBox="1"/>
          <p:nvPr/>
        </p:nvSpPr>
        <p:spPr>
          <a:xfrm>
            <a:off x="685223" y="1397748"/>
            <a:ext cx="3931701" cy="369332"/>
          </a:xfrm>
          <a:prstGeom prst="rect">
            <a:avLst/>
          </a:prstGeom>
          <a:noFill/>
        </p:spPr>
        <p:txBody>
          <a:bodyPr wrap="square" rtlCol="0">
            <a:spAutoFit/>
          </a:bodyPr>
          <a:lstStyle/>
          <a:p>
            <a:pPr algn="ctr"/>
            <a:r>
              <a:rPr lang="en-US" dirty="0" smtClean="0"/>
              <a:t>Hawkeye 2DS</a:t>
            </a:r>
            <a:endParaRPr lang="en-US" dirty="0"/>
          </a:p>
        </p:txBody>
      </p:sp>
    </p:spTree>
    <p:extLst>
      <p:ext uri="{BB962C8B-B14F-4D97-AF65-F5344CB8AC3E}">
        <p14:creationId xmlns:p14="http://schemas.microsoft.com/office/powerpoint/2010/main" val="62774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ttrex3_kramer_MNR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0902" y="1769012"/>
            <a:ext cx="3814046" cy="5029200"/>
          </a:xfrm>
          <a:prstGeom prst="rect">
            <a:avLst/>
          </a:prstGeom>
        </p:spPr>
      </p:pic>
      <p:pic>
        <p:nvPicPr>
          <p:cNvPr id="16" name="Picture 15" descr="attrex3_DLH_H2DS_kramer_MRET.n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226" y="1760372"/>
            <a:ext cx="3821255" cy="5029200"/>
          </a:xfrm>
          <a:prstGeom prst="rect">
            <a:avLst/>
          </a:prstGeom>
        </p:spPr>
      </p:pic>
      <p:sp>
        <p:nvSpPr>
          <p:cNvPr id="15" name="TextBox 14"/>
          <p:cNvSpPr txBox="1"/>
          <p:nvPr/>
        </p:nvSpPr>
        <p:spPr>
          <a:xfrm>
            <a:off x="613408" y="1399680"/>
            <a:ext cx="3931701" cy="369332"/>
          </a:xfrm>
          <a:prstGeom prst="rect">
            <a:avLst/>
          </a:prstGeom>
          <a:noFill/>
        </p:spPr>
        <p:txBody>
          <a:bodyPr wrap="square" rtlCol="0">
            <a:spAutoFit/>
          </a:bodyPr>
          <a:lstStyle/>
          <a:p>
            <a:pPr algn="ctr"/>
            <a:r>
              <a:rPr lang="en-US" dirty="0" smtClean="0"/>
              <a:t>Hawkeye 2DS</a:t>
            </a:r>
            <a:endParaRPr lang="en-US" dirty="0"/>
          </a:p>
        </p:txBody>
      </p:sp>
      <p:sp>
        <p:nvSpPr>
          <p:cNvPr id="2" name="Title 1"/>
          <p:cNvSpPr>
            <a:spLocks noGrp="1"/>
          </p:cNvSpPr>
          <p:nvPr>
            <p:ph type="title"/>
          </p:nvPr>
        </p:nvSpPr>
        <p:spPr/>
        <p:txBody>
          <a:bodyPr/>
          <a:lstStyle/>
          <a:p>
            <a:r>
              <a:rPr lang="en-US" dirty="0" smtClean="0"/>
              <a:t>Kramer Plots : M, N, Re </a:t>
            </a:r>
            <a:r>
              <a:rPr lang="en-US" dirty="0" err="1" smtClean="0"/>
              <a:t>vs</a:t>
            </a:r>
            <a:r>
              <a:rPr lang="en-US" dirty="0" smtClean="0"/>
              <a:t> T</a:t>
            </a:r>
            <a:endParaRPr lang="en-US" dirty="0"/>
          </a:p>
        </p:txBody>
      </p:sp>
      <p:sp>
        <p:nvSpPr>
          <p:cNvPr id="7" name="TextBox 6"/>
          <p:cNvSpPr txBox="1"/>
          <p:nvPr/>
        </p:nvSpPr>
        <p:spPr>
          <a:xfrm>
            <a:off x="4763142" y="1399680"/>
            <a:ext cx="3931701" cy="369332"/>
          </a:xfrm>
          <a:prstGeom prst="rect">
            <a:avLst/>
          </a:prstGeom>
          <a:noFill/>
        </p:spPr>
        <p:txBody>
          <a:bodyPr wrap="square" rtlCol="0">
            <a:spAutoFit/>
          </a:bodyPr>
          <a:lstStyle/>
          <a:p>
            <a:pPr algn="ctr"/>
            <a:r>
              <a:rPr lang="en-US" dirty="0" smtClean="0"/>
              <a:t>CARMA</a:t>
            </a:r>
            <a:endParaRPr lang="en-US" dirty="0"/>
          </a:p>
        </p:txBody>
      </p:sp>
      <p:sp>
        <p:nvSpPr>
          <p:cNvPr id="8" name="TextBox 7"/>
          <p:cNvSpPr txBox="1"/>
          <p:nvPr/>
        </p:nvSpPr>
        <p:spPr>
          <a:xfrm rot="16200000">
            <a:off x="-216004" y="2384640"/>
            <a:ext cx="1270030" cy="369332"/>
          </a:xfrm>
          <a:prstGeom prst="rect">
            <a:avLst/>
          </a:prstGeom>
          <a:noFill/>
        </p:spPr>
        <p:txBody>
          <a:bodyPr wrap="square" rtlCol="0">
            <a:spAutoFit/>
          </a:bodyPr>
          <a:lstStyle/>
          <a:p>
            <a:pPr algn="ctr"/>
            <a:r>
              <a:rPr lang="en-US" dirty="0" smtClean="0"/>
              <a:t>Mass</a:t>
            </a:r>
            <a:endParaRPr lang="en-US" dirty="0"/>
          </a:p>
        </p:txBody>
      </p:sp>
      <p:sp>
        <p:nvSpPr>
          <p:cNvPr id="9" name="TextBox 8"/>
          <p:cNvSpPr txBox="1"/>
          <p:nvPr/>
        </p:nvSpPr>
        <p:spPr>
          <a:xfrm rot="16200000">
            <a:off x="-214913" y="4040400"/>
            <a:ext cx="1270030" cy="369332"/>
          </a:xfrm>
          <a:prstGeom prst="rect">
            <a:avLst/>
          </a:prstGeom>
          <a:noFill/>
        </p:spPr>
        <p:txBody>
          <a:bodyPr wrap="square" rtlCol="0">
            <a:spAutoFit/>
          </a:bodyPr>
          <a:lstStyle/>
          <a:p>
            <a:pPr algn="ctr"/>
            <a:r>
              <a:rPr lang="en-US" dirty="0" smtClean="0"/>
              <a:t>Number</a:t>
            </a:r>
            <a:endParaRPr lang="en-US" dirty="0"/>
          </a:p>
        </p:txBody>
      </p:sp>
      <p:sp>
        <p:nvSpPr>
          <p:cNvPr id="10" name="TextBox 9"/>
          <p:cNvSpPr txBox="1"/>
          <p:nvPr/>
        </p:nvSpPr>
        <p:spPr>
          <a:xfrm rot="16200000">
            <a:off x="-206273" y="5673360"/>
            <a:ext cx="1270030" cy="369332"/>
          </a:xfrm>
          <a:prstGeom prst="rect">
            <a:avLst/>
          </a:prstGeom>
          <a:noFill/>
        </p:spPr>
        <p:txBody>
          <a:bodyPr wrap="square" rtlCol="0">
            <a:spAutoFit/>
          </a:bodyPr>
          <a:lstStyle/>
          <a:p>
            <a:pPr algn="ctr"/>
            <a:r>
              <a:rPr lang="en-US" dirty="0" smtClean="0"/>
              <a:t>Radius</a:t>
            </a:r>
            <a:endParaRPr lang="en-US" dirty="0"/>
          </a:p>
        </p:txBody>
      </p:sp>
      <p:sp>
        <p:nvSpPr>
          <p:cNvPr id="13" name="Slide Number Placeholder 12"/>
          <p:cNvSpPr>
            <a:spLocks noGrp="1"/>
          </p:cNvSpPr>
          <p:nvPr>
            <p:ph type="sldNum" sz="quarter" idx="12"/>
          </p:nvPr>
        </p:nvSpPr>
        <p:spPr/>
        <p:txBody>
          <a:bodyPr/>
          <a:lstStyle/>
          <a:p>
            <a:fld id="{DF28FB93-0A08-4E7D-8E63-9EFA29F1E093}" type="slidenum">
              <a:rPr lang="en-US" smtClean="0"/>
              <a:pPr/>
              <a:t>8</a:t>
            </a:fld>
            <a:endParaRPr lang="en-US"/>
          </a:p>
        </p:txBody>
      </p:sp>
      <p:sp>
        <p:nvSpPr>
          <p:cNvPr id="12" name="TextBox 11"/>
          <p:cNvSpPr txBox="1"/>
          <p:nvPr/>
        </p:nvSpPr>
        <p:spPr>
          <a:xfrm>
            <a:off x="5465796" y="3673331"/>
            <a:ext cx="1261391" cy="307777"/>
          </a:xfrm>
          <a:prstGeom prst="rect">
            <a:avLst/>
          </a:prstGeom>
          <a:noFill/>
        </p:spPr>
        <p:txBody>
          <a:bodyPr wrap="square" rtlCol="0">
            <a:spAutoFit/>
          </a:bodyPr>
          <a:lstStyle/>
          <a:p>
            <a:r>
              <a:rPr lang="en-US" sz="1400" dirty="0" smtClean="0">
                <a:solidFill>
                  <a:srgbClr val="FF0000"/>
                </a:solidFill>
              </a:rPr>
              <a:t>Too Few</a:t>
            </a:r>
            <a:endParaRPr lang="en-US" sz="1400" dirty="0">
              <a:solidFill>
                <a:srgbClr val="FF0000"/>
              </a:solidFill>
            </a:endParaRPr>
          </a:p>
        </p:txBody>
      </p:sp>
    </p:spTree>
    <p:extLst>
      <p:ext uri="{BB962C8B-B14F-4D97-AF65-F5344CB8AC3E}">
        <p14:creationId xmlns:p14="http://schemas.microsoft.com/office/powerpoint/2010/main" val="14849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ttrex3_sizes_st_.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11472"/>
            <a:ext cx="9144000" cy="4950497"/>
          </a:xfrm>
          <a:prstGeom prst="rect">
            <a:avLst/>
          </a:prstGeom>
        </p:spPr>
      </p:pic>
      <p:sp>
        <p:nvSpPr>
          <p:cNvPr id="2" name="Title 1"/>
          <p:cNvSpPr>
            <a:spLocks noGrp="1"/>
          </p:cNvSpPr>
          <p:nvPr>
            <p:ph type="title"/>
          </p:nvPr>
        </p:nvSpPr>
        <p:spPr/>
        <p:txBody>
          <a:bodyPr/>
          <a:lstStyle/>
          <a:p>
            <a:r>
              <a:rPr lang="en-US" dirty="0" smtClean="0"/>
              <a:t>Ice Size Distribution</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9</a:t>
            </a:fld>
            <a:endParaRPr lang="en-US"/>
          </a:p>
        </p:txBody>
      </p:sp>
    </p:spTree>
    <p:extLst>
      <p:ext uri="{BB962C8B-B14F-4D97-AF65-F5344CB8AC3E}">
        <p14:creationId xmlns:p14="http://schemas.microsoft.com/office/powerpoint/2010/main" val="3068470760"/>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1824</TotalTime>
  <Words>1363</Words>
  <Application>Microsoft Macintosh PowerPoint</Application>
  <PresentationFormat>On-screen Show (4:3)</PresentationFormat>
  <Paragraphs>175</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Twilight</vt:lpstr>
      <vt:lpstr>Using ATTREX Data to Improve Ice Microphysics in CAM5</vt:lpstr>
      <vt:lpstr>Methodology</vt:lpstr>
      <vt:lpstr>ATTREX3, 20140216</vt:lpstr>
      <vt:lpstr>Krämer Plots : RH vs T</vt:lpstr>
      <vt:lpstr>Krämer Plots : RH vs T</vt:lpstr>
      <vt:lpstr>Kramer Plots : M, N, Re vs T</vt:lpstr>
      <vt:lpstr>Kramer Plots : M, N, Re vs T</vt:lpstr>
      <vt:lpstr>Kramer Plots : M, N, Re vs T</vt:lpstr>
      <vt:lpstr>Ice Size Distribution</vt:lpstr>
      <vt:lpstr>Ice Cloud Fraction</vt:lpstr>
      <vt:lpstr>CPL, ATTREX3, 20140216</vt:lpstr>
      <vt:lpstr>Modified Cloud Macrophysics</vt:lpstr>
      <vt:lpstr>Improved Size Distribution</vt:lpstr>
      <vt:lpstr>Improved Cloud Fraction</vt:lpstr>
      <vt:lpstr>Significant Cloud Heating</vt:lpstr>
      <vt:lpstr>Conclusions</vt:lpstr>
      <vt:lpstr>Thank You For The Great Data! </vt:lpstr>
      <vt:lpstr>Future Work</vt:lpstr>
      <vt:lpstr>Krämer Plots : RH vs T</vt:lpstr>
      <vt:lpstr>Kramer Plots : M, N, Re vs T</vt:lpstr>
    </vt:vector>
  </TitlesOfParts>
  <Company>NCAR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Bardeen</dc:creator>
  <cp:lastModifiedBy>Charles Bardeen</cp:lastModifiedBy>
  <cp:revision>74</cp:revision>
  <dcterms:created xsi:type="dcterms:W3CDTF">2014-10-16T20:42:39Z</dcterms:created>
  <dcterms:modified xsi:type="dcterms:W3CDTF">2014-10-21T06:17:53Z</dcterms:modified>
</cp:coreProperties>
</file>