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0" r:id="rId9"/>
    <p:sldId id="268" r:id="rId10"/>
    <p:sldId id="269" r:id="rId11"/>
    <p:sldId id="261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CBDF-1568-234B-A6DF-8D7CB133E9A9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9261-9168-6543-8C7D-4141D93AD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comparison of wild fires and agricultural fires shows suppression of growth from both sources, but greater suppression in wild fires compared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fires (likely due to combustion conditions and fuel source differences).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Hygroscopic growth significantly increases with age of biomass burning emissions (Rim fire example of average growth factors as a function of sampling RH).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Restructuring of fresh biomass burning emissions possibly being seen but needs further confirmation.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E77C-8B34-478F-B70C-B2784F2925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4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FE17-2E4E-874C-A1AC-BEB52002D9F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DC36-D490-D04F-9A86-CCBDF12D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15" y="852308"/>
            <a:ext cx="7100109" cy="5257492"/>
          </a:xfrm>
          <a:prstGeom prst="rect">
            <a:avLst/>
          </a:prstGeom>
        </p:spPr>
      </p:pic>
      <p:pic>
        <p:nvPicPr>
          <p:cNvPr id="5" name="Picture 4" descr="Slide 1 SEAC4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80" y="336589"/>
            <a:ext cx="5039273" cy="6521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9186" y="289172"/>
            <a:ext cx="266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Rim Fire Suitcase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790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57313"/>
            <a:ext cx="90233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93888" y="371475"/>
            <a:ext cx="522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8/19 ID/WY fire plume identification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319588" y="3933825"/>
            <a:ext cx="314325" cy="238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3746500" y="4137025"/>
            <a:ext cx="314325" cy="238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243638" y="3863975"/>
            <a:ext cx="412750" cy="238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 flipV="1">
            <a:off x="3081338" y="1557338"/>
            <a:ext cx="847725" cy="25622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 flipV="1">
            <a:off x="3687763" y="1552575"/>
            <a:ext cx="747712" cy="23574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 flipV="1">
            <a:off x="4918075" y="1581150"/>
            <a:ext cx="1481138" cy="23002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644650" y="946150"/>
            <a:ext cx="618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These segments show similar BB particle chemistry, except for variations in SO4, NO3, NH4.  Same plume (?).</a:t>
            </a: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5413375" y="4051300"/>
            <a:ext cx="314325" cy="2381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6784975" y="4046538"/>
            <a:ext cx="314325" cy="2381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5400675" y="3840163"/>
            <a:ext cx="314325" cy="2381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08113" y="5743575"/>
            <a:ext cx="65913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These segments show similar BB particle chemistry, different than for higher alt segments.  The high alt segment at 20.3 is mysteriously different than the other high alt plumes.</a:t>
            </a: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4497388" y="3987800"/>
            <a:ext cx="908050" cy="18208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5219700" y="4264025"/>
            <a:ext cx="271463" cy="15160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5930900" y="4243388"/>
            <a:ext cx="908050" cy="14906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0" y="20638"/>
            <a:ext cx="91440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SEAC4RS: </a:t>
            </a:r>
            <a:r>
              <a:rPr lang="en-US" dirty="0" err="1" smtClean="0"/>
              <a:t>BrC</a:t>
            </a:r>
            <a:r>
              <a:rPr lang="en-US" dirty="0" smtClean="0"/>
              <a:t> &amp; Biomass Burning Plumes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0487" y="1126292"/>
            <a:ext cx="466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BrC</a:t>
            </a:r>
            <a:r>
              <a:rPr lang="en-US" sz="2400" dirty="0" smtClean="0">
                <a:solidFill>
                  <a:srgbClr val="0000FF"/>
                </a:solidFill>
              </a:rPr>
              <a:t>/BC </a:t>
            </a:r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r>
              <a:rPr lang="en-US" sz="2400" dirty="0" smtClean="0">
                <a:solidFill>
                  <a:srgbClr val="0000FF"/>
                </a:solidFill>
              </a:rPr>
              <a:t> Absorption </a:t>
            </a:r>
            <a:r>
              <a:rPr lang="en-US" sz="2400" dirty="0" err="1" smtClean="0">
                <a:solidFill>
                  <a:srgbClr val="0000FF"/>
                </a:solidFill>
              </a:rPr>
              <a:t>Ångstrom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Exp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713" y="5506134"/>
            <a:ext cx="43576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BrC</a:t>
            </a:r>
            <a:r>
              <a:rPr lang="en-US" sz="2400" dirty="0" smtClean="0">
                <a:solidFill>
                  <a:srgbClr val="0000FF"/>
                </a:solidFill>
              </a:rPr>
              <a:t> fraction increases with AAE above 1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(AAE ~ 1 for BC)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53704" y="1031895"/>
            <a:ext cx="3596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BrC</a:t>
            </a:r>
            <a:r>
              <a:rPr lang="en-US" sz="2400" dirty="0" smtClean="0">
                <a:solidFill>
                  <a:srgbClr val="0000FF"/>
                </a:solidFill>
              </a:rPr>
              <a:t>/BC </a:t>
            </a:r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r>
              <a:rPr lang="en-US" sz="2400" dirty="0" smtClean="0">
                <a:solidFill>
                  <a:srgbClr val="0000FF"/>
                </a:solidFill>
              </a:rPr>
              <a:t> Plume Age: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Comparison of Two Plumes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7900" y="5633134"/>
            <a:ext cx="4356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Possible evidence for </a:t>
            </a:r>
            <a:r>
              <a:rPr lang="en-US" sz="2400" dirty="0" err="1" smtClean="0">
                <a:solidFill>
                  <a:srgbClr val="0000FF"/>
                </a:solidFill>
              </a:rPr>
              <a:t>BrC</a:t>
            </a:r>
            <a:r>
              <a:rPr lang="en-US" sz="2400" dirty="0" smtClean="0">
                <a:solidFill>
                  <a:srgbClr val="0000FF"/>
                </a:solidFill>
              </a:rPr>
              <a:t> increase </a:t>
            </a:r>
            <a:r>
              <a:rPr lang="en-US" sz="2400" dirty="0" err="1" smtClean="0">
                <a:solidFill>
                  <a:srgbClr val="0000FF"/>
                </a:solidFill>
              </a:rPr>
              <a:t>wrt</a:t>
            </a:r>
            <a:r>
              <a:rPr lang="en-US" sz="2400" dirty="0" smtClean="0">
                <a:solidFill>
                  <a:srgbClr val="0000FF"/>
                </a:solidFill>
              </a:rPr>
              <a:t> BC with age for some plumes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1" name="Picture 30" descr="BrC_BCoverBC vs A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1841500"/>
            <a:ext cx="4115030" cy="3632200"/>
          </a:xfrm>
          <a:prstGeom prst="rect">
            <a:avLst/>
          </a:prstGeom>
        </p:spPr>
      </p:pic>
      <p:pic>
        <p:nvPicPr>
          <p:cNvPr id="32" name="Picture 31" descr="BrCtoBCraio vs 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43" y="1998976"/>
            <a:ext cx="4662257" cy="35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6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-1816139"/>
            <a:ext cx="5299364" cy="6858000"/>
          </a:xfrm>
          <a:prstGeom prst="rect">
            <a:avLst/>
          </a:prstGeom>
        </p:spPr>
      </p:pic>
      <p:pic>
        <p:nvPicPr>
          <p:cNvPr id="4" name="Picture 3" descr="slide 6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54312"/>
            <a:ext cx="5299364" cy="6858000"/>
          </a:xfrm>
          <a:prstGeom prst="rect">
            <a:avLst/>
          </a:prstGeom>
        </p:spPr>
      </p:pic>
      <p:pic>
        <p:nvPicPr>
          <p:cNvPr id="5" name="Picture 4" descr="slide 6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231596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1066" y="2231596"/>
            <a:ext cx="2029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differences between wild fire and agriculture fire smoke.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49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7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pic>
        <p:nvPicPr>
          <p:cNvPr id="4" name="Picture 3" descr="slide 7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53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642" y="522288"/>
            <a:ext cx="3660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Agricultural Fires,</a:t>
            </a:r>
          </a:p>
          <a:p>
            <a:r>
              <a:rPr lang="en-US" sz="2800" dirty="0" smtClean="0"/>
              <a:t>Some challenges </a:t>
            </a:r>
          </a:p>
          <a:p>
            <a:r>
              <a:rPr lang="en-US" sz="2800" dirty="0" smtClean="0"/>
              <a:t>(especially for filters)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88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77938" y="4481513"/>
            <a:ext cx="59388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latin typeface="Times New Roman" charset="0"/>
              </a:rPr>
              <a:t>Case example: 9/23 Mississippi Valley Ag fires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Inside plumes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particles from BB:        15% have I,  42% have Cl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background particles:     6% have I,  14% have Cl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Outside plumes: 		        3% have I,  7% have Cl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71613"/>
            <a:ext cx="3436938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95438" y="185738"/>
            <a:ext cx="5938837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PALMS:  Halogens in BB plumes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</a:rPr>
              <a:t>~x3 higher Chloride signal in Ag fire vs Wild fire aerosol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5175" y="1804988"/>
            <a:ext cx="40767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latin typeface="Times New Roman" charset="0"/>
              </a:rPr>
              <a:t>Inside Ag fire plumes…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Other halogens correlate with Chloride in individual particles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No evidence of enhanced Phosphate from pesticides</a:t>
            </a:r>
          </a:p>
        </p:txBody>
      </p:sp>
    </p:spTree>
    <p:extLst>
      <p:ext uri="{BB962C8B-B14F-4D97-AF65-F5344CB8AC3E}">
        <p14:creationId xmlns:p14="http://schemas.microsoft.com/office/powerpoint/2010/main" val="30754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2A seac4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pic>
        <p:nvPicPr>
          <p:cNvPr id="5" name="Picture 4" descr="Slide 2b seac4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33"/>
            <a:ext cx="5299364" cy="6858000"/>
          </a:xfrm>
          <a:prstGeom prst="rect">
            <a:avLst/>
          </a:prstGeom>
        </p:spPr>
      </p:pic>
      <p:pic>
        <p:nvPicPr>
          <p:cNvPr id="6" name="Picture 5" descr="Slide 2C seac4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164"/>
            <a:ext cx="52993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0934" y="1025065"/>
            <a:ext cx="4483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Correlations (r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with 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-</a:t>
            </a:r>
            <a:endParaRPr lang="en-US" sz="2400" dirty="0" smtClean="0"/>
          </a:p>
          <a:p>
            <a:r>
              <a:rPr lang="en-US" sz="2400" baseline="30000" dirty="0" smtClean="0"/>
              <a:t>			</a:t>
            </a:r>
            <a:r>
              <a:rPr lang="en-US" sz="2400" dirty="0" smtClean="0"/>
              <a:t>All WF	Rim	Rim</a:t>
            </a:r>
          </a:p>
          <a:p>
            <a:r>
              <a:rPr lang="en-US" sz="2400" baseline="30000" dirty="0"/>
              <a:t>	</a:t>
            </a:r>
            <a:r>
              <a:rPr lang="en-US" sz="2400" baseline="30000" dirty="0" smtClean="0"/>
              <a:t>		</a:t>
            </a:r>
            <a:r>
              <a:rPr lang="en-US" sz="2400" dirty="0" smtClean="0"/>
              <a:t>w/o 2	w/o 2	all</a:t>
            </a:r>
            <a:endParaRPr lang="en-US" sz="2400" baseline="30000" dirty="0"/>
          </a:p>
          <a:p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		0.83	0.96	0.99</a:t>
            </a:r>
          </a:p>
          <a:p>
            <a:r>
              <a:rPr lang="en-US" sz="2400" dirty="0" smtClean="0"/>
              <a:t>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			0.78	0.84	0.87</a:t>
            </a:r>
          </a:p>
          <a:p>
            <a:r>
              <a:rPr lang="en-US" sz="2400" dirty="0" smtClean="0"/>
              <a:t>BC			0.77	0.79	0.98</a:t>
            </a:r>
          </a:p>
          <a:p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CN		0.77	0.79	0.96</a:t>
            </a:r>
          </a:p>
          <a:p>
            <a:r>
              <a:rPr lang="en-US" sz="2400" dirty="0" smtClean="0"/>
              <a:t>OA			0.76	0.86	0.96</a:t>
            </a:r>
          </a:p>
          <a:p>
            <a:r>
              <a:rPr lang="en-US" sz="2400" dirty="0" smtClean="0"/>
              <a:t>CO			0.76	0.88	0.94</a:t>
            </a:r>
          </a:p>
          <a:p>
            <a:r>
              <a:rPr lang="en-US" sz="2400" dirty="0" smtClean="0"/>
              <a:t>WSOC		0.70	0.77	0.81</a:t>
            </a:r>
          </a:p>
          <a:p>
            <a:r>
              <a:rPr lang="en-US" sz="2400" dirty="0" smtClean="0"/>
              <a:t>HCN		0.56	0.67	0.94</a:t>
            </a:r>
          </a:p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0.28	0.64	0.91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42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3A SEAC4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768313" cy="7464875"/>
          </a:xfrm>
          <a:prstGeom prst="rect">
            <a:avLst/>
          </a:prstGeom>
        </p:spPr>
      </p:pic>
      <p:pic>
        <p:nvPicPr>
          <p:cNvPr id="5" name="Picture 4" descr="Slide 3B SEAC4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19" y="-2"/>
            <a:ext cx="5768313" cy="74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4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4 SEAC4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6" y="-1"/>
            <a:ext cx="5763510" cy="74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09" y="422277"/>
            <a:ext cx="8614182" cy="9690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Size-Resolved, Subsaturated, Aerosol Water Uptake</a:t>
            </a:r>
            <a:br>
              <a:rPr lang="en-US" sz="2400" b="1" dirty="0" smtClean="0"/>
            </a:br>
            <a:r>
              <a:rPr lang="en-US" sz="2400" b="1" dirty="0" smtClean="0"/>
              <a:t>(Biomass Burning Events)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25232" y="3486158"/>
            <a:ext cx="3065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Combustion Aging: </a:t>
            </a:r>
            <a:r>
              <a:rPr lang="en-US" dirty="0" smtClean="0"/>
              <a:t>Hygroscopic growth increases with age in biomass burning plumes as aerosols become increasingly photo-oxidized, resulting in higher O:C ratios.</a:t>
            </a:r>
          </a:p>
          <a:p>
            <a:r>
              <a:rPr lang="en-US" dirty="0" smtClean="0"/>
              <a:t>This is seen nicely during RF11 and RF12 (Figure).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5131" y="1391287"/>
            <a:ext cx="5170487" cy="1066800"/>
            <a:chOff x="190500" y="1590824"/>
            <a:chExt cx="5170487" cy="1066800"/>
          </a:xfrm>
        </p:grpSpPr>
        <p:grpSp>
          <p:nvGrpSpPr>
            <p:cNvPr id="10" name="Group 9"/>
            <p:cNvGrpSpPr/>
            <p:nvPr/>
          </p:nvGrpSpPr>
          <p:grpSpPr>
            <a:xfrm>
              <a:off x="190500" y="1590824"/>
              <a:ext cx="5170487" cy="1066800"/>
              <a:chOff x="3592513" y="533400"/>
              <a:chExt cx="5170487" cy="10668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92513" y="616803"/>
                <a:ext cx="3048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Instrument: Differential Aerosol Sizing and Hygroscopicity Spectrometer Probe (DASH-SP)</a:t>
                </a:r>
                <a:endParaRPr lang="en-US" sz="1600" b="1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659188" y="533400"/>
                <a:ext cx="5103812" cy="1066800"/>
                <a:chOff x="3735388" y="533400"/>
                <a:chExt cx="5103812" cy="1066800"/>
              </a:xfrm>
            </p:grpSpPr>
            <p:sp>
              <p:nvSpPr>
                <p:cNvPr id="1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617878" y="771525"/>
                  <a:ext cx="94232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i="0" dirty="0" smtClean="0"/>
                    <a:t>Growth</a:t>
                  </a:r>
                </a:p>
                <a:p>
                  <a:pPr algn="ctr"/>
                  <a:r>
                    <a:rPr lang="en-US" i="0" dirty="0" smtClean="0"/>
                    <a:t>Factor</a:t>
                  </a: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6402388" y="1099066"/>
                  <a:ext cx="20942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7391400" y="9260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=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735388" y="533400"/>
                  <a:ext cx="5103812" cy="1066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73817" b="11820"/>
            <a:stretch/>
          </p:blipFill>
          <p:spPr>
            <a:xfrm>
              <a:off x="4148661" y="1644433"/>
              <a:ext cx="1134799" cy="998134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5" y="2675094"/>
            <a:ext cx="5867400" cy="3911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25232" y="1753237"/>
            <a:ext cx="2975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Fire Type: </a:t>
            </a:r>
            <a:r>
              <a:rPr lang="en-US" dirty="0" smtClean="0"/>
              <a:t>Average growth factors are much higher in agricultural fires vs. wildfires, likely due to fuel composition and combustion condition differences.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25232" y="5804007"/>
            <a:ext cx="311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Restructuring: </a:t>
            </a:r>
            <a:r>
              <a:rPr lang="en-US" dirty="0" smtClean="0"/>
              <a:t>Potentially seeing restructuring in fresh biomass burning sources.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104775" y="-38100"/>
            <a:ext cx="9353550" cy="531504"/>
            <a:chOff x="-104775" y="-38100"/>
            <a:chExt cx="9353550" cy="53150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4775" y="0"/>
              <a:ext cx="93535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tangle 36"/>
            <p:cNvSpPr/>
            <p:nvPr/>
          </p:nvSpPr>
          <p:spPr>
            <a:xfrm>
              <a:off x="685800" y="131591"/>
              <a:ext cx="7772400" cy="314325"/>
            </a:xfrm>
            <a:prstGeom prst="rect">
              <a:avLst/>
            </a:prstGeom>
            <a:solidFill>
              <a:srgbClr val="2A8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A86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9552" y="-38100"/>
              <a:ext cx="814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pc="-80" dirty="0" smtClean="0">
                  <a:solidFill>
                    <a:schemeClr val="bg1"/>
                  </a:solidFill>
                  <a:latin typeface="Arial Rounded MT Bold" pitchFamily="34" charset="0"/>
                </a:rPr>
                <a:t>Differential Aerosol Sizing and Hygroscopicity Spectrometer Probe</a:t>
              </a:r>
              <a:r>
                <a:rPr lang="en-US" spc="-8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pc="-80" dirty="0" smtClean="0">
                  <a:solidFill>
                    <a:schemeClr val="bg1"/>
                  </a:solidFill>
                  <a:latin typeface="Arial Rounded MT Bold" pitchFamily="34" charset="0"/>
                </a:rPr>
                <a:t>(DASH-SP)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13635" y="216405"/>
              <a:ext cx="63167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Arial Rounded MT Bold" pitchFamily="34" charset="0"/>
                </a:rPr>
                <a:t>DC-8 / Taylor Shingler, Ewan Crosbie, and Armin Sorooshian / University of Arizona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025231" y="1314213"/>
            <a:ext cx="297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Directions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854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tShi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03364"/>
            <a:ext cx="4519356" cy="30016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31290" y="3723957"/>
            <a:ext cx="24029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79798" y="3802108"/>
            <a:ext cx="0" cy="719814"/>
          </a:xfrm>
          <a:prstGeom prst="line">
            <a:avLst/>
          </a:prstGeom>
          <a:ln w="50800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911" y="3785899"/>
            <a:ext cx="0" cy="719814"/>
          </a:xfrm>
          <a:prstGeom prst="line">
            <a:avLst/>
          </a:prstGeom>
          <a:ln w="50800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-1" y="3918"/>
            <a:ext cx="8959489" cy="69968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Water uptake of biomass burning BC</a:t>
            </a:r>
            <a:endParaRPr lang="en-US" sz="3100" i="1" dirty="0"/>
          </a:p>
        </p:txBody>
      </p:sp>
      <p:sp>
        <p:nvSpPr>
          <p:cNvPr id="13" name="Rectangle 12"/>
          <p:cNvSpPr/>
          <p:nvPr/>
        </p:nvSpPr>
        <p:spPr>
          <a:xfrm>
            <a:off x="4703867" y="6314632"/>
            <a:ext cx="444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see poster by Perring et 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412" y="703604"/>
            <a:ext cx="4227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Water uptake for biomass burning BC is low despite thick coatings.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Variation seen between fresh emissions (no uptake) and aged emissions (slight uptake).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72826" y="3173890"/>
            <a:ext cx="29032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Shift in humidified scattering signal between fresh and aged BB BC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ScatRatFire_0412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b="7934"/>
          <a:stretch/>
        </p:blipFill>
        <p:spPr>
          <a:xfrm>
            <a:off x="4376762" y="956906"/>
            <a:ext cx="4973277" cy="47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ned from a Xerox multifunction dev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1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5 seac4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36619" cy="7682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4596" y="27919"/>
            <a:ext cx="3107642" cy="6555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Aged Smoke Over SEUS</a:t>
            </a:r>
          </a:p>
          <a:p>
            <a:endParaRPr lang="en-US" dirty="0" smtClean="0"/>
          </a:p>
          <a:p>
            <a:r>
              <a:rPr lang="en-US" dirty="0" smtClean="0"/>
              <a:t>0.40		8/14 65100-65520  </a:t>
            </a:r>
          </a:p>
          <a:p>
            <a:r>
              <a:rPr lang="en-US" dirty="0" smtClean="0"/>
              <a:t>0.36		8/16 72060-72540 </a:t>
            </a:r>
          </a:p>
          <a:p>
            <a:endParaRPr lang="en-US" dirty="0"/>
          </a:p>
          <a:p>
            <a:r>
              <a:rPr lang="en-US" dirty="0" smtClean="0"/>
              <a:t>0.15		9/6  67500-67800</a:t>
            </a:r>
          </a:p>
          <a:p>
            <a:r>
              <a:rPr lang="en-US" dirty="0" smtClean="0"/>
              <a:t>0.13		9/6  63720-64020</a:t>
            </a:r>
          </a:p>
          <a:p>
            <a:r>
              <a:rPr lang="en-US" dirty="0" smtClean="0"/>
              <a:t>0.11		8/14 71040-71880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0.22		8/14 65100-65520  </a:t>
            </a:r>
          </a:p>
          <a:p>
            <a:r>
              <a:rPr lang="en-US" dirty="0" smtClean="0"/>
              <a:t>0.30		8/16 72060-72540 </a:t>
            </a:r>
          </a:p>
          <a:p>
            <a:r>
              <a:rPr lang="en-US" dirty="0" smtClean="0"/>
              <a:t>0.33		9/6  67500-67800</a:t>
            </a:r>
          </a:p>
          <a:p>
            <a:r>
              <a:rPr lang="en-US" dirty="0" smtClean="0"/>
              <a:t>0.24		9/6  63720-64020</a:t>
            </a:r>
          </a:p>
          <a:p>
            <a:r>
              <a:rPr lang="en-US" dirty="0" smtClean="0"/>
              <a:t>1.32		8/14 71040-71880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0.18		8/14 65100-65520  </a:t>
            </a:r>
          </a:p>
          <a:p>
            <a:r>
              <a:rPr lang="en-US" dirty="0" smtClean="0"/>
              <a:t>0.29		8/16 72060-72540 </a:t>
            </a:r>
          </a:p>
          <a:p>
            <a:r>
              <a:rPr lang="en-US" dirty="0" smtClean="0"/>
              <a:t>0.13		9/6  67500-67800</a:t>
            </a:r>
          </a:p>
          <a:p>
            <a:r>
              <a:rPr lang="en-US" dirty="0" smtClean="0"/>
              <a:t>0.11		9/6  63720-64020</a:t>
            </a:r>
          </a:p>
          <a:p>
            <a:r>
              <a:rPr lang="en-US" dirty="0" smtClean="0"/>
              <a:t>0.18		8/14 71040-71880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7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827213"/>
            <a:ext cx="902176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076825"/>
            <a:ext cx="20320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46088"/>
            <a:ext cx="20320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5116513"/>
            <a:ext cx="20320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63550"/>
            <a:ext cx="20320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2219325" y="3930650"/>
            <a:ext cx="1703388" cy="12017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2986088" y="2162175"/>
            <a:ext cx="355600" cy="14970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6599238" y="4078288"/>
            <a:ext cx="11112" cy="1003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5902325" y="2141538"/>
            <a:ext cx="495300" cy="12588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77813" y="5273675"/>
            <a:ext cx="2887662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9538" indent="-10953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200"/>
              <a:t>PALMS + LAS avg size distributions: General compositional makeup is similar for 4 plumes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/>
              <a:t>Detailed compositional analysis shows some differences (not shown), eg., older plumes have lower nitrate, higher organic content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507288" y="711200"/>
            <a:ext cx="1528762" cy="10906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u="sng"/>
              <a:t>PALMS particle types</a:t>
            </a:r>
          </a:p>
          <a:p>
            <a:pPr algn="ctr"/>
            <a:endParaRPr lang="en-US" sz="500" b="1" u="sng"/>
          </a:p>
          <a:p>
            <a:r>
              <a:rPr lang="en-US" sz="1200" b="1">
                <a:solidFill>
                  <a:srgbClr val="CC0099"/>
                </a:solidFill>
              </a:rPr>
              <a:t>Sulfate/Organic</a:t>
            </a:r>
          </a:p>
          <a:p>
            <a:r>
              <a:rPr lang="en-US" sz="1200" b="1">
                <a:solidFill>
                  <a:srgbClr val="339966"/>
                </a:solidFill>
              </a:rPr>
              <a:t>Biomass Burning</a:t>
            </a:r>
          </a:p>
          <a:p>
            <a:r>
              <a:rPr lang="en-US" sz="1200" b="1">
                <a:solidFill>
                  <a:srgbClr val="CC6600"/>
                </a:solidFill>
              </a:rPr>
              <a:t>Mineral Dust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2238" y="236538"/>
            <a:ext cx="27209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9538" indent="-10953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200"/>
              <a:t>Plumes from 3-6 km alt, higher plumes are thicker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/>
              <a:t>Mostly </a:t>
            </a:r>
            <a:r>
              <a:rPr lang="en-US" sz="1200">
                <a:solidFill>
                  <a:srgbClr val="339966"/>
                </a:solidFill>
              </a:rPr>
              <a:t>BB particles</a:t>
            </a:r>
            <a:r>
              <a:rPr lang="en-US" sz="1200"/>
              <a:t>, some </a:t>
            </a:r>
            <a:r>
              <a:rPr lang="en-US" sz="1200">
                <a:solidFill>
                  <a:srgbClr val="CC0099"/>
                </a:solidFill>
              </a:rPr>
              <a:t>non-BB (background)</a:t>
            </a:r>
            <a:r>
              <a:rPr lang="en-US" sz="1200"/>
              <a:t> </a:t>
            </a:r>
            <a:r>
              <a:rPr lang="en-US" sz="1200">
                <a:solidFill>
                  <a:srgbClr val="CC0099"/>
                </a:solidFill>
              </a:rPr>
              <a:t>particles </a:t>
            </a:r>
            <a:r>
              <a:rPr lang="en-US" sz="1200"/>
              <a:t>mixed into plume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/>
              <a:t>Very little </a:t>
            </a:r>
            <a:r>
              <a:rPr lang="en-US" sz="1200">
                <a:solidFill>
                  <a:srgbClr val="CC6600"/>
                </a:solidFill>
              </a:rPr>
              <a:t>mineral dust</a:t>
            </a:r>
            <a:r>
              <a:rPr lang="en-US" sz="1200"/>
              <a:t> lofted with smoke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215188" y="0"/>
            <a:ext cx="1928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PALMS: Froyd &amp; Liao</a:t>
            </a:r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5510213" y="2212975"/>
            <a:ext cx="201612" cy="1841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 flipV="1">
            <a:off x="5459413" y="1747838"/>
            <a:ext cx="134937" cy="45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906963" y="1062038"/>
            <a:ext cx="126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9966"/>
                </a:solidFill>
              </a:rPr>
              <a:t>PALMS # fraction of particles that have BB material (0-10 right scale)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095625" y="0"/>
            <a:ext cx="380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8/19 PALMS + LARGE in situ aerosol</a:t>
            </a:r>
          </a:p>
        </p:txBody>
      </p:sp>
    </p:spTree>
    <p:extLst>
      <p:ext uri="{BB962C8B-B14F-4D97-AF65-F5344CB8AC3E}">
        <p14:creationId xmlns:p14="http://schemas.microsoft.com/office/powerpoint/2010/main" val="255478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571</Words>
  <Application>Microsoft Macintosh PowerPoint</Application>
  <PresentationFormat>On-screen Show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Size-Resolved, Subsaturated, Aerosol Water Uptake (Biomass Burning Events)</vt:lpstr>
      <vt:lpstr>Water uptake of biomass burning BC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Earth Systems Research Center - UNH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Dibb</dc:creator>
  <cp:lastModifiedBy>Jack Dibb</cp:lastModifiedBy>
  <cp:revision>15</cp:revision>
  <dcterms:created xsi:type="dcterms:W3CDTF">2014-04-09T20:48:47Z</dcterms:created>
  <dcterms:modified xsi:type="dcterms:W3CDTF">2014-04-14T15:54:00Z</dcterms:modified>
</cp:coreProperties>
</file>