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65" r:id="rId11"/>
    <p:sldId id="276" r:id="rId12"/>
    <p:sldId id="266" r:id="rId13"/>
    <p:sldId id="267" r:id="rId14"/>
    <p:sldId id="268" r:id="rId15"/>
    <p:sldId id="274" r:id="rId16"/>
    <p:sldId id="270" r:id="rId17"/>
    <p:sldId id="269" r:id="rId18"/>
    <p:sldId id="271" r:id="rId19"/>
    <p:sldId id="278" r:id="rId20"/>
    <p:sldId id="27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April 14,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April 14,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April 14,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1" y="2233563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Henry </a:t>
            </a:r>
            <a:r>
              <a:rPr lang="en-US" sz="3200" dirty="0" err="1"/>
              <a:t>Fuelberg</a:t>
            </a:r>
            <a:r>
              <a:rPr lang="en-US" sz="3200" dirty="0"/>
              <a:t>, Sean Freeman, Tristan Hall, </a:t>
            </a:r>
            <a:r>
              <a:rPr lang="en-US" sz="3200" b="1" u="sng" dirty="0"/>
              <a:t>Nick Heath</a:t>
            </a:r>
            <a:r>
              <a:rPr lang="en-US" sz="3200" dirty="0"/>
              <a:t>, Max </a:t>
            </a:r>
            <a:r>
              <a:rPr lang="en-US" sz="3200" dirty="0" err="1"/>
              <a:t>Marchand</a:t>
            </a:r>
            <a:r>
              <a:rPr lang="en-US" sz="3200" dirty="0"/>
              <a:t>, and Daniel Allison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443" y="194735"/>
            <a:ext cx="7543800" cy="215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/>
              <a:t>FSU’s Website for SEAC4RS Weather Data</a:t>
            </a:r>
            <a:endParaRPr lang="en-US" sz="5400" dirty="0"/>
          </a:p>
        </p:txBody>
      </p:sp>
      <p:pic>
        <p:nvPicPr>
          <p:cNvPr id="6" name="Picture 5" descr="SEAC4RS 2013 final_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" y="4445000"/>
            <a:ext cx="2622336" cy="2413000"/>
          </a:xfrm>
          <a:prstGeom prst="rect">
            <a:avLst/>
          </a:prstGeom>
        </p:spPr>
      </p:pic>
      <p:pic>
        <p:nvPicPr>
          <p:cNvPr id="7" name="Picture 6" descr="menuhe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1" y="5015361"/>
            <a:ext cx="2243667" cy="14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 descr="webnew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871"/>
            <a:ext cx="9144000" cy="43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9" y="1499871"/>
            <a:ext cx="8705322" cy="43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 descr="webnew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 descr="webnew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58"/>
            <a:ext cx="9144000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6957" r="4200"/>
          <a:stretch/>
        </p:blipFill>
        <p:spPr>
          <a:xfrm>
            <a:off x="1372238" y="1112878"/>
            <a:ext cx="6277262" cy="54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_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28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ER-2 saw something interesting at 300 </a:t>
            </a:r>
            <a:r>
              <a:rPr lang="en-US" sz="2800" dirty="0" err="1" smtClean="0">
                <a:latin typeface="Arial"/>
                <a:cs typeface="Arial"/>
              </a:rPr>
              <a:t>hPa</a:t>
            </a:r>
            <a:r>
              <a:rPr lang="en-US" sz="2800" dirty="0" smtClean="0">
                <a:latin typeface="Arial"/>
                <a:cs typeface="Arial"/>
              </a:rPr>
              <a:t>….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2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7390" r="2197"/>
          <a:stretch/>
        </p:blipFill>
        <p:spPr>
          <a:xfrm>
            <a:off x="1213017" y="1154382"/>
            <a:ext cx="6550286" cy="5636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1271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300 </a:t>
            </a:r>
            <a:r>
              <a:rPr lang="en-US" sz="3200" dirty="0" err="1" smtClean="0">
                <a:latin typeface="Arial"/>
                <a:cs typeface="Arial"/>
              </a:rPr>
              <a:t>hPa</a:t>
            </a:r>
            <a:r>
              <a:rPr lang="en-US" sz="3200" dirty="0" smtClean="0">
                <a:latin typeface="Arial"/>
                <a:cs typeface="Arial"/>
              </a:rPr>
              <a:t> release for ER-2 flight leg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4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Arial"/>
                <a:cs typeface="Arial"/>
              </a:rPr>
              <a:t>We’re here to help!</a:t>
            </a:r>
            <a:endParaRPr lang="en-US" sz="4400" u="sng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879" y="1255538"/>
            <a:ext cx="34896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Special requests?</a:t>
            </a:r>
          </a:p>
          <a:p>
            <a:endParaRPr lang="en-US" sz="3200" dirty="0" smtClean="0"/>
          </a:p>
          <a:p>
            <a:r>
              <a:rPr lang="en-US" sz="3200" dirty="0" smtClean="0"/>
              <a:t>Specific variables?</a:t>
            </a:r>
          </a:p>
          <a:p>
            <a:endParaRPr lang="en-US" sz="3200" dirty="0" smtClean="0"/>
          </a:p>
          <a:p>
            <a:r>
              <a:rPr lang="en-US" sz="3200" dirty="0" smtClean="0"/>
              <a:t>Contact us!</a:t>
            </a:r>
          </a:p>
          <a:p>
            <a:endParaRPr lang="en-US" sz="3200" dirty="0"/>
          </a:p>
        </p:txBody>
      </p:sp>
      <p:pic>
        <p:nvPicPr>
          <p:cNvPr id="4" name="Picture 3" descr="SEAC4RS 2013 final_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" y="4445000"/>
            <a:ext cx="2622336" cy="2413000"/>
          </a:xfrm>
          <a:prstGeom prst="rect">
            <a:avLst/>
          </a:prstGeom>
        </p:spPr>
      </p:pic>
      <p:pic>
        <p:nvPicPr>
          <p:cNvPr id="5" name="Picture 4" descr="menuhe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1" y="5015361"/>
            <a:ext cx="2243667" cy="14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38494"/>
              </p:ext>
            </p:extLst>
          </p:nvPr>
        </p:nvGraphicFramePr>
        <p:xfrm>
          <a:off x="1648244" y="1988027"/>
          <a:ext cx="6096000" cy="232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0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WRF Option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WSM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YSU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Kain</a:t>
                      </a:r>
                      <a:r>
                        <a:rPr lang="en-US" dirty="0" smtClean="0"/>
                        <a:t>-Fritsch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48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333" y="169333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Overview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111" y="1143005"/>
            <a:ext cx="7897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WRF simulations made for the entire SEAC4RS period</a:t>
            </a:r>
          </a:p>
          <a:p>
            <a:endParaRPr lang="en-US" sz="2400" dirty="0"/>
          </a:p>
          <a:p>
            <a:r>
              <a:rPr lang="en-US" sz="2400" dirty="0" smtClean="0"/>
              <a:t>2. HYSPLIT back trajectories from the flight track</a:t>
            </a: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36222" y="3287889"/>
            <a:ext cx="3700577" cy="285044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88956" y="3287889"/>
            <a:ext cx="3703419" cy="285044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9_500_rh_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4527" r="7099" b="4321"/>
          <a:stretch/>
        </p:blipFill>
        <p:spPr>
          <a:xfrm>
            <a:off x="1070850" y="3848288"/>
            <a:ext cx="2682705" cy="205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32181" y="3344290"/>
            <a:ext cx="191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Quick Looks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02112" y="3344290"/>
            <a:ext cx="174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Trajectories</a:t>
            </a:r>
            <a:endParaRPr lang="en-US" sz="2400" dirty="0"/>
          </a:p>
        </p:txBody>
      </p:sp>
      <p:pic>
        <p:nvPicPr>
          <p:cNvPr id="9" name="Picture 8" descr="1dc8_20130902_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2469" r="3013"/>
          <a:stretch/>
        </p:blipFill>
        <p:spPr>
          <a:xfrm>
            <a:off x="5224719" y="3805955"/>
            <a:ext cx="2416002" cy="217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333" y="169333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Overview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112" y="1143005"/>
            <a:ext cx="8708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WRF simulations made for the entire SEAC4RS period</a:t>
            </a:r>
          </a:p>
          <a:p>
            <a:r>
              <a:rPr lang="en-US" sz="2800" dirty="0" smtClean="0"/>
              <a:t>2. HYSPLIT back trajectories from the flight track</a:t>
            </a:r>
          </a:p>
          <a:p>
            <a:r>
              <a:rPr lang="en-US" sz="2800" dirty="0" smtClean="0"/>
              <a:t>3. Curtain Plots</a:t>
            </a:r>
          </a:p>
          <a:p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8358" y="3692059"/>
            <a:ext cx="2666548" cy="2053963"/>
            <a:chOff x="536222" y="3287889"/>
            <a:chExt cx="3700577" cy="2850445"/>
          </a:xfrm>
        </p:grpSpPr>
        <p:sp>
          <p:nvSpPr>
            <p:cNvPr id="4" name="Rounded Rectangle 3"/>
            <p:cNvSpPr/>
            <p:nvPr/>
          </p:nvSpPr>
          <p:spPr>
            <a:xfrm>
              <a:off x="536222" y="3287889"/>
              <a:ext cx="3700577" cy="2850445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19_500_rh_w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" t="4527" r="7099" b="4321"/>
            <a:stretch/>
          </p:blipFill>
          <p:spPr>
            <a:xfrm>
              <a:off x="1070850" y="3848288"/>
              <a:ext cx="2682705" cy="20596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145294" y="3344290"/>
              <a:ext cx="1912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Quick Looks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14257" y="3692059"/>
            <a:ext cx="2770059" cy="2132057"/>
            <a:chOff x="4588956" y="3287889"/>
            <a:chExt cx="3703419" cy="2850445"/>
          </a:xfrm>
        </p:grpSpPr>
        <p:sp>
          <p:nvSpPr>
            <p:cNvPr id="5" name="Rounded Rectangle 4"/>
            <p:cNvSpPr/>
            <p:nvPr/>
          </p:nvSpPr>
          <p:spPr>
            <a:xfrm>
              <a:off x="4588956" y="3287889"/>
              <a:ext cx="3703419" cy="2850445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734" y="3344289"/>
              <a:ext cx="1740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Trajectories</a:t>
              </a:r>
              <a:endParaRPr lang="en-US" sz="2400" dirty="0"/>
            </a:p>
          </p:txBody>
        </p:sp>
        <p:pic>
          <p:nvPicPr>
            <p:cNvPr id="9" name="Picture 8" descr="1dc8_20130902_4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3" t="2469" r="3013"/>
            <a:stretch/>
          </p:blipFill>
          <p:spPr>
            <a:xfrm>
              <a:off x="5224719" y="3805955"/>
              <a:ext cx="2416002" cy="21771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6171200" y="3692059"/>
            <a:ext cx="2770059" cy="2132057"/>
            <a:chOff x="4588956" y="3287889"/>
            <a:chExt cx="3703419" cy="2850445"/>
          </a:xfrm>
        </p:grpSpPr>
        <p:sp>
          <p:nvSpPr>
            <p:cNvPr id="13" name="Rounded Rectangle 12"/>
            <p:cNvSpPr/>
            <p:nvPr/>
          </p:nvSpPr>
          <p:spPr>
            <a:xfrm>
              <a:off x="4588956" y="3287889"/>
              <a:ext cx="3703419" cy="2850445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5734" y="3344289"/>
              <a:ext cx="1822891" cy="617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Curtains</a:t>
              </a:r>
              <a:endParaRPr lang="en-US" sz="2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719" y="3928132"/>
              <a:ext cx="2416002" cy="1932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2120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curtain_wrf_20130823_dc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7" y="1041631"/>
            <a:ext cx="6967247" cy="5573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67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Curtain Plots from WRF Output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42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666" y="169333"/>
            <a:ext cx="4542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WRF Simulations</a:t>
            </a:r>
            <a:endParaRPr lang="en-US" sz="440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44316" y="1114777"/>
            <a:ext cx="5775293" cy="3663332"/>
            <a:chOff x="2805291" y="2113298"/>
            <a:chExt cx="4981219" cy="3079495"/>
          </a:xfrm>
        </p:grpSpPr>
        <p:pic>
          <p:nvPicPr>
            <p:cNvPr id="7" name="Picture 6" descr="SEAC4RS_Post_dom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9" t="2949" r="16981" b="2195"/>
            <a:stretch/>
          </p:blipFill>
          <p:spPr>
            <a:xfrm rot="16200000">
              <a:off x="3756153" y="1162436"/>
              <a:ext cx="3079495" cy="49812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94768" y="446275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36 km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0342" y="419706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12 km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1638" y="3999611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4</a:t>
              </a:r>
              <a:r>
                <a:rPr lang="en-US" dirty="0" smtClean="0">
                  <a:solidFill>
                    <a:srgbClr val="000000"/>
                  </a:solidFill>
                </a:rPr>
                <a:t> km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4317" y="4778110"/>
            <a:ext cx="5775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Simulations from 01 Aug – 26 Sept</a:t>
            </a:r>
          </a:p>
          <a:p>
            <a:r>
              <a:rPr lang="en-US" sz="2800" dirty="0" smtClean="0">
                <a:latin typeface="Arial"/>
                <a:cs typeface="Arial"/>
              </a:rPr>
              <a:t>Domains: 36 – 12 km</a:t>
            </a:r>
          </a:p>
          <a:p>
            <a:r>
              <a:rPr lang="en-US" sz="2800" dirty="0" smtClean="0">
                <a:latin typeface="Arial"/>
                <a:cs typeface="Arial"/>
              </a:rPr>
              <a:t>Met reinitialized every 5 days</a:t>
            </a:r>
          </a:p>
        </p:txBody>
      </p:sp>
    </p:spTree>
    <p:extLst>
      <p:ext uri="{BB962C8B-B14F-4D97-AF65-F5344CB8AC3E}">
        <p14:creationId xmlns:p14="http://schemas.microsoft.com/office/powerpoint/2010/main" val="21285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“Quick Look” Plots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 descr="19_500_gp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144" r="7407" b="13580"/>
          <a:stretch/>
        </p:blipFill>
        <p:spPr>
          <a:xfrm>
            <a:off x="31386" y="1192774"/>
            <a:ext cx="4680756" cy="3209893"/>
          </a:xfrm>
          <a:prstGeom prst="rect">
            <a:avLst/>
          </a:prstGeom>
        </p:spPr>
      </p:pic>
      <p:pic>
        <p:nvPicPr>
          <p:cNvPr id="5" name="Picture 4" descr="19_500_rh_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4527" r="7099" b="4321"/>
          <a:stretch/>
        </p:blipFill>
        <p:spPr>
          <a:xfrm>
            <a:off x="4703969" y="1192774"/>
            <a:ext cx="4180830" cy="3209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601" y="5100612"/>
            <a:ext cx="3569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MET variables from hourly WRF output: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222" y="5058279"/>
            <a:ext cx="4843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MSLP and 10 m Winds</a:t>
            </a:r>
          </a:p>
          <a:p>
            <a:r>
              <a:rPr lang="en-US" dirty="0" err="1" smtClean="0">
                <a:latin typeface="Arial"/>
                <a:cs typeface="Arial"/>
              </a:rPr>
              <a:t>Geopotential</a:t>
            </a:r>
            <a:r>
              <a:rPr lang="en-US" dirty="0" smtClean="0">
                <a:latin typeface="Arial"/>
                <a:cs typeface="Arial"/>
              </a:rPr>
              <a:t> Height (850, 500, 200, 100 </a:t>
            </a:r>
            <a:r>
              <a:rPr lang="en-US" dirty="0" err="1" smtClean="0">
                <a:latin typeface="Arial"/>
                <a:cs typeface="Arial"/>
              </a:rPr>
              <a:t>hPa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Relative Humidity (850, 500, 200, 100 </a:t>
            </a:r>
            <a:r>
              <a:rPr lang="en-US" dirty="0" err="1" smtClean="0">
                <a:latin typeface="Arial"/>
                <a:cs typeface="Arial"/>
              </a:rPr>
              <a:t>hPa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Potential </a:t>
            </a:r>
            <a:r>
              <a:rPr lang="en-US" dirty="0" err="1" smtClean="0">
                <a:latin typeface="Arial"/>
                <a:cs typeface="Arial"/>
              </a:rPr>
              <a:t>Vorticity</a:t>
            </a:r>
            <a:r>
              <a:rPr lang="en-US" dirty="0" smtClean="0">
                <a:latin typeface="Arial"/>
                <a:cs typeface="Arial"/>
              </a:rPr>
              <a:t> (200, 100 </a:t>
            </a:r>
            <a:r>
              <a:rPr lang="en-US" dirty="0" err="1" smtClean="0">
                <a:latin typeface="Arial"/>
                <a:cs typeface="Arial"/>
              </a:rPr>
              <a:t>hPa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33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Flight Track Trajectories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55" y="1007281"/>
            <a:ext cx="81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Flight track points binned into 10 minute intervals – LEG XX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5-day back trajectories were released from that LEG XX at temporal midpoint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82889" y="4600222"/>
            <a:ext cx="6420555" cy="141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82889" y="4459111"/>
            <a:ext cx="0" cy="2681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14733" y="4456289"/>
            <a:ext cx="0" cy="2681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3957" y="4020445"/>
            <a:ext cx="95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UTC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0241" y="4076889"/>
            <a:ext cx="124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12:10 UTC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0593" y="4176889"/>
            <a:ext cx="124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12:05 UTC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4367391" y="1862670"/>
            <a:ext cx="451556" cy="6420555"/>
          </a:xfrm>
          <a:prstGeom prst="leftBrace">
            <a:avLst/>
          </a:prstGeom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1561" y="5348112"/>
            <a:ext cx="498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Bin all points over 10 min interval -&gt; Flight Leg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endCxn id="11" idx="0"/>
          </p:cNvCxnSpPr>
          <p:nvPr/>
        </p:nvCxnSpPr>
        <p:spPr>
          <a:xfrm flipH="1">
            <a:off x="4583796" y="3838222"/>
            <a:ext cx="225778" cy="3386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6039" y="3511223"/>
            <a:ext cx="29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Release at time </a:t>
            </a:r>
            <a:r>
              <a:rPr lang="en-US" dirty="0" err="1" smtClean="0">
                <a:solidFill>
                  <a:srgbClr val="FFFF00"/>
                </a:solidFill>
              </a:rPr>
              <a:t>centerpoint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8_fpath_20130916_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69334"/>
            <a:ext cx="3443111" cy="2754489"/>
          </a:xfrm>
          <a:prstGeom prst="rect">
            <a:avLst/>
          </a:prstGeom>
        </p:spPr>
      </p:pic>
      <p:pic>
        <p:nvPicPr>
          <p:cNvPr id="3" name="Picture 2" descr="dc8_fpath_20130916_t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4" y="169334"/>
            <a:ext cx="3443111" cy="2754489"/>
          </a:xfrm>
          <a:prstGeom prst="rect">
            <a:avLst/>
          </a:prstGeom>
        </p:spPr>
      </p:pic>
      <p:pic>
        <p:nvPicPr>
          <p:cNvPr id="4" name="Picture 3" descr="1dc8_20130916_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7" y="3033888"/>
            <a:ext cx="4656666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Pressure Altitude Releases</a:t>
            </a:r>
            <a:endParaRPr lang="en-US" sz="440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21429" y="1986777"/>
            <a:ext cx="1371600" cy="4148667"/>
            <a:chOff x="7721429" y="1986777"/>
            <a:chExt cx="1371600" cy="4148667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7729218" y="1986777"/>
              <a:ext cx="1363811" cy="25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721429" y="4129902"/>
              <a:ext cx="1371600" cy="8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721429" y="5132952"/>
              <a:ext cx="1371600" cy="8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721429" y="6126977"/>
              <a:ext cx="1371600" cy="8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721429" y="1601266"/>
            <a:ext cx="11542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100 </a:t>
            </a:r>
            <a:r>
              <a:rPr lang="en-U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hPa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9218" y="3729792"/>
            <a:ext cx="11542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300 </a:t>
            </a:r>
            <a:r>
              <a:rPr lang="en-U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hPa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9218" y="4722963"/>
            <a:ext cx="115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500 </a:t>
            </a:r>
            <a:r>
              <a:rPr lang="en-U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hPa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1429" y="5717410"/>
            <a:ext cx="115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850 </a:t>
            </a:r>
            <a:r>
              <a:rPr lang="en-U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hPa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555" y="1424394"/>
            <a:ext cx="5313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Trajectories released at specified pressure altitudes for each flight leg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Where air above and below the plane came from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Remote sensing applications</a:t>
            </a:r>
          </a:p>
        </p:txBody>
      </p:sp>
      <p:pic>
        <p:nvPicPr>
          <p:cNvPr id="5" name="Picture 4" descr="airplane_3_line_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28" y="4092008"/>
            <a:ext cx="2080406" cy="1040944"/>
          </a:xfrm>
          <a:prstGeom prst="rect">
            <a:avLst/>
          </a:prstGeom>
        </p:spPr>
      </p:pic>
      <p:pic>
        <p:nvPicPr>
          <p:cNvPr id="7" name="Picture 6" descr="NASA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74" y="4407861"/>
            <a:ext cx="282742" cy="2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8921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http://</a:t>
            </a:r>
            <a:r>
              <a:rPr lang="en-US" sz="2400" dirty="0" err="1">
                <a:latin typeface="Arial"/>
                <a:cs typeface="Arial"/>
              </a:rPr>
              <a:t>fuelberg.met.fsu.edu</a:t>
            </a:r>
            <a:r>
              <a:rPr lang="en-US" sz="2400" dirty="0">
                <a:latin typeface="Arial"/>
                <a:cs typeface="Arial"/>
              </a:rPr>
              <a:t>/research/seac4rs/post-</a:t>
            </a:r>
            <a:r>
              <a:rPr lang="en-US" sz="2400" dirty="0" err="1">
                <a:latin typeface="Arial"/>
                <a:cs typeface="Arial"/>
              </a:rPr>
              <a:t>mission.php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website_ma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1277583"/>
            <a:ext cx="8762257" cy="42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33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Website Walkthrough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049"/>
            <a:ext cx="9144000" cy="30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1152</TotalTime>
  <Words>313</Words>
  <Application>Microsoft Macintosh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Heath</dc:creator>
  <cp:lastModifiedBy>Nicholas Heath</cp:lastModifiedBy>
  <cp:revision>33</cp:revision>
  <dcterms:created xsi:type="dcterms:W3CDTF">2014-04-08T11:47:52Z</dcterms:created>
  <dcterms:modified xsi:type="dcterms:W3CDTF">2014-04-15T03:06:46Z</dcterms:modified>
</cp:coreProperties>
</file>