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307" r:id="rId2"/>
    <p:sldId id="308" r:id="rId3"/>
    <p:sldId id="340" r:id="rId4"/>
    <p:sldId id="309" r:id="rId5"/>
    <p:sldId id="310" r:id="rId6"/>
    <p:sldId id="311" r:id="rId7"/>
    <p:sldId id="321" r:id="rId8"/>
    <p:sldId id="312" r:id="rId9"/>
    <p:sldId id="316" r:id="rId10"/>
    <p:sldId id="347" r:id="rId11"/>
    <p:sldId id="348" r:id="rId12"/>
    <p:sldId id="313" r:id="rId13"/>
    <p:sldId id="315" r:id="rId14"/>
    <p:sldId id="317" r:id="rId15"/>
    <p:sldId id="324" r:id="rId16"/>
    <p:sldId id="325" r:id="rId17"/>
    <p:sldId id="338" r:id="rId18"/>
    <p:sldId id="345" r:id="rId19"/>
    <p:sldId id="337" r:id="rId20"/>
    <p:sldId id="349" r:id="rId21"/>
    <p:sldId id="329" r:id="rId22"/>
    <p:sldId id="342" r:id="rId23"/>
    <p:sldId id="341" r:id="rId24"/>
    <p:sldId id="330" r:id="rId25"/>
    <p:sldId id="343" r:id="rId26"/>
    <p:sldId id="331" r:id="rId27"/>
    <p:sldId id="344" r:id="rId28"/>
    <p:sldId id="322" r:id="rId29"/>
    <p:sldId id="346" r:id="rId30"/>
  </p:sldIdLst>
  <p:sldSz cx="9144000" cy="6858000" type="screen4x3"/>
  <p:notesSz cx="6858000" cy="9144000"/>
  <p:defaultTextStyle>
    <a:defPPr>
      <a:defRPr lang="en-US"/>
    </a:defPPr>
    <a:lvl1pPr algn="l" rtl="0" fontAlgn="base">
      <a:spcBef>
        <a:spcPct val="0"/>
      </a:spcBef>
      <a:spcAft>
        <a:spcPct val="0"/>
      </a:spcAft>
      <a:defRPr b="1" kern="1200">
        <a:solidFill>
          <a:schemeClr val="tx1"/>
        </a:solidFill>
        <a:latin typeface="Helvetica" charset="0"/>
        <a:ea typeface="+mn-ea"/>
        <a:cs typeface="+mn-cs"/>
      </a:defRPr>
    </a:lvl1pPr>
    <a:lvl2pPr marL="457200" algn="l" rtl="0" fontAlgn="base">
      <a:spcBef>
        <a:spcPct val="0"/>
      </a:spcBef>
      <a:spcAft>
        <a:spcPct val="0"/>
      </a:spcAft>
      <a:defRPr b="1" kern="1200">
        <a:solidFill>
          <a:schemeClr val="tx1"/>
        </a:solidFill>
        <a:latin typeface="Helvetica" charset="0"/>
        <a:ea typeface="+mn-ea"/>
        <a:cs typeface="+mn-cs"/>
      </a:defRPr>
    </a:lvl2pPr>
    <a:lvl3pPr marL="914400" algn="l" rtl="0" fontAlgn="base">
      <a:spcBef>
        <a:spcPct val="0"/>
      </a:spcBef>
      <a:spcAft>
        <a:spcPct val="0"/>
      </a:spcAft>
      <a:defRPr b="1" kern="1200">
        <a:solidFill>
          <a:schemeClr val="tx1"/>
        </a:solidFill>
        <a:latin typeface="Helvetica" charset="0"/>
        <a:ea typeface="+mn-ea"/>
        <a:cs typeface="+mn-cs"/>
      </a:defRPr>
    </a:lvl3pPr>
    <a:lvl4pPr marL="1371600" algn="l" rtl="0" fontAlgn="base">
      <a:spcBef>
        <a:spcPct val="0"/>
      </a:spcBef>
      <a:spcAft>
        <a:spcPct val="0"/>
      </a:spcAft>
      <a:defRPr b="1" kern="1200">
        <a:solidFill>
          <a:schemeClr val="tx1"/>
        </a:solidFill>
        <a:latin typeface="Helvetica" charset="0"/>
        <a:ea typeface="+mn-ea"/>
        <a:cs typeface="+mn-cs"/>
      </a:defRPr>
    </a:lvl4pPr>
    <a:lvl5pPr marL="1828800" algn="l" rtl="0" fontAlgn="base">
      <a:spcBef>
        <a:spcPct val="0"/>
      </a:spcBef>
      <a:spcAft>
        <a:spcPct val="0"/>
      </a:spcAft>
      <a:defRPr b="1" kern="1200">
        <a:solidFill>
          <a:schemeClr val="tx1"/>
        </a:solidFill>
        <a:latin typeface="Helvetica" charset="0"/>
        <a:ea typeface="+mn-ea"/>
        <a:cs typeface="+mn-cs"/>
      </a:defRPr>
    </a:lvl5pPr>
    <a:lvl6pPr marL="2286000" algn="l" defTabSz="914400" rtl="0" eaLnBrk="1" latinLnBrk="0" hangingPunct="1">
      <a:defRPr b="1" kern="1200">
        <a:solidFill>
          <a:schemeClr val="tx1"/>
        </a:solidFill>
        <a:latin typeface="Helvetica" charset="0"/>
        <a:ea typeface="+mn-ea"/>
        <a:cs typeface="+mn-cs"/>
      </a:defRPr>
    </a:lvl6pPr>
    <a:lvl7pPr marL="2743200" algn="l" defTabSz="914400" rtl="0" eaLnBrk="1" latinLnBrk="0" hangingPunct="1">
      <a:defRPr b="1" kern="1200">
        <a:solidFill>
          <a:schemeClr val="tx1"/>
        </a:solidFill>
        <a:latin typeface="Helvetica" charset="0"/>
        <a:ea typeface="+mn-ea"/>
        <a:cs typeface="+mn-cs"/>
      </a:defRPr>
    </a:lvl7pPr>
    <a:lvl8pPr marL="3200400" algn="l" defTabSz="914400" rtl="0" eaLnBrk="1" latinLnBrk="0" hangingPunct="1">
      <a:defRPr b="1" kern="1200">
        <a:solidFill>
          <a:schemeClr val="tx1"/>
        </a:solidFill>
        <a:latin typeface="Helvetica" charset="0"/>
        <a:ea typeface="+mn-ea"/>
        <a:cs typeface="+mn-cs"/>
      </a:defRPr>
    </a:lvl8pPr>
    <a:lvl9pPr marL="3657600" algn="l" defTabSz="914400" rtl="0" eaLnBrk="1" latinLnBrk="0" hangingPunct="1">
      <a:defRPr b="1" kern="1200">
        <a:solidFill>
          <a:schemeClr val="tx1"/>
        </a:solidFill>
        <a:latin typeface="Helvetica"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6600"/>
    <a:srgbClr val="7E0000"/>
    <a:srgbClr val="006600"/>
    <a:srgbClr val="005024"/>
    <a:srgbClr val="C9C400"/>
    <a:srgbClr val="297B58"/>
    <a:srgbClr val="CC0000"/>
    <a:srgbClr val="64426E"/>
    <a:srgbClr val="FFCCC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52" autoAdjust="0"/>
    <p:restoredTop sz="98355" autoAdjust="0"/>
  </p:normalViewPr>
  <p:slideViewPr>
    <p:cSldViewPr>
      <p:cViewPr varScale="1">
        <p:scale>
          <a:sx n="56" d="100"/>
          <a:sy n="56" d="100"/>
        </p:scale>
        <p:origin x="-288" y="-8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035"/>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416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416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2416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16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416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2556B9F0-2D24-47E2-A17D-3BE6C14D0D01}" type="slidenum">
              <a:rPr lang="en-US"/>
              <a:pPr/>
              <a:t>‹#›</a:t>
            </a:fld>
            <a:endParaRPr lang="en-US"/>
          </a:p>
        </p:txBody>
      </p:sp>
    </p:spTree>
    <p:extLst>
      <p:ext uri="{BB962C8B-B14F-4D97-AF65-F5344CB8AC3E}">
        <p14:creationId xmlns:p14="http://schemas.microsoft.com/office/powerpoint/2010/main" val="127586129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Showing</a:t>
            </a:r>
            <a:r>
              <a:rPr lang="en-US" baseline="0" dirty="0" smtClean="0"/>
              <a:t> the difference in the median profile for the lowest 4 km of the profile – this is where the largest discrepancy is with our extinction compared to DIAL (next slide). Back of the envelope calculation suggests that we need dust to explain the difference in extinction (or we have an error in aerosol size distribution, optics, growth factor…). Daily MODIS AODs (not shown) suggest Saharan dust plumes were more frequent than simulated. Will connect with people on this at the meeting.</a:t>
            </a:r>
          </a:p>
          <a:p>
            <a:r>
              <a:rPr lang="en-US" baseline="0" dirty="0" err="1" smtClean="0"/>
              <a:t>Djj</a:t>
            </a:r>
            <a:r>
              <a:rPr lang="en-US" baseline="0" dirty="0" smtClean="0"/>
              <a:t>: Interesting. So you think that the dust in the SAGA data is real? I’m surprised it’s so large, see Figure 6 of </a:t>
            </a:r>
            <a:r>
              <a:rPr lang="en-US" baseline="0" dirty="0" err="1" smtClean="0"/>
              <a:t>Fairlie</a:t>
            </a:r>
            <a:r>
              <a:rPr lang="en-US" baseline="0" dirty="0" smtClean="0"/>
              <a:t> et al. (2007) for mean IMPROVE dust data. That same figure and related discussion shows model underestimate of Saharan dust influence (though the observations are much lower than SAGA).</a:t>
            </a:r>
            <a:endParaRPr lang="en-US" dirty="0"/>
          </a:p>
        </p:txBody>
      </p:sp>
      <p:sp>
        <p:nvSpPr>
          <p:cNvPr id="4" name="Slide Number Placeholder 3"/>
          <p:cNvSpPr>
            <a:spLocks noGrp="1"/>
          </p:cNvSpPr>
          <p:nvPr>
            <p:ph type="sldNum" sz="quarter" idx="10"/>
          </p:nvPr>
        </p:nvSpPr>
        <p:spPr/>
        <p:txBody>
          <a:bodyPr/>
          <a:lstStyle/>
          <a:p>
            <a:fld id="{0BC7A6F9-2100-F44F-BA5F-36EF2B67AEFE}" type="slidenum">
              <a:rPr lang="en-US" smtClean="0"/>
              <a:t>15</a:t>
            </a:fld>
            <a:endParaRPr lang="en-US"/>
          </a:p>
        </p:txBody>
      </p:sp>
    </p:spTree>
    <p:extLst>
      <p:ext uri="{BB962C8B-B14F-4D97-AF65-F5344CB8AC3E}">
        <p14:creationId xmlns:p14="http://schemas.microsoft.com/office/powerpoint/2010/main" val="3503626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Remade the figure without the </a:t>
            </a:r>
            <a:r>
              <a:rPr lang="en-US" dirty="0" err="1" smtClean="0"/>
              <a:t>seasalt</a:t>
            </a:r>
            <a:r>
              <a:rPr lang="en-US" dirty="0" smtClean="0"/>
              <a:t> contribution and changed the color</a:t>
            </a:r>
            <a:r>
              <a:rPr lang="en-US" baseline="0" dirty="0" smtClean="0"/>
              <a:t> bar scale.</a:t>
            </a:r>
          </a:p>
          <a:p>
            <a:r>
              <a:rPr lang="en-US" baseline="0" dirty="0" err="1" smtClean="0"/>
              <a:t>Djj</a:t>
            </a:r>
            <a:r>
              <a:rPr lang="en-US" baseline="0" dirty="0" smtClean="0"/>
              <a:t>: AQS max over LA/AR/MS is interesting. Is that from OC? Does it have BC too? Fires? </a:t>
            </a:r>
            <a:endParaRPr lang="en-US" dirty="0"/>
          </a:p>
        </p:txBody>
      </p:sp>
      <p:sp>
        <p:nvSpPr>
          <p:cNvPr id="4" name="Slide Number Placeholder 3"/>
          <p:cNvSpPr>
            <a:spLocks noGrp="1"/>
          </p:cNvSpPr>
          <p:nvPr>
            <p:ph type="sldNum" sz="quarter" idx="10"/>
          </p:nvPr>
        </p:nvSpPr>
        <p:spPr/>
        <p:txBody>
          <a:bodyPr/>
          <a:lstStyle/>
          <a:p>
            <a:fld id="{0BC7A6F9-2100-F44F-BA5F-36EF2B67AEFE}" type="slidenum">
              <a:rPr lang="en-US" smtClean="0"/>
              <a:t>16</a:t>
            </a:fld>
            <a:endParaRPr lang="en-US"/>
          </a:p>
        </p:txBody>
      </p:sp>
    </p:spTree>
    <p:extLst>
      <p:ext uri="{BB962C8B-B14F-4D97-AF65-F5344CB8AC3E}">
        <p14:creationId xmlns:p14="http://schemas.microsoft.com/office/powerpoint/2010/main" val="1312182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Remade this figure using the medians in the region to match the AERONET figure.</a:t>
            </a:r>
            <a:r>
              <a:rPr lang="en-US" baseline="0" dirty="0" smtClean="0"/>
              <a:t> The MODIS median AOD goes to zero at the end of September and October because MODIS begins reported AODS that are slightly negative. It’s suggested that this data is kept in for analysis by the MODIS science team. I checked with the interactive figures online and the MODIS AOD really bottoms out in October. I also plotted all of the model variables that could explain the model decline in AOD – the only two that showed a noticeable trend was biogenic emissions and diffuse radiation. I didn’t plot them here because we really need to extend the simulation out longer to show the trend.</a:t>
            </a:r>
          </a:p>
          <a:p>
            <a:r>
              <a:rPr lang="en-US" baseline="0" dirty="0" err="1" smtClean="0"/>
              <a:t>Djj</a:t>
            </a:r>
            <a:r>
              <a:rPr lang="en-US" baseline="0" dirty="0" smtClean="0"/>
              <a:t>: I think this must be due to biogenic emissions, particularly if the model manages to reproduce it. The other possibility (but more convoluted) would be a shutdown of H2O2 and hence of sulfate formation – see Jacob et al. JGR 1995 on group website.  We can of course tell from the model. What about the AQS sites? Do they also show the seasonal transition and if so what species drive it? I remember that the Ford paper made a point that the transition was not seen at the surface sites.</a:t>
            </a:r>
            <a:endParaRPr lang="en-US" dirty="0"/>
          </a:p>
        </p:txBody>
      </p:sp>
      <p:sp>
        <p:nvSpPr>
          <p:cNvPr id="4" name="Slide Number Placeholder 3"/>
          <p:cNvSpPr>
            <a:spLocks noGrp="1"/>
          </p:cNvSpPr>
          <p:nvPr>
            <p:ph type="sldNum" sz="quarter" idx="10"/>
          </p:nvPr>
        </p:nvSpPr>
        <p:spPr/>
        <p:txBody>
          <a:bodyPr/>
          <a:lstStyle/>
          <a:p>
            <a:fld id="{0BC7A6F9-2100-F44F-BA5F-36EF2B67AEFE}" type="slidenum">
              <a:rPr lang="en-US" smtClean="0"/>
              <a:t>21</a:t>
            </a:fld>
            <a:endParaRPr lang="en-US"/>
          </a:p>
        </p:txBody>
      </p:sp>
    </p:spTree>
    <p:extLst>
      <p:ext uri="{BB962C8B-B14F-4D97-AF65-F5344CB8AC3E}">
        <p14:creationId xmlns:p14="http://schemas.microsoft.com/office/powerpoint/2010/main" val="3011386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Djj</a:t>
            </a:r>
            <a:r>
              <a:rPr lang="en-US" dirty="0" smtClean="0"/>
              <a:t>: is this consistent</a:t>
            </a:r>
            <a:r>
              <a:rPr lang="en-US" baseline="0" dirty="0" smtClean="0"/>
              <a:t> with the 4STAR comparison? In the ACCDAM proposal the model AOD was larger than observed by 4STAR.</a:t>
            </a:r>
            <a:endParaRPr lang="en-US" dirty="0"/>
          </a:p>
        </p:txBody>
      </p:sp>
      <p:sp>
        <p:nvSpPr>
          <p:cNvPr id="4" name="Slide Number Placeholder 3"/>
          <p:cNvSpPr>
            <a:spLocks noGrp="1"/>
          </p:cNvSpPr>
          <p:nvPr>
            <p:ph type="sldNum" sz="quarter" idx="10"/>
          </p:nvPr>
        </p:nvSpPr>
        <p:spPr/>
        <p:txBody>
          <a:bodyPr/>
          <a:lstStyle/>
          <a:p>
            <a:fld id="{0BC7A6F9-2100-F44F-BA5F-36EF2B67AEFE}" type="slidenum">
              <a:rPr lang="en-US" smtClean="0"/>
              <a:t>29</a:t>
            </a:fld>
            <a:endParaRPr lang="en-US"/>
          </a:p>
        </p:txBody>
      </p:sp>
    </p:spTree>
    <p:extLst>
      <p:ext uri="{BB962C8B-B14F-4D97-AF65-F5344CB8AC3E}">
        <p14:creationId xmlns:p14="http://schemas.microsoft.com/office/powerpoint/2010/main" val="33617225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E2A7408-8FE2-4B62-9629-D4B033EA9E13}" type="slidenum">
              <a:rPr lang="en-US"/>
              <a:pPr/>
              <a:t>‹#›</a:t>
            </a:fld>
            <a:endParaRPr lang="en-US"/>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E9B271E-CE47-4591-95FC-3CC2BE729DC3}" type="slidenum">
              <a:rPr lang="en-US"/>
              <a:pPr/>
              <a:t>‹#›</a:t>
            </a:fld>
            <a:endParaRPr lang="en-US"/>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533400"/>
            <a:ext cx="20193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533400"/>
            <a:ext cx="59055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9A31476-C2F5-42A1-99F9-D87F02235B38}" type="slidenum">
              <a:rPr lang="en-US"/>
              <a:pPr/>
              <a:t>‹#›</a:t>
            </a:fld>
            <a:endParaRPr lang="en-US"/>
          </a:p>
        </p:txBody>
      </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381000" y="5334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5B72AC19-2913-496E-B5D0-09095E21EC51}" type="slidenum">
              <a:rPr lang="en-US"/>
              <a:pPr/>
              <a:t>‹#›</a:t>
            </a:fld>
            <a:endParaRPr lang="en-US"/>
          </a:p>
        </p:txBody>
      </p:sp>
    </p:spTree>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81000" y="5334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397C468A-8A5E-499B-ABB7-2ABEC80AD3C7}" type="slidenum">
              <a:rPr lang="en-US"/>
              <a:pPr/>
              <a:t>‹#›</a:t>
            </a:fld>
            <a:endParaRPr lang="en-US"/>
          </a:p>
        </p:txBody>
      </p:sp>
    </p:spTree>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6"/>
                </a:solidFill>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838200" y="2133600"/>
            <a:ext cx="7772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F9C6BF1-2689-447E-AC59-A75FC10CAEB4}" type="slidenum">
              <a:rPr lang="en-US"/>
              <a:pPr/>
              <a:t>‹#›</a:t>
            </a:fld>
            <a:endParaRPr lang="en-US"/>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2FB13B4-C8BD-4A09-8013-0BF750C256F8}" type="slidenum">
              <a:rPr lang="en-US"/>
              <a:pPr/>
              <a:t>‹#›</a:t>
            </a:fld>
            <a:endParaRPr lang="en-US"/>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D7C9E4C-688C-499C-B574-D6CE818A6173}" type="slidenum">
              <a:rPr lang="en-US"/>
              <a:pPr/>
              <a:t>‹#›</a:t>
            </a:fld>
            <a:endParaRPr lang="en-US"/>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D998FCE-4677-47ED-9867-2650CD504A11}" type="slidenum">
              <a:rPr lang="en-US"/>
              <a:pPr/>
              <a:t>‹#›</a:t>
            </a:fld>
            <a:endParaRPr lang="en-US"/>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effectLst/>
              </a:defRPr>
            </a:lvl1p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C8FCA30-31BD-41DB-98A7-727934F41716}" type="slidenum">
              <a:rPr lang="en-US"/>
              <a:pPr/>
              <a:t>‹#›</a:t>
            </a:fld>
            <a:endParaRPr lang="en-US"/>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18674433-796B-47B5-8611-813288F1E877}" type="slidenum">
              <a:rPr lang="en-US"/>
              <a:pPr/>
              <a:t>‹#›</a:t>
            </a:fld>
            <a:endParaRPr lang="en-US"/>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BA5FC89-70AF-4EA8-81F4-FBEB0F6B56B4}" type="slidenum">
              <a:rPr lang="en-US"/>
              <a:pPr/>
              <a:t>‹#›</a:t>
            </a:fld>
            <a:endParaRPr lang="en-US"/>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576B29D-F1BB-47FF-A339-EBDCE0C95E2A}" type="slidenum">
              <a:rPr lang="en-US"/>
              <a:pPr/>
              <a:t>‹#›</a:t>
            </a:fld>
            <a:endParaRPr lang="en-US"/>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81000" y="5334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t24itle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Times New Roman" pitchFamily="18" charset="0"/>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Times New Roman" pitchFamily="18" charset="0"/>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Times New Roman" pitchFamily="18" charset="0"/>
              </a:defRPr>
            </a:lvl1pPr>
          </a:lstStyle>
          <a:p>
            <a:fld id="{F55A390B-12EA-4937-A87C-EDEAB46C4A9F}"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slow"/>
  <p:txStyles>
    <p:titleStyle>
      <a:lvl1pPr algn="ctr" rtl="0" fontAlgn="base">
        <a:spcBef>
          <a:spcPct val="0"/>
        </a:spcBef>
        <a:spcAft>
          <a:spcPct val="0"/>
        </a:spcAft>
        <a:defRPr sz="2400" b="1">
          <a:solidFill>
            <a:schemeClr val="accent6"/>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2400" b="1">
          <a:solidFill>
            <a:srgbClr val="FFFF00"/>
          </a:solidFill>
          <a:effectLst>
            <a:outerShdw blurRad="38100" dist="38100" dir="2700000" algn="tl">
              <a:srgbClr val="000000"/>
            </a:outerShdw>
          </a:effectLst>
          <a:latin typeface="Helvetica" charset="0"/>
        </a:defRPr>
      </a:lvl2pPr>
      <a:lvl3pPr algn="ctr" rtl="0" fontAlgn="base">
        <a:spcBef>
          <a:spcPct val="0"/>
        </a:spcBef>
        <a:spcAft>
          <a:spcPct val="0"/>
        </a:spcAft>
        <a:defRPr sz="2400" b="1">
          <a:solidFill>
            <a:srgbClr val="FFFF00"/>
          </a:solidFill>
          <a:effectLst>
            <a:outerShdw blurRad="38100" dist="38100" dir="2700000" algn="tl">
              <a:srgbClr val="000000"/>
            </a:outerShdw>
          </a:effectLst>
          <a:latin typeface="Helvetica" charset="0"/>
        </a:defRPr>
      </a:lvl3pPr>
      <a:lvl4pPr algn="ctr" rtl="0" fontAlgn="base">
        <a:spcBef>
          <a:spcPct val="0"/>
        </a:spcBef>
        <a:spcAft>
          <a:spcPct val="0"/>
        </a:spcAft>
        <a:defRPr sz="2400" b="1">
          <a:solidFill>
            <a:srgbClr val="FFFF00"/>
          </a:solidFill>
          <a:effectLst>
            <a:outerShdw blurRad="38100" dist="38100" dir="2700000" algn="tl">
              <a:srgbClr val="000000"/>
            </a:outerShdw>
          </a:effectLst>
          <a:latin typeface="Helvetica" charset="0"/>
        </a:defRPr>
      </a:lvl4pPr>
      <a:lvl5pPr algn="ctr" rtl="0" fontAlgn="base">
        <a:spcBef>
          <a:spcPct val="0"/>
        </a:spcBef>
        <a:spcAft>
          <a:spcPct val="0"/>
        </a:spcAft>
        <a:defRPr sz="2400" b="1">
          <a:solidFill>
            <a:srgbClr val="FFFF00"/>
          </a:solidFill>
          <a:effectLst>
            <a:outerShdw blurRad="38100" dist="38100" dir="2700000" algn="tl">
              <a:srgbClr val="000000"/>
            </a:outerShdw>
          </a:effectLst>
          <a:latin typeface="Helvetica" charset="0"/>
        </a:defRPr>
      </a:lvl5pPr>
      <a:lvl6pPr marL="457200" algn="ctr" rtl="0" fontAlgn="base">
        <a:spcBef>
          <a:spcPct val="0"/>
        </a:spcBef>
        <a:spcAft>
          <a:spcPct val="0"/>
        </a:spcAft>
        <a:defRPr sz="2400" b="1">
          <a:solidFill>
            <a:srgbClr val="FFFF00"/>
          </a:solidFill>
          <a:effectLst>
            <a:outerShdw blurRad="38100" dist="38100" dir="2700000" algn="tl">
              <a:srgbClr val="000000"/>
            </a:outerShdw>
          </a:effectLst>
          <a:latin typeface="Helvetica" charset="0"/>
        </a:defRPr>
      </a:lvl6pPr>
      <a:lvl7pPr marL="914400" algn="ctr" rtl="0" fontAlgn="base">
        <a:spcBef>
          <a:spcPct val="0"/>
        </a:spcBef>
        <a:spcAft>
          <a:spcPct val="0"/>
        </a:spcAft>
        <a:defRPr sz="2400" b="1">
          <a:solidFill>
            <a:srgbClr val="FFFF00"/>
          </a:solidFill>
          <a:effectLst>
            <a:outerShdw blurRad="38100" dist="38100" dir="2700000" algn="tl">
              <a:srgbClr val="000000"/>
            </a:outerShdw>
          </a:effectLst>
          <a:latin typeface="Helvetica" charset="0"/>
        </a:defRPr>
      </a:lvl7pPr>
      <a:lvl8pPr marL="1371600" algn="ctr" rtl="0" fontAlgn="base">
        <a:spcBef>
          <a:spcPct val="0"/>
        </a:spcBef>
        <a:spcAft>
          <a:spcPct val="0"/>
        </a:spcAft>
        <a:defRPr sz="2400" b="1">
          <a:solidFill>
            <a:srgbClr val="FFFF00"/>
          </a:solidFill>
          <a:effectLst>
            <a:outerShdw blurRad="38100" dist="38100" dir="2700000" algn="tl">
              <a:srgbClr val="000000"/>
            </a:outerShdw>
          </a:effectLst>
          <a:latin typeface="Helvetica" charset="0"/>
        </a:defRPr>
      </a:lvl8pPr>
      <a:lvl9pPr marL="1828800" algn="ctr" rtl="0" fontAlgn="base">
        <a:spcBef>
          <a:spcPct val="0"/>
        </a:spcBef>
        <a:spcAft>
          <a:spcPct val="0"/>
        </a:spcAft>
        <a:defRPr sz="2400" b="1">
          <a:solidFill>
            <a:srgbClr val="FFFF00"/>
          </a:solidFill>
          <a:effectLst>
            <a:outerShdw blurRad="38100" dist="38100" dir="2700000" algn="tl">
              <a:srgbClr val="000000"/>
            </a:outerShdw>
          </a:effectLst>
          <a:latin typeface="Helvetica" charset="0"/>
        </a:defRPr>
      </a:lvl9pPr>
    </p:titleStyle>
    <p:bodyStyle>
      <a:lvl1pPr marL="342900" indent="-342900" algn="l" rtl="0" fontAlgn="base">
        <a:spcBef>
          <a:spcPct val="20000"/>
        </a:spcBef>
        <a:spcAft>
          <a:spcPct val="0"/>
        </a:spcAft>
        <a:buChar char="•"/>
        <a:defRPr b="1">
          <a:solidFill>
            <a:schemeClr val="bg1"/>
          </a:solidFill>
          <a:latin typeface="+mn-lt"/>
          <a:ea typeface="+mn-ea"/>
          <a:cs typeface="+mn-cs"/>
        </a:defRPr>
      </a:lvl1pPr>
      <a:lvl2pPr marL="742950" indent="-285750" algn="l" rtl="0" fontAlgn="base">
        <a:spcBef>
          <a:spcPct val="20000"/>
        </a:spcBef>
        <a:spcAft>
          <a:spcPct val="0"/>
        </a:spcAft>
        <a:buChar char="–"/>
        <a:defRPr b="1">
          <a:solidFill>
            <a:schemeClr val="bg1"/>
          </a:solidFill>
          <a:latin typeface="+mn-lt"/>
        </a:defRPr>
      </a:lvl2pPr>
      <a:lvl3pPr marL="1143000" indent="-228600" algn="l" rtl="0" fontAlgn="base">
        <a:spcBef>
          <a:spcPct val="20000"/>
        </a:spcBef>
        <a:spcAft>
          <a:spcPct val="0"/>
        </a:spcAft>
        <a:buChar char="•"/>
        <a:defRPr b="1">
          <a:solidFill>
            <a:schemeClr val="bg1"/>
          </a:solidFill>
          <a:latin typeface="+mn-lt"/>
        </a:defRPr>
      </a:lvl3pPr>
      <a:lvl4pPr marL="1600200" indent="-228600" algn="l" rtl="0" fontAlgn="base">
        <a:spcBef>
          <a:spcPct val="20000"/>
        </a:spcBef>
        <a:spcAft>
          <a:spcPct val="0"/>
        </a:spcAft>
        <a:buChar char="–"/>
        <a:defRPr b="1">
          <a:solidFill>
            <a:schemeClr val="bg1"/>
          </a:solidFill>
          <a:latin typeface="+mn-lt"/>
        </a:defRPr>
      </a:lvl4pPr>
      <a:lvl5pPr marL="2057400" indent="-228600" algn="l" rtl="0" fontAlgn="base">
        <a:spcBef>
          <a:spcPct val="20000"/>
        </a:spcBef>
        <a:spcAft>
          <a:spcPct val="0"/>
        </a:spcAft>
        <a:buChar char="»"/>
        <a:defRPr b="1">
          <a:solidFill>
            <a:schemeClr val="bg1"/>
          </a:solidFill>
          <a:latin typeface="+mn-lt"/>
        </a:defRPr>
      </a:lvl5pPr>
      <a:lvl6pPr marL="2514600" indent="-228600" algn="l" rtl="0" fontAlgn="base">
        <a:spcBef>
          <a:spcPct val="20000"/>
        </a:spcBef>
        <a:spcAft>
          <a:spcPct val="0"/>
        </a:spcAft>
        <a:buChar char="»"/>
        <a:defRPr b="1">
          <a:solidFill>
            <a:schemeClr val="bg1"/>
          </a:solidFill>
          <a:latin typeface="+mn-lt"/>
        </a:defRPr>
      </a:lvl6pPr>
      <a:lvl7pPr marL="2971800" indent="-228600" algn="l" rtl="0" fontAlgn="base">
        <a:spcBef>
          <a:spcPct val="20000"/>
        </a:spcBef>
        <a:spcAft>
          <a:spcPct val="0"/>
        </a:spcAft>
        <a:buChar char="»"/>
        <a:defRPr b="1">
          <a:solidFill>
            <a:schemeClr val="bg1"/>
          </a:solidFill>
          <a:latin typeface="+mn-lt"/>
        </a:defRPr>
      </a:lvl7pPr>
      <a:lvl8pPr marL="3429000" indent="-228600" algn="l" rtl="0" fontAlgn="base">
        <a:spcBef>
          <a:spcPct val="20000"/>
        </a:spcBef>
        <a:spcAft>
          <a:spcPct val="0"/>
        </a:spcAft>
        <a:buChar char="»"/>
        <a:defRPr b="1">
          <a:solidFill>
            <a:schemeClr val="bg1"/>
          </a:solidFill>
          <a:latin typeface="+mn-lt"/>
        </a:defRPr>
      </a:lvl8pPr>
      <a:lvl9pPr marL="3886200" indent="-228600" algn="l" rtl="0" fontAlgn="base">
        <a:spcBef>
          <a:spcPct val="20000"/>
        </a:spcBef>
        <a:spcAft>
          <a:spcPct val="0"/>
        </a:spcAft>
        <a:buChar char="»"/>
        <a:defRPr b="1">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8" Type="http://schemas.openxmlformats.org/officeDocument/2006/relationships/image" Target="../media/image58.gif"/><Relationship Id="rId13" Type="http://schemas.openxmlformats.org/officeDocument/2006/relationships/image" Target="../media/image63.gif"/><Relationship Id="rId3" Type="http://schemas.openxmlformats.org/officeDocument/2006/relationships/image" Target="../media/image53.gif"/><Relationship Id="rId7" Type="http://schemas.openxmlformats.org/officeDocument/2006/relationships/image" Target="../media/image57.gif"/><Relationship Id="rId12" Type="http://schemas.openxmlformats.org/officeDocument/2006/relationships/image" Target="../media/image62.gif"/><Relationship Id="rId2" Type="http://schemas.openxmlformats.org/officeDocument/2006/relationships/image" Target="../media/image52.gif"/><Relationship Id="rId1" Type="http://schemas.openxmlformats.org/officeDocument/2006/relationships/slideLayout" Target="../slideLayouts/slideLayout6.xml"/><Relationship Id="rId6" Type="http://schemas.openxmlformats.org/officeDocument/2006/relationships/image" Target="../media/image56.gif"/><Relationship Id="rId11" Type="http://schemas.openxmlformats.org/officeDocument/2006/relationships/image" Target="../media/image61.gif"/><Relationship Id="rId5" Type="http://schemas.openxmlformats.org/officeDocument/2006/relationships/image" Target="../media/image55.gif"/><Relationship Id="rId15" Type="http://schemas.openxmlformats.org/officeDocument/2006/relationships/image" Target="../media/image65.gif"/><Relationship Id="rId10" Type="http://schemas.openxmlformats.org/officeDocument/2006/relationships/image" Target="../media/image60.gif"/><Relationship Id="rId4" Type="http://schemas.openxmlformats.org/officeDocument/2006/relationships/image" Target="../media/image54.gif"/><Relationship Id="rId9" Type="http://schemas.openxmlformats.org/officeDocument/2006/relationships/image" Target="../media/image59.gif"/><Relationship Id="rId14" Type="http://schemas.openxmlformats.org/officeDocument/2006/relationships/image" Target="../media/image64.gif"/></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pn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emf"/><Relationship Id="rId5" Type="http://schemas.openxmlformats.org/officeDocument/2006/relationships/image" Target="../media/image2.jpg"/><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gif"/><Relationship Id="rId1" Type="http://schemas.openxmlformats.org/officeDocument/2006/relationships/slideLayout" Target="../slideLayouts/slideLayout2.xml"/><Relationship Id="rId4" Type="http://schemas.openxmlformats.org/officeDocument/2006/relationships/image" Target="../media/image70.gif"/></Relationships>
</file>

<file path=ppt/slides/_rels/slide2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73.png"/><Relationship Id="rId1" Type="http://schemas.openxmlformats.org/officeDocument/2006/relationships/slideLayout" Target="../slideLayouts/slideLayout6.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emf"/><Relationship Id="rId1" Type="http://schemas.openxmlformats.org/officeDocument/2006/relationships/slideLayout" Target="../slideLayouts/slideLayout6.xml"/><Relationship Id="rId5" Type="http://schemas.openxmlformats.org/officeDocument/2006/relationships/image" Target="../media/image3.emf"/><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121" y="1219200"/>
            <a:ext cx="8305800" cy="1143000"/>
          </a:xfrm>
        </p:spPr>
        <p:txBody>
          <a:bodyPr/>
          <a:lstStyle/>
          <a:p>
            <a:r>
              <a:rPr lang="en-US" dirty="0" smtClean="0"/>
              <a:t>Southeast </a:t>
            </a:r>
            <a:r>
              <a:rPr lang="en-US" dirty="0"/>
              <a:t>US air </a:t>
            </a:r>
            <a:r>
              <a:rPr lang="en-US" dirty="0" smtClean="0"/>
              <a:t>chemistry:</a:t>
            </a:r>
            <a:br>
              <a:rPr lang="en-US" dirty="0" smtClean="0"/>
            </a:br>
            <a:r>
              <a:rPr lang="en-US" dirty="0" smtClean="0"/>
              <a:t>early results from SEAC</a:t>
            </a:r>
            <a:r>
              <a:rPr lang="en-US" baseline="30000" dirty="0" smtClean="0"/>
              <a:t>4</a:t>
            </a:r>
            <a:r>
              <a:rPr lang="en-US" dirty="0" smtClean="0"/>
              <a:t>RS</a:t>
            </a:r>
            <a:endParaRPr lang="en-US" dirty="0"/>
          </a:p>
        </p:txBody>
      </p:sp>
      <p:sp>
        <p:nvSpPr>
          <p:cNvPr id="4" name="TextBox 3"/>
          <p:cNvSpPr txBox="1"/>
          <p:nvPr/>
        </p:nvSpPr>
        <p:spPr>
          <a:xfrm>
            <a:off x="1981200" y="2438400"/>
            <a:ext cx="5343642" cy="369332"/>
          </a:xfrm>
          <a:prstGeom prst="rect">
            <a:avLst/>
          </a:prstGeom>
          <a:noFill/>
        </p:spPr>
        <p:txBody>
          <a:bodyPr wrap="none" rtlCol="0">
            <a:spAutoFit/>
          </a:bodyPr>
          <a:lstStyle/>
          <a:p>
            <a:r>
              <a:rPr lang="en-US" dirty="0" smtClean="0">
                <a:solidFill>
                  <a:srgbClr val="00B050"/>
                </a:solidFill>
              </a:rPr>
              <a:t>Daniel J. Jacob for the SEAC</a:t>
            </a:r>
            <a:r>
              <a:rPr lang="en-US" baseline="30000" dirty="0" smtClean="0">
                <a:solidFill>
                  <a:srgbClr val="00B050"/>
                </a:solidFill>
              </a:rPr>
              <a:t>4</a:t>
            </a:r>
            <a:r>
              <a:rPr lang="en-US" dirty="0" smtClean="0">
                <a:solidFill>
                  <a:srgbClr val="00B050"/>
                </a:solidFill>
              </a:rPr>
              <a:t>RS Science Team</a:t>
            </a:r>
          </a:p>
        </p:txBody>
      </p:sp>
      <p:sp>
        <p:nvSpPr>
          <p:cNvPr id="5" name="TextBox 4"/>
          <p:cNvSpPr txBox="1"/>
          <p:nvPr/>
        </p:nvSpPr>
        <p:spPr>
          <a:xfrm>
            <a:off x="152942" y="3352800"/>
            <a:ext cx="8991057" cy="1200329"/>
          </a:xfrm>
          <a:prstGeom prst="rect">
            <a:avLst/>
          </a:prstGeom>
          <a:noFill/>
        </p:spPr>
        <p:txBody>
          <a:bodyPr wrap="square" rtlCol="0">
            <a:spAutoFit/>
          </a:bodyPr>
          <a:lstStyle/>
          <a:p>
            <a:r>
              <a:rPr lang="en-US" i="1" dirty="0">
                <a:solidFill>
                  <a:srgbClr val="FF0000"/>
                </a:solidFill>
              </a:rPr>
              <a:t>Central question</a:t>
            </a:r>
            <a:r>
              <a:rPr lang="en-US" dirty="0">
                <a:solidFill>
                  <a:srgbClr val="FF0000"/>
                </a:solidFill>
              </a:rPr>
              <a:t>: </a:t>
            </a:r>
            <a:r>
              <a:rPr lang="en-US" dirty="0"/>
              <a:t>How do </a:t>
            </a:r>
            <a:r>
              <a:rPr lang="en-US" dirty="0" smtClean="0"/>
              <a:t>biogenic </a:t>
            </a:r>
            <a:r>
              <a:rPr lang="en-US" dirty="0"/>
              <a:t>and anthropogenic emissions </a:t>
            </a:r>
            <a:r>
              <a:rPr lang="en-US" dirty="0" smtClean="0"/>
              <a:t>combine</a:t>
            </a:r>
            <a:r>
              <a:rPr lang="en-US" dirty="0" smtClean="0"/>
              <a:t> </a:t>
            </a:r>
            <a:r>
              <a:rPr lang="en-US" dirty="0" smtClean="0"/>
              <a:t>to </a:t>
            </a:r>
            <a:r>
              <a:rPr lang="en-US" dirty="0" smtClean="0"/>
              <a:t>affect </a:t>
            </a:r>
            <a:r>
              <a:rPr lang="en-US" dirty="0"/>
              <a:t>atmospheric </a:t>
            </a:r>
            <a:r>
              <a:rPr lang="en-US" dirty="0" smtClean="0"/>
              <a:t>composition </a:t>
            </a:r>
            <a:r>
              <a:rPr lang="en-US" dirty="0"/>
              <a:t>with implications for air quality and climate</a:t>
            </a:r>
            <a:r>
              <a:rPr lang="en-US" dirty="0" smtClean="0"/>
              <a:t>?</a:t>
            </a:r>
          </a:p>
          <a:p>
            <a:r>
              <a:rPr lang="en-US" dirty="0"/>
              <a:t>	</a:t>
            </a:r>
            <a:r>
              <a:rPr lang="en-US" dirty="0" smtClean="0"/>
              <a:t>- How does the system respond to changing emissions?</a:t>
            </a:r>
          </a:p>
          <a:p>
            <a:r>
              <a:rPr lang="en-US" dirty="0"/>
              <a:t>	</a:t>
            </a:r>
            <a:r>
              <a:rPr lang="en-US" dirty="0" smtClean="0"/>
              <a:t>- How can the changes and responses be monitored from space?</a:t>
            </a:r>
            <a:endParaRPr lang="en-US" dirty="0"/>
          </a:p>
        </p:txBody>
      </p:sp>
    </p:spTree>
    <p:extLst>
      <p:ext uri="{BB962C8B-B14F-4D97-AF65-F5344CB8AC3E}">
        <p14:creationId xmlns:p14="http://schemas.microsoft.com/office/powerpoint/2010/main" val="3826202242"/>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1143000"/>
          </a:xfrm>
        </p:spPr>
        <p:txBody>
          <a:bodyPr/>
          <a:lstStyle/>
          <a:p>
            <a:r>
              <a:rPr lang="en-US" dirty="0" smtClean="0"/>
              <a:t>2007-2013 OMI HCHO data (I. De </a:t>
            </a:r>
            <a:r>
              <a:rPr lang="en-US" dirty="0" err="1" smtClean="0"/>
              <a:t>Smedt</a:t>
            </a:r>
            <a:r>
              <a:rPr lang="en-US" dirty="0" smtClean="0"/>
              <a:t>)</a:t>
            </a:r>
            <a:endParaRPr lang="en-US" dirty="0"/>
          </a:p>
        </p:txBody>
      </p:sp>
      <p:grpSp>
        <p:nvGrpSpPr>
          <p:cNvPr id="11" name="Group 10"/>
          <p:cNvGrpSpPr/>
          <p:nvPr/>
        </p:nvGrpSpPr>
        <p:grpSpPr>
          <a:xfrm>
            <a:off x="0" y="914400"/>
            <a:ext cx="9143999" cy="5181600"/>
            <a:chOff x="82347" y="1167618"/>
            <a:chExt cx="8601264" cy="4699782"/>
          </a:xfrm>
        </p:grpSpPr>
        <p:pic>
          <p:nvPicPr>
            <p:cNvPr id="3" name="图片 1"/>
            <p:cNvPicPr>
              <a:picLocks noChangeAspect="1"/>
            </p:cNvPicPr>
            <p:nvPr/>
          </p:nvPicPr>
          <p:blipFill rotWithShape="1">
            <a:blip r:embed="rId2"/>
            <a:srcRect t="6453" b="59701"/>
            <a:stretch/>
          </p:blipFill>
          <p:spPr>
            <a:xfrm>
              <a:off x="82347" y="1167618"/>
              <a:ext cx="4333103" cy="928468"/>
            </a:xfrm>
            <a:prstGeom prst="rect">
              <a:avLst/>
            </a:prstGeom>
          </p:spPr>
        </p:pic>
        <p:pic>
          <p:nvPicPr>
            <p:cNvPr id="4" name="图片 2"/>
            <p:cNvPicPr>
              <a:picLocks noChangeAspect="1"/>
            </p:cNvPicPr>
            <p:nvPr/>
          </p:nvPicPr>
          <p:blipFill rotWithShape="1">
            <a:blip r:embed="rId3"/>
            <a:srcRect t="7008" b="59146"/>
            <a:stretch/>
          </p:blipFill>
          <p:spPr>
            <a:xfrm>
              <a:off x="4359616" y="1167618"/>
              <a:ext cx="4320746" cy="928468"/>
            </a:xfrm>
            <a:prstGeom prst="rect">
              <a:avLst/>
            </a:prstGeom>
          </p:spPr>
        </p:pic>
        <p:pic>
          <p:nvPicPr>
            <p:cNvPr id="5" name="图片 15"/>
            <p:cNvPicPr>
              <a:picLocks noChangeAspect="1"/>
            </p:cNvPicPr>
            <p:nvPr/>
          </p:nvPicPr>
          <p:blipFill rotWithShape="1">
            <a:blip r:embed="rId4"/>
            <a:srcRect t="6795" b="59359"/>
            <a:stretch/>
          </p:blipFill>
          <p:spPr>
            <a:xfrm>
              <a:off x="92346" y="2358292"/>
              <a:ext cx="4313104" cy="928468"/>
            </a:xfrm>
            <a:prstGeom prst="rect">
              <a:avLst/>
            </a:prstGeom>
          </p:spPr>
        </p:pic>
        <p:pic>
          <p:nvPicPr>
            <p:cNvPr id="6" name="图片 16"/>
            <p:cNvPicPr>
              <a:picLocks noChangeAspect="1"/>
            </p:cNvPicPr>
            <p:nvPr/>
          </p:nvPicPr>
          <p:blipFill rotWithShape="1">
            <a:blip r:embed="rId5"/>
            <a:srcRect t="6795" b="59359"/>
            <a:stretch/>
          </p:blipFill>
          <p:spPr>
            <a:xfrm>
              <a:off x="4356368" y="2373653"/>
              <a:ext cx="4327243" cy="928468"/>
            </a:xfrm>
            <a:prstGeom prst="rect">
              <a:avLst/>
            </a:prstGeom>
          </p:spPr>
        </p:pic>
        <p:pic>
          <p:nvPicPr>
            <p:cNvPr id="7" name="图片 4"/>
            <p:cNvPicPr>
              <a:picLocks noChangeAspect="1"/>
            </p:cNvPicPr>
            <p:nvPr/>
          </p:nvPicPr>
          <p:blipFill rotWithShape="1">
            <a:blip r:embed="rId6"/>
            <a:srcRect t="7478" b="60854"/>
            <a:stretch/>
          </p:blipFill>
          <p:spPr>
            <a:xfrm>
              <a:off x="89402" y="3548966"/>
              <a:ext cx="4318993" cy="868681"/>
            </a:xfrm>
            <a:prstGeom prst="rect">
              <a:avLst/>
            </a:prstGeom>
          </p:spPr>
        </p:pic>
        <p:pic>
          <p:nvPicPr>
            <p:cNvPr id="8" name="图片 5"/>
            <p:cNvPicPr>
              <a:picLocks noChangeAspect="1"/>
            </p:cNvPicPr>
            <p:nvPr/>
          </p:nvPicPr>
          <p:blipFill rotWithShape="1">
            <a:blip r:embed="rId7"/>
            <a:srcRect t="8548" b="59658"/>
            <a:stretch/>
          </p:blipFill>
          <p:spPr>
            <a:xfrm>
              <a:off x="4369024" y="3579688"/>
              <a:ext cx="4301930" cy="872197"/>
            </a:xfrm>
            <a:prstGeom prst="rect">
              <a:avLst/>
            </a:prstGeom>
          </p:spPr>
        </p:pic>
        <p:pic>
          <p:nvPicPr>
            <p:cNvPr id="9" name="图片 6"/>
            <p:cNvPicPr>
              <a:picLocks noChangeAspect="1"/>
            </p:cNvPicPr>
            <p:nvPr/>
          </p:nvPicPr>
          <p:blipFill rotWithShape="1">
            <a:blip r:embed="rId8"/>
            <a:srcRect t="6709" b="50000"/>
            <a:stretch/>
          </p:blipFill>
          <p:spPr>
            <a:xfrm>
              <a:off x="84406" y="4679852"/>
              <a:ext cx="4328984" cy="1187548"/>
            </a:xfrm>
            <a:prstGeom prst="rect">
              <a:avLst/>
            </a:prstGeom>
          </p:spPr>
        </p:pic>
        <p:pic>
          <p:nvPicPr>
            <p:cNvPr id="10" name="图片 3"/>
            <p:cNvPicPr>
              <a:picLocks noChangeAspect="1"/>
            </p:cNvPicPr>
            <p:nvPr/>
          </p:nvPicPr>
          <p:blipFill rotWithShape="1">
            <a:blip r:embed="rId9"/>
            <a:srcRect t="8517" b="50000"/>
            <a:stretch/>
          </p:blipFill>
          <p:spPr>
            <a:xfrm>
              <a:off x="4358430" y="4729451"/>
              <a:ext cx="4323118" cy="1137949"/>
            </a:xfrm>
            <a:prstGeom prst="rect">
              <a:avLst/>
            </a:prstGeom>
          </p:spPr>
        </p:pic>
      </p:grpSp>
      <p:sp>
        <p:nvSpPr>
          <p:cNvPr id="12" name="TextBox 11"/>
          <p:cNvSpPr txBox="1"/>
          <p:nvPr/>
        </p:nvSpPr>
        <p:spPr>
          <a:xfrm>
            <a:off x="1066800" y="597767"/>
            <a:ext cx="3262432" cy="369332"/>
          </a:xfrm>
          <a:prstGeom prst="rect">
            <a:avLst/>
          </a:prstGeom>
          <a:noFill/>
        </p:spPr>
        <p:txBody>
          <a:bodyPr wrap="none" rtlCol="0">
            <a:spAutoFit/>
          </a:bodyPr>
          <a:lstStyle/>
          <a:p>
            <a:r>
              <a:rPr lang="en-US" dirty="0" smtClean="0"/>
              <a:t>August                 September</a:t>
            </a:r>
          </a:p>
        </p:txBody>
      </p:sp>
      <p:sp>
        <p:nvSpPr>
          <p:cNvPr id="13" name="TextBox 12"/>
          <p:cNvSpPr txBox="1"/>
          <p:nvPr/>
        </p:nvSpPr>
        <p:spPr>
          <a:xfrm>
            <a:off x="5562600" y="545068"/>
            <a:ext cx="3262432" cy="369332"/>
          </a:xfrm>
          <a:prstGeom prst="rect">
            <a:avLst/>
          </a:prstGeom>
          <a:noFill/>
        </p:spPr>
        <p:txBody>
          <a:bodyPr wrap="none" rtlCol="0">
            <a:spAutoFit/>
          </a:bodyPr>
          <a:lstStyle/>
          <a:p>
            <a:r>
              <a:rPr lang="en-US" dirty="0" smtClean="0"/>
              <a:t>August                 September</a:t>
            </a:r>
          </a:p>
        </p:txBody>
      </p:sp>
      <p:sp>
        <p:nvSpPr>
          <p:cNvPr id="14" name="TextBox 13"/>
          <p:cNvSpPr txBox="1"/>
          <p:nvPr/>
        </p:nvSpPr>
        <p:spPr>
          <a:xfrm>
            <a:off x="228599" y="639970"/>
            <a:ext cx="697627" cy="369332"/>
          </a:xfrm>
          <a:prstGeom prst="rect">
            <a:avLst/>
          </a:prstGeom>
          <a:noFill/>
        </p:spPr>
        <p:txBody>
          <a:bodyPr wrap="none" rtlCol="0">
            <a:spAutoFit/>
          </a:bodyPr>
          <a:lstStyle/>
          <a:p>
            <a:r>
              <a:rPr lang="en-US" dirty="0" smtClean="0">
                <a:solidFill>
                  <a:srgbClr val="FF0000"/>
                </a:solidFill>
              </a:rPr>
              <a:t>2007</a:t>
            </a:r>
          </a:p>
        </p:txBody>
      </p:sp>
      <p:sp>
        <p:nvSpPr>
          <p:cNvPr id="15" name="TextBox 14"/>
          <p:cNvSpPr txBox="1"/>
          <p:nvPr/>
        </p:nvSpPr>
        <p:spPr>
          <a:xfrm>
            <a:off x="4800599" y="1897523"/>
            <a:ext cx="697627" cy="369332"/>
          </a:xfrm>
          <a:prstGeom prst="rect">
            <a:avLst/>
          </a:prstGeom>
          <a:noFill/>
        </p:spPr>
        <p:txBody>
          <a:bodyPr wrap="none" rtlCol="0">
            <a:spAutoFit/>
          </a:bodyPr>
          <a:lstStyle/>
          <a:p>
            <a:r>
              <a:rPr lang="en-US" dirty="0" smtClean="0">
                <a:solidFill>
                  <a:srgbClr val="FF0000"/>
                </a:solidFill>
              </a:rPr>
              <a:t>2010</a:t>
            </a:r>
          </a:p>
        </p:txBody>
      </p:sp>
      <p:sp>
        <p:nvSpPr>
          <p:cNvPr id="16" name="TextBox 15"/>
          <p:cNvSpPr txBox="1"/>
          <p:nvPr/>
        </p:nvSpPr>
        <p:spPr>
          <a:xfrm>
            <a:off x="4800600" y="575438"/>
            <a:ext cx="697627" cy="369332"/>
          </a:xfrm>
          <a:prstGeom prst="rect">
            <a:avLst/>
          </a:prstGeom>
          <a:noFill/>
        </p:spPr>
        <p:txBody>
          <a:bodyPr wrap="none" rtlCol="0">
            <a:spAutoFit/>
          </a:bodyPr>
          <a:lstStyle/>
          <a:p>
            <a:r>
              <a:rPr lang="en-US" dirty="0" smtClean="0">
                <a:solidFill>
                  <a:srgbClr val="FF0000"/>
                </a:solidFill>
              </a:rPr>
              <a:t>2008</a:t>
            </a:r>
          </a:p>
        </p:txBody>
      </p:sp>
      <p:sp>
        <p:nvSpPr>
          <p:cNvPr id="17" name="TextBox 16"/>
          <p:cNvSpPr txBox="1"/>
          <p:nvPr/>
        </p:nvSpPr>
        <p:spPr>
          <a:xfrm>
            <a:off x="228600" y="1916668"/>
            <a:ext cx="697627" cy="369332"/>
          </a:xfrm>
          <a:prstGeom prst="rect">
            <a:avLst/>
          </a:prstGeom>
          <a:noFill/>
        </p:spPr>
        <p:txBody>
          <a:bodyPr wrap="none" rtlCol="0">
            <a:spAutoFit/>
          </a:bodyPr>
          <a:lstStyle/>
          <a:p>
            <a:r>
              <a:rPr lang="en-US" dirty="0" smtClean="0">
                <a:solidFill>
                  <a:srgbClr val="FF0000"/>
                </a:solidFill>
              </a:rPr>
              <a:t>2009</a:t>
            </a:r>
          </a:p>
        </p:txBody>
      </p:sp>
      <p:sp>
        <p:nvSpPr>
          <p:cNvPr id="18" name="TextBox 17"/>
          <p:cNvSpPr txBox="1"/>
          <p:nvPr/>
        </p:nvSpPr>
        <p:spPr>
          <a:xfrm>
            <a:off x="228600" y="3248340"/>
            <a:ext cx="684867" cy="369332"/>
          </a:xfrm>
          <a:prstGeom prst="rect">
            <a:avLst/>
          </a:prstGeom>
          <a:noFill/>
        </p:spPr>
        <p:txBody>
          <a:bodyPr wrap="none" rtlCol="0">
            <a:spAutoFit/>
          </a:bodyPr>
          <a:lstStyle/>
          <a:p>
            <a:r>
              <a:rPr lang="en-US" dirty="0" smtClean="0">
                <a:solidFill>
                  <a:srgbClr val="FF0000"/>
                </a:solidFill>
              </a:rPr>
              <a:t>2011</a:t>
            </a:r>
          </a:p>
        </p:txBody>
      </p:sp>
      <p:sp>
        <p:nvSpPr>
          <p:cNvPr id="19" name="TextBox 18"/>
          <p:cNvSpPr txBox="1"/>
          <p:nvPr/>
        </p:nvSpPr>
        <p:spPr>
          <a:xfrm>
            <a:off x="4800600" y="3204422"/>
            <a:ext cx="697627" cy="369332"/>
          </a:xfrm>
          <a:prstGeom prst="rect">
            <a:avLst/>
          </a:prstGeom>
          <a:noFill/>
        </p:spPr>
        <p:txBody>
          <a:bodyPr wrap="none" rtlCol="0">
            <a:spAutoFit/>
          </a:bodyPr>
          <a:lstStyle/>
          <a:p>
            <a:r>
              <a:rPr lang="en-US" dirty="0" smtClean="0">
                <a:solidFill>
                  <a:srgbClr val="FF0000"/>
                </a:solidFill>
              </a:rPr>
              <a:t>2012</a:t>
            </a:r>
          </a:p>
        </p:txBody>
      </p:sp>
      <p:sp>
        <p:nvSpPr>
          <p:cNvPr id="20" name="TextBox 19"/>
          <p:cNvSpPr txBox="1"/>
          <p:nvPr/>
        </p:nvSpPr>
        <p:spPr>
          <a:xfrm>
            <a:off x="292972" y="4448785"/>
            <a:ext cx="697627" cy="369332"/>
          </a:xfrm>
          <a:prstGeom prst="rect">
            <a:avLst/>
          </a:prstGeom>
          <a:noFill/>
        </p:spPr>
        <p:txBody>
          <a:bodyPr wrap="none" rtlCol="0">
            <a:spAutoFit/>
          </a:bodyPr>
          <a:lstStyle/>
          <a:p>
            <a:r>
              <a:rPr lang="en-US" dirty="0" smtClean="0">
                <a:solidFill>
                  <a:srgbClr val="FF0000"/>
                </a:solidFill>
              </a:rPr>
              <a:t>2013</a:t>
            </a:r>
          </a:p>
        </p:txBody>
      </p:sp>
      <p:sp>
        <p:nvSpPr>
          <p:cNvPr id="21" name="TextBox 20"/>
          <p:cNvSpPr txBox="1"/>
          <p:nvPr/>
        </p:nvSpPr>
        <p:spPr>
          <a:xfrm>
            <a:off x="4800600" y="4452073"/>
            <a:ext cx="2223686" cy="369332"/>
          </a:xfrm>
          <a:prstGeom prst="rect">
            <a:avLst/>
          </a:prstGeom>
          <a:noFill/>
        </p:spPr>
        <p:txBody>
          <a:bodyPr wrap="none" rtlCol="0">
            <a:spAutoFit/>
          </a:bodyPr>
          <a:lstStyle/>
          <a:p>
            <a:r>
              <a:rPr lang="en-US" dirty="0" smtClean="0">
                <a:solidFill>
                  <a:srgbClr val="FF0000"/>
                </a:solidFill>
              </a:rPr>
              <a:t>2007-2012 average</a:t>
            </a:r>
          </a:p>
        </p:txBody>
      </p:sp>
      <p:sp>
        <p:nvSpPr>
          <p:cNvPr id="22" name="TextBox 21"/>
          <p:cNvSpPr txBox="1"/>
          <p:nvPr/>
        </p:nvSpPr>
        <p:spPr>
          <a:xfrm>
            <a:off x="8253380" y="6469911"/>
            <a:ext cx="877163" cy="369332"/>
          </a:xfrm>
          <a:prstGeom prst="rect">
            <a:avLst/>
          </a:prstGeom>
          <a:noFill/>
        </p:spPr>
        <p:txBody>
          <a:bodyPr wrap="none" rtlCol="0">
            <a:spAutoFit/>
          </a:bodyPr>
          <a:lstStyle/>
          <a:p>
            <a:r>
              <a:rPr lang="en-US" i="1" dirty="0" smtClean="0"/>
              <a:t>L. Zhu</a:t>
            </a:r>
          </a:p>
        </p:txBody>
      </p:sp>
      <p:sp>
        <p:nvSpPr>
          <p:cNvPr id="23" name="TextBox 22"/>
          <p:cNvSpPr txBox="1"/>
          <p:nvPr/>
        </p:nvSpPr>
        <p:spPr>
          <a:xfrm>
            <a:off x="152400" y="6172200"/>
            <a:ext cx="5380512" cy="646331"/>
          </a:xfrm>
          <a:prstGeom prst="rect">
            <a:avLst/>
          </a:prstGeom>
          <a:noFill/>
        </p:spPr>
        <p:txBody>
          <a:bodyPr wrap="none" rtlCol="0">
            <a:spAutoFit/>
          </a:bodyPr>
          <a:lstStyle/>
          <a:p>
            <a:pPr marL="285750" indent="-285750">
              <a:buFont typeface="Arial" panose="020B0604020202020204" pitchFamily="34" charset="0"/>
              <a:buChar char="•"/>
            </a:pPr>
            <a:r>
              <a:rPr lang="en-US" dirty="0" smtClean="0">
                <a:solidFill>
                  <a:srgbClr val="FF0000"/>
                </a:solidFill>
              </a:rPr>
              <a:t>Large IAV presumably driven by temperature</a:t>
            </a:r>
          </a:p>
          <a:p>
            <a:pPr marL="285750" indent="-285750">
              <a:buFont typeface="Arial" panose="020B0604020202020204" pitchFamily="34" charset="0"/>
              <a:buChar char="•"/>
            </a:pPr>
            <a:r>
              <a:rPr lang="en-US" dirty="0" smtClean="0">
                <a:solidFill>
                  <a:srgbClr val="FF0000"/>
                </a:solidFill>
              </a:rPr>
              <a:t>2013 is unusual lack of Aug-to-Sep decrease</a:t>
            </a:r>
          </a:p>
        </p:txBody>
      </p:sp>
    </p:spTree>
    <p:extLst>
      <p:ext uri="{BB962C8B-B14F-4D97-AF65-F5344CB8AC3E}">
        <p14:creationId xmlns:p14="http://schemas.microsoft.com/office/powerpoint/2010/main" val="2252525164"/>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1143000"/>
          </a:xfrm>
        </p:spPr>
        <p:txBody>
          <a:bodyPr/>
          <a:lstStyle/>
          <a:p>
            <a:r>
              <a:rPr lang="en-US" dirty="0" smtClean="0"/>
              <a:t>2007-2013 GOME-2A HCHO data (I. De </a:t>
            </a:r>
            <a:r>
              <a:rPr lang="en-US" dirty="0" err="1" smtClean="0"/>
              <a:t>Smedt</a:t>
            </a:r>
            <a:r>
              <a:rPr lang="en-US" dirty="0" smtClean="0"/>
              <a:t>)</a:t>
            </a:r>
            <a:endParaRPr lang="en-US" dirty="0"/>
          </a:p>
        </p:txBody>
      </p:sp>
      <p:sp>
        <p:nvSpPr>
          <p:cNvPr id="12" name="TextBox 11"/>
          <p:cNvSpPr txBox="1"/>
          <p:nvPr/>
        </p:nvSpPr>
        <p:spPr>
          <a:xfrm>
            <a:off x="1066800" y="597767"/>
            <a:ext cx="3262432" cy="369332"/>
          </a:xfrm>
          <a:prstGeom prst="rect">
            <a:avLst/>
          </a:prstGeom>
          <a:noFill/>
        </p:spPr>
        <p:txBody>
          <a:bodyPr wrap="none" rtlCol="0">
            <a:spAutoFit/>
          </a:bodyPr>
          <a:lstStyle/>
          <a:p>
            <a:r>
              <a:rPr lang="en-US" dirty="0" smtClean="0"/>
              <a:t>August                 September</a:t>
            </a:r>
          </a:p>
        </p:txBody>
      </p:sp>
      <p:sp>
        <p:nvSpPr>
          <p:cNvPr id="13" name="TextBox 12"/>
          <p:cNvSpPr txBox="1"/>
          <p:nvPr/>
        </p:nvSpPr>
        <p:spPr>
          <a:xfrm>
            <a:off x="5562600" y="545068"/>
            <a:ext cx="3262432" cy="369332"/>
          </a:xfrm>
          <a:prstGeom prst="rect">
            <a:avLst/>
          </a:prstGeom>
          <a:noFill/>
        </p:spPr>
        <p:txBody>
          <a:bodyPr wrap="none" rtlCol="0">
            <a:spAutoFit/>
          </a:bodyPr>
          <a:lstStyle/>
          <a:p>
            <a:r>
              <a:rPr lang="en-US" dirty="0" smtClean="0"/>
              <a:t>August                 September</a:t>
            </a:r>
          </a:p>
        </p:txBody>
      </p:sp>
      <p:sp>
        <p:nvSpPr>
          <p:cNvPr id="14" name="TextBox 13"/>
          <p:cNvSpPr txBox="1"/>
          <p:nvPr/>
        </p:nvSpPr>
        <p:spPr>
          <a:xfrm>
            <a:off x="228599" y="639970"/>
            <a:ext cx="697627" cy="369332"/>
          </a:xfrm>
          <a:prstGeom prst="rect">
            <a:avLst/>
          </a:prstGeom>
          <a:noFill/>
        </p:spPr>
        <p:txBody>
          <a:bodyPr wrap="none" rtlCol="0">
            <a:spAutoFit/>
          </a:bodyPr>
          <a:lstStyle/>
          <a:p>
            <a:r>
              <a:rPr lang="en-US" dirty="0" smtClean="0">
                <a:solidFill>
                  <a:srgbClr val="FF0000"/>
                </a:solidFill>
              </a:rPr>
              <a:t>2007</a:t>
            </a:r>
          </a:p>
        </p:txBody>
      </p:sp>
      <p:sp>
        <p:nvSpPr>
          <p:cNvPr id="15" name="TextBox 14"/>
          <p:cNvSpPr txBox="1"/>
          <p:nvPr/>
        </p:nvSpPr>
        <p:spPr>
          <a:xfrm>
            <a:off x="4800599" y="1897523"/>
            <a:ext cx="697627" cy="369332"/>
          </a:xfrm>
          <a:prstGeom prst="rect">
            <a:avLst/>
          </a:prstGeom>
          <a:noFill/>
        </p:spPr>
        <p:txBody>
          <a:bodyPr wrap="none" rtlCol="0">
            <a:spAutoFit/>
          </a:bodyPr>
          <a:lstStyle/>
          <a:p>
            <a:r>
              <a:rPr lang="en-US" dirty="0" smtClean="0">
                <a:solidFill>
                  <a:srgbClr val="FF0000"/>
                </a:solidFill>
              </a:rPr>
              <a:t>2010</a:t>
            </a:r>
          </a:p>
        </p:txBody>
      </p:sp>
      <p:sp>
        <p:nvSpPr>
          <p:cNvPr id="16" name="TextBox 15"/>
          <p:cNvSpPr txBox="1"/>
          <p:nvPr/>
        </p:nvSpPr>
        <p:spPr>
          <a:xfrm>
            <a:off x="4800600" y="575438"/>
            <a:ext cx="697627" cy="369332"/>
          </a:xfrm>
          <a:prstGeom prst="rect">
            <a:avLst/>
          </a:prstGeom>
          <a:noFill/>
        </p:spPr>
        <p:txBody>
          <a:bodyPr wrap="none" rtlCol="0">
            <a:spAutoFit/>
          </a:bodyPr>
          <a:lstStyle/>
          <a:p>
            <a:r>
              <a:rPr lang="en-US" dirty="0" smtClean="0">
                <a:solidFill>
                  <a:srgbClr val="FF0000"/>
                </a:solidFill>
              </a:rPr>
              <a:t>2008</a:t>
            </a:r>
          </a:p>
        </p:txBody>
      </p:sp>
      <p:sp>
        <p:nvSpPr>
          <p:cNvPr id="17" name="TextBox 16"/>
          <p:cNvSpPr txBox="1"/>
          <p:nvPr/>
        </p:nvSpPr>
        <p:spPr>
          <a:xfrm>
            <a:off x="228600" y="1916668"/>
            <a:ext cx="697627" cy="369332"/>
          </a:xfrm>
          <a:prstGeom prst="rect">
            <a:avLst/>
          </a:prstGeom>
          <a:noFill/>
        </p:spPr>
        <p:txBody>
          <a:bodyPr wrap="none" rtlCol="0">
            <a:spAutoFit/>
          </a:bodyPr>
          <a:lstStyle/>
          <a:p>
            <a:r>
              <a:rPr lang="en-US" dirty="0" smtClean="0">
                <a:solidFill>
                  <a:srgbClr val="FF0000"/>
                </a:solidFill>
              </a:rPr>
              <a:t>2009</a:t>
            </a:r>
          </a:p>
        </p:txBody>
      </p:sp>
      <p:sp>
        <p:nvSpPr>
          <p:cNvPr id="18" name="TextBox 17"/>
          <p:cNvSpPr txBox="1"/>
          <p:nvPr/>
        </p:nvSpPr>
        <p:spPr>
          <a:xfrm>
            <a:off x="228600" y="3248340"/>
            <a:ext cx="684867" cy="369332"/>
          </a:xfrm>
          <a:prstGeom prst="rect">
            <a:avLst/>
          </a:prstGeom>
          <a:noFill/>
        </p:spPr>
        <p:txBody>
          <a:bodyPr wrap="none" rtlCol="0">
            <a:spAutoFit/>
          </a:bodyPr>
          <a:lstStyle/>
          <a:p>
            <a:r>
              <a:rPr lang="en-US" dirty="0" smtClean="0">
                <a:solidFill>
                  <a:srgbClr val="FF0000"/>
                </a:solidFill>
              </a:rPr>
              <a:t>2011</a:t>
            </a:r>
          </a:p>
        </p:txBody>
      </p:sp>
      <p:sp>
        <p:nvSpPr>
          <p:cNvPr id="19" name="TextBox 18"/>
          <p:cNvSpPr txBox="1"/>
          <p:nvPr/>
        </p:nvSpPr>
        <p:spPr>
          <a:xfrm>
            <a:off x="4800600" y="3204422"/>
            <a:ext cx="697627" cy="369332"/>
          </a:xfrm>
          <a:prstGeom prst="rect">
            <a:avLst/>
          </a:prstGeom>
          <a:noFill/>
        </p:spPr>
        <p:txBody>
          <a:bodyPr wrap="none" rtlCol="0">
            <a:spAutoFit/>
          </a:bodyPr>
          <a:lstStyle/>
          <a:p>
            <a:r>
              <a:rPr lang="en-US" dirty="0" smtClean="0">
                <a:solidFill>
                  <a:srgbClr val="FF0000"/>
                </a:solidFill>
              </a:rPr>
              <a:t>2012</a:t>
            </a:r>
          </a:p>
        </p:txBody>
      </p:sp>
      <p:sp>
        <p:nvSpPr>
          <p:cNvPr id="20" name="TextBox 19"/>
          <p:cNvSpPr txBox="1"/>
          <p:nvPr/>
        </p:nvSpPr>
        <p:spPr>
          <a:xfrm>
            <a:off x="292972" y="4448785"/>
            <a:ext cx="697627" cy="369332"/>
          </a:xfrm>
          <a:prstGeom prst="rect">
            <a:avLst/>
          </a:prstGeom>
          <a:noFill/>
        </p:spPr>
        <p:txBody>
          <a:bodyPr wrap="none" rtlCol="0">
            <a:spAutoFit/>
          </a:bodyPr>
          <a:lstStyle/>
          <a:p>
            <a:r>
              <a:rPr lang="en-US" dirty="0" smtClean="0">
                <a:solidFill>
                  <a:srgbClr val="FF0000"/>
                </a:solidFill>
              </a:rPr>
              <a:t>2013</a:t>
            </a:r>
          </a:p>
        </p:txBody>
      </p:sp>
      <p:sp>
        <p:nvSpPr>
          <p:cNvPr id="21" name="TextBox 20"/>
          <p:cNvSpPr txBox="1"/>
          <p:nvPr/>
        </p:nvSpPr>
        <p:spPr>
          <a:xfrm>
            <a:off x="4800600" y="4452073"/>
            <a:ext cx="2223686" cy="369332"/>
          </a:xfrm>
          <a:prstGeom prst="rect">
            <a:avLst/>
          </a:prstGeom>
          <a:noFill/>
        </p:spPr>
        <p:txBody>
          <a:bodyPr wrap="none" rtlCol="0">
            <a:spAutoFit/>
          </a:bodyPr>
          <a:lstStyle/>
          <a:p>
            <a:r>
              <a:rPr lang="en-US" dirty="0" smtClean="0">
                <a:solidFill>
                  <a:srgbClr val="FF0000"/>
                </a:solidFill>
              </a:rPr>
              <a:t>2007-2012 average</a:t>
            </a:r>
          </a:p>
        </p:txBody>
      </p:sp>
      <p:sp>
        <p:nvSpPr>
          <p:cNvPr id="22" name="TextBox 21"/>
          <p:cNvSpPr txBox="1"/>
          <p:nvPr/>
        </p:nvSpPr>
        <p:spPr>
          <a:xfrm>
            <a:off x="8253380" y="6469911"/>
            <a:ext cx="877163" cy="369332"/>
          </a:xfrm>
          <a:prstGeom prst="rect">
            <a:avLst/>
          </a:prstGeom>
          <a:noFill/>
        </p:spPr>
        <p:txBody>
          <a:bodyPr wrap="none" rtlCol="0">
            <a:spAutoFit/>
          </a:bodyPr>
          <a:lstStyle/>
          <a:p>
            <a:r>
              <a:rPr lang="en-US" i="1" dirty="0" smtClean="0"/>
              <a:t>L. Zhu</a:t>
            </a:r>
          </a:p>
        </p:txBody>
      </p:sp>
      <p:sp>
        <p:nvSpPr>
          <p:cNvPr id="23" name="TextBox 22"/>
          <p:cNvSpPr txBox="1"/>
          <p:nvPr/>
        </p:nvSpPr>
        <p:spPr>
          <a:xfrm>
            <a:off x="152400" y="6172200"/>
            <a:ext cx="5683992" cy="646331"/>
          </a:xfrm>
          <a:prstGeom prst="rect">
            <a:avLst/>
          </a:prstGeom>
          <a:noFill/>
        </p:spPr>
        <p:txBody>
          <a:bodyPr wrap="none" rtlCol="0">
            <a:spAutoFit/>
          </a:bodyPr>
          <a:lstStyle/>
          <a:p>
            <a:pPr marL="285750" indent="-285750">
              <a:buFont typeface="Arial" panose="020B0604020202020204" pitchFamily="34" charset="0"/>
              <a:buChar char="•"/>
            </a:pPr>
            <a:r>
              <a:rPr lang="en-US" dirty="0" smtClean="0">
                <a:solidFill>
                  <a:srgbClr val="FF0000"/>
                </a:solidFill>
              </a:rPr>
              <a:t>Large IAV presumably driven by temperature</a:t>
            </a:r>
          </a:p>
          <a:p>
            <a:pPr marL="285750" indent="-285750">
              <a:buFont typeface="Arial" panose="020B0604020202020204" pitchFamily="34" charset="0"/>
              <a:buChar char="•"/>
            </a:pPr>
            <a:r>
              <a:rPr lang="en-US" dirty="0" smtClean="0">
                <a:solidFill>
                  <a:srgbClr val="FF0000"/>
                </a:solidFill>
              </a:rPr>
              <a:t>2013 is unusual in lack of Aug-to-Sep decrease</a:t>
            </a:r>
          </a:p>
        </p:txBody>
      </p:sp>
      <p:grpSp>
        <p:nvGrpSpPr>
          <p:cNvPr id="32" name="Group 31"/>
          <p:cNvGrpSpPr/>
          <p:nvPr/>
        </p:nvGrpSpPr>
        <p:grpSpPr>
          <a:xfrm>
            <a:off x="4850" y="1040340"/>
            <a:ext cx="8986750" cy="5055660"/>
            <a:chOff x="301441" y="964140"/>
            <a:chExt cx="8609109" cy="4691071"/>
          </a:xfrm>
        </p:grpSpPr>
        <p:pic>
          <p:nvPicPr>
            <p:cNvPr id="33" name="图片 3"/>
            <p:cNvPicPr>
              <a:picLocks noChangeAspect="1"/>
            </p:cNvPicPr>
            <p:nvPr/>
          </p:nvPicPr>
          <p:blipFill rotWithShape="1">
            <a:blip r:embed="rId2"/>
            <a:srcRect t="8402" b="60979"/>
            <a:stretch/>
          </p:blipFill>
          <p:spPr>
            <a:xfrm>
              <a:off x="312661" y="981167"/>
              <a:ext cx="4303059" cy="839931"/>
            </a:xfrm>
            <a:prstGeom prst="rect">
              <a:avLst/>
            </a:prstGeom>
          </p:spPr>
        </p:pic>
        <p:pic>
          <p:nvPicPr>
            <p:cNvPr id="34" name="图片 4"/>
            <p:cNvPicPr>
              <a:picLocks noChangeAspect="1"/>
            </p:cNvPicPr>
            <p:nvPr/>
          </p:nvPicPr>
          <p:blipFill rotWithShape="1">
            <a:blip r:embed="rId3"/>
            <a:srcRect t="8402" b="59738"/>
            <a:stretch/>
          </p:blipFill>
          <p:spPr>
            <a:xfrm>
              <a:off x="4566806" y="964140"/>
              <a:ext cx="4343744" cy="873983"/>
            </a:xfrm>
            <a:prstGeom prst="rect">
              <a:avLst/>
            </a:prstGeom>
          </p:spPr>
        </p:pic>
        <p:pic>
          <p:nvPicPr>
            <p:cNvPr id="35" name="图片 5"/>
            <p:cNvPicPr>
              <a:picLocks noChangeAspect="1"/>
            </p:cNvPicPr>
            <p:nvPr/>
          </p:nvPicPr>
          <p:blipFill rotWithShape="1">
            <a:blip r:embed="rId4"/>
            <a:srcRect t="7498" b="57630"/>
            <a:stretch/>
          </p:blipFill>
          <p:spPr>
            <a:xfrm>
              <a:off x="301441" y="2099186"/>
              <a:ext cx="4325498" cy="956603"/>
            </a:xfrm>
            <a:prstGeom prst="rect">
              <a:avLst/>
            </a:prstGeom>
          </p:spPr>
        </p:pic>
        <p:pic>
          <p:nvPicPr>
            <p:cNvPr id="36" name="图片 6"/>
            <p:cNvPicPr>
              <a:picLocks noChangeAspect="1"/>
            </p:cNvPicPr>
            <p:nvPr/>
          </p:nvPicPr>
          <p:blipFill rotWithShape="1">
            <a:blip r:embed="rId5"/>
            <a:srcRect t="7033" b="62245"/>
            <a:stretch/>
          </p:blipFill>
          <p:spPr>
            <a:xfrm>
              <a:off x="4579182" y="2147375"/>
              <a:ext cx="4318993" cy="842765"/>
            </a:xfrm>
            <a:prstGeom prst="rect">
              <a:avLst/>
            </a:prstGeom>
          </p:spPr>
        </p:pic>
        <p:pic>
          <p:nvPicPr>
            <p:cNvPr id="37" name="图片 1"/>
            <p:cNvPicPr>
              <a:picLocks noChangeAspect="1"/>
            </p:cNvPicPr>
            <p:nvPr/>
          </p:nvPicPr>
          <p:blipFill rotWithShape="1">
            <a:blip r:embed="rId6"/>
            <a:srcRect t="9296" b="59378"/>
            <a:stretch/>
          </p:blipFill>
          <p:spPr>
            <a:xfrm>
              <a:off x="305877" y="3333877"/>
              <a:ext cx="4316627" cy="859355"/>
            </a:xfrm>
            <a:prstGeom prst="rect">
              <a:avLst/>
            </a:prstGeom>
          </p:spPr>
        </p:pic>
        <p:pic>
          <p:nvPicPr>
            <p:cNvPr id="38" name="图片 2"/>
            <p:cNvPicPr>
              <a:picLocks noChangeAspect="1"/>
            </p:cNvPicPr>
            <p:nvPr/>
          </p:nvPicPr>
          <p:blipFill rotWithShape="1">
            <a:blip r:embed="rId7"/>
            <a:srcRect t="6239" b="63344"/>
            <a:stretch/>
          </p:blipFill>
          <p:spPr>
            <a:xfrm>
              <a:off x="4579182" y="3299392"/>
              <a:ext cx="4318993" cy="834401"/>
            </a:xfrm>
            <a:prstGeom prst="rect">
              <a:avLst/>
            </a:prstGeom>
          </p:spPr>
        </p:pic>
        <p:pic>
          <p:nvPicPr>
            <p:cNvPr id="39" name="图片 15"/>
            <p:cNvPicPr>
              <a:picLocks noChangeAspect="1"/>
            </p:cNvPicPr>
            <p:nvPr/>
          </p:nvPicPr>
          <p:blipFill rotWithShape="1">
            <a:blip r:embed="rId8"/>
            <a:srcRect t="8240" b="48602"/>
            <a:stretch/>
          </p:blipFill>
          <p:spPr>
            <a:xfrm>
              <a:off x="303507" y="4471320"/>
              <a:ext cx="4321366" cy="1183891"/>
            </a:xfrm>
            <a:prstGeom prst="rect">
              <a:avLst/>
            </a:prstGeom>
          </p:spPr>
        </p:pic>
        <p:pic>
          <p:nvPicPr>
            <p:cNvPr id="40" name="图片 17"/>
            <p:cNvPicPr>
              <a:picLocks noChangeAspect="1"/>
            </p:cNvPicPr>
            <p:nvPr/>
          </p:nvPicPr>
          <p:blipFill rotWithShape="1">
            <a:blip r:embed="rId9"/>
            <a:srcRect t="7601" b="48810"/>
            <a:stretch/>
          </p:blipFill>
          <p:spPr>
            <a:xfrm>
              <a:off x="4571798" y="4443046"/>
              <a:ext cx="4333760" cy="1195754"/>
            </a:xfrm>
            <a:prstGeom prst="rect">
              <a:avLst/>
            </a:prstGeom>
          </p:spPr>
        </p:pic>
      </p:grpSp>
    </p:spTree>
    <p:extLst>
      <p:ext uri="{BB962C8B-B14F-4D97-AF65-F5344CB8AC3E}">
        <p14:creationId xmlns:p14="http://schemas.microsoft.com/office/powerpoint/2010/main" val="316807104"/>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_cam_dc8_bl_Aug_CH3OH.jpg"/>
          <p:cNvPicPr>
            <a:picLocks noChangeAspect="1"/>
          </p:cNvPicPr>
          <p:nvPr/>
        </p:nvPicPr>
        <p:blipFill rotWithShape="1">
          <a:blip r:embed="rId2" cstate="print">
            <a:extLst>
              <a:ext uri="{28A0092B-C50C-407E-A947-70E740481C1C}">
                <a14:useLocalDpi xmlns:a14="http://schemas.microsoft.com/office/drawing/2010/main" val="0"/>
              </a:ext>
            </a:extLst>
          </a:blip>
          <a:srcRect l="6207" t="7796" r="6000" b="10477"/>
          <a:stretch/>
        </p:blipFill>
        <p:spPr>
          <a:xfrm>
            <a:off x="1" y="2363976"/>
            <a:ext cx="4545144" cy="3269464"/>
          </a:xfrm>
          <a:prstGeom prst="rect">
            <a:avLst/>
          </a:prstGeom>
        </p:spPr>
      </p:pic>
      <p:pic>
        <p:nvPicPr>
          <p:cNvPr id="5" name="Picture 4" descr="map_cam_dc8_bl_Aug_CH3COCH3.jpg"/>
          <p:cNvPicPr>
            <a:picLocks noChangeAspect="1"/>
          </p:cNvPicPr>
          <p:nvPr/>
        </p:nvPicPr>
        <p:blipFill rotWithShape="1">
          <a:blip r:embed="rId3" cstate="print">
            <a:extLst>
              <a:ext uri="{28A0092B-C50C-407E-A947-70E740481C1C}">
                <a14:useLocalDpi xmlns:a14="http://schemas.microsoft.com/office/drawing/2010/main" val="0"/>
              </a:ext>
            </a:extLst>
          </a:blip>
          <a:srcRect l="6207" t="7101" r="6107" b="11173"/>
          <a:stretch/>
        </p:blipFill>
        <p:spPr>
          <a:xfrm>
            <a:off x="4604427" y="2363977"/>
            <a:ext cx="4539573" cy="3269464"/>
          </a:xfrm>
          <a:prstGeom prst="rect">
            <a:avLst/>
          </a:prstGeom>
        </p:spPr>
      </p:pic>
      <p:sp>
        <p:nvSpPr>
          <p:cNvPr id="6" name="TextBox 5"/>
          <p:cNvSpPr txBox="1"/>
          <p:nvPr/>
        </p:nvSpPr>
        <p:spPr>
          <a:xfrm>
            <a:off x="608328" y="133677"/>
            <a:ext cx="7992198" cy="2246769"/>
          </a:xfrm>
          <a:prstGeom prst="rect">
            <a:avLst/>
          </a:prstGeom>
          <a:noFill/>
        </p:spPr>
        <p:txBody>
          <a:bodyPr wrap="square" rtlCol="0">
            <a:spAutoFit/>
          </a:bodyPr>
          <a:lstStyle/>
          <a:p>
            <a:r>
              <a:rPr lang="en-US" b="0" dirty="0" smtClean="0"/>
              <a:t>Boundary Layer Comparisons – to evaluate emissions</a:t>
            </a:r>
          </a:p>
          <a:p>
            <a:r>
              <a:rPr lang="en-US" b="0" dirty="0" smtClean="0"/>
              <a:t>CAM-</a:t>
            </a:r>
            <a:r>
              <a:rPr lang="en-US" b="0" dirty="0" err="1" smtClean="0"/>
              <a:t>chem</a:t>
            </a:r>
            <a:r>
              <a:rPr lang="en-US" b="0" dirty="0"/>
              <a:t> </a:t>
            </a:r>
            <a:r>
              <a:rPr lang="en-US" b="0" dirty="0" smtClean="0"/>
              <a:t>with online MEGAN-v2.1 biogenic emissions, GEOS-5 dynamics</a:t>
            </a:r>
          </a:p>
          <a:p>
            <a:pPr lvl="1"/>
            <a:r>
              <a:rPr lang="en-US" b="0" dirty="0" smtClean="0"/>
              <a:t>Monthly mean averages</a:t>
            </a:r>
          </a:p>
          <a:p>
            <a:pPr lvl="1"/>
            <a:r>
              <a:rPr lang="en-US" sz="1600" b="0" dirty="0" smtClean="0"/>
              <a:t>Error in this simulation results in too high OH, so VOC lifetimes are a little too short</a:t>
            </a:r>
            <a:endParaRPr lang="en-US" sz="1600" b="0" dirty="0"/>
          </a:p>
          <a:p>
            <a:r>
              <a:rPr lang="en-US" b="0" dirty="0" smtClean="0"/>
              <a:t>DC-8 Observations – PTRMS, Armin </a:t>
            </a:r>
            <a:r>
              <a:rPr lang="en-US" b="0" dirty="0" err="1" smtClean="0"/>
              <a:t>Wisthaler</a:t>
            </a:r>
            <a:endParaRPr lang="en-US" b="0" dirty="0" smtClean="0"/>
          </a:p>
          <a:p>
            <a:pPr lvl="1"/>
            <a:r>
              <a:rPr lang="en-US" b="0" dirty="0" smtClean="0"/>
              <a:t>Averaged to the model grid, all flights for each month (circles)</a:t>
            </a:r>
          </a:p>
          <a:p>
            <a:endParaRPr lang="en-US" b="0" dirty="0"/>
          </a:p>
        </p:txBody>
      </p:sp>
      <p:sp>
        <p:nvSpPr>
          <p:cNvPr id="7" name="TextBox 6"/>
          <p:cNvSpPr txBox="1"/>
          <p:nvPr/>
        </p:nvSpPr>
        <p:spPr>
          <a:xfrm>
            <a:off x="264577" y="5865647"/>
            <a:ext cx="8679699" cy="923330"/>
          </a:xfrm>
          <a:prstGeom prst="rect">
            <a:avLst/>
          </a:prstGeom>
          <a:noFill/>
        </p:spPr>
        <p:txBody>
          <a:bodyPr wrap="square" rtlCol="0">
            <a:spAutoFit/>
          </a:bodyPr>
          <a:lstStyle/>
          <a:p>
            <a:r>
              <a:rPr lang="en-US" b="0" dirty="0" smtClean="0"/>
              <a:t>MEGAN emissions of Methanol and Acetone appear high in SE U.S. during August</a:t>
            </a:r>
          </a:p>
          <a:p>
            <a:r>
              <a:rPr lang="en-US" b="0" dirty="0" smtClean="0"/>
              <a:t>Fire emissions in western U.S. may be under-estimated, or just a result of monthly average</a:t>
            </a:r>
            <a:endParaRPr lang="en-US" b="0" dirty="0"/>
          </a:p>
        </p:txBody>
      </p:sp>
      <p:sp>
        <p:nvSpPr>
          <p:cNvPr id="8" name="TextBox 7"/>
          <p:cNvSpPr txBox="1"/>
          <p:nvPr/>
        </p:nvSpPr>
        <p:spPr>
          <a:xfrm>
            <a:off x="102251" y="4860038"/>
            <a:ext cx="3478484" cy="307777"/>
          </a:xfrm>
          <a:prstGeom prst="rect">
            <a:avLst/>
          </a:prstGeom>
          <a:noFill/>
        </p:spPr>
        <p:txBody>
          <a:bodyPr wrap="square" rtlCol="0">
            <a:spAutoFit/>
          </a:bodyPr>
          <a:lstStyle/>
          <a:p>
            <a:r>
              <a:rPr lang="en-US" sz="1400" dirty="0" smtClean="0"/>
              <a:t>Circles: DC-8 PTRMS Methanol (</a:t>
            </a:r>
            <a:r>
              <a:rPr lang="en-US" sz="1400" dirty="0" err="1" smtClean="0"/>
              <a:t>Wisthaler</a:t>
            </a:r>
            <a:r>
              <a:rPr lang="en-US" sz="1400" dirty="0" smtClean="0"/>
              <a:t>)</a:t>
            </a:r>
            <a:endParaRPr lang="en-US" sz="1400" dirty="0"/>
          </a:p>
        </p:txBody>
      </p:sp>
      <p:sp>
        <p:nvSpPr>
          <p:cNvPr id="9" name="TextBox 8"/>
          <p:cNvSpPr txBox="1"/>
          <p:nvPr/>
        </p:nvSpPr>
        <p:spPr>
          <a:xfrm>
            <a:off x="4713857" y="4860038"/>
            <a:ext cx="4061327" cy="307777"/>
          </a:xfrm>
          <a:prstGeom prst="rect">
            <a:avLst/>
          </a:prstGeom>
          <a:noFill/>
        </p:spPr>
        <p:txBody>
          <a:bodyPr wrap="square" rtlCol="0">
            <a:spAutoFit/>
          </a:bodyPr>
          <a:lstStyle/>
          <a:p>
            <a:r>
              <a:rPr lang="en-US" sz="1400" dirty="0" smtClean="0"/>
              <a:t>Circles: DC-8 PTRMS </a:t>
            </a:r>
            <a:r>
              <a:rPr lang="en-US" sz="1400" dirty="0" err="1" smtClean="0"/>
              <a:t>Acetone+Propanal</a:t>
            </a:r>
            <a:r>
              <a:rPr lang="en-US" sz="1400" dirty="0"/>
              <a:t> (</a:t>
            </a:r>
            <a:r>
              <a:rPr lang="en-US" sz="1400" dirty="0" err="1"/>
              <a:t>Wisthaler</a:t>
            </a:r>
            <a:r>
              <a:rPr lang="en-US" sz="1400" dirty="0" smtClean="0"/>
              <a:t>)</a:t>
            </a:r>
            <a:endParaRPr lang="en-US" sz="1400" dirty="0"/>
          </a:p>
        </p:txBody>
      </p:sp>
      <p:sp>
        <p:nvSpPr>
          <p:cNvPr id="2" name="TextBox 1"/>
          <p:cNvSpPr txBox="1"/>
          <p:nvPr/>
        </p:nvSpPr>
        <p:spPr>
          <a:xfrm>
            <a:off x="6744520" y="6511085"/>
            <a:ext cx="2223686" cy="369332"/>
          </a:xfrm>
          <a:prstGeom prst="rect">
            <a:avLst/>
          </a:prstGeom>
          <a:noFill/>
        </p:spPr>
        <p:txBody>
          <a:bodyPr wrap="none" rtlCol="0">
            <a:spAutoFit/>
          </a:bodyPr>
          <a:lstStyle/>
          <a:p>
            <a:r>
              <a:rPr lang="en-US" dirty="0" smtClean="0"/>
              <a:t>L. Emmons, NCAR</a:t>
            </a:r>
          </a:p>
        </p:txBody>
      </p:sp>
    </p:spTree>
    <p:extLst>
      <p:ext uri="{BB962C8B-B14F-4D97-AF65-F5344CB8AC3E}">
        <p14:creationId xmlns:p14="http://schemas.microsoft.com/office/powerpoint/2010/main" val="3833385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p_cam_dc8_bl_Aug_C2H6.jpg"/>
          <p:cNvPicPr>
            <a:picLocks noChangeAspect="1"/>
          </p:cNvPicPr>
          <p:nvPr/>
        </p:nvPicPr>
        <p:blipFill rotWithShape="1">
          <a:blip r:embed="rId2" cstate="print">
            <a:extLst>
              <a:ext uri="{28A0092B-C50C-407E-A947-70E740481C1C}">
                <a14:useLocalDpi xmlns:a14="http://schemas.microsoft.com/office/drawing/2010/main" val="0"/>
              </a:ext>
            </a:extLst>
          </a:blip>
          <a:srcRect l="6316" t="7518" r="6429" b="11312"/>
          <a:stretch/>
        </p:blipFill>
        <p:spPr>
          <a:xfrm>
            <a:off x="64680" y="872423"/>
            <a:ext cx="4113495" cy="2956922"/>
          </a:xfrm>
          <a:prstGeom prst="rect">
            <a:avLst/>
          </a:prstGeom>
        </p:spPr>
      </p:pic>
      <p:pic>
        <p:nvPicPr>
          <p:cNvPr id="3" name="Picture 2" descr="map_cam_dc8_bl_Sept_C2H6.jpg"/>
          <p:cNvPicPr>
            <a:picLocks noChangeAspect="1"/>
          </p:cNvPicPr>
          <p:nvPr/>
        </p:nvPicPr>
        <p:blipFill rotWithShape="1">
          <a:blip r:embed="rId3" cstate="print">
            <a:extLst>
              <a:ext uri="{28A0092B-C50C-407E-A947-70E740481C1C}">
                <a14:useLocalDpi xmlns:a14="http://schemas.microsoft.com/office/drawing/2010/main" val="0"/>
              </a:ext>
            </a:extLst>
          </a:blip>
          <a:srcRect l="6638" t="7797" r="6537" b="10755"/>
          <a:stretch/>
        </p:blipFill>
        <p:spPr>
          <a:xfrm>
            <a:off x="64680" y="3829344"/>
            <a:ext cx="4178174" cy="3028656"/>
          </a:xfrm>
          <a:prstGeom prst="rect">
            <a:avLst/>
          </a:prstGeom>
        </p:spPr>
      </p:pic>
      <p:pic>
        <p:nvPicPr>
          <p:cNvPr id="4" name="Picture 3" descr="map_cam_dc8_bl_Sept_C3H8.jpg"/>
          <p:cNvPicPr>
            <a:picLocks noChangeAspect="1"/>
          </p:cNvPicPr>
          <p:nvPr/>
        </p:nvPicPr>
        <p:blipFill rotWithShape="1">
          <a:blip r:embed="rId4" cstate="print">
            <a:extLst>
              <a:ext uri="{28A0092B-C50C-407E-A947-70E740481C1C}">
                <a14:useLocalDpi xmlns:a14="http://schemas.microsoft.com/office/drawing/2010/main" val="0"/>
              </a:ext>
            </a:extLst>
          </a:blip>
          <a:srcRect l="6434" t="7775" r="6510" b="11221"/>
          <a:stretch/>
        </p:blipFill>
        <p:spPr>
          <a:xfrm>
            <a:off x="4798600" y="3829345"/>
            <a:ext cx="4219375" cy="3033771"/>
          </a:xfrm>
          <a:prstGeom prst="rect">
            <a:avLst/>
          </a:prstGeom>
        </p:spPr>
      </p:pic>
      <p:pic>
        <p:nvPicPr>
          <p:cNvPr id="5" name="Picture 4" descr="map_cam_dc8_bl_Aug_C3H8.jpg"/>
          <p:cNvPicPr>
            <a:picLocks noChangeAspect="1"/>
          </p:cNvPicPr>
          <p:nvPr/>
        </p:nvPicPr>
        <p:blipFill rotWithShape="1">
          <a:blip r:embed="rId5" cstate="print">
            <a:extLst>
              <a:ext uri="{28A0092B-C50C-407E-A947-70E740481C1C}">
                <a14:useLocalDpi xmlns:a14="http://schemas.microsoft.com/office/drawing/2010/main" val="0"/>
              </a:ext>
            </a:extLst>
          </a:blip>
          <a:srcRect l="6761" t="7917" r="6619" b="11221"/>
          <a:stretch/>
        </p:blipFill>
        <p:spPr>
          <a:xfrm>
            <a:off x="4798600" y="785592"/>
            <a:ext cx="4219375" cy="3043753"/>
          </a:xfrm>
          <a:prstGeom prst="rect">
            <a:avLst/>
          </a:prstGeom>
        </p:spPr>
      </p:pic>
      <p:sp>
        <p:nvSpPr>
          <p:cNvPr id="6" name="TextBox 5"/>
          <p:cNvSpPr txBox="1"/>
          <p:nvPr/>
        </p:nvSpPr>
        <p:spPr>
          <a:xfrm>
            <a:off x="64679" y="96950"/>
            <a:ext cx="7874823" cy="646331"/>
          </a:xfrm>
          <a:prstGeom prst="rect">
            <a:avLst/>
          </a:prstGeom>
          <a:noFill/>
        </p:spPr>
        <p:txBody>
          <a:bodyPr wrap="square" rtlCol="0">
            <a:spAutoFit/>
          </a:bodyPr>
          <a:lstStyle/>
          <a:p>
            <a:r>
              <a:rPr lang="en-US" dirty="0" smtClean="0"/>
              <a:t>Comparison to DC-8 Whole Air Sampler HCs (Blake)</a:t>
            </a:r>
          </a:p>
          <a:p>
            <a:pPr lvl="1"/>
            <a:r>
              <a:rPr lang="en-US" dirty="0" smtClean="0"/>
              <a:t>Sources missing from emissions inventory – </a:t>
            </a:r>
            <a:r>
              <a:rPr lang="en-US" dirty="0" err="1" smtClean="0"/>
              <a:t>Oil&amp;Gas</a:t>
            </a:r>
            <a:r>
              <a:rPr lang="en-US" dirty="0" smtClean="0"/>
              <a:t>, Fires, …</a:t>
            </a:r>
            <a:endParaRPr lang="en-US" dirty="0"/>
          </a:p>
        </p:txBody>
      </p:sp>
      <p:sp>
        <p:nvSpPr>
          <p:cNvPr id="7" name="TextBox 6"/>
          <p:cNvSpPr txBox="1"/>
          <p:nvPr/>
        </p:nvSpPr>
        <p:spPr>
          <a:xfrm>
            <a:off x="6877807" y="6019800"/>
            <a:ext cx="2223686" cy="369332"/>
          </a:xfrm>
          <a:prstGeom prst="rect">
            <a:avLst/>
          </a:prstGeom>
          <a:noFill/>
        </p:spPr>
        <p:txBody>
          <a:bodyPr wrap="none" rtlCol="0">
            <a:spAutoFit/>
          </a:bodyPr>
          <a:lstStyle/>
          <a:p>
            <a:r>
              <a:rPr lang="en-US" dirty="0" smtClean="0"/>
              <a:t>L. Emmons, NCAR</a:t>
            </a:r>
          </a:p>
        </p:txBody>
      </p:sp>
    </p:spTree>
    <p:extLst>
      <p:ext uri="{BB962C8B-B14F-4D97-AF65-F5344CB8AC3E}">
        <p14:creationId xmlns:p14="http://schemas.microsoft.com/office/powerpoint/2010/main" val="15387044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rcRect t="4412"/>
          <a:stretch>
            <a:fillRect/>
          </a:stretch>
        </p:blipFill>
        <p:spPr>
          <a:xfrm>
            <a:off x="1" y="1186934"/>
            <a:ext cx="9144000" cy="5671066"/>
          </a:xfrm>
          <a:prstGeom prst="rect">
            <a:avLst/>
          </a:prstGeom>
        </p:spPr>
      </p:pic>
      <p:sp>
        <p:nvSpPr>
          <p:cNvPr id="6" name="TextBox 5"/>
          <p:cNvSpPr txBox="1"/>
          <p:nvPr/>
        </p:nvSpPr>
        <p:spPr>
          <a:xfrm>
            <a:off x="380999" y="1307068"/>
            <a:ext cx="4122421" cy="369332"/>
          </a:xfrm>
          <a:prstGeom prst="rect">
            <a:avLst/>
          </a:prstGeom>
          <a:solidFill>
            <a:schemeClr val="bg1"/>
          </a:solidFill>
        </p:spPr>
        <p:txBody>
          <a:bodyPr wrap="square" rtlCol="0">
            <a:spAutoFit/>
          </a:bodyPr>
          <a:lstStyle/>
          <a:p>
            <a:r>
              <a:rPr lang="en-US" dirty="0" smtClean="0"/>
              <a:t>GEOS-</a:t>
            </a:r>
            <a:r>
              <a:rPr lang="en-US" dirty="0" err="1" smtClean="0"/>
              <a:t>Chem</a:t>
            </a:r>
            <a:r>
              <a:rPr lang="en-US" dirty="0" smtClean="0"/>
              <a:t> below 1 km (K. </a:t>
            </a:r>
            <a:r>
              <a:rPr lang="en-US" dirty="0" err="1" smtClean="0"/>
              <a:t>Wecht</a:t>
            </a:r>
            <a:r>
              <a:rPr lang="en-US" dirty="0" smtClean="0"/>
              <a:t>)</a:t>
            </a:r>
            <a:endParaRPr lang="en-US" dirty="0"/>
          </a:p>
        </p:txBody>
      </p:sp>
      <p:sp>
        <p:nvSpPr>
          <p:cNvPr id="7" name="TextBox 6"/>
          <p:cNvSpPr txBox="1"/>
          <p:nvPr/>
        </p:nvSpPr>
        <p:spPr>
          <a:xfrm>
            <a:off x="4953000" y="1289295"/>
            <a:ext cx="4267200" cy="369332"/>
          </a:xfrm>
          <a:prstGeom prst="rect">
            <a:avLst/>
          </a:prstGeom>
          <a:solidFill>
            <a:schemeClr val="bg1"/>
          </a:solidFill>
        </p:spPr>
        <p:txBody>
          <a:bodyPr wrap="square" rtlCol="0">
            <a:spAutoFit/>
          </a:bodyPr>
          <a:lstStyle/>
          <a:p>
            <a:r>
              <a:rPr lang="en-US" dirty="0" smtClean="0"/>
              <a:t>Observations below 1 km (D. Blake)</a:t>
            </a:r>
            <a:endParaRPr lang="en-US" dirty="0"/>
          </a:p>
        </p:txBody>
      </p:sp>
      <p:sp>
        <p:nvSpPr>
          <p:cNvPr id="8" name="TextBox 7"/>
          <p:cNvSpPr txBox="1"/>
          <p:nvPr/>
        </p:nvSpPr>
        <p:spPr>
          <a:xfrm>
            <a:off x="5562600" y="4045524"/>
            <a:ext cx="3200400" cy="369332"/>
          </a:xfrm>
          <a:prstGeom prst="rect">
            <a:avLst/>
          </a:prstGeom>
          <a:solidFill>
            <a:schemeClr val="bg1"/>
          </a:solidFill>
        </p:spPr>
        <p:txBody>
          <a:bodyPr wrap="square" rtlCol="0">
            <a:spAutoFit/>
          </a:bodyPr>
          <a:lstStyle/>
          <a:p>
            <a:r>
              <a:rPr lang="en-US" dirty="0" smtClean="0"/>
              <a:t>Model - Observations</a:t>
            </a:r>
            <a:endParaRPr lang="en-US" dirty="0"/>
          </a:p>
        </p:txBody>
      </p:sp>
      <p:sp>
        <p:nvSpPr>
          <p:cNvPr id="9" name="TextBox 8"/>
          <p:cNvSpPr txBox="1"/>
          <p:nvPr/>
        </p:nvSpPr>
        <p:spPr>
          <a:xfrm>
            <a:off x="962320" y="3929887"/>
            <a:ext cx="1571920" cy="307777"/>
          </a:xfrm>
          <a:prstGeom prst="rect">
            <a:avLst/>
          </a:prstGeom>
          <a:solidFill>
            <a:schemeClr val="bg1"/>
          </a:solidFill>
        </p:spPr>
        <p:txBody>
          <a:bodyPr wrap="square" rtlCol="0">
            <a:spAutoFit/>
          </a:bodyPr>
          <a:lstStyle/>
          <a:p>
            <a:r>
              <a:rPr lang="en-US" sz="1400" dirty="0" smtClean="0"/>
              <a:t># Observations</a:t>
            </a:r>
            <a:endParaRPr lang="en-US" sz="1400" dirty="0"/>
          </a:p>
        </p:txBody>
      </p:sp>
      <p:sp>
        <p:nvSpPr>
          <p:cNvPr id="5" name="TextBox 4"/>
          <p:cNvSpPr txBox="1"/>
          <p:nvPr/>
        </p:nvSpPr>
        <p:spPr>
          <a:xfrm>
            <a:off x="108727" y="-4465"/>
            <a:ext cx="8959073" cy="461665"/>
          </a:xfrm>
          <a:prstGeom prst="rect">
            <a:avLst/>
          </a:prstGeom>
          <a:noFill/>
        </p:spPr>
        <p:txBody>
          <a:bodyPr wrap="square" rtlCol="0">
            <a:spAutoFit/>
          </a:bodyPr>
          <a:lstStyle/>
          <a:p>
            <a:r>
              <a:rPr lang="en-US" sz="2400" dirty="0" smtClean="0">
                <a:solidFill>
                  <a:schemeClr val="accent6"/>
                </a:solidFill>
              </a:rPr>
              <a:t>Constraining US sources of methane using SEAC</a:t>
            </a:r>
            <a:r>
              <a:rPr lang="en-US" sz="2400" baseline="30000" dirty="0" smtClean="0">
                <a:solidFill>
                  <a:schemeClr val="accent6"/>
                </a:solidFill>
              </a:rPr>
              <a:t>4</a:t>
            </a:r>
            <a:r>
              <a:rPr lang="en-US" sz="2400" dirty="0" smtClean="0">
                <a:solidFill>
                  <a:schemeClr val="accent6"/>
                </a:solidFill>
              </a:rPr>
              <a:t>RS data</a:t>
            </a:r>
            <a:endParaRPr lang="en-US" sz="2400" dirty="0">
              <a:solidFill>
                <a:schemeClr val="accent6"/>
              </a:solidFill>
            </a:endParaRPr>
          </a:p>
        </p:txBody>
      </p:sp>
      <p:sp>
        <p:nvSpPr>
          <p:cNvPr id="3" name="Rectangle 2"/>
          <p:cNvSpPr/>
          <p:nvPr/>
        </p:nvSpPr>
        <p:spPr bwMode="auto">
          <a:xfrm>
            <a:off x="-381000" y="3820096"/>
            <a:ext cx="4274821" cy="2961704"/>
          </a:xfrm>
          <a:prstGeom prst="rect">
            <a:avLst/>
          </a:prstGeom>
          <a:solidFill>
            <a:schemeClr val="bg1"/>
          </a:solidFill>
          <a:ln w="9525" cap="flat" cmpd="sng" algn="ctr">
            <a:solidFill>
              <a:schemeClr val="accent3"/>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smtClean="0">
              <a:ln>
                <a:noFill/>
              </a:ln>
              <a:solidFill>
                <a:schemeClr val="tx1"/>
              </a:solidFill>
              <a:effectLst/>
              <a:latin typeface="Helvetica" charset="0"/>
            </a:endParaRPr>
          </a:p>
        </p:txBody>
      </p:sp>
      <p:grpSp>
        <p:nvGrpSpPr>
          <p:cNvPr id="14" name="Group 13"/>
          <p:cNvGrpSpPr/>
          <p:nvPr/>
        </p:nvGrpSpPr>
        <p:grpSpPr>
          <a:xfrm>
            <a:off x="131602" y="3657600"/>
            <a:ext cx="4440399" cy="3036253"/>
            <a:chOff x="739961" y="2174158"/>
            <a:chExt cx="6764830" cy="4361351"/>
          </a:xfrm>
        </p:grpSpPr>
        <p:pic>
          <p:nvPicPr>
            <p:cNvPr id="15" name="Picture 14"/>
            <p:cNvPicPr>
              <a:picLocks noChangeAspect="1"/>
            </p:cNvPicPr>
            <p:nvPr/>
          </p:nvPicPr>
          <p:blipFill>
            <a:blip r:embed="rId3"/>
            <a:srcRect l="7369" t="4667" b="6581"/>
            <a:stretch>
              <a:fillRect/>
            </a:stretch>
          </p:blipFill>
          <p:spPr>
            <a:xfrm>
              <a:off x="1763832" y="2174158"/>
              <a:ext cx="5740958" cy="3563869"/>
            </a:xfrm>
            <a:prstGeom prst="rect">
              <a:avLst/>
            </a:prstGeom>
          </p:spPr>
        </p:pic>
        <p:sp>
          <p:nvSpPr>
            <p:cNvPr id="16" name="TextBox 15"/>
            <p:cNvSpPr txBox="1"/>
            <p:nvPr/>
          </p:nvSpPr>
          <p:spPr>
            <a:xfrm rot="16200000">
              <a:off x="-51769" y="3607221"/>
              <a:ext cx="2052350" cy="468890"/>
            </a:xfrm>
            <a:prstGeom prst="rect">
              <a:avLst/>
            </a:prstGeom>
            <a:solidFill>
              <a:srgbClr val="FFFFFF"/>
            </a:solidFill>
          </p:spPr>
          <p:txBody>
            <a:bodyPr wrap="square" rtlCol="0">
              <a:spAutoFit/>
            </a:bodyPr>
            <a:lstStyle/>
            <a:p>
              <a:r>
                <a:rPr lang="en-US" sz="1400" dirty="0" smtClean="0"/>
                <a:t>Altitude [km]</a:t>
              </a:r>
              <a:endParaRPr lang="en-US" sz="1400" dirty="0"/>
            </a:p>
          </p:txBody>
        </p:sp>
        <p:sp>
          <p:nvSpPr>
            <p:cNvPr id="17" name="TextBox 16"/>
            <p:cNvSpPr txBox="1"/>
            <p:nvPr/>
          </p:nvSpPr>
          <p:spPr>
            <a:xfrm>
              <a:off x="3979954" y="6093410"/>
              <a:ext cx="2052350" cy="442099"/>
            </a:xfrm>
            <a:prstGeom prst="rect">
              <a:avLst/>
            </a:prstGeom>
            <a:solidFill>
              <a:srgbClr val="FFFFFF"/>
            </a:solidFill>
          </p:spPr>
          <p:txBody>
            <a:bodyPr wrap="square" rtlCol="0">
              <a:spAutoFit/>
            </a:bodyPr>
            <a:lstStyle/>
            <a:p>
              <a:r>
                <a:rPr lang="en-US" sz="1400" dirty="0" smtClean="0"/>
                <a:t>CH4 [ppb]</a:t>
              </a:r>
              <a:endParaRPr lang="en-US" sz="1400" dirty="0"/>
            </a:p>
          </p:txBody>
        </p:sp>
        <p:cxnSp>
          <p:nvCxnSpPr>
            <p:cNvPr id="18" name="Straight Connector 17"/>
            <p:cNvCxnSpPr/>
            <p:nvPr/>
          </p:nvCxnSpPr>
          <p:spPr>
            <a:xfrm>
              <a:off x="4844659" y="2622090"/>
              <a:ext cx="388043" cy="1588"/>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4844659" y="2974838"/>
              <a:ext cx="388043" cy="158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5232701" y="2363410"/>
              <a:ext cx="2272090" cy="442099"/>
            </a:xfrm>
            <a:prstGeom prst="rect">
              <a:avLst/>
            </a:prstGeom>
            <a:noFill/>
          </p:spPr>
          <p:txBody>
            <a:bodyPr wrap="square" rtlCol="0">
              <a:spAutoFit/>
            </a:bodyPr>
            <a:lstStyle/>
            <a:p>
              <a:r>
                <a:rPr lang="en-US" sz="1400" dirty="0" smtClean="0"/>
                <a:t>Observations</a:t>
              </a:r>
              <a:endParaRPr lang="en-US" sz="1400" dirty="0"/>
            </a:p>
          </p:txBody>
        </p:sp>
        <p:sp>
          <p:nvSpPr>
            <p:cNvPr id="21" name="TextBox 20"/>
            <p:cNvSpPr txBox="1"/>
            <p:nvPr/>
          </p:nvSpPr>
          <p:spPr>
            <a:xfrm>
              <a:off x="5232701" y="2731382"/>
              <a:ext cx="1810868" cy="442099"/>
            </a:xfrm>
            <a:prstGeom prst="rect">
              <a:avLst/>
            </a:prstGeom>
            <a:noFill/>
          </p:spPr>
          <p:txBody>
            <a:bodyPr wrap="square" rtlCol="0">
              <a:spAutoFit/>
            </a:bodyPr>
            <a:lstStyle/>
            <a:p>
              <a:r>
                <a:rPr lang="en-US" sz="1400" dirty="0" smtClean="0"/>
                <a:t>Model</a:t>
              </a:r>
              <a:endParaRPr lang="en-US" sz="1400" dirty="0"/>
            </a:p>
          </p:txBody>
        </p:sp>
        <p:sp>
          <p:nvSpPr>
            <p:cNvPr id="22" name="TextBox 21"/>
            <p:cNvSpPr txBox="1"/>
            <p:nvPr/>
          </p:nvSpPr>
          <p:spPr>
            <a:xfrm>
              <a:off x="2104838" y="5643960"/>
              <a:ext cx="917194" cy="442099"/>
            </a:xfrm>
            <a:prstGeom prst="rect">
              <a:avLst/>
            </a:prstGeom>
            <a:noFill/>
          </p:spPr>
          <p:txBody>
            <a:bodyPr wrap="square" rtlCol="0">
              <a:spAutoFit/>
            </a:bodyPr>
            <a:lstStyle/>
            <a:p>
              <a:r>
                <a:rPr lang="en-US" sz="1400" dirty="0" smtClean="0"/>
                <a:t>1820</a:t>
              </a:r>
              <a:endParaRPr lang="en-US" sz="1400" dirty="0"/>
            </a:p>
          </p:txBody>
        </p:sp>
        <p:sp>
          <p:nvSpPr>
            <p:cNvPr id="23" name="TextBox 22"/>
            <p:cNvSpPr txBox="1"/>
            <p:nvPr/>
          </p:nvSpPr>
          <p:spPr>
            <a:xfrm>
              <a:off x="3609510" y="5631746"/>
              <a:ext cx="988210" cy="442099"/>
            </a:xfrm>
            <a:prstGeom prst="rect">
              <a:avLst/>
            </a:prstGeom>
            <a:noFill/>
          </p:spPr>
          <p:txBody>
            <a:bodyPr wrap="square" rtlCol="0">
              <a:spAutoFit/>
            </a:bodyPr>
            <a:lstStyle/>
            <a:p>
              <a:r>
                <a:rPr lang="en-US" sz="1400" dirty="0" smtClean="0"/>
                <a:t>1860</a:t>
              </a:r>
              <a:endParaRPr lang="en-US" sz="1400" dirty="0"/>
            </a:p>
          </p:txBody>
        </p:sp>
        <p:sp>
          <p:nvSpPr>
            <p:cNvPr id="24" name="TextBox 23"/>
            <p:cNvSpPr txBox="1"/>
            <p:nvPr/>
          </p:nvSpPr>
          <p:spPr>
            <a:xfrm>
              <a:off x="5078905" y="5643049"/>
              <a:ext cx="953399" cy="442099"/>
            </a:xfrm>
            <a:prstGeom prst="rect">
              <a:avLst/>
            </a:prstGeom>
            <a:noFill/>
          </p:spPr>
          <p:txBody>
            <a:bodyPr wrap="square" rtlCol="0">
              <a:spAutoFit/>
            </a:bodyPr>
            <a:lstStyle/>
            <a:p>
              <a:r>
                <a:rPr lang="en-US" sz="1400" dirty="0" smtClean="0"/>
                <a:t>1900</a:t>
              </a:r>
              <a:endParaRPr lang="en-US" sz="1400" dirty="0"/>
            </a:p>
          </p:txBody>
        </p:sp>
        <p:sp>
          <p:nvSpPr>
            <p:cNvPr id="25" name="TextBox 24"/>
            <p:cNvSpPr txBox="1"/>
            <p:nvPr/>
          </p:nvSpPr>
          <p:spPr>
            <a:xfrm>
              <a:off x="1316993" y="2598574"/>
              <a:ext cx="584158" cy="442099"/>
            </a:xfrm>
            <a:prstGeom prst="rect">
              <a:avLst/>
            </a:prstGeom>
            <a:noFill/>
          </p:spPr>
          <p:txBody>
            <a:bodyPr wrap="none" rtlCol="0">
              <a:spAutoFit/>
            </a:bodyPr>
            <a:lstStyle/>
            <a:p>
              <a:r>
                <a:rPr lang="en-US" sz="1400" dirty="0" smtClean="0"/>
                <a:t>10</a:t>
              </a:r>
              <a:endParaRPr lang="en-US" sz="1400" dirty="0"/>
            </a:p>
          </p:txBody>
        </p:sp>
        <p:sp>
          <p:nvSpPr>
            <p:cNvPr id="26" name="TextBox 25"/>
            <p:cNvSpPr txBox="1"/>
            <p:nvPr/>
          </p:nvSpPr>
          <p:spPr>
            <a:xfrm>
              <a:off x="1457636" y="3726909"/>
              <a:ext cx="432746" cy="442099"/>
            </a:xfrm>
            <a:prstGeom prst="rect">
              <a:avLst/>
            </a:prstGeom>
            <a:noFill/>
          </p:spPr>
          <p:txBody>
            <a:bodyPr wrap="none" rtlCol="0">
              <a:spAutoFit/>
            </a:bodyPr>
            <a:lstStyle/>
            <a:p>
              <a:r>
                <a:rPr lang="en-US" sz="1400" dirty="0" smtClean="0"/>
                <a:t>6</a:t>
              </a:r>
              <a:endParaRPr lang="en-US" sz="1400" dirty="0"/>
            </a:p>
          </p:txBody>
        </p:sp>
        <p:sp>
          <p:nvSpPr>
            <p:cNvPr id="27" name="TextBox 26"/>
            <p:cNvSpPr txBox="1"/>
            <p:nvPr/>
          </p:nvSpPr>
          <p:spPr>
            <a:xfrm>
              <a:off x="1457170" y="4302607"/>
              <a:ext cx="432746" cy="442099"/>
            </a:xfrm>
            <a:prstGeom prst="rect">
              <a:avLst/>
            </a:prstGeom>
            <a:noFill/>
          </p:spPr>
          <p:txBody>
            <a:bodyPr wrap="none" rtlCol="0">
              <a:spAutoFit/>
            </a:bodyPr>
            <a:lstStyle/>
            <a:p>
              <a:r>
                <a:rPr lang="en-US" sz="1400" dirty="0" smtClean="0"/>
                <a:t>4</a:t>
              </a:r>
              <a:endParaRPr lang="en-US" sz="1400" dirty="0"/>
            </a:p>
          </p:txBody>
        </p:sp>
        <p:sp>
          <p:nvSpPr>
            <p:cNvPr id="28" name="TextBox 27"/>
            <p:cNvSpPr txBox="1"/>
            <p:nvPr/>
          </p:nvSpPr>
          <p:spPr>
            <a:xfrm>
              <a:off x="1456704" y="4878305"/>
              <a:ext cx="432746" cy="442099"/>
            </a:xfrm>
            <a:prstGeom prst="rect">
              <a:avLst/>
            </a:prstGeom>
            <a:noFill/>
          </p:spPr>
          <p:txBody>
            <a:bodyPr wrap="none" rtlCol="0">
              <a:spAutoFit/>
            </a:bodyPr>
            <a:lstStyle/>
            <a:p>
              <a:r>
                <a:rPr lang="en-US" sz="1400" dirty="0" smtClean="0"/>
                <a:t>2</a:t>
              </a:r>
              <a:endParaRPr lang="en-US" sz="1400" dirty="0"/>
            </a:p>
          </p:txBody>
        </p:sp>
        <p:sp>
          <p:nvSpPr>
            <p:cNvPr id="29" name="TextBox 28"/>
            <p:cNvSpPr txBox="1"/>
            <p:nvPr/>
          </p:nvSpPr>
          <p:spPr>
            <a:xfrm>
              <a:off x="1457634" y="3162513"/>
              <a:ext cx="432746" cy="442099"/>
            </a:xfrm>
            <a:prstGeom prst="rect">
              <a:avLst/>
            </a:prstGeom>
            <a:noFill/>
          </p:spPr>
          <p:txBody>
            <a:bodyPr wrap="none" rtlCol="0">
              <a:spAutoFit/>
            </a:bodyPr>
            <a:lstStyle/>
            <a:p>
              <a:r>
                <a:rPr lang="en-US" sz="1400" dirty="0" smtClean="0"/>
                <a:t>8</a:t>
              </a:r>
              <a:endParaRPr lang="en-US" sz="1400" dirty="0"/>
            </a:p>
          </p:txBody>
        </p:sp>
        <p:sp>
          <p:nvSpPr>
            <p:cNvPr id="30" name="TextBox 29"/>
            <p:cNvSpPr txBox="1"/>
            <p:nvPr/>
          </p:nvSpPr>
          <p:spPr>
            <a:xfrm>
              <a:off x="6551391" y="5643960"/>
              <a:ext cx="953399" cy="442099"/>
            </a:xfrm>
            <a:prstGeom prst="rect">
              <a:avLst/>
            </a:prstGeom>
            <a:noFill/>
          </p:spPr>
          <p:txBody>
            <a:bodyPr wrap="square" rtlCol="0">
              <a:spAutoFit/>
            </a:bodyPr>
            <a:lstStyle/>
            <a:p>
              <a:r>
                <a:rPr lang="en-US" sz="1400" dirty="0" smtClean="0"/>
                <a:t>1940</a:t>
              </a:r>
              <a:endParaRPr lang="en-US" sz="1400" dirty="0"/>
            </a:p>
          </p:txBody>
        </p:sp>
      </p:grpSp>
      <p:sp>
        <p:nvSpPr>
          <p:cNvPr id="2" name="TextBox 1"/>
          <p:cNvSpPr txBox="1"/>
          <p:nvPr/>
        </p:nvSpPr>
        <p:spPr>
          <a:xfrm>
            <a:off x="380999" y="457200"/>
            <a:ext cx="8678658" cy="646331"/>
          </a:xfrm>
          <a:prstGeom prst="rect">
            <a:avLst/>
          </a:prstGeom>
          <a:noFill/>
        </p:spPr>
        <p:txBody>
          <a:bodyPr wrap="none" rtlCol="0">
            <a:spAutoFit/>
          </a:bodyPr>
          <a:lstStyle/>
          <a:p>
            <a:r>
              <a:rPr lang="en-US" dirty="0" smtClean="0">
                <a:solidFill>
                  <a:srgbClr val="FF0000"/>
                </a:solidFill>
              </a:rPr>
              <a:t>GEOS-</a:t>
            </a:r>
            <a:r>
              <a:rPr lang="en-US" dirty="0" err="1" smtClean="0">
                <a:solidFill>
                  <a:srgbClr val="FF0000"/>
                </a:solidFill>
              </a:rPr>
              <a:t>Chem</a:t>
            </a:r>
            <a:r>
              <a:rPr lang="en-US" dirty="0" smtClean="0">
                <a:solidFill>
                  <a:srgbClr val="FF0000"/>
                </a:solidFill>
              </a:rPr>
              <a:t> sources from inversion of SCIAMACHY data [</a:t>
            </a:r>
            <a:r>
              <a:rPr lang="en-US" dirty="0" err="1" smtClean="0">
                <a:solidFill>
                  <a:srgbClr val="FF0000"/>
                </a:solidFill>
              </a:rPr>
              <a:t>Wecht</a:t>
            </a:r>
            <a:r>
              <a:rPr lang="en-US" dirty="0" smtClean="0">
                <a:solidFill>
                  <a:srgbClr val="FF0000"/>
                </a:solidFill>
              </a:rPr>
              <a:t> et al., 2014]:</a:t>
            </a:r>
          </a:p>
          <a:p>
            <a:pPr algn="ctr"/>
            <a:r>
              <a:rPr lang="en-US" dirty="0" smtClean="0">
                <a:solidFill>
                  <a:srgbClr val="FF0000"/>
                </a:solidFill>
              </a:rPr>
              <a:t>EPA livestock + 40%, EPA oil/gas OK but distributions changed</a:t>
            </a:r>
          </a:p>
        </p:txBody>
      </p:sp>
      <p:sp>
        <p:nvSpPr>
          <p:cNvPr id="4" name="TextBox 3"/>
          <p:cNvSpPr txBox="1"/>
          <p:nvPr/>
        </p:nvSpPr>
        <p:spPr>
          <a:xfrm>
            <a:off x="5486400" y="6477000"/>
            <a:ext cx="2961067" cy="369332"/>
          </a:xfrm>
          <a:prstGeom prst="rect">
            <a:avLst/>
          </a:prstGeom>
          <a:noFill/>
        </p:spPr>
        <p:txBody>
          <a:bodyPr wrap="none" rtlCol="0">
            <a:spAutoFit/>
          </a:bodyPr>
          <a:lstStyle/>
          <a:p>
            <a:r>
              <a:rPr lang="en-US" dirty="0" smtClean="0"/>
              <a:t>-50                0              +50</a:t>
            </a:r>
            <a:endParaRPr lang="en-US" dirty="0" smtClean="0"/>
          </a:p>
        </p:txBody>
      </p:sp>
      <p:sp>
        <p:nvSpPr>
          <p:cNvPr id="11" name="TextBox 10"/>
          <p:cNvSpPr txBox="1"/>
          <p:nvPr/>
        </p:nvSpPr>
        <p:spPr>
          <a:xfrm>
            <a:off x="886732" y="3200400"/>
            <a:ext cx="3005951" cy="369332"/>
          </a:xfrm>
          <a:prstGeom prst="rect">
            <a:avLst/>
          </a:prstGeom>
          <a:noFill/>
        </p:spPr>
        <p:txBody>
          <a:bodyPr wrap="none" rtlCol="0">
            <a:spAutoFit/>
          </a:bodyPr>
          <a:lstStyle/>
          <a:p>
            <a:r>
              <a:rPr lang="en-US" dirty="0" smtClean="0"/>
              <a:t>1780                            1980</a:t>
            </a:r>
            <a:endParaRPr lang="en-US" dirty="0" smtClean="0"/>
          </a:p>
        </p:txBody>
      </p:sp>
      <p:sp>
        <p:nvSpPr>
          <p:cNvPr id="31" name="TextBox 30"/>
          <p:cNvSpPr txBox="1"/>
          <p:nvPr/>
        </p:nvSpPr>
        <p:spPr>
          <a:xfrm>
            <a:off x="5410200" y="3209499"/>
            <a:ext cx="3005951" cy="369332"/>
          </a:xfrm>
          <a:prstGeom prst="rect">
            <a:avLst/>
          </a:prstGeom>
          <a:noFill/>
        </p:spPr>
        <p:txBody>
          <a:bodyPr wrap="none" rtlCol="0">
            <a:spAutoFit/>
          </a:bodyPr>
          <a:lstStyle/>
          <a:p>
            <a:r>
              <a:rPr lang="en-US" dirty="0" smtClean="0"/>
              <a:t>1780                            1980</a:t>
            </a:r>
            <a:endParaRPr lang="en-US" dirty="0" smtClean="0"/>
          </a:p>
        </p:txBody>
      </p:sp>
    </p:spTree>
    <p:extLst>
      <p:ext uri="{BB962C8B-B14F-4D97-AF65-F5344CB8AC3E}">
        <p14:creationId xmlns:p14="http://schemas.microsoft.com/office/powerpoint/2010/main" val="36902294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19200" y="84630"/>
            <a:ext cx="6372257" cy="461665"/>
          </a:xfrm>
          <a:prstGeom prst="rect">
            <a:avLst/>
          </a:prstGeom>
          <a:noFill/>
        </p:spPr>
        <p:txBody>
          <a:bodyPr wrap="none" rtlCol="0">
            <a:spAutoFit/>
          </a:bodyPr>
          <a:lstStyle/>
          <a:p>
            <a:r>
              <a:rPr lang="en-US" sz="2400" dirty="0" smtClean="0"/>
              <a:t>Mean aerosol composition over Southeast</a:t>
            </a:r>
          </a:p>
        </p:txBody>
      </p:sp>
      <p:grpSp>
        <p:nvGrpSpPr>
          <p:cNvPr id="8" name="Group 7"/>
          <p:cNvGrpSpPr/>
          <p:nvPr/>
        </p:nvGrpSpPr>
        <p:grpSpPr>
          <a:xfrm>
            <a:off x="300183" y="969674"/>
            <a:ext cx="8251220" cy="4364326"/>
            <a:chOff x="300183" y="969674"/>
            <a:chExt cx="8251220" cy="5686044"/>
          </a:xfrm>
        </p:grpSpPr>
        <p:pic>
          <p:nvPicPr>
            <p:cNvPr id="4" name="Picture 3" descr="profile2.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8729" y="969674"/>
              <a:ext cx="4322674" cy="5686044"/>
            </a:xfrm>
            <a:prstGeom prst="rect">
              <a:avLst/>
            </a:prstGeom>
          </p:spPr>
        </p:pic>
        <p:pic>
          <p:nvPicPr>
            <p:cNvPr id="5" name="Picture 4" descr="profile.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183" y="969674"/>
              <a:ext cx="4322674" cy="5686044"/>
            </a:xfrm>
            <a:prstGeom prst="rect">
              <a:avLst/>
            </a:prstGeom>
          </p:spPr>
        </p:pic>
        <p:sp>
          <p:nvSpPr>
            <p:cNvPr id="3" name="TextBox 2"/>
            <p:cNvSpPr txBox="1"/>
            <p:nvPr/>
          </p:nvSpPr>
          <p:spPr>
            <a:xfrm>
              <a:off x="1676400" y="3560475"/>
              <a:ext cx="2775119" cy="449771"/>
            </a:xfrm>
            <a:prstGeom prst="rect">
              <a:avLst/>
            </a:prstGeom>
            <a:noFill/>
          </p:spPr>
          <p:txBody>
            <a:bodyPr wrap="none" rtlCol="0">
              <a:spAutoFit/>
            </a:bodyPr>
            <a:lstStyle/>
            <a:p>
              <a:r>
                <a:rPr lang="en-US" dirty="0" smtClean="0"/>
                <a:t>Observed (AMS, SAGA)</a:t>
              </a:r>
            </a:p>
          </p:txBody>
        </p:sp>
        <p:sp>
          <p:nvSpPr>
            <p:cNvPr id="7" name="TextBox 6"/>
            <p:cNvSpPr txBox="1"/>
            <p:nvPr/>
          </p:nvSpPr>
          <p:spPr>
            <a:xfrm>
              <a:off x="5410200" y="3607104"/>
              <a:ext cx="1569660" cy="369332"/>
            </a:xfrm>
            <a:prstGeom prst="rect">
              <a:avLst/>
            </a:prstGeom>
            <a:noFill/>
          </p:spPr>
          <p:txBody>
            <a:bodyPr wrap="none" rtlCol="0">
              <a:spAutoFit/>
            </a:bodyPr>
            <a:lstStyle/>
            <a:p>
              <a:r>
                <a:rPr lang="en-US" dirty="0" smtClean="0"/>
                <a:t>GEOS-</a:t>
              </a:r>
              <a:r>
                <a:rPr lang="en-US" dirty="0" err="1" smtClean="0"/>
                <a:t>Chem</a:t>
              </a:r>
              <a:endParaRPr lang="en-US" dirty="0" smtClean="0"/>
            </a:p>
          </p:txBody>
        </p:sp>
      </p:grpSp>
      <p:sp>
        <p:nvSpPr>
          <p:cNvPr id="9" name="TextBox 8"/>
          <p:cNvSpPr txBox="1"/>
          <p:nvPr/>
        </p:nvSpPr>
        <p:spPr>
          <a:xfrm>
            <a:off x="0" y="5489138"/>
            <a:ext cx="8949886" cy="923330"/>
          </a:xfrm>
          <a:prstGeom prst="rect">
            <a:avLst/>
          </a:prstGeom>
          <a:noFill/>
        </p:spPr>
        <p:txBody>
          <a:bodyPr wrap="none" rtlCol="0">
            <a:spAutoFit/>
          </a:bodyPr>
          <a:lstStyle/>
          <a:p>
            <a:pPr marL="285750" indent="-285750">
              <a:buFont typeface="Arial" panose="020B0604020202020204" pitchFamily="34" charset="0"/>
              <a:buChar char="•"/>
            </a:pPr>
            <a:r>
              <a:rPr lang="en-US" dirty="0" smtClean="0">
                <a:solidFill>
                  <a:srgbClr val="FF0000"/>
                </a:solidFill>
              </a:rPr>
              <a:t>No evidence of a lower free tropospheric bump in organic aerosol</a:t>
            </a:r>
          </a:p>
          <a:p>
            <a:pPr marL="285750" indent="-285750">
              <a:buFont typeface="Arial" panose="020B0604020202020204" pitchFamily="34" charset="0"/>
              <a:buChar char="•"/>
            </a:pPr>
            <a:r>
              <a:rPr lang="en-US" dirty="0" smtClean="0">
                <a:solidFill>
                  <a:srgbClr val="FF0000"/>
                </a:solidFill>
              </a:rPr>
              <a:t>Large contribution from dust, not reproduced by model</a:t>
            </a:r>
          </a:p>
          <a:p>
            <a:pPr marL="285750" indent="-285750">
              <a:buFont typeface="Arial" panose="020B0604020202020204" pitchFamily="34" charset="0"/>
              <a:buChar char="•"/>
            </a:pPr>
            <a:r>
              <a:rPr lang="en-US" dirty="0" smtClean="0">
                <a:solidFill>
                  <a:srgbClr val="FF0000"/>
                </a:solidFill>
              </a:rPr>
              <a:t>Model underestimate at 4-5 km; smoke enhancement of both OC and sulfate?</a:t>
            </a:r>
          </a:p>
        </p:txBody>
      </p:sp>
      <p:sp>
        <p:nvSpPr>
          <p:cNvPr id="10" name="TextBox 9"/>
          <p:cNvSpPr txBox="1"/>
          <p:nvPr/>
        </p:nvSpPr>
        <p:spPr>
          <a:xfrm>
            <a:off x="6019800" y="6412468"/>
            <a:ext cx="3095719" cy="369332"/>
          </a:xfrm>
          <a:prstGeom prst="rect">
            <a:avLst/>
          </a:prstGeom>
          <a:noFill/>
        </p:spPr>
        <p:txBody>
          <a:bodyPr wrap="none" rtlCol="0">
            <a:spAutoFit/>
          </a:bodyPr>
          <a:lstStyle/>
          <a:p>
            <a:r>
              <a:rPr lang="en-US" dirty="0" smtClean="0"/>
              <a:t>J. Jimenez, J. </a:t>
            </a:r>
            <a:r>
              <a:rPr lang="en-US" dirty="0" err="1" smtClean="0"/>
              <a:t>Dibb</a:t>
            </a:r>
            <a:r>
              <a:rPr lang="en-US" dirty="0" smtClean="0"/>
              <a:t>, P. Kim</a:t>
            </a:r>
          </a:p>
        </p:txBody>
      </p:sp>
    </p:spTree>
    <p:extLst>
      <p:ext uri="{BB962C8B-B14F-4D97-AF65-F5344CB8AC3E}">
        <p14:creationId xmlns:p14="http://schemas.microsoft.com/office/powerpoint/2010/main" val="1016563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rface_aq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10" y="609600"/>
            <a:ext cx="7533743" cy="5281664"/>
          </a:xfrm>
          <a:prstGeom prst="rect">
            <a:avLst/>
          </a:prstGeom>
        </p:spPr>
      </p:pic>
      <p:pic>
        <p:nvPicPr>
          <p:cNvPr id="5" name="Picture 4" descr="AQS Speciation.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48610" y="3200400"/>
            <a:ext cx="2791884" cy="1840590"/>
          </a:xfrm>
          <a:prstGeom prst="rect">
            <a:avLst/>
          </a:prstGeom>
          <a:solidFill>
            <a:schemeClr val="bg1"/>
          </a:solidFill>
        </p:spPr>
      </p:pic>
      <p:sp>
        <p:nvSpPr>
          <p:cNvPr id="2" name="TextBox 1"/>
          <p:cNvSpPr txBox="1"/>
          <p:nvPr/>
        </p:nvSpPr>
        <p:spPr>
          <a:xfrm>
            <a:off x="228600" y="196334"/>
            <a:ext cx="8310480" cy="400110"/>
          </a:xfrm>
          <a:prstGeom prst="rect">
            <a:avLst/>
          </a:prstGeom>
          <a:noFill/>
        </p:spPr>
        <p:txBody>
          <a:bodyPr wrap="none" rtlCol="0">
            <a:spAutoFit/>
          </a:bodyPr>
          <a:lstStyle/>
          <a:p>
            <a:r>
              <a:rPr lang="en-US" sz="2000" dirty="0" smtClean="0">
                <a:solidFill>
                  <a:schemeClr val="accent2"/>
                </a:solidFill>
              </a:rPr>
              <a:t>Placing SEAC</a:t>
            </a:r>
            <a:r>
              <a:rPr lang="en-US" sz="2000" baseline="30000" dirty="0" smtClean="0">
                <a:solidFill>
                  <a:schemeClr val="accent2"/>
                </a:solidFill>
              </a:rPr>
              <a:t>4</a:t>
            </a:r>
            <a:r>
              <a:rPr lang="en-US" sz="2000" dirty="0" smtClean="0">
                <a:solidFill>
                  <a:schemeClr val="accent2"/>
                </a:solidFill>
              </a:rPr>
              <a:t>RS in context of EPA/AQS aerosol composition data</a:t>
            </a:r>
          </a:p>
        </p:txBody>
      </p:sp>
      <p:sp>
        <p:nvSpPr>
          <p:cNvPr id="3" name="TextBox 2"/>
          <p:cNvSpPr txBox="1"/>
          <p:nvPr/>
        </p:nvSpPr>
        <p:spPr>
          <a:xfrm>
            <a:off x="1981200" y="4343400"/>
            <a:ext cx="3057247" cy="646331"/>
          </a:xfrm>
          <a:prstGeom prst="rect">
            <a:avLst/>
          </a:prstGeom>
          <a:noFill/>
        </p:spPr>
        <p:txBody>
          <a:bodyPr wrap="none" rtlCol="0">
            <a:spAutoFit/>
          </a:bodyPr>
          <a:lstStyle/>
          <a:p>
            <a:r>
              <a:rPr lang="en-US" dirty="0" smtClean="0"/>
              <a:t>Circles: EPA</a:t>
            </a:r>
          </a:p>
          <a:p>
            <a:r>
              <a:rPr lang="en-US" dirty="0" smtClean="0"/>
              <a:t>Background: GEOS-</a:t>
            </a:r>
            <a:r>
              <a:rPr lang="en-US" dirty="0" err="1" smtClean="0"/>
              <a:t>Chem</a:t>
            </a:r>
            <a:endParaRPr lang="en-US" dirty="0" smtClean="0"/>
          </a:p>
        </p:txBody>
      </p:sp>
      <p:sp>
        <p:nvSpPr>
          <p:cNvPr id="7" name="TextBox 6"/>
          <p:cNvSpPr txBox="1"/>
          <p:nvPr/>
        </p:nvSpPr>
        <p:spPr>
          <a:xfrm>
            <a:off x="228600" y="5891264"/>
            <a:ext cx="7547259" cy="646331"/>
          </a:xfrm>
          <a:prstGeom prst="rect">
            <a:avLst/>
          </a:prstGeom>
          <a:noFill/>
        </p:spPr>
        <p:txBody>
          <a:bodyPr wrap="none" rtlCol="0">
            <a:spAutoFit/>
          </a:bodyPr>
          <a:lstStyle/>
          <a:p>
            <a:pPr marL="285750" indent="-285750">
              <a:buFont typeface="Arial" panose="020B0604020202020204" pitchFamily="34" charset="0"/>
              <a:buChar char="•"/>
            </a:pPr>
            <a:r>
              <a:rPr lang="en-US" dirty="0" smtClean="0">
                <a:solidFill>
                  <a:srgbClr val="FF0000"/>
                </a:solidFill>
              </a:rPr>
              <a:t>SEAC</a:t>
            </a:r>
            <a:r>
              <a:rPr lang="en-US" baseline="30000" dirty="0" smtClean="0">
                <a:solidFill>
                  <a:srgbClr val="FF0000"/>
                </a:solidFill>
              </a:rPr>
              <a:t>4</a:t>
            </a:r>
            <a:r>
              <a:rPr lang="en-US" dirty="0" smtClean="0">
                <a:solidFill>
                  <a:srgbClr val="FF0000"/>
                </a:solidFill>
              </a:rPr>
              <a:t>RS and surface data consistent (assuming dust is coarse)</a:t>
            </a:r>
          </a:p>
          <a:p>
            <a:pPr marL="285750" indent="-285750">
              <a:buFont typeface="Arial" panose="020B0604020202020204" pitchFamily="34" charset="0"/>
              <a:buChar char="•"/>
            </a:pPr>
            <a:r>
              <a:rPr lang="en-US" dirty="0" smtClean="0">
                <a:solidFill>
                  <a:srgbClr val="FF0000"/>
                </a:solidFill>
              </a:rPr>
              <a:t>Observed AR/LA/MS max driven by biogenic organic aerosol</a:t>
            </a:r>
          </a:p>
        </p:txBody>
      </p:sp>
      <p:sp>
        <p:nvSpPr>
          <p:cNvPr id="8" name="TextBox 7"/>
          <p:cNvSpPr txBox="1"/>
          <p:nvPr/>
        </p:nvSpPr>
        <p:spPr>
          <a:xfrm>
            <a:off x="8081082" y="6352929"/>
            <a:ext cx="873060" cy="369332"/>
          </a:xfrm>
          <a:prstGeom prst="rect">
            <a:avLst/>
          </a:prstGeom>
          <a:noFill/>
        </p:spPr>
        <p:txBody>
          <a:bodyPr wrap="none" rtlCol="0">
            <a:spAutoFit/>
          </a:bodyPr>
          <a:lstStyle/>
          <a:p>
            <a:r>
              <a:rPr lang="en-US" dirty="0" smtClean="0"/>
              <a:t>P. Kim</a:t>
            </a:r>
          </a:p>
        </p:txBody>
      </p:sp>
    </p:spTree>
    <p:extLst>
      <p:ext uri="{BB962C8B-B14F-4D97-AF65-F5344CB8AC3E}">
        <p14:creationId xmlns:p14="http://schemas.microsoft.com/office/powerpoint/2010/main" val="29983271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768" y="-381000"/>
            <a:ext cx="7772400" cy="1143000"/>
          </a:xfrm>
        </p:spPr>
        <p:txBody>
          <a:bodyPr/>
          <a:lstStyle/>
          <a:p>
            <a:r>
              <a:rPr lang="en-US" dirty="0" smtClean="0"/>
              <a:t>Source attribution of organic aerosol</a:t>
            </a:r>
            <a:endParaRPr lang="en-US" dirty="0"/>
          </a:p>
        </p:txBody>
      </p:sp>
      <p:grpSp>
        <p:nvGrpSpPr>
          <p:cNvPr id="4" name="Group 3"/>
          <p:cNvGrpSpPr/>
          <p:nvPr/>
        </p:nvGrpSpPr>
        <p:grpSpPr>
          <a:xfrm>
            <a:off x="4029545" y="2057400"/>
            <a:ext cx="5086022" cy="2025610"/>
            <a:chOff x="1695778" y="4267200"/>
            <a:chExt cx="5937278" cy="202561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5778" y="4267200"/>
              <a:ext cx="5838825" cy="956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981" y="5254585"/>
              <a:ext cx="5553075" cy="1038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6" name="Picture 5" descr="oa_profiles.ps.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786" y="520662"/>
            <a:ext cx="3548390" cy="3746538"/>
          </a:xfrm>
          <a:prstGeom prst="rect">
            <a:avLst/>
          </a:prstGeom>
        </p:spPr>
      </p:pic>
      <p:sp>
        <p:nvSpPr>
          <p:cNvPr id="5" name="TextBox 4"/>
          <p:cNvSpPr txBox="1"/>
          <p:nvPr/>
        </p:nvSpPr>
        <p:spPr>
          <a:xfrm>
            <a:off x="4204268" y="1364776"/>
            <a:ext cx="4826962" cy="646331"/>
          </a:xfrm>
          <a:prstGeom prst="rect">
            <a:avLst/>
          </a:prstGeom>
          <a:noFill/>
        </p:spPr>
        <p:txBody>
          <a:bodyPr wrap="none" rtlCol="0">
            <a:spAutoFit/>
          </a:bodyPr>
          <a:lstStyle/>
          <a:p>
            <a:r>
              <a:rPr lang="en-US" dirty="0" smtClean="0"/>
              <a:t>Correlation coefficients of organic aerosol</a:t>
            </a:r>
          </a:p>
          <a:p>
            <a:r>
              <a:rPr lang="en-US" dirty="0" smtClean="0"/>
              <a:t>w/other species in </a:t>
            </a:r>
            <a:r>
              <a:rPr lang="en-US" dirty="0" smtClean="0">
                <a:solidFill>
                  <a:srgbClr val="00B050"/>
                </a:solidFill>
              </a:rPr>
              <a:t>AMS </a:t>
            </a:r>
            <a:r>
              <a:rPr lang="en-US" dirty="0" smtClean="0"/>
              <a:t>and </a:t>
            </a:r>
            <a:r>
              <a:rPr lang="en-US" dirty="0" smtClean="0">
                <a:solidFill>
                  <a:srgbClr val="C00000"/>
                </a:solidFill>
              </a:rPr>
              <a:t>GEOS-</a:t>
            </a:r>
            <a:r>
              <a:rPr lang="en-US" dirty="0" err="1" smtClean="0">
                <a:solidFill>
                  <a:srgbClr val="C00000"/>
                </a:solidFill>
              </a:rPr>
              <a:t>Chem</a:t>
            </a:r>
            <a:endParaRPr lang="en-US" dirty="0" smtClean="0"/>
          </a:p>
        </p:txBody>
      </p:sp>
      <p:sp>
        <p:nvSpPr>
          <p:cNvPr id="7" name="TextBox 6"/>
          <p:cNvSpPr txBox="1"/>
          <p:nvPr/>
        </p:nvSpPr>
        <p:spPr>
          <a:xfrm>
            <a:off x="-32982" y="4558352"/>
            <a:ext cx="9253182" cy="923330"/>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FF0000"/>
                </a:solidFill>
              </a:rPr>
              <a:t>Biogenic SOA accounts for 50%, anthropogenic SOA + POA for most of the rest</a:t>
            </a:r>
          </a:p>
          <a:p>
            <a:pPr marL="285750" indent="-285750">
              <a:buFont typeface="Arial" panose="020B0604020202020204" pitchFamily="34" charset="0"/>
              <a:buChar char="•"/>
            </a:pPr>
            <a:r>
              <a:rPr lang="en-US" dirty="0" smtClean="0">
                <a:solidFill>
                  <a:srgbClr val="FF0000"/>
                </a:solidFill>
              </a:rPr>
              <a:t>Strong correlations with chemical species point to both combustion and biogenic sources</a:t>
            </a:r>
          </a:p>
        </p:txBody>
      </p:sp>
      <p:sp>
        <p:nvSpPr>
          <p:cNvPr id="8" name="TextBox 7"/>
          <p:cNvSpPr txBox="1"/>
          <p:nvPr/>
        </p:nvSpPr>
        <p:spPr>
          <a:xfrm>
            <a:off x="5410200" y="6400800"/>
            <a:ext cx="3818289" cy="369332"/>
          </a:xfrm>
          <a:prstGeom prst="rect">
            <a:avLst/>
          </a:prstGeom>
          <a:noFill/>
        </p:spPr>
        <p:txBody>
          <a:bodyPr wrap="none" rtlCol="0">
            <a:spAutoFit/>
          </a:bodyPr>
          <a:lstStyle/>
          <a:p>
            <a:r>
              <a:rPr lang="en-US" dirty="0" smtClean="0"/>
              <a:t>P. Kim, J. Jimenez, Science Team</a:t>
            </a:r>
          </a:p>
        </p:txBody>
      </p:sp>
    </p:spTree>
    <p:extLst>
      <p:ext uri="{BB962C8B-B14F-4D97-AF65-F5344CB8AC3E}">
        <p14:creationId xmlns:p14="http://schemas.microsoft.com/office/powerpoint/2010/main" val="2333784275"/>
      </p:ext>
    </p:extLst>
  </p:cSld>
  <p:clrMapOvr>
    <a:masterClrMapping/>
  </p:clrMapOvr>
  <p:transition spd="slow"/>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28600" y="76200"/>
            <a:ext cx="9677400" cy="868362"/>
          </a:xfrm>
        </p:spPr>
        <p:txBody>
          <a:bodyPr>
            <a:noAutofit/>
          </a:bodyPr>
          <a:lstStyle/>
          <a:p>
            <a:r>
              <a:rPr lang="en-US" dirty="0" smtClean="0"/>
              <a:t>IEPOX-SOA as detected/quantified by the CU HR-AMS</a:t>
            </a:r>
            <a:endParaRPr lang="en-US" dirty="0"/>
          </a:p>
        </p:txBody>
      </p:sp>
      <p:sp>
        <p:nvSpPr>
          <p:cNvPr id="8" name="TextBox 7"/>
          <p:cNvSpPr txBox="1"/>
          <p:nvPr/>
        </p:nvSpPr>
        <p:spPr>
          <a:xfrm>
            <a:off x="19050" y="1447800"/>
            <a:ext cx="1614929" cy="1323439"/>
          </a:xfrm>
          <a:prstGeom prst="rect">
            <a:avLst/>
          </a:prstGeom>
          <a:noFill/>
        </p:spPr>
        <p:txBody>
          <a:bodyPr wrap="none" rtlCol="0">
            <a:spAutoFit/>
          </a:bodyPr>
          <a:lstStyle/>
          <a:p>
            <a:r>
              <a:rPr lang="en-US" sz="1600" dirty="0" smtClean="0"/>
              <a:t>SOAS,</a:t>
            </a:r>
          </a:p>
          <a:p>
            <a:r>
              <a:rPr lang="en-US" sz="1600" dirty="0" smtClean="0"/>
              <a:t>Centreville, AL</a:t>
            </a:r>
          </a:p>
          <a:p>
            <a:endParaRPr lang="en-US" sz="1600" dirty="0" smtClean="0"/>
          </a:p>
          <a:p>
            <a:r>
              <a:rPr lang="en-US" sz="1600" dirty="0" smtClean="0"/>
              <a:t>June 2013</a:t>
            </a:r>
          </a:p>
          <a:p>
            <a:endParaRPr lang="en-US" sz="1600" dirty="0" smtClean="0"/>
          </a:p>
        </p:txBody>
      </p:sp>
      <p:pic>
        <p:nvPicPr>
          <p:cNvPr id="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62569" y="3851258"/>
            <a:ext cx="3338032" cy="300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1600" y="3736891"/>
            <a:ext cx="3276600" cy="3031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51040" y="4151155"/>
            <a:ext cx="1358129" cy="2308324"/>
          </a:xfrm>
          <a:prstGeom prst="rect">
            <a:avLst/>
          </a:prstGeom>
          <a:noFill/>
        </p:spPr>
        <p:txBody>
          <a:bodyPr wrap="none" rtlCol="0">
            <a:spAutoFit/>
          </a:bodyPr>
          <a:lstStyle/>
          <a:p>
            <a:r>
              <a:rPr lang="en-US" dirty="0" smtClean="0"/>
              <a:t>SEAC</a:t>
            </a:r>
            <a:r>
              <a:rPr lang="en-US" baseline="30000" dirty="0" smtClean="0"/>
              <a:t>4</a:t>
            </a:r>
            <a:r>
              <a:rPr lang="en-US" dirty="0" smtClean="0"/>
              <a:t>RS</a:t>
            </a:r>
          </a:p>
          <a:p>
            <a:endParaRPr lang="en-US" dirty="0"/>
          </a:p>
          <a:p>
            <a:r>
              <a:rPr lang="en-US" dirty="0" smtClean="0"/>
              <a:t>August/Sep</a:t>
            </a:r>
          </a:p>
          <a:p>
            <a:r>
              <a:rPr lang="en-US" dirty="0" smtClean="0"/>
              <a:t>2013</a:t>
            </a:r>
          </a:p>
          <a:p>
            <a:endParaRPr lang="en-US" dirty="0"/>
          </a:p>
          <a:p>
            <a:r>
              <a:rPr lang="en-US" dirty="0" smtClean="0"/>
              <a:t>IEPOX-SOA</a:t>
            </a:r>
          </a:p>
          <a:p>
            <a:r>
              <a:rPr lang="en-US" dirty="0"/>
              <a:t>e</a:t>
            </a:r>
            <a:r>
              <a:rPr lang="en-US" dirty="0" smtClean="0"/>
              <a:t>stimated </a:t>
            </a:r>
            <a:endParaRPr lang="en-US" dirty="0"/>
          </a:p>
          <a:p>
            <a:r>
              <a:rPr lang="en-US" dirty="0"/>
              <a:t>f</a:t>
            </a:r>
            <a:r>
              <a:rPr lang="en-US" dirty="0" smtClean="0"/>
              <a:t>rom marker</a:t>
            </a:r>
          </a:p>
        </p:txBody>
      </p:sp>
      <p:sp>
        <p:nvSpPr>
          <p:cNvPr id="17" name="TextBox 16"/>
          <p:cNvSpPr txBox="1"/>
          <p:nvPr/>
        </p:nvSpPr>
        <p:spPr>
          <a:xfrm>
            <a:off x="2371615" y="3552226"/>
            <a:ext cx="1551771" cy="369332"/>
          </a:xfrm>
          <a:prstGeom prst="rect">
            <a:avLst/>
          </a:prstGeom>
          <a:noFill/>
        </p:spPr>
        <p:txBody>
          <a:bodyPr wrap="none" rtlCol="0">
            <a:spAutoFit/>
          </a:bodyPr>
          <a:lstStyle/>
          <a:p>
            <a:r>
              <a:rPr lang="en-US" dirty="0" smtClean="0"/>
              <a:t>7% of Total OA</a:t>
            </a:r>
            <a:endParaRPr lang="en-US" dirty="0"/>
          </a:p>
        </p:txBody>
      </p:sp>
      <p:sp>
        <p:nvSpPr>
          <p:cNvPr id="18" name="TextBox 17"/>
          <p:cNvSpPr txBox="1"/>
          <p:nvPr/>
        </p:nvSpPr>
        <p:spPr>
          <a:xfrm>
            <a:off x="5770619" y="3352800"/>
            <a:ext cx="2535181" cy="369332"/>
          </a:xfrm>
          <a:prstGeom prst="rect">
            <a:avLst/>
          </a:prstGeom>
          <a:noFill/>
        </p:spPr>
        <p:txBody>
          <a:bodyPr wrap="none" rtlCol="0">
            <a:spAutoFit/>
          </a:bodyPr>
          <a:lstStyle/>
          <a:p>
            <a:r>
              <a:rPr lang="en-US" dirty="0" smtClean="0"/>
              <a:t>Maximum above ground</a:t>
            </a:r>
            <a:endParaRPr lang="en-US" dirty="0"/>
          </a:p>
        </p:txBody>
      </p:sp>
      <p:sp>
        <p:nvSpPr>
          <p:cNvPr id="19" name="TextBox 18"/>
          <p:cNvSpPr txBox="1"/>
          <p:nvPr/>
        </p:nvSpPr>
        <p:spPr>
          <a:xfrm rot="16200000">
            <a:off x="7301132" y="5043269"/>
            <a:ext cx="2837357" cy="523220"/>
          </a:xfrm>
          <a:prstGeom prst="rect">
            <a:avLst/>
          </a:prstGeom>
          <a:noFill/>
        </p:spPr>
        <p:txBody>
          <a:bodyPr wrap="square" rtlCol="0">
            <a:spAutoFit/>
          </a:bodyPr>
          <a:lstStyle/>
          <a:p>
            <a:r>
              <a:rPr lang="en-US" sz="1400" dirty="0" smtClean="0"/>
              <a:t>Pedro Campuzano-Jost, Doug Day, Jose Jimenez and coworkers</a:t>
            </a:r>
            <a:endParaRPr lang="en-US" sz="1400"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0366" y="762001"/>
            <a:ext cx="7517433" cy="2590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5000" y="727975"/>
            <a:ext cx="2743200" cy="1786625"/>
          </a:xfrm>
          <a:prstGeom prst="rect">
            <a:avLst/>
          </a:prstGeom>
        </p:spPr>
      </p:pic>
    </p:spTree>
    <p:extLst>
      <p:ext uri="{BB962C8B-B14F-4D97-AF65-F5344CB8AC3E}">
        <p14:creationId xmlns:p14="http://schemas.microsoft.com/office/powerpoint/2010/main" val="969615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1143000"/>
          </a:xfrm>
        </p:spPr>
        <p:txBody>
          <a:bodyPr/>
          <a:lstStyle/>
          <a:p>
            <a:r>
              <a:rPr lang="en-US" dirty="0" smtClean="0"/>
              <a:t>2007-2013 MODIS Aqua AOD data</a:t>
            </a:r>
            <a:endParaRPr lang="en-US" dirty="0"/>
          </a:p>
        </p:txBody>
      </p:sp>
      <p:sp>
        <p:nvSpPr>
          <p:cNvPr id="12" name="TextBox 11"/>
          <p:cNvSpPr txBox="1"/>
          <p:nvPr/>
        </p:nvSpPr>
        <p:spPr>
          <a:xfrm>
            <a:off x="1066800" y="597767"/>
            <a:ext cx="3262432" cy="369332"/>
          </a:xfrm>
          <a:prstGeom prst="rect">
            <a:avLst/>
          </a:prstGeom>
          <a:noFill/>
        </p:spPr>
        <p:txBody>
          <a:bodyPr wrap="none" rtlCol="0">
            <a:spAutoFit/>
          </a:bodyPr>
          <a:lstStyle/>
          <a:p>
            <a:r>
              <a:rPr lang="en-US" dirty="0" smtClean="0"/>
              <a:t>August                 September</a:t>
            </a:r>
          </a:p>
        </p:txBody>
      </p:sp>
      <p:sp>
        <p:nvSpPr>
          <p:cNvPr id="13" name="TextBox 12"/>
          <p:cNvSpPr txBox="1"/>
          <p:nvPr/>
        </p:nvSpPr>
        <p:spPr>
          <a:xfrm>
            <a:off x="5562600" y="545068"/>
            <a:ext cx="3262432" cy="369332"/>
          </a:xfrm>
          <a:prstGeom prst="rect">
            <a:avLst/>
          </a:prstGeom>
          <a:noFill/>
        </p:spPr>
        <p:txBody>
          <a:bodyPr wrap="none" rtlCol="0">
            <a:spAutoFit/>
          </a:bodyPr>
          <a:lstStyle/>
          <a:p>
            <a:r>
              <a:rPr lang="en-US" dirty="0" smtClean="0"/>
              <a:t>August                 September</a:t>
            </a:r>
          </a:p>
        </p:txBody>
      </p:sp>
      <p:sp>
        <p:nvSpPr>
          <p:cNvPr id="14" name="TextBox 13"/>
          <p:cNvSpPr txBox="1"/>
          <p:nvPr/>
        </p:nvSpPr>
        <p:spPr>
          <a:xfrm>
            <a:off x="228599" y="639970"/>
            <a:ext cx="697627" cy="369332"/>
          </a:xfrm>
          <a:prstGeom prst="rect">
            <a:avLst/>
          </a:prstGeom>
          <a:noFill/>
        </p:spPr>
        <p:txBody>
          <a:bodyPr wrap="none" rtlCol="0">
            <a:spAutoFit/>
          </a:bodyPr>
          <a:lstStyle/>
          <a:p>
            <a:r>
              <a:rPr lang="en-US" dirty="0" smtClean="0">
                <a:solidFill>
                  <a:srgbClr val="FF0000"/>
                </a:solidFill>
              </a:rPr>
              <a:t>2007</a:t>
            </a:r>
          </a:p>
        </p:txBody>
      </p:sp>
      <p:sp>
        <p:nvSpPr>
          <p:cNvPr id="15" name="TextBox 14"/>
          <p:cNvSpPr txBox="1"/>
          <p:nvPr/>
        </p:nvSpPr>
        <p:spPr>
          <a:xfrm>
            <a:off x="4800599" y="1897523"/>
            <a:ext cx="697627" cy="369332"/>
          </a:xfrm>
          <a:prstGeom prst="rect">
            <a:avLst/>
          </a:prstGeom>
          <a:noFill/>
        </p:spPr>
        <p:txBody>
          <a:bodyPr wrap="none" rtlCol="0">
            <a:spAutoFit/>
          </a:bodyPr>
          <a:lstStyle/>
          <a:p>
            <a:r>
              <a:rPr lang="en-US" dirty="0" smtClean="0">
                <a:solidFill>
                  <a:srgbClr val="FF0000"/>
                </a:solidFill>
              </a:rPr>
              <a:t>2010</a:t>
            </a:r>
          </a:p>
        </p:txBody>
      </p:sp>
      <p:sp>
        <p:nvSpPr>
          <p:cNvPr id="16" name="TextBox 15"/>
          <p:cNvSpPr txBox="1"/>
          <p:nvPr/>
        </p:nvSpPr>
        <p:spPr>
          <a:xfrm>
            <a:off x="4800600" y="575438"/>
            <a:ext cx="697627" cy="369332"/>
          </a:xfrm>
          <a:prstGeom prst="rect">
            <a:avLst/>
          </a:prstGeom>
          <a:noFill/>
        </p:spPr>
        <p:txBody>
          <a:bodyPr wrap="none" rtlCol="0">
            <a:spAutoFit/>
          </a:bodyPr>
          <a:lstStyle/>
          <a:p>
            <a:r>
              <a:rPr lang="en-US" dirty="0" smtClean="0">
                <a:solidFill>
                  <a:srgbClr val="FF0000"/>
                </a:solidFill>
              </a:rPr>
              <a:t>2008</a:t>
            </a:r>
          </a:p>
        </p:txBody>
      </p:sp>
      <p:sp>
        <p:nvSpPr>
          <p:cNvPr id="17" name="TextBox 16"/>
          <p:cNvSpPr txBox="1"/>
          <p:nvPr/>
        </p:nvSpPr>
        <p:spPr>
          <a:xfrm>
            <a:off x="228600" y="1916668"/>
            <a:ext cx="697627" cy="369332"/>
          </a:xfrm>
          <a:prstGeom prst="rect">
            <a:avLst/>
          </a:prstGeom>
          <a:noFill/>
        </p:spPr>
        <p:txBody>
          <a:bodyPr wrap="none" rtlCol="0">
            <a:spAutoFit/>
          </a:bodyPr>
          <a:lstStyle/>
          <a:p>
            <a:r>
              <a:rPr lang="en-US" dirty="0" smtClean="0">
                <a:solidFill>
                  <a:srgbClr val="FF0000"/>
                </a:solidFill>
              </a:rPr>
              <a:t>2009</a:t>
            </a:r>
          </a:p>
        </p:txBody>
      </p:sp>
      <p:sp>
        <p:nvSpPr>
          <p:cNvPr id="18" name="TextBox 17"/>
          <p:cNvSpPr txBox="1"/>
          <p:nvPr/>
        </p:nvSpPr>
        <p:spPr>
          <a:xfrm>
            <a:off x="228600" y="3248340"/>
            <a:ext cx="684867" cy="369332"/>
          </a:xfrm>
          <a:prstGeom prst="rect">
            <a:avLst/>
          </a:prstGeom>
          <a:noFill/>
        </p:spPr>
        <p:txBody>
          <a:bodyPr wrap="none" rtlCol="0">
            <a:spAutoFit/>
          </a:bodyPr>
          <a:lstStyle/>
          <a:p>
            <a:r>
              <a:rPr lang="en-US" dirty="0" smtClean="0">
                <a:solidFill>
                  <a:srgbClr val="FF0000"/>
                </a:solidFill>
              </a:rPr>
              <a:t>2011</a:t>
            </a:r>
          </a:p>
        </p:txBody>
      </p:sp>
      <p:sp>
        <p:nvSpPr>
          <p:cNvPr id="19" name="TextBox 18"/>
          <p:cNvSpPr txBox="1"/>
          <p:nvPr/>
        </p:nvSpPr>
        <p:spPr>
          <a:xfrm>
            <a:off x="4800600" y="3204422"/>
            <a:ext cx="697627" cy="369332"/>
          </a:xfrm>
          <a:prstGeom prst="rect">
            <a:avLst/>
          </a:prstGeom>
          <a:noFill/>
        </p:spPr>
        <p:txBody>
          <a:bodyPr wrap="none" rtlCol="0">
            <a:spAutoFit/>
          </a:bodyPr>
          <a:lstStyle/>
          <a:p>
            <a:r>
              <a:rPr lang="en-US" dirty="0" smtClean="0">
                <a:solidFill>
                  <a:srgbClr val="FF0000"/>
                </a:solidFill>
              </a:rPr>
              <a:t>2012</a:t>
            </a:r>
          </a:p>
        </p:txBody>
      </p:sp>
      <p:sp>
        <p:nvSpPr>
          <p:cNvPr id="20" name="TextBox 19"/>
          <p:cNvSpPr txBox="1"/>
          <p:nvPr/>
        </p:nvSpPr>
        <p:spPr>
          <a:xfrm>
            <a:off x="292972" y="4448785"/>
            <a:ext cx="697627" cy="369332"/>
          </a:xfrm>
          <a:prstGeom prst="rect">
            <a:avLst/>
          </a:prstGeom>
          <a:noFill/>
        </p:spPr>
        <p:txBody>
          <a:bodyPr wrap="none" rtlCol="0">
            <a:spAutoFit/>
          </a:bodyPr>
          <a:lstStyle/>
          <a:p>
            <a:r>
              <a:rPr lang="en-US" dirty="0" smtClean="0">
                <a:solidFill>
                  <a:srgbClr val="FF0000"/>
                </a:solidFill>
              </a:rPr>
              <a:t>2013</a:t>
            </a:r>
          </a:p>
        </p:txBody>
      </p:sp>
      <p:grpSp>
        <p:nvGrpSpPr>
          <p:cNvPr id="24" name="Group 23"/>
          <p:cNvGrpSpPr/>
          <p:nvPr/>
        </p:nvGrpSpPr>
        <p:grpSpPr>
          <a:xfrm>
            <a:off x="77932" y="1034177"/>
            <a:ext cx="8958427" cy="4606309"/>
            <a:chOff x="-1154827" y="914400"/>
            <a:chExt cx="9752133" cy="5061534"/>
          </a:xfrm>
        </p:grpSpPr>
        <p:sp>
          <p:nvSpPr>
            <p:cNvPr id="25" name="TextBox 24"/>
            <p:cNvSpPr txBox="1"/>
            <p:nvPr/>
          </p:nvSpPr>
          <p:spPr>
            <a:xfrm>
              <a:off x="4712573" y="1572721"/>
              <a:ext cx="3262432" cy="369332"/>
            </a:xfrm>
            <a:prstGeom prst="rect">
              <a:avLst/>
            </a:prstGeom>
            <a:noFill/>
          </p:spPr>
          <p:txBody>
            <a:bodyPr wrap="none" rtlCol="0">
              <a:spAutoFit/>
            </a:bodyPr>
            <a:lstStyle/>
            <a:p>
              <a:r>
                <a:rPr lang="en-US" dirty="0" smtClean="0"/>
                <a:t>August                 September</a:t>
              </a:r>
            </a:p>
          </p:txBody>
        </p:sp>
        <p:sp>
          <p:nvSpPr>
            <p:cNvPr id="27" name="TextBox 26"/>
            <p:cNvSpPr txBox="1"/>
            <p:nvPr/>
          </p:nvSpPr>
          <p:spPr>
            <a:xfrm>
              <a:off x="3874372" y="1614924"/>
              <a:ext cx="697627" cy="369332"/>
            </a:xfrm>
            <a:prstGeom prst="rect">
              <a:avLst/>
            </a:prstGeom>
            <a:noFill/>
          </p:spPr>
          <p:txBody>
            <a:bodyPr wrap="none" rtlCol="0">
              <a:spAutoFit/>
            </a:bodyPr>
            <a:lstStyle/>
            <a:p>
              <a:r>
                <a:rPr lang="en-US" dirty="0" smtClean="0">
                  <a:solidFill>
                    <a:srgbClr val="FF0000"/>
                  </a:solidFill>
                </a:rPr>
                <a:t>2007</a:t>
              </a:r>
            </a:p>
          </p:txBody>
        </p:sp>
        <p:sp>
          <p:nvSpPr>
            <p:cNvPr id="30" name="TextBox 29"/>
            <p:cNvSpPr txBox="1"/>
            <p:nvPr/>
          </p:nvSpPr>
          <p:spPr>
            <a:xfrm>
              <a:off x="3874373" y="2891622"/>
              <a:ext cx="697627" cy="369332"/>
            </a:xfrm>
            <a:prstGeom prst="rect">
              <a:avLst/>
            </a:prstGeom>
            <a:noFill/>
          </p:spPr>
          <p:txBody>
            <a:bodyPr wrap="none" rtlCol="0">
              <a:spAutoFit/>
            </a:bodyPr>
            <a:lstStyle/>
            <a:p>
              <a:r>
                <a:rPr lang="en-US" dirty="0" smtClean="0">
                  <a:solidFill>
                    <a:srgbClr val="FF0000"/>
                  </a:solidFill>
                </a:rPr>
                <a:t>2009</a:t>
              </a:r>
            </a:p>
          </p:txBody>
        </p:sp>
        <p:sp>
          <p:nvSpPr>
            <p:cNvPr id="31" name="TextBox 30"/>
            <p:cNvSpPr txBox="1"/>
            <p:nvPr/>
          </p:nvSpPr>
          <p:spPr>
            <a:xfrm>
              <a:off x="3874373" y="4223294"/>
              <a:ext cx="684867" cy="369332"/>
            </a:xfrm>
            <a:prstGeom prst="rect">
              <a:avLst/>
            </a:prstGeom>
            <a:noFill/>
          </p:spPr>
          <p:txBody>
            <a:bodyPr wrap="none" rtlCol="0">
              <a:spAutoFit/>
            </a:bodyPr>
            <a:lstStyle/>
            <a:p>
              <a:r>
                <a:rPr lang="en-US" dirty="0" smtClean="0">
                  <a:solidFill>
                    <a:srgbClr val="FF0000"/>
                  </a:solidFill>
                </a:rPr>
                <a:t>2011</a:t>
              </a:r>
            </a:p>
          </p:txBody>
        </p:sp>
        <p:grpSp>
          <p:nvGrpSpPr>
            <p:cNvPr id="44" name="Group 43"/>
            <p:cNvGrpSpPr/>
            <p:nvPr/>
          </p:nvGrpSpPr>
          <p:grpSpPr>
            <a:xfrm>
              <a:off x="-993949" y="914400"/>
              <a:ext cx="4849271" cy="1035947"/>
              <a:chOff x="354059" y="2397059"/>
              <a:chExt cx="5365490" cy="1968500"/>
            </a:xfrm>
          </p:grpSpPr>
          <p:pic>
            <p:nvPicPr>
              <p:cNvPr id="60" name="Picture 59" descr="retrieveImage (3).gi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4059" y="2397059"/>
                <a:ext cx="2755900" cy="1968500"/>
              </a:xfrm>
              <a:prstGeom prst="rect">
                <a:avLst/>
              </a:prstGeom>
            </p:spPr>
          </p:pic>
          <p:pic>
            <p:nvPicPr>
              <p:cNvPr id="61" name="Picture 60" descr="retrieveImage (9).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63649" y="2397059"/>
                <a:ext cx="2755900" cy="1968500"/>
              </a:xfrm>
              <a:prstGeom prst="rect">
                <a:avLst/>
              </a:prstGeom>
            </p:spPr>
          </p:pic>
        </p:grpSp>
        <p:grpSp>
          <p:nvGrpSpPr>
            <p:cNvPr id="45" name="Group 44"/>
            <p:cNvGrpSpPr/>
            <p:nvPr/>
          </p:nvGrpSpPr>
          <p:grpSpPr>
            <a:xfrm>
              <a:off x="3788020" y="941807"/>
              <a:ext cx="4776614" cy="1009589"/>
              <a:chOff x="-4639722" y="1420588"/>
              <a:chExt cx="5337396" cy="1968500"/>
            </a:xfrm>
          </p:grpSpPr>
          <p:pic>
            <p:nvPicPr>
              <p:cNvPr id="58" name="Picture 57" descr="retrieveImage (5).gif"/>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9722" y="1420588"/>
                <a:ext cx="2755900" cy="1968500"/>
              </a:xfrm>
              <a:prstGeom prst="rect">
                <a:avLst/>
              </a:prstGeom>
            </p:spPr>
          </p:pic>
          <p:pic>
            <p:nvPicPr>
              <p:cNvPr id="59" name="Picture 58" descr="retrieveImage (11).gif"/>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58226" y="1420588"/>
                <a:ext cx="2755900" cy="1968500"/>
              </a:xfrm>
              <a:prstGeom prst="rect">
                <a:avLst/>
              </a:prstGeom>
            </p:spPr>
          </p:pic>
        </p:grpSp>
        <p:grpSp>
          <p:nvGrpSpPr>
            <p:cNvPr id="46" name="Group 45"/>
            <p:cNvGrpSpPr/>
            <p:nvPr/>
          </p:nvGrpSpPr>
          <p:grpSpPr>
            <a:xfrm>
              <a:off x="3550385" y="2325811"/>
              <a:ext cx="5014249" cy="1093332"/>
              <a:chOff x="4691182" y="-178932"/>
              <a:chExt cx="5511800" cy="1968500"/>
            </a:xfrm>
          </p:grpSpPr>
          <p:pic>
            <p:nvPicPr>
              <p:cNvPr id="56" name="Picture 55" descr="retrieveImage (1).gi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91182" y="-178932"/>
                <a:ext cx="2755900" cy="1968500"/>
              </a:xfrm>
              <a:prstGeom prst="rect">
                <a:avLst/>
              </a:prstGeom>
            </p:spPr>
          </p:pic>
          <p:pic>
            <p:nvPicPr>
              <p:cNvPr id="57" name="Picture 56" descr="retrieveImage (7).gif"/>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47082" y="-178932"/>
                <a:ext cx="2755900" cy="1968500"/>
              </a:xfrm>
              <a:prstGeom prst="rect">
                <a:avLst/>
              </a:prstGeom>
            </p:spPr>
          </p:pic>
        </p:grpSp>
        <p:grpSp>
          <p:nvGrpSpPr>
            <p:cNvPr id="47" name="Group 46"/>
            <p:cNvGrpSpPr/>
            <p:nvPr/>
          </p:nvGrpSpPr>
          <p:grpSpPr>
            <a:xfrm>
              <a:off x="-1154827" y="3635046"/>
              <a:ext cx="5071494" cy="1083076"/>
              <a:chOff x="-489620" y="3049882"/>
              <a:chExt cx="6075477" cy="2688099"/>
            </a:xfrm>
          </p:grpSpPr>
          <p:pic>
            <p:nvPicPr>
              <p:cNvPr id="54" name="Picture 53" descr="retrieveImage (3).gif"/>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9620" y="3049882"/>
                <a:ext cx="3131702" cy="2571127"/>
              </a:xfrm>
              <a:prstGeom prst="rect">
                <a:avLst/>
              </a:prstGeom>
            </p:spPr>
          </p:pic>
          <p:pic>
            <p:nvPicPr>
              <p:cNvPr id="55" name="Picture 54" descr="retrieveImage (9).gif"/>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42082" y="3166853"/>
                <a:ext cx="2943775" cy="2571128"/>
              </a:xfrm>
              <a:prstGeom prst="rect">
                <a:avLst/>
              </a:prstGeom>
            </p:spPr>
          </p:pic>
        </p:grpSp>
        <p:grpSp>
          <p:nvGrpSpPr>
            <p:cNvPr id="48" name="Group 47"/>
            <p:cNvGrpSpPr/>
            <p:nvPr/>
          </p:nvGrpSpPr>
          <p:grpSpPr>
            <a:xfrm>
              <a:off x="3673036" y="3629626"/>
              <a:ext cx="4924270" cy="1015989"/>
              <a:chOff x="354059" y="4779422"/>
              <a:chExt cx="5348600" cy="1968501"/>
            </a:xfrm>
          </p:grpSpPr>
          <p:pic>
            <p:nvPicPr>
              <p:cNvPr id="52" name="Picture 51" descr="retrieveImage (5).gif"/>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54059" y="4779422"/>
                <a:ext cx="2755900" cy="1968501"/>
              </a:xfrm>
              <a:prstGeom prst="rect">
                <a:avLst/>
              </a:prstGeom>
            </p:spPr>
          </p:pic>
          <p:pic>
            <p:nvPicPr>
              <p:cNvPr id="53" name="Picture 52" descr="retrieveImage (11).gif"/>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946759" y="4779422"/>
                <a:ext cx="2755900" cy="1968501"/>
              </a:xfrm>
              <a:prstGeom prst="rect">
                <a:avLst/>
              </a:prstGeom>
            </p:spPr>
          </p:pic>
        </p:grpSp>
        <p:grpSp>
          <p:nvGrpSpPr>
            <p:cNvPr id="49" name="Group 48"/>
            <p:cNvGrpSpPr/>
            <p:nvPr/>
          </p:nvGrpSpPr>
          <p:grpSpPr>
            <a:xfrm>
              <a:off x="-1141758" y="4999050"/>
              <a:ext cx="5071494" cy="976884"/>
              <a:chOff x="45764" y="329184"/>
              <a:chExt cx="8757498" cy="3238500"/>
            </a:xfrm>
          </p:grpSpPr>
          <p:pic>
            <p:nvPicPr>
              <p:cNvPr id="50" name="Picture 49" descr="retrieveImage (3).gif"/>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269362" y="329184"/>
                <a:ext cx="4533900" cy="3238500"/>
              </a:xfrm>
              <a:prstGeom prst="rect">
                <a:avLst/>
              </a:prstGeom>
            </p:spPr>
          </p:pic>
          <p:pic>
            <p:nvPicPr>
              <p:cNvPr id="51" name="Picture 50" descr="retrieveImage (1).gif"/>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764" y="329184"/>
                <a:ext cx="4533900" cy="3238500"/>
              </a:xfrm>
              <a:prstGeom prst="rect">
                <a:avLst/>
              </a:prstGeom>
            </p:spPr>
          </p:pic>
        </p:grpSp>
      </p:grpSp>
      <p:grpSp>
        <p:nvGrpSpPr>
          <p:cNvPr id="3" name="Group 2"/>
          <p:cNvGrpSpPr/>
          <p:nvPr/>
        </p:nvGrpSpPr>
        <p:grpSpPr>
          <a:xfrm>
            <a:off x="77932" y="2243490"/>
            <a:ext cx="4619884" cy="1033110"/>
            <a:chOff x="-2864246" y="2744599"/>
            <a:chExt cx="5576455" cy="2006862"/>
          </a:xfrm>
        </p:grpSpPr>
        <p:pic>
          <p:nvPicPr>
            <p:cNvPr id="35" name="Picture 34" descr="retrieveImage (1).gif"/>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864246" y="2744599"/>
              <a:ext cx="2809607" cy="2006862"/>
            </a:xfrm>
            <a:prstGeom prst="rect">
              <a:avLst/>
            </a:prstGeom>
          </p:spPr>
        </p:pic>
        <p:pic>
          <p:nvPicPr>
            <p:cNvPr id="36" name="Picture 35" descr="retrieveImage (3).gif"/>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7398" y="2744599"/>
              <a:ext cx="2809607" cy="2006862"/>
            </a:xfrm>
            <a:prstGeom prst="rect">
              <a:avLst/>
            </a:prstGeom>
          </p:spPr>
        </p:pic>
      </p:grpSp>
      <p:sp>
        <p:nvSpPr>
          <p:cNvPr id="4" name="TextBox 3"/>
          <p:cNvSpPr txBox="1"/>
          <p:nvPr/>
        </p:nvSpPr>
        <p:spPr>
          <a:xfrm>
            <a:off x="4837334" y="4448785"/>
            <a:ext cx="3806792" cy="1754326"/>
          </a:xfrm>
          <a:prstGeom prst="rect">
            <a:avLst/>
          </a:prstGeom>
          <a:noFill/>
        </p:spPr>
        <p:txBody>
          <a:bodyPr wrap="square" rtlCol="0">
            <a:spAutoFit/>
          </a:bodyPr>
          <a:lstStyle/>
          <a:p>
            <a:pPr marL="285750" indent="-285750">
              <a:buFont typeface="Arial" panose="020B0604020202020204" pitchFamily="34" charset="0"/>
              <a:buChar char="•"/>
            </a:pPr>
            <a:r>
              <a:rPr lang="en-US" dirty="0" smtClean="0"/>
              <a:t>General correlation with HCHO columns implies large biogenic contribution to AOD</a:t>
            </a:r>
          </a:p>
          <a:p>
            <a:pPr marL="285750" indent="-285750">
              <a:buFont typeface="Arial" panose="020B0604020202020204" pitchFamily="34" charset="0"/>
              <a:buChar char="•"/>
            </a:pPr>
            <a:r>
              <a:rPr lang="en-US" dirty="0" smtClean="0"/>
              <a:t>AOD in 2013 decreases from Aug to Sep while HCHO does not; decline in sulfate?</a:t>
            </a:r>
          </a:p>
        </p:txBody>
      </p:sp>
      <p:sp>
        <p:nvSpPr>
          <p:cNvPr id="5" name="TextBox 4"/>
          <p:cNvSpPr txBox="1"/>
          <p:nvPr/>
        </p:nvSpPr>
        <p:spPr>
          <a:xfrm>
            <a:off x="8111801" y="6488668"/>
            <a:ext cx="873060" cy="369332"/>
          </a:xfrm>
          <a:prstGeom prst="rect">
            <a:avLst/>
          </a:prstGeom>
          <a:noFill/>
        </p:spPr>
        <p:txBody>
          <a:bodyPr wrap="none" rtlCol="0">
            <a:spAutoFit/>
          </a:bodyPr>
          <a:lstStyle/>
          <a:p>
            <a:r>
              <a:rPr lang="en-US" dirty="0" smtClean="0"/>
              <a:t>P. Kim</a:t>
            </a:r>
          </a:p>
        </p:txBody>
      </p:sp>
    </p:spTree>
    <p:extLst>
      <p:ext uri="{BB962C8B-B14F-4D97-AF65-F5344CB8AC3E}">
        <p14:creationId xmlns:p14="http://schemas.microsoft.com/office/powerpoint/2010/main" val="2943258030"/>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3388"/>
            <a:ext cx="9144000" cy="1143000"/>
          </a:xfrm>
        </p:spPr>
        <p:txBody>
          <a:bodyPr/>
          <a:lstStyle/>
          <a:p>
            <a:r>
              <a:rPr lang="en-US" dirty="0" smtClean="0"/>
              <a:t>Understanding isoprene emission and chemistry is critical</a:t>
            </a:r>
            <a:endParaRPr lang="en-US" dirty="0"/>
          </a:p>
        </p:txBody>
      </p:sp>
      <p:graphicFrame>
        <p:nvGraphicFramePr>
          <p:cNvPr id="10" name="Object 9"/>
          <p:cNvGraphicFramePr>
            <a:graphicFrameLocks noChangeAspect="1"/>
          </p:cNvGraphicFramePr>
          <p:nvPr>
            <p:extLst>
              <p:ext uri="{D42A27DB-BD31-4B8C-83A1-F6EECF244321}">
                <p14:modId xmlns:p14="http://schemas.microsoft.com/office/powerpoint/2010/main" val="2821944264"/>
              </p:ext>
            </p:extLst>
          </p:nvPr>
        </p:nvGraphicFramePr>
        <p:xfrm>
          <a:off x="568569" y="1978867"/>
          <a:ext cx="923925" cy="815975"/>
        </p:xfrm>
        <a:graphic>
          <a:graphicData uri="http://schemas.openxmlformats.org/presentationml/2006/ole">
            <mc:AlternateContent xmlns:mc="http://schemas.openxmlformats.org/markup-compatibility/2006">
              <mc:Choice xmlns:v="urn:schemas-microsoft-com:vml" Requires="v">
                <p:oleObj spid="_x0000_s1061" name="CS ChemDraw Drawing" r:id="rId3" imgW="837810" imgH="740254" progId="">
                  <p:embed/>
                </p:oleObj>
              </mc:Choice>
              <mc:Fallback>
                <p:oleObj name="CS ChemDraw Drawing" r:id="rId3" imgW="837810" imgH="740254" progId="">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8569" y="1978867"/>
                        <a:ext cx="923925"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TextBox 10"/>
          <p:cNvSpPr txBox="1"/>
          <p:nvPr/>
        </p:nvSpPr>
        <p:spPr>
          <a:xfrm>
            <a:off x="533400" y="2893267"/>
            <a:ext cx="1146468" cy="369332"/>
          </a:xfrm>
          <a:prstGeom prst="rect">
            <a:avLst/>
          </a:prstGeom>
          <a:noFill/>
        </p:spPr>
        <p:txBody>
          <a:bodyPr wrap="none" rtlCol="0">
            <a:spAutoFit/>
          </a:bodyPr>
          <a:lstStyle/>
          <a:p>
            <a:r>
              <a:rPr lang="en-US" dirty="0" smtClean="0"/>
              <a:t>Isoprene</a:t>
            </a:r>
          </a:p>
        </p:txBody>
      </p:sp>
      <p:cxnSp>
        <p:nvCxnSpPr>
          <p:cNvPr id="13" name="Straight Arrow Connector 12"/>
          <p:cNvCxnSpPr/>
          <p:nvPr/>
        </p:nvCxnSpPr>
        <p:spPr bwMode="auto">
          <a:xfrm>
            <a:off x="1545516" y="2436067"/>
            <a:ext cx="856248" cy="0"/>
          </a:xfrm>
          <a:prstGeom prst="straightConnector1">
            <a:avLst/>
          </a:prstGeom>
          <a:solidFill>
            <a:schemeClr val="accent1"/>
          </a:solidFill>
          <a:ln w="9525" cap="flat" cmpd="sng" algn="ctr">
            <a:solidFill>
              <a:srgbClr val="7E0000"/>
            </a:solidFill>
            <a:prstDash val="solid"/>
            <a:round/>
            <a:headEnd type="none" w="med" len="med"/>
            <a:tailEnd type="triangle" w="lg" len="lg"/>
          </a:ln>
          <a:effectLst/>
        </p:spPr>
      </p:cxnSp>
      <p:sp>
        <p:nvSpPr>
          <p:cNvPr id="14" name="TextBox 13"/>
          <p:cNvSpPr txBox="1"/>
          <p:nvPr/>
        </p:nvSpPr>
        <p:spPr>
          <a:xfrm>
            <a:off x="1679868" y="2127136"/>
            <a:ext cx="530915" cy="369332"/>
          </a:xfrm>
          <a:prstGeom prst="rect">
            <a:avLst/>
          </a:prstGeom>
          <a:noFill/>
        </p:spPr>
        <p:txBody>
          <a:bodyPr wrap="none" rtlCol="0">
            <a:spAutoFit/>
          </a:bodyPr>
          <a:lstStyle/>
          <a:p>
            <a:r>
              <a:rPr lang="en-US" dirty="0" smtClean="0"/>
              <a:t>OH</a:t>
            </a:r>
          </a:p>
        </p:txBody>
      </p:sp>
      <p:sp>
        <p:nvSpPr>
          <p:cNvPr id="15" name="TextBox 14"/>
          <p:cNvSpPr txBox="1"/>
          <p:nvPr/>
        </p:nvSpPr>
        <p:spPr>
          <a:xfrm>
            <a:off x="2451888" y="2283667"/>
            <a:ext cx="1095172" cy="369332"/>
          </a:xfrm>
          <a:prstGeom prst="rect">
            <a:avLst/>
          </a:prstGeom>
          <a:noFill/>
        </p:spPr>
        <p:txBody>
          <a:bodyPr wrap="none" rtlCol="0">
            <a:spAutoFit/>
          </a:bodyPr>
          <a:lstStyle/>
          <a:p>
            <a:r>
              <a:rPr lang="en-US" dirty="0" smtClean="0"/>
              <a:t>ISOPOO</a:t>
            </a:r>
          </a:p>
        </p:txBody>
      </p:sp>
      <p:cxnSp>
        <p:nvCxnSpPr>
          <p:cNvPr id="16" name="Straight Arrow Connector 15"/>
          <p:cNvCxnSpPr/>
          <p:nvPr/>
        </p:nvCxnSpPr>
        <p:spPr bwMode="auto">
          <a:xfrm flipV="1">
            <a:off x="3524629" y="1826467"/>
            <a:ext cx="992687" cy="424375"/>
          </a:xfrm>
          <a:prstGeom prst="straightConnector1">
            <a:avLst/>
          </a:prstGeom>
          <a:solidFill>
            <a:schemeClr val="accent1"/>
          </a:solidFill>
          <a:ln w="9525" cap="flat" cmpd="sng" algn="ctr">
            <a:solidFill>
              <a:srgbClr val="7E0000"/>
            </a:solidFill>
            <a:prstDash val="solid"/>
            <a:round/>
            <a:headEnd type="none" w="med" len="med"/>
            <a:tailEnd type="triangle" w="lg" len="lg"/>
          </a:ln>
          <a:effectLst/>
        </p:spPr>
      </p:cxnSp>
      <p:cxnSp>
        <p:nvCxnSpPr>
          <p:cNvPr id="17" name="Straight Arrow Connector 16"/>
          <p:cNvCxnSpPr/>
          <p:nvPr/>
        </p:nvCxnSpPr>
        <p:spPr bwMode="auto">
          <a:xfrm>
            <a:off x="3576599" y="2512267"/>
            <a:ext cx="856248" cy="0"/>
          </a:xfrm>
          <a:prstGeom prst="straightConnector1">
            <a:avLst/>
          </a:prstGeom>
          <a:solidFill>
            <a:schemeClr val="accent1"/>
          </a:solidFill>
          <a:ln w="9525" cap="flat" cmpd="sng" algn="ctr">
            <a:solidFill>
              <a:srgbClr val="7E0000"/>
            </a:solidFill>
            <a:prstDash val="solid"/>
            <a:round/>
            <a:headEnd type="none" w="med" len="med"/>
            <a:tailEnd type="triangle" w="lg" len="lg"/>
          </a:ln>
          <a:effectLst/>
        </p:spPr>
      </p:cxnSp>
      <p:cxnSp>
        <p:nvCxnSpPr>
          <p:cNvPr id="18" name="Straight Arrow Connector 17"/>
          <p:cNvCxnSpPr/>
          <p:nvPr/>
        </p:nvCxnSpPr>
        <p:spPr bwMode="auto">
          <a:xfrm>
            <a:off x="3547060" y="2588467"/>
            <a:ext cx="856248" cy="489466"/>
          </a:xfrm>
          <a:prstGeom prst="straightConnector1">
            <a:avLst/>
          </a:prstGeom>
          <a:solidFill>
            <a:schemeClr val="accent1"/>
          </a:solidFill>
          <a:ln w="9525" cap="flat" cmpd="sng" algn="ctr">
            <a:solidFill>
              <a:srgbClr val="7E0000"/>
            </a:solidFill>
            <a:prstDash val="solid"/>
            <a:round/>
            <a:headEnd type="none" w="med" len="med"/>
            <a:tailEnd type="triangle" w="lg" len="lg"/>
          </a:ln>
          <a:effectLst/>
        </p:spPr>
      </p:cxnSp>
      <p:grpSp>
        <p:nvGrpSpPr>
          <p:cNvPr id="23" name="Group 22"/>
          <p:cNvGrpSpPr/>
          <p:nvPr/>
        </p:nvGrpSpPr>
        <p:grpSpPr>
          <a:xfrm>
            <a:off x="2704425" y="533400"/>
            <a:ext cx="1993176" cy="1514998"/>
            <a:chOff x="3056038" y="2044005"/>
            <a:chExt cx="1993176" cy="1514998"/>
          </a:xfrm>
        </p:grpSpPr>
        <p:sp>
          <p:nvSpPr>
            <p:cNvPr id="24" name="Arc 23"/>
            <p:cNvSpPr/>
            <p:nvPr/>
          </p:nvSpPr>
          <p:spPr bwMode="auto">
            <a:xfrm rot="9301999">
              <a:off x="3553591" y="2644603"/>
              <a:ext cx="1298249" cy="914400"/>
            </a:xfrm>
            <a:prstGeom prst="arc">
              <a:avLst>
                <a:gd name="adj1" fmla="val 10723625"/>
                <a:gd name="adj2" fmla="val 20961490"/>
              </a:avLst>
            </a:prstGeom>
            <a:noFill/>
            <a:ln w="9525" cap="flat" cmpd="sng" algn="ctr">
              <a:solidFill>
                <a:srgbClr val="FF0000"/>
              </a:solidFill>
              <a:prstDash val="solid"/>
              <a:round/>
              <a:headEnd type="triangle" w="lg" len="lg"/>
              <a:tailEnd type="non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Helvetica" charset="0"/>
              </a:endParaRPr>
            </a:p>
          </p:txBody>
        </p:sp>
        <p:sp>
          <p:nvSpPr>
            <p:cNvPr id="25" name="TextBox 24"/>
            <p:cNvSpPr txBox="1"/>
            <p:nvPr/>
          </p:nvSpPr>
          <p:spPr>
            <a:xfrm>
              <a:off x="4433340" y="2444567"/>
              <a:ext cx="615874" cy="369332"/>
            </a:xfrm>
            <a:prstGeom prst="rect">
              <a:avLst/>
            </a:prstGeom>
            <a:noFill/>
          </p:spPr>
          <p:txBody>
            <a:bodyPr wrap="none" rtlCol="0">
              <a:spAutoFit/>
            </a:bodyPr>
            <a:lstStyle/>
            <a:p>
              <a:r>
                <a:rPr lang="en-US" dirty="0" smtClean="0">
                  <a:solidFill>
                    <a:srgbClr val="FF0000"/>
                  </a:solidFill>
                </a:rPr>
                <a:t>NO</a:t>
              </a:r>
              <a:r>
                <a:rPr lang="en-US" baseline="-25000" dirty="0" smtClean="0">
                  <a:solidFill>
                    <a:srgbClr val="FF0000"/>
                  </a:solidFill>
                </a:rPr>
                <a:t>2</a:t>
              </a:r>
              <a:endParaRPr lang="en-US" dirty="0" smtClean="0">
                <a:solidFill>
                  <a:srgbClr val="FF0000"/>
                </a:solidFill>
              </a:endParaRPr>
            </a:p>
          </p:txBody>
        </p:sp>
        <p:sp>
          <p:nvSpPr>
            <p:cNvPr id="26" name="Freeform 25"/>
            <p:cNvSpPr/>
            <p:nvPr/>
          </p:nvSpPr>
          <p:spPr bwMode="auto">
            <a:xfrm>
              <a:off x="3429000" y="2260937"/>
              <a:ext cx="703943" cy="45719"/>
            </a:xfrm>
            <a:custGeom>
              <a:avLst/>
              <a:gdLst>
                <a:gd name="connsiteX0" fmla="*/ 551543 w 551543"/>
                <a:gd name="connsiteY0" fmla="*/ 246743 h 246743"/>
                <a:gd name="connsiteX1" fmla="*/ 0 w 551543"/>
                <a:gd name="connsiteY1" fmla="*/ 0 h 246743"/>
                <a:gd name="connsiteX2" fmla="*/ 0 w 551543"/>
                <a:gd name="connsiteY2" fmla="*/ 0 h 246743"/>
                <a:gd name="connsiteX3" fmla="*/ 0 w 551543"/>
                <a:gd name="connsiteY3" fmla="*/ 0 h 246743"/>
              </a:gdLst>
              <a:ahLst/>
              <a:cxnLst>
                <a:cxn ang="0">
                  <a:pos x="connsiteX0" y="connsiteY0"/>
                </a:cxn>
                <a:cxn ang="0">
                  <a:pos x="connsiteX1" y="connsiteY1"/>
                </a:cxn>
                <a:cxn ang="0">
                  <a:pos x="connsiteX2" y="connsiteY2"/>
                </a:cxn>
                <a:cxn ang="0">
                  <a:pos x="connsiteX3" y="connsiteY3"/>
                </a:cxn>
              </a:cxnLst>
              <a:rect l="l" t="t" r="r" b="b"/>
              <a:pathLst>
                <a:path w="551543" h="246743">
                  <a:moveTo>
                    <a:pt x="551543" y="246743"/>
                  </a:moveTo>
                  <a:lnTo>
                    <a:pt x="0" y="0"/>
                  </a:lnTo>
                  <a:lnTo>
                    <a:pt x="0" y="0"/>
                  </a:lnTo>
                  <a:lnTo>
                    <a:pt x="0" y="0"/>
                  </a:lnTo>
                </a:path>
              </a:pathLst>
            </a:custGeom>
            <a:solidFill>
              <a:schemeClr val="accent1"/>
            </a:solidFill>
            <a:ln w="9525" cap="flat" cmpd="sng" algn="ctr">
              <a:solidFill>
                <a:srgbClr val="FF0000"/>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Helvetica" charset="0"/>
              </a:endParaRPr>
            </a:p>
          </p:txBody>
        </p:sp>
        <p:sp>
          <p:nvSpPr>
            <p:cNvPr id="27" name="TextBox 26"/>
            <p:cNvSpPr txBox="1"/>
            <p:nvPr/>
          </p:nvSpPr>
          <p:spPr>
            <a:xfrm>
              <a:off x="3056038" y="2108537"/>
              <a:ext cx="449162" cy="369332"/>
            </a:xfrm>
            <a:prstGeom prst="rect">
              <a:avLst/>
            </a:prstGeom>
            <a:noFill/>
          </p:spPr>
          <p:txBody>
            <a:bodyPr wrap="none" rtlCol="0">
              <a:spAutoFit/>
            </a:bodyPr>
            <a:lstStyle/>
            <a:p>
              <a:r>
                <a:rPr lang="en-US" dirty="0" smtClean="0">
                  <a:solidFill>
                    <a:srgbClr val="FF0000"/>
                  </a:solidFill>
                </a:rPr>
                <a:t>O</a:t>
              </a:r>
              <a:r>
                <a:rPr lang="en-US" baseline="-25000" dirty="0" smtClean="0">
                  <a:solidFill>
                    <a:srgbClr val="FF0000"/>
                  </a:solidFill>
                </a:rPr>
                <a:t>3</a:t>
              </a:r>
              <a:endParaRPr lang="en-US" dirty="0" smtClean="0">
                <a:solidFill>
                  <a:srgbClr val="FF0000"/>
                </a:solidFill>
              </a:endParaRPr>
            </a:p>
          </p:txBody>
        </p:sp>
        <p:sp>
          <p:nvSpPr>
            <p:cNvPr id="28" name="TextBox 27"/>
            <p:cNvSpPr txBox="1"/>
            <p:nvPr/>
          </p:nvSpPr>
          <p:spPr>
            <a:xfrm>
              <a:off x="3200400" y="3175337"/>
              <a:ext cx="530915" cy="369332"/>
            </a:xfrm>
            <a:prstGeom prst="rect">
              <a:avLst/>
            </a:prstGeom>
            <a:noFill/>
          </p:spPr>
          <p:txBody>
            <a:bodyPr wrap="none" rtlCol="0">
              <a:spAutoFit/>
            </a:bodyPr>
            <a:lstStyle/>
            <a:p>
              <a:r>
                <a:rPr lang="en-US" dirty="0" smtClean="0">
                  <a:solidFill>
                    <a:srgbClr val="FF0000"/>
                  </a:solidFill>
                </a:rPr>
                <a:t>NO</a:t>
              </a:r>
            </a:p>
          </p:txBody>
        </p:sp>
        <p:sp>
          <p:nvSpPr>
            <p:cNvPr id="29" name="Arc 28"/>
            <p:cNvSpPr/>
            <p:nvPr/>
          </p:nvSpPr>
          <p:spPr bwMode="auto">
            <a:xfrm rot="19866637">
              <a:off x="3340501" y="2365245"/>
              <a:ext cx="1298249" cy="914400"/>
            </a:xfrm>
            <a:prstGeom prst="arc">
              <a:avLst>
                <a:gd name="adj1" fmla="val 10723625"/>
                <a:gd name="adj2" fmla="val 20961490"/>
              </a:avLst>
            </a:prstGeom>
            <a:noFill/>
            <a:ln w="9525" cap="flat" cmpd="sng" algn="ctr">
              <a:solidFill>
                <a:srgbClr val="FF0000"/>
              </a:solidFill>
              <a:prstDash val="solid"/>
              <a:round/>
              <a:headEnd type="triangle" w="lg" len="lg"/>
              <a:tailEnd type="non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chemeClr val="tx1"/>
                </a:solidFill>
                <a:effectLst/>
                <a:latin typeface="Helvetica" charset="0"/>
              </a:endParaRPr>
            </a:p>
          </p:txBody>
        </p:sp>
        <p:sp>
          <p:nvSpPr>
            <p:cNvPr id="30" name="TextBox 29"/>
            <p:cNvSpPr txBox="1"/>
            <p:nvPr/>
          </p:nvSpPr>
          <p:spPr>
            <a:xfrm>
              <a:off x="4191000" y="2044005"/>
              <a:ext cx="445956" cy="369332"/>
            </a:xfrm>
            <a:prstGeom prst="rect">
              <a:avLst/>
            </a:prstGeom>
            <a:noFill/>
          </p:spPr>
          <p:txBody>
            <a:bodyPr wrap="none" rtlCol="0">
              <a:spAutoFit/>
            </a:bodyPr>
            <a:lstStyle/>
            <a:p>
              <a:r>
                <a:rPr lang="en-US" dirty="0" smtClean="0">
                  <a:solidFill>
                    <a:schemeClr val="accent2"/>
                  </a:solidFill>
                </a:rPr>
                <a:t>h</a:t>
              </a:r>
              <a:r>
                <a:rPr lang="en-US" dirty="0" smtClean="0">
                  <a:solidFill>
                    <a:schemeClr val="accent2"/>
                  </a:solidFill>
                  <a:sym typeface="Symbol"/>
                </a:rPr>
                <a:t></a:t>
              </a:r>
              <a:endParaRPr lang="en-US" dirty="0" smtClean="0">
                <a:solidFill>
                  <a:schemeClr val="accent2"/>
                </a:solidFill>
              </a:endParaRPr>
            </a:p>
          </p:txBody>
        </p:sp>
      </p:grpSp>
      <p:sp>
        <p:nvSpPr>
          <p:cNvPr id="31" name="TextBox 30"/>
          <p:cNvSpPr txBox="1"/>
          <p:nvPr/>
        </p:nvSpPr>
        <p:spPr>
          <a:xfrm>
            <a:off x="4572000" y="1295400"/>
            <a:ext cx="2749471" cy="923330"/>
          </a:xfrm>
          <a:prstGeom prst="rect">
            <a:avLst/>
          </a:prstGeom>
          <a:noFill/>
        </p:spPr>
        <p:txBody>
          <a:bodyPr wrap="none" rtlCol="0">
            <a:spAutoFit/>
          </a:bodyPr>
          <a:lstStyle/>
          <a:p>
            <a:r>
              <a:rPr lang="en-US" dirty="0" smtClean="0"/>
              <a:t>Formaldehyde (HCHO)</a:t>
            </a:r>
          </a:p>
          <a:p>
            <a:r>
              <a:rPr lang="en-US" dirty="0" smtClean="0"/>
              <a:t>Other carbonyls</a:t>
            </a:r>
          </a:p>
          <a:p>
            <a:r>
              <a:rPr lang="en-US" dirty="0" smtClean="0"/>
              <a:t>Isoprene nitrates</a:t>
            </a:r>
          </a:p>
        </p:txBody>
      </p:sp>
      <p:sp>
        <p:nvSpPr>
          <p:cNvPr id="32" name="TextBox 31"/>
          <p:cNvSpPr txBox="1"/>
          <p:nvPr/>
        </p:nvSpPr>
        <p:spPr>
          <a:xfrm>
            <a:off x="3831516" y="2131267"/>
            <a:ext cx="615874" cy="369332"/>
          </a:xfrm>
          <a:prstGeom prst="rect">
            <a:avLst/>
          </a:prstGeom>
          <a:noFill/>
        </p:spPr>
        <p:txBody>
          <a:bodyPr wrap="none" rtlCol="0">
            <a:spAutoFit/>
          </a:bodyPr>
          <a:lstStyle/>
          <a:p>
            <a:r>
              <a:rPr lang="en-US" dirty="0" smtClean="0">
                <a:solidFill>
                  <a:srgbClr val="FF0000"/>
                </a:solidFill>
              </a:rPr>
              <a:t>HO</a:t>
            </a:r>
            <a:r>
              <a:rPr lang="en-US" baseline="-25000" dirty="0" smtClean="0"/>
              <a:t>2</a:t>
            </a:r>
            <a:endParaRPr lang="en-US" dirty="0" smtClean="0"/>
          </a:p>
        </p:txBody>
      </p:sp>
      <p:sp>
        <p:nvSpPr>
          <p:cNvPr id="33" name="TextBox 32"/>
          <p:cNvSpPr txBox="1"/>
          <p:nvPr/>
        </p:nvSpPr>
        <p:spPr>
          <a:xfrm>
            <a:off x="4677584" y="2311802"/>
            <a:ext cx="1287532" cy="369332"/>
          </a:xfrm>
          <a:prstGeom prst="rect">
            <a:avLst/>
          </a:prstGeom>
          <a:noFill/>
        </p:spPr>
        <p:txBody>
          <a:bodyPr wrap="none" rtlCol="0">
            <a:spAutoFit/>
          </a:bodyPr>
          <a:lstStyle/>
          <a:p>
            <a:r>
              <a:rPr lang="en-US" dirty="0" smtClean="0"/>
              <a:t>Peroxides</a:t>
            </a:r>
          </a:p>
        </p:txBody>
      </p:sp>
      <p:sp>
        <p:nvSpPr>
          <p:cNvPr id="34" name="TextBox 33"/>
          <p:cNvSpPr txBox="1"/>
          <p:nvPr/>
        </p:nvSpPr>
        <p:spPr>
          <a:xfrm>
            <a:off x="3137026" y="2761285"/>
            <a:ext cx="1005403" cy="646331"/>
          </a:xfrm>
          <a:prstGeom prst="rect">
            <a:avLst/>
          </a:prstGeom>
          <a:noFill/>
        </p:spPr>
        <p:txBody>
          <a:bodyPr wrap="none" rtlCol="0">
            <a:spAutoFit/>
          </a:bodyPr>
          <a:lstStyle/>
          <a:p>
            <a:r>
              <a:rPr lang="en-US" dirty="0" err="1" smtClean="0">
                <a:solidFill>
                  <a:srgbClr val="FF0000"/>
                </a:solidFill>
              </a:rPr>
              <a:t>Isome</a:t>
            </a:r>
            <a:r>
              <a:rPr lang="en-US" dirty="0" smtClean="0">
                <a:solidFill>
                  <a:srgbClr val="FF0000"/>
                </a:solidFill>
              </a:rPr>
              <a:t>-</a:t>
            </a:r>
          </a:p>
          <a:p>
            <a:r>
              <a:rPr lang="en-US" dirty="0" err="1" smtClean="0">
                <a:solidFill>
                  <a:srgbClr val="FF0000"/>
                </a:solidFill>
              </a:rPr>
              <a:t>rization</a:t>
            </a:r>
            <a:endParaRPr lang="en-US" dirty="0" smtClean="0">
              <a:solidFill>
                <a:srgbClr val="FF0000"/>
              </a:solidFill>
            </a:endParaRPr>
          </a:p>
        </p:txBody>
      </p:sp>
      <p:sp>
        <p:nvSpPr>
          <p:cNvPr id="35" name="TextBox 34"/>
          <p:cNvSpPr txBox="1"/>
          <p:nvPr/>
        </p:nvSpPr>
        <p:spPr>
          <a:xfrm>
            <a:off x="4646324" y="2933794"/>
            <a:ext cx="1313180" cy="369332"/>
          </a:xfrm>
          <a:prstGeom prst="rect">
            <a:avLst/>
          </a:prstGeom>
          <a:noFill/>
        </p:spPr>
        <p:txBody>
          <a:bodyPr wrap="none" rtlCol="0">
            <a:spAutoFit/>
          </a:bodyPr>
          <a:lstStyle/>
          <a:p>
            <a:r>
              <a:rPr lang="en-US" dirty="0" smtClean="0"/>
              <a:t>Carbonyls</a:t>
            </a:r>
          </a:p>
        </p:txBody>
      </p:sp>
      <p:cxnSp>
        <p:nvCxnSpPr>
          <p:cNvPr id="41" name="Straight Connector 40"/>
          <p:cNvCxnSpPr/>
          <p:nvPr/>
        </p:nvCxnSpPr>
        <p:spPr bwMode="auto">
          <a:xfrm>
            <a:off x="6618996" y="1754608"/>
            <a:ext cx="1016623" cy="0"/>
          </a:xfrm>
          <a:prstGeom prst="line">
            <a:avLst/>
          </a:prstGeom>
          <a:solidFill>
            <a:schemeClr val="accent1"/>
          </a:solidFill>
          <a:ln w="9525" cap="flat" cmpd="sng" algn="ctr">
            <a:solidFill>
              <a:srgbClr val="7E0000"/>
            </a:solidFill>
            <a:prstDash val="solid"/>
            <a:round/>
            <a:headEnd type="none" w="med" len="med"/>
            <a:tailEnd type="triangle" w="lg" len="lg"/>
          </a:ln>
          <a:effectLst/>
        </p:spPr>
      </p:cxnSp>
      <p:cxnSp>
        <p:nvCxnSpPr>
          <p:cNvPr id="42" name="Straight Connector 41"/>
          <p:cNvCxnSpPr/>
          <p:nvPr/>
        </p:nvCxnSpPr>
        <p:spPr bwMode="auto">
          <a:xfrm>
            <a:off x="6618995" y="2512267"/>
            <a:ext cx="1016623" cy="0"/>
          </a:xfrm>
          <a:prstGeom prst="line">
            <a:avLst/>
          </a:prstGeom>
          <a:solidFill>
            <a:schemeClr val="accent1"/>
          </a:solidFill>
          <a:ln w="9525" cap="flat" cmpd="sng" algn="ctr">
            <a:solidFill>
              <a:srgbClr val="7E0000"/>
            </a:solidFill>
            <a:prstDash val="solid"/>
            <a:round/>
            <a:headEnd type="none" w="med" len="med"/>
            <a:tailEnd type="triangle" w="lg" len="lg"/>
          </a:ln>
          <a:effectLst/>
        </p:spPr>
      </p:cxnSp>
      <p:cxnSp>
        <p:nvCxnSpPr>
          <p:cNvPr id="43" name="Straight Connector 42"/>
          <p:cNvCxnSpPr/>
          <p:nvPr/>
        </p:nvCxnSpPr>
        <p:spPr bwMode="auto">
          <a:xfrm>
            <a:off x="6618994" y="3118460"/>
            <a:ext cx="1016623" cy="0"/>
          </a:xfrm>
          <a:prstGeom prst="line">
            <a:avLst/>
          </a:prstGeom>
          <a:solidFill>
            <a:schemeClr val="accent1"/>
          </a:solidFill>
          <a:ln w="9525" cap="flat" cmpd="sng" algn="ctr">
            <a:solidFill>
              <a:srgbClr val="7E0000"/>
            </a:solidFill>
            <a:prstDash val="solid"/>
            <a:round/>
            <a:headEnd type="none" w="med" len="med"/>
            <a:tailEnd type="triangle" w="lg" len="lg"/>
          </a:ln>
          <a:effectLst/>
        </p:spPr>
      </p:cxnSp>
      <p:sp>
        <p:nvSpPr>
          <p:cNvPr id="44" name="TextBox 43"/>
          <p:cNvSpPr txBox="1"/>
          <p:nvPr/>
        </p:nvSpPr>
        <p:spPr>
          <a:xfrm>
            <a:off x="7896909" y="1835902"/>
            <a:ext cx="1043876" cy="1200329"/>
          </a:xfrm>
          <a:prstGeom prst="rect">
            <a:avLst/>
          </a:prstGeom>
          <a:noFill/>
          <a:ln>
            <a:solidFill>
              <a:srgbClr val="FF0000"/>
            </a:solidFill>
          </a:ln>
        </p:spPr>
        <p:txBody>
          <a:bodyPr wrap="none" rtlCol="0">
            <a:spAutoFit/>
          </a:bodyPr>
          <a:lstStyle/>
          <a:p>
            <a:r>
              <a:rPr lang="en-US" dirty="0" smtClean="0"/>
              <a:t>Ozone</a:t>
            </a:r>
          </a:p>
          <a:p>
            <a:r>
              <a:rPr lang="en-US" dirty="0" smtClean="0"/>
              <a:t>Aerosol</a:t>
            </a:r>
          </a:p>
          <a:p>
            <a:r>
              <a:rPr lang="en-US" dirty="0" smtClean="0"/>
              <a:t>OH</a:t>
            </a:r>
          </a:p>
          <a:p>
            <a:r>
              <a:rPr lang="en-US" dirty="0" smtClean="0"/>
              <a:t>HCHO</a:t>
            </a:r>
          </a:p>
        </p:txBody>
      </p:sp>
      <p:grpSp>
        <p:nvGrpSpPr>
          <p:cNvPr id="45" name="Group 44"/>
          <p:cNvGrpSpPr/>
          <p:nvPr/>
        </p:nvGrpSpPr>
        <p:grpSpPr>
          <a:xfrm>
            <a:off x="-2777" y="3635116"/>
            <a:ext cx="4193777" cy="3045462"/>
            <a:chOff x="-306283" y="492066"/>
            <a:chExt cx="4193777" cy="3045462"/>
          </a:xfrm>
        </p:grpSpPr>
        <p:pic>
          <p:nvPicPr>
            <p:cNvPr id="48" name="Picture 47" descr="map_SFISOP_tracks.jpg"/>
            <p:cNvPicPr>
              <a:picLocks noChangeAspect="1"/>
            </p:cNvPicPr>
            <p:nvPr/>
          </p:nvPicPr>
          <p:blipFill rotWithShape="1">
            <a:blip r:embed="rId5">
              <a:extLst>
                <a:ext uri="{28A0092B-C50C-407E-A947-70E740481C1C}">
                  <a14:useLocalDpi xmlns:a14="http://schemas.microsoft.com/office/drawing/2010/main" val="0"/>
                </a:ext>
              </a:extLst>
            </a:blip>
            <a:srcRect l="27223" t="55761" r="54220" b="28901"/>
            <a:stretch/>
          </p:blipFill>
          <p:spPr>
            <a:xfrm>
              <a:off x="-122944" y="1139343"/>
              <a:ext cx="3754903" cy="2398185"/>
            </a:xfrm>
            <a:prstGeom prst="rect">
              <a:avLst/>
            </a:prstGeom>
          </p:spPr>
        </p:pic>
        <p:sp>
          <p:nvSpPr>
            <p:cNvPr id="49" name="TextBox 48"/>
            <p:cNvSpPr txBox="1"/>
            <p:nvPr/>
          </p:nvSpPr>
          <p:spPr>
            <a:xfrm>
              <a:off x="-306283" y="492066"/>
              <a:ext cx="4193777" cy="646331"/>
            </a:xfrm>
            <a:prstGeom prst="rect">
              <a:avLst/>
            </a:prstGeom>
            <a:noFill/>
          </p:spPr>
          <p:txBody>
            <a:bodyPr wrap="none" rtlCol="0">
              <a:spAutoFit/>
            </a:bodyPr>
            <a:lstStyle/>
            <a:p>
              <a:pPr algn="ctr"/>
              <a:r>
                <a:rPr lang="en-US" dirty="0" smtClean="0"/>
                <a:t>MEGAN emissions during SEAC</a:t>
              </a:r>
              <a:r>
                <a:rPr lang="en-US" baseline="30000" dirty="0" smtClean="0"/>
                <a:t>4</a:t>
              </a:r>
              <a:r>
                <a:rPr lang="en-US" dirty="0" smtClean="0"/>
                <a:t>RS </a:t>
              </a:r>
            </a:p>
            <a:p>
              <a:pPr algn="ctr"/>
              <a:r>
                <a:rPr lang="en-US" dirty="0" smtClean="0"/>
                <a:t>(L. Emmons)</a:t>
              </a:r>
            </a:p>
          </p:txBody>
        </p:sp>
      </p:grpSp>
      <p:pic>
        <p:nvPicPr>
          <p:cNvPr id="50" name="Picture 49" descr="map_SFISOP_tracks.jpg"/>
          <p:cNvPicPr>
            <a:picLocks noChangeAspect="1"/>
          </p:cNvPicPr>
          <p:nvPr/>
        </p:nvPicPr>
        <p:blipFill rotWithShape="1">
          <a:blip r:embed="rId5">
            <a:extLst>
              <a:ext uri="{28A0092B-C50C-407E-A947-70E740481C1C}">
                <a14:useLocalDpi xmlns:a14="http://schemas.microsoft.com/office/drawing/2010/main" val="0"/>
              </a:ext>
            </a:extLst>
          </a:blip>
          <a:srcRect l="6207" t="81731" r="6107" b="9919"/>
          <a:stretch/>
        </p:blipFill>
        <p:spPr>
          <a:xfrm>
            <a:off x="184980" y="6362111"/>
            <a:ext cx="4218783" cy="536807"/>
          </a:xfrm>
          <a:prstGeom prst="rect">
            <a:avLst/>
          </a:prstGeom>
        </p:spPr>
      </p:pic>
      <p:sp>
        <p:nvSpPr>
          <p:cNvPr id="39" name="TextBox 38"/>
          <p:cNvSpPr txBox="1"/>
          <p:nvPr/>
        </p:nvSpPr>
        <p:spPr>
          <a:xfrm>
            <a:off x="4285343" y="3742446"/>
            <a:ext cx="4911922" cy="646331"/>
          </a:xfrm>
          <a:prstGeom prst="rect">
            <a:avLst/>
          </a:prstGeom>
          <a:solidFill>
            <a:schemeClr val="bg1"/>
          </a:solidFill>
        </p:spPr>
        <p:txBody>
          <a:bodyPr wrap="none" rtlCol="0">
            <a:spAutoFit/>
          </a:bodyPr>
          <a:lstStyle/>
          <a:p>
            <a:pPr algn="ctr"/>
            <a:r>
              <a:rPr lang="en-US" dirty="0" smtClean="0"/>
              <a:t>GOME-2B HCHO columns during SEAC</a:t>
            </a:r>
            <a:r>
              <a:rPr lang="en-US" baseline="30000" dirty="0" smtClean="0"/>
              <a:t>4</a:t>
            </a:r>
            <a:r>
              <a:rPr lang="en-US" dirty="0" smtClean="0"/>
              <a:t>RS</a:t>
            </a:r>
          </a:p>
          <a:p>
            <a:pPr algn="ctr"/>
            <a:r>
              <a:rPr lang="en-US" dirty="0" smtClean="0"/>
              <a:t>(I. de </a:t>
            </a:r>
            <a:r>
              <a:rPr lang="en-US" dirty="0" err="1" smtClean="0"/>
              <a:t>Smedt</a:t>
            </a:r>
            <a:r>
              <a:rPr lang="en-US" dirty="0" smtClean="0"/>
              <a:t>, L. Zhu)</a:t>
            </a:r>
          </a:p>
        </p:txBody>
      </p:sp>
      <p:pic>
        <p:nvPicPr>
          <p:cNvPr id="51" name="图片 14" descr="GOME2-B_20130809.eps"/>
          <p:cNvPicPr>
            <a:picLocks noChangeAspect="1"/>
          </p:cNvPicPr>
          <p:nvPr/>
        </p:nvPicPr>
        <p:blipFill rotWithShape="1">
          <a:blip r:embed="rId6">
            <a:extLst>
              <a:ext uri="{28A0092B-C50C-407E-A947-70E740481C1C}">
                <a14:useLocalDpi xmlns:a14="http://schemas.microsoft.com/office/drawing/2010/main" val="0"/>
              </a:ext>
            </a:extLst>
          </a:blip>
          <a:srcRect l="42926" t="78232" r="21594" b="5740"/>
          <a:stretch/>
        </p:blipFill>
        <p:spPr>
          <a:xfrm>
            <a:off x="4629314" y="4335491"/>
            <a:ext cx="3792265" cy="2411388"/>
          </a:xfrm>
          <a:prstGeom prst="rect">
            <a:avLst/>
          </a:prstGeom>
        </p:spPr>
      </p:pic>
      <p:pic>
        <p:nvPicPr>
          <p:cNvPr id="52" name="图片 6"/>
          <p:cNvPicPr>
            <a:picLocks noChangeAspect="1"/>
          </p:cNvPicPr>
          <p:nvPr/>
        </p:nvPicPr>
        <p:blipFill rotWithShape="1">
          <a:blip r:embed="rId7"/>
          <a:srcRect l="72012" t="16381" r="11319" b="65175"/>
          <a:stretch/>
        </p:blipFill>
        <p:spPr>
          <a:xfrm>
            <a:off x="4629878" y="4347315"/>
            <a:ext cx="3768222" cy="2129685"/>
          </a:xfrm>
          <a:prstGeom prst="rect">
            <a:avLst/>
          </a:prstGeom>
          <a:solidFill>
            <a:schemeClr val="bg1"/>
          </a:solidFill>
        </p:spPr>
      </p:pic>
      <p:sp>
        <p:nvSpPr>
          <p:cNvPr id="53" name="TextBox 52"/>
          <p:cNvSpPr txBox="1"/>
          <p:nvPr/>
        </p:nvSpPr>
        <p:spPr>
          <a:xfrm>
            <a:off x="4138960" y="3700984"/>
            <a:ext cx="4911922" cy="646331"/>
          </a:xfrm>
          <a:prstGeom prst="rect">
            <a:avLst/>
          </a:prstGeom>
          <a:solidFill>
            <a:schemeClr val="bg1"/>
          </a:solidFill>
        </p:spPr>
        <p:txBody>
          <a:bodyPr wrap="none" rtlCol="0">
            <a:spAutoFit/>
          </a:bodyPr>
          <a:lstStyle/>
          <a:p>
            <a:pPr algn="ctr"/>
            <a:r>
              <a:rPr lang="en-US" dirty="0" smtClean="0">
                <a:solidFill>
                  <a:srgbClr val="FF0000"/>
                </a:solidFill>
              </a:rPr>
              <a:t>      OMI HCHO columns during </a:t>
            </a:r>
            <a:r>
              <a:rPr lang="en-US" dirty="0" smtClean="0">
                <a:solidFill>
                  <a:srgbClr val="FF0000"/>
                </a:solidFill>
              </a:rPr>
              <a:t>SEAC</a:t>
            </a:r>
            <a:r>
              <a:rPr lang="en-US" baseline="30000" dirty="0" smtClean="0">
                <a:solidFill>
                  <a:srgbClr val="FF0000"/>
                </a:solidFill>
              </a:rPr>
              <a:t>4</a:t>
            </a:r>
            <a:r>
              <a:rPr lang="en-US" dirty="0" smtClean="0">
                <a:solidFill>
                  <a:srgbClr val="FF0000"/>
                </a:solidFill>
              </a:rPr>
              <a:t>RS    </a:t>
            </a:r>
            <a:endParaRPr lang="en-US" dirty="0" smtClean="0">
              <a:solidFill>
                <a:srgbClr val="FF0000"/>
              </a:solidFill>
            </a:endParaRPr>
          </a:p>
          <a:p>
            <a:pPr algn="ctr"/>
            <a:r>
              <a:rPr lang="en-US" dirty="0" smtClean="0">
                <a:solidFill>
                  <a:srgbClr val="FF0000"/>
                </a:solidFill>
              </a:rPr>
              <a:t>(I. de </a:t>
            </a:r>
            <a:r>
              <a:rPr lang="en-US" dirty="0" err="1" smtClean="0">
                <a:solidFill>
                  <a:srgbClr val="FF0000"/>
                </a:solidFill>
              </a:rPr>
              <a:t>Smedt</a:t>
            </a:r>
            <a:r>
              <a:rPr lang="en-US" dirty="0" smtClean="0">
                <a:solidFill>
                  <a:srgbClr val="FF0000"/>
                </a:solidFill>
              </a:rPr>
              <a:t>, L. Zhu)</a:t>
            </a:r>
          </a:p>
        </p:txBody>
      </p:sp>
    </p:spTree>
    <p:extLst>
      <p:ext uri="{BB962C8B-B14F-4D97-AF65-F5344CB8AC3E}">
        <p14:creationId xmlns:p14="http://schemas.microsoft.com/office/powerpoint/2010/main" val="137121817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772400" cy="1143000"/>
          </a:xfrm>
        </p:spPr>
        <p:txBody>
          <a:bodyPr/>
          <a:lstStyle/>
          <a:p>
            <a:r>
              <a:rPr lang="en-US" dirty="0" smtClean="0"/>
              <a:t>2007-2013 GOME-2A HCHO data</a:t>
            </a:r>
            <a:endParaRPr lang="en-US" dirty="0"/>
          </a:p>
        </p:txBody>
      </p:sp>
      <p:sp>
        <p:nvSpPr>
          <p:cNvPr id="12" name="TextBox 11"/>
          <p:cNvSpPr txBox="1"/>
          <p:nvPr/>
        </p:nvSpPr>
        <p:spPr>
          <a:xfrm>
            <a:off x="1066800" y="597767"/>
            <a:ext cx="3262432" cy="369332"/>
          </a:xfrm>
          <a:prstGeom prst="rect">
            <a:avLst/>
          </a:prstGeom>
          <a:noFill/>
        </p:spPr>
        <p:txBody>
          <a:bodyPr wrap="none" rtlCol="0">
            <a:spAutoFit/>
          </a:bodyPr>
          <a:lstStyle/>
          <a:p>
            <a:r>
              <a:rPr lang="en-US" dirty="0" smtClean="0"/>
              <a:t>August                 September</a:t>
            </a:r>
          </a:p>
        </p:txBody>
      </p:sp>
      <p:sp>
        <p:nvSpPr>
          <p:cNvPr id="13" name="TextBox 12"/>
          <p:cNvSpPr txBox="1"/>
          <p:nvPr/>
        </p:nvSpPr>
        <p:spPr>
          <a:xfrm>
            <a:off x="5562600" y="545068"/>
            <a:ext cx="3262432" cy="369332"/>
          </a:xfrm>
          <a:prstGeom prst="rect">
            <a:avLst/>
          </a:prstGeom>
          <a:noFill/>
        </p:spPr>
        <p:txBody>
          <a:bodyPr wrap="none" rtlCol="0">
            <a:spAutoFit/>
          </a:bodyPr>
          <a:lstStyle/>
          <a:p>
            <a:r>
              <a:rPr lang="en-US" dirty="0" smtClean="0"/>
              <a:t>August                 September</a:t>
            </a:r>
          </a:p>
        </p:txBody>
      </p:sp>
      <p:sp>
        <p:nvSpPr>
          <p:cNvPr id="14" name="TextBox 13"/>
          <p:cNvSpPr txBox="1"/>
          <p:nvPr/>
        </p:nvSpPr>
        <p:spPr>
          <a:xfrm>
            <a:off x="228599" y="639970"/>
            <a:ext cx="697627" cy="369332"/>
          </a:xfrm>
          <a:prstGeom prst="rect">
            <a:avLst/>
          </a:prstGeom>
          <a:noFill/>
        </p:spPr>
        <p:txBody>
          <a:bodyPr wrap="none" rtlCol="0">
            <a:spAutoFit/>
          </a:bodyPr>
          <a:lstStyle/>
          <a:p>
            <a:r>
              <a:rPr lang="en-US" dirty="0" smtClean="0">
                <a:solidFill>
                  <a:srgbClr val="FF0000"/>
                </a:solidFill>
              </a:rPr>
              <a:t>2007</a:t>
            </a:r>
          </a:p>
        </p:txBody>
      </p:sp>
      <p:sp>
        <p:nvSpPr>
          <p:cNvPr id="15" name="TextBox 14"/>
          <p:cNvSpPr txBox="1"/>
          <p:nvPr/>
        </p:nvSpPr>
        <p:spPr>
          <a:xfrm>
            <a:off x="4800599" y="1897523"/>
            <a:ext cx="697627" cy="369332"/>
          </a:xfrm>
          <a:prstGeom prst="rect">
            <a:avLst/>
          </a:prstGeom>
          <a:noFill/>
        </p:spPr>
        <p:txBody>
          <a:bodyPr wrap="none" rtlCol="0">
            <a:spAutoFit/>
          </a:bodyPr>
          <a:lstStyle/>
          <a:p>
            <a:r>
              <a:rPr lang="en-US" dirty="0" smtClean="0">
                <a:solidFill>
                  <a:srgbClr val="FF0000"/>
                </a:solidFill>
              </a:rPr>
              <a:t>2010</a:t>
            </a:r>
          </a:p>
        </p:txBody>
      </p:sp>
      <p:sp>
        <p:nvSpPr>
          <p:cNvPr id="16" name="TextBox 15"/>
          <p:cNvSpPr txBox="1"/>
          <p:nvPr/>
        </p:nvSpPr>
        <p:spPr>
          <a:xfrm>
            <a:off x="4800600" y="575438"/>
            <a:ext cx="697627" cy="369332"/>
          </a:xfrm>
          <a:prstGeom prst="rect">
            <a:avLst/>
          </a:prstGeom>
          <a:noFill/>
        </p:spPr>
        <p:txBody>
          <a:bodyPr wrap="none" rtlCol="0">
            <a:spAutoFit/>
          </a:bodyPr>
          <a:lstStyle/>
          <a:p>
            <a:r>
              <a:rPr lang="en-US" dirty="0" smtClean="0">
                <a:solidFill>
                  <a:srgbClr val="FF0000"/>
                </a:solidFill>
              </a:rPr>
              <a:t>2008</a:t>
            </a:r>
          </a:p>
        </p:txBody>
      </p:sp>
      <p:sp>
        <p:nvSpPr>
          <p:cNvPr id="17" name="TextBox 16"/>
          <p:cNvSpPr txBox="1"/>
          <p:nvPr/>
        </p:nvSpPr>
        <p:spPr>
          <a:xfrm>
            <a:off x="228600" y="1916668"/>
            <a:ext cx="697627" cy="369332"/>
          </a:xfrm>
          <a:prstGeom prst="rect">
            <a:avLst/>
          </a:prstGeom>
          <a:noFill/>
        </p:spPr>
        <p:txBody>
          <a:bodyPr wrap="none" rtlCol="0">
            <a:spAutoFit/>
          </a:bodyPr>
          <a:lstStyle/>
          <a:p>
            <a:r>
              <a:rPr lang="en-US" dirty="0" smtClean="0">
                <a:solidFill>
                  <a:srgbClr val="FF0000"/>
                </a:solidFill>
              </a:rPr>
              <a:t>2009</a:t>
            </a:r>
          </a:p>
        </p:txBody>
      </p:sp>
      <p:sp>
        <p:nvSpPr>
          <p:cNvPr id="18" name="TextBox 17"/>
          <p:cNvSpPr txBox="1"/>
          <p:nvPr/>
        </p:nvSpPr>
        <p:spPr>
          <a:xfrm>
            <a:off x="228600" y="3248340"/>
            <a:ext cx="684867" cy="369332"/>
          </a:xfrm>
          <a:prstGeom prst="rect">
            <a:avLst/>
          </a:prstGeom>
          <a:noFill/>
        </p:spPr>
        <p:txBody>
          <a:bodyPr wrap="none" rtlCol="0">
            <a:spAutoFit/>
          </a:bodyPr>
          <a:lstStyle/>
          <a:p>
            <a:r>
              <a:rPr lang="en-US" dirty="0" smtClean="0">
                <a:solidFill>
                  <a:srgbClr val="FF0000"/>
                </a:solidFill>
              </a:rPr>
              <a:t>2011</a:t>
            </a:r>
          </a:p>
        </p:txBody>
      </p:sp>
      <p:sp>
        <p:nvSpPr>
          <p:cNvPr id="19" name="TextBox 18"/>
          <p:cNvSpPr txBox="1"/>
          <p:nvPr/>
        </p:nvSpPr>
        <p:spPr>
          <a:xfrm>
            <a:off x="4800600" y="3204422"/>
            <a:ext cx="697627" cy="369332"/>
          </a:xfrm>
          <a:prstGeom prst="rect">
            <a:avLst/>
          </a:prstGeom>
          <a:noFill/>
        </p:spPr>
        <p:txBody>
          <a:bodyPr wrap="none" rtlCol="0">
            <a:spAutoFit/>
          </a:bodyPr>
          <a:lstStyle/>
          <a:p>
            <a:r>
              <a:rPr lang="en-US" dirty="0" smtClean="0">
                <a:solidFill>
                  <a:srgbClr val="FF0000"/>
                </a:solidFill>
              </a:rPr>
              <a:t>2012</a:t>
            </a:r>
          </a:p>
        </p:txBody>
      </p:sp>
      <p:sp>
        <p:nvSpPr>
          <p:cNvPr id="20" name="TextBox 19"/>
          <p:cNvSpPr txBox="1"/>
          <p:nvPr/>
        </p:nvSpPr>
        <p:spPr>
          <a:xfrm>
            <a:off x="292972" y="4448785"/>
            <a:ext cx="697627" cy="369332"/>
          </a:xfrm>
          <a:prstGeom prst="rect">
            <a:avLst/>
          </a:prstGeom>
          <a:noFill/>
        </p:spPr>
        <p:txBody>
          <a:bodyPr wrap="none" rtlCol="0">
            <a:spAutoFit/>
          </a:bodyPr>
          <a:lstStyle/>
          <a:p>
            <a:r>
              <a:rPr lang="en-US" dirty="0" smtClean="0">
                <a:solidFill>
                  <a:srgbClr val="FF0000"/>
                </a:solidFill>
              </a:rPr>
              <a:t>2013</a:t>
            </a:r>
          </a:p>
        </p:txBody>
      </p:sp>
      <p:sp>
        <p:nvSpPr>
          <p:cNvPr id="21" name="TextBox 20"/>
          <p:cNvSpPr txBox="1"/>
          <p:nvPr/>
        </p:nvSpPr>
        <p:spPr>
          <a:xfrm>
            <a:off x="4800600" y="4452073"/>
            <a:ext cx="2223686" cy="369332"/>
          </a:xfrm>
          <a:prstGeom prst="rect">
            <a:avLst/>
          </a:prstGeom>
          <a:noFill/>
        </p:spPr>
        <p:txBody>
          <a:bodyPr wrap="none" rtlCol="0">
            <a:spAutoFit/>
          </a:bodyPr>
          <a:lstStyle/>
          <a:p>
            <a:r>
              <a:rPr lang="en-US" dirty="0" smtClean="0">
                <a:solidFill>
                  <a:srgbClr val="FF0000"/>
                </a:solidFill>
              </a:rPr>
              <a:t>2007-2012 average</a:t>
            </a:r>
          </a:p>
        </p:txBody>
      </p:sp>
      <p:sp>
        <p:nvSpPr>
          <p:cNvPr id="22" name="TextBox 21"/>
          <p:cNvSpPr txBox="1"/>
          <p:nvPr/>
        </p:nvSpPr>
        <p:spPr>
          <a:xfrm>
            <a:off x="8253380" y="6469911"/>
            <a:ext cx="877163" cy="369332"/>
          </a:xfrm>
          <a:prstGeom prst="rect">
            <a:avLst/>
          </a:prstGeom>
          <a:noFill/>
        </p:spPr>
        <p:txBody>
          <a:bodyPr wrap="none" rtlCol="0">
            <a:spAutoFit/>
          </a:bodyPr>
          <a:lstStyle/>
          <a:p>
            <a:r>
              <a:rPr lang="en-US" dirty="0" smtClean="0"/>
              <a:t>L. Zhu</a:t>
            </a:r>
          </a:p>
        </p:txBody>
      </p:sp>
      <p:sp>
        <p:nvSpPr>
          <p:cNvPr id="23" name="TextBox 22"/>
          <p:cNvSpPr txBox="1"/>
          <p:nvPr/>
        </p:nvSpPr>
        <p:spPr>
          <a:xfrm>
            <a:off x="152400" y="6172200"/>
            <a:ext cx="5683992" cy="646331"/>
          </a:xfrm>
          <a:prstGeom prst="rect">
            <a:avLst/>
          </a:prstGeom>
          <a:noFill/>
        </p:spPr>
        <p:txBody>
          <a:bodyPr wrap="none" rtlCol="0">
            <a:spAutoFit/>
          </a:bodyPr>
          <a:lstStyle/>
          <a:p>
            <a:pPr marL="285750" indent="-285750">
              <a:buFont typeface="Arial" panose="020B0604020202020204" pitchFamily="34" charset="0"/>
              <a:buChar char="•"/>
            </a:pPr>
            <a:r>
              <a:rPr lang="en-US" dirty="0" smtClean="0">
                <a:solidFill>
                  <a:srgbClr val="FF0000"/>
                </a:solidFill>
              </a:rPr>
              <a:t>Large IAV presumably driven by temperature</a:t>
            </a:r>
          </a:p>
          <a:p>
            <a:pPr marL="285750" indent="-285750">
              <a:buFont typeface="Arial" panose="020B0604020202020204" pitchFamily="34" charset="0"/>
              <a:buChar char="•"/>
            </a:pPr>
            <a:r>
              <a:rPr lang="en-US" dirty="0" smtClean="0">
                <a:solidFill>
                  <a:srgbClr val="FF0000"/>
                </a:solidFill>
              </a:rPr>
              <a:t>2013 is unusual in lack of Aug-to-Sep decrease</a:t>
            </a:r>
          </a:p>
        </p:txBody>
      </p:sp>
      <p:grpSp>
        <p:nvGrpSpPr>
          <p:cNvPr id="32" name="Group 31"/>
          <p:cNvGrpSpPr/>
          <p:nvPr/>
        </p:nvGrpSpPr>
        <p:grpSpPr>
          <a:xfrm>
            <a:off x="4850" y="1040340"/>
            <a:ext cx="8986750" cy="5055660"/>
            <a:chOff x="301441" y="964140"/>
            <a:chExt cx="8609109" cy="4691071"/>
          </a:xfrm>
        </p:grpSpPr>
        <p:pic>
          <p:nvPicPr>
            <p:cNvPr id="33" name="图片 3"/>
            <p:cNvPicPr>
              <a:picLocks noChangeAspect="1"/>
            </p:cNvPicPr>
            <p:nvPr/>
          </p:nvPicPr>
          <p:blipFill rotWithShape="1">
            <a:blip r:embed="rId2"/>
            <a:srcRect t="8402" b="60979"/>
            <a:stretch/>
          </p:blipFill>
          <p:spPr>
            <a:xfrm>
              <a:off x="312661" y="981167"/>
              <a:ext cx="4303059" cy="839931"/>
            </a:xfrm>
            <a:prstGeom prst="rect">
              <a:avLst/>
            </a:prstGeom>
          </p:spPr>
        </p:pic>
        <p:pic>
          <p:nvPicPr>
            <p:cNvPr id="34" name="图片 4"/>
            <p:cNvPicPr>
              <a:picLocks noChangeAspect="1"/>
            </p:cNvPicPr>
            <p:nvPr/>
          </p:nvPicPr>
          <p:blipFill rotWithShape="1">
            <a:blip r:embed="rId3"/>
            <a:srcRect t="8402" b="59738"/>
            <a:stretch/>
          </p:blipFill>
          <p:spPr>
            <a:xfrm>
              <a:off x="4566806" y="964140"/>
              <a:ext cx="4343744" cy="873983"/>
            </a:xfrm>
            <a:prstGeom prst="rect">
              <a:avLst/>
            </a:prstGeom>
          </p:spPr>
        </p:pic>
        <p:pic>
          <p:nvPicPr>
            <p:cNvPr id="35" name="图片 5"/>
            <p:cNvPicPr>
              <a:picLocks noChangeAspect="1"/>
            </p:cNvPicPr>
            <p:nvPr/>
          </p:nvPicPr>
          <p:blipFill rotWithShape="1">
            <a:blip r:embed="rId4"/>
            <a:srcRect t="7498" b="57630"/>
            <a:stretch/>
          </p:blipFill>
          <p:spPr>
            <a:xfrm>
              <a:off x="301441" y="2099186"/>
              <a:ext cx="4325498" cy="956603"/>
            </a:xfrm>
            <a:prstGeom prst="rect">
              <a:avLst/>
            </a:prstGeom>
          </p:spPr>
        </p:pic>
        <p:pic>
          <p:nvPicPr>
            <p:cNvPr id="36" name="图片 6"/>
            <p:cNvPicPr>
              <a:picLocks noChangeAspect="1"/>
            </p:cNvPicPr>
            <p:nvPr/>
          </p:nvPicPr>
          <p:blipFill rotWithShape="1">
            <a:blip r:embed="rId5"/>
            <a:srcRect t="7033" b="62245"/>
            <a:stretch/>
          </p:blipFill>
          <p:spPr>
            <a:xfrm>
              <a:off x="4579182" y="2147375"/>
              <a:ext cx="4318993" cy="842765"/>
            </a:xfrm>
            <a:prstGeom prst="rect">
              <a:avLst/>
            </a:prstGeom>
          </p:spPr>
        </p:pic>
        <p:pic>
          <p:nvPicPr>
            <p:cNvPr id="37" name="图片 1"/>
            <p:cNvPicPr>
              <a:picLocks noChangeAspect="1"/>
            </p:cNvPicPr>
            <p:nvPr/>
          </p:nvPicPr>
          <p:blipFill rotWithShape="1">
            <a:blip r:embed="rId6"/>
            <a:srcRect t="9296" b="59378"/>
            <a:stretch/>
          </p:blipFill>
          <p:spPr>
            <a:xfrm>
              <a:off x="305877" y="3333877"/>
              <a:ext cx="4316627" cy="859355"/>
            </a:xfrm>
            <a:prstGeom prst="rect">
              <a:avLst/>
            </a:prstGeom>
          </p:spPr>
        </p:pic>
        <p:pic>
          <p:nvPicPr>
            <p:cNvPr id="38" name="图片 2"/>
            <p:cNvPicPr>
              <a:picLocks noChangeAspect="1"/>
            </p:cNvPicPr>
            <p:nvPr/>
          </p:nvPicPr>
          <p:blipFill rotWithShape="1">
            <a:blip r:embed="rId7"/>
            <a:srcRect t="6239" b="63344"/>
            <a:stretch/>
          </p:blipFill>
          <p:spPr>
            <a:xfrm>
              <a:off x="4579182" y="3299392"/>
              <a:ext cx="4318993" cy="834401"/>
            </a:xfrm>
            <a:prstGeom prst="rect">
              <a:avLst/>
            </a:prstGeom>
          </p:spPr>
        </p:pic>
        <p:pic>
          <p:nvPicPr>
            <p:cNvPr id="39" name="图片 15"/>
            <p:cNvPicPr>
              <a:picLocks noChangeAspect="1"/>
            </p:cNvPicPr>
            <p:nvPr/>
          </p:nvPicPr>
          <p:blipFill rotWithShape="1">
            <a:blip r:embed="rId8"/>
            <a:srcRect t="8240" b="48602"/>
            <a:stretch/>
          </p:blipFill>
          <p:spPr>
            <a:xfrm>
              <a:off x="303507" y="4471320"/>
              <a:ext cx="4321366" cy="1183891"/>
            </a:xfrm>
            <a:prstGeom prst="rect">
              <a:avLst/>
            </a:prstGeom>
          </p:spPr>
        </p:pic>
        <p:pic>
          <p:nvPicPr>
            <p:cNvPr id="40" name="图片 17"/>
            <p:cNvPicPr>
              <a:picLocks noChangeAspect="1"/>
            </p:cNvPicPr>
            <p:nvPr/>
          </p:nvPicPr>
          <p:blipFill rotWithShape="1">
            <a:blip r:embed="rId9"/>
            <a:srcRect t="7601" b="48810"/>
            <a:stretch/>
          </p:blipFill>
          <p:spPr>
            <a:xfrm>
              <a:off x="4571798" y="4443046"/>
              <a:ext cx="4333760" cy="1195754"/>
            </a:xfrm>
            <a:prstGeom prst="rect">
              <a:avLst/>
            </a:prstGeom>
          </p:spPr>
        </p:pic>
      </p:grpSp>
    </p:spTree>
    <p:extLst>
      <p:ext uri="{BB962C8B-B14F-4D97-AF65-F5344CB8AC3E}">
        <p14:creationId xmlns:p14="http://schemas.microsoft.com/office/powerpoint/2010/main" val="3781981063"/>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dis_serie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745" y="1143000"/>
            <a:ext cx="7827549" cy="5306289"/>
          </a:xfrm>
          <a:prstGeom prst="rect">
            <a:avLst/>
          </a:prstGeom>
        </p:spPr>
      </p:pic>
      <p:sp>
        <p:nvSpPr>
          <p:cNvPr id="2" name="TextBox 1"/>
          <p:cNvSpPr txBox="1"/>
          <p:nvPr/>
        </p:nvSpPr>
        <p:spPr>
          <a:xfrm>
            <a:off x="176274" y="316468"/>
            <a:ext cx="8752524" cy="461665"/>
          </a:xfrm>
          <a:prstGeom prst="rect">
            <a:avLst/>
          </a:prstGeom>
          <a:noFill/>
        </p:spPr>
        <p:txBody>
          <a:bodyPr wrap="none" rtlCol="0">
            <a:spAutoFit/>
          </a:bodyPr>
          <a:lstStyle/>
          <a:p>
            <a:r>
              <a:rPr lang="en-US" sz="2400" dirty="0" smtClean="0">
                <a:solidFill>
                  <a:schemeClr val="accent6"/>
                </a:solidFill>
              </a:rPr>
              <a:t>MODIS AOD in 2013: sharp seasonal transition in mid-Sept.</a:t>
            </a:r>
          </a:p>
        </p:txBody>
      </p:sp>
      <p:sp>
        <p:nvSpPr>
          <p:cNvPr id="3" name="TextBox 2"/>
          <p:cNvSpPr txBox="1"/>
          <p:nvPr/>
        </p:nvSpPr>
        <p:spPr>
          <a:xfrm>
            <a:off x="8025987" y="6260068"/>
            <a:ext cx="902811" cy="369332"/>
          </a:xfrm>
          <a:prstGeom prst="rect">
            <a:avLst/>
          </a:prstGeom>
          <a:noFill/>
        </p:spPr>
        <p:txBody>
          <a:bodyPr wrap="none" rtlCol="0">
            <a:spAutoFit/>
          </a:bodyPr>
          <a:lstStyle/>
          <a:p>
            <a:r>
              <a:rPr lang="en-US" dirty="0" smtClean="0"/>
              <a:t>P. Kim</a:t>
            </a:r>
          </a:p>
        </p:txBody>
      </p:sp>
    </p:spTree>
    <p:extLst>
      <p:ext uri="{BB962C8B-B14F-4D97-AF65-F5344CB8AC3E}">
        <p14:creationId xmlns:p14="http://schemas.microsoft.com/office/powerpoint/2010/main" val="22757098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ite_aggregate_2.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329" y="304800"/>
            <a:ext cx="7707126" cy="5181600"/>
          </a:xfrm>
          <a:prstGeom prst="rect">
            <a:avLst/>
          </a:prstGeom>
        </p:spPr>
      </p:pic>
      <p:sp>
        <p:nvSpPr>
          <p:cNvPr id="2" name="TextBox 1"/>
          <p:cNvSpPr txBox="1"/>
          <p:nvPr/>
        </p:nvSpPr>
        <p:spPr>
          <a:xfrm>
            <a:off x="36394" y="5606534"/>
            <a:ext cx="10134600" cy="646331"/>
          </a:xfrm>
          <a:prstGeom prst="rect">
            <a:avLst/>
          </a:prstGeom>
          <a:noFill/>
        </p:spPr>
        <p:txBody>
          <a:bodyPr wrap="square" rtlCol="0">
            <a:spAutoFit/>
          </a:bodyPr>
          <a:lstStyle/>
          <a:p>
            <a:r>
              <a:rPr lang="en-US" dirty="0" smtClean="0">
                <a:solidFill>
                  <a:srgbClr val="FF0000"/>
                </a:solidFill>
              </a:rPr>
              <a:t>Mid-Sep transition in AOD is seen by AERONET and reproduced by GEOS-</a:t>
            </a:r>
            <a:r>
              <a:rPr lang="en-US" dirty="0" err="1" smtClean="0">
                <a:solidFill>
                  <a:srgbClr val="FF0000"/>
                </a:solidFill>
              </a:rPr>
              <a:t>Chem</a:t>
            </a:r>
            <a:r>
              <a:rPr lang="en-US" dirty="0" smtClean="0">
                <a:solidFill>
                  <a:srgbClr val="FF0000"/>
                </a:solidFill>
              </a:rPr>
              <a:t>;</a:t>
            </a:r>
          </a:p>
          <a:p>
            <a:r>
              <a:rPr lang="en-US" dirty="0" smtClean="0">
                <a:solidFill>
                  <a:srgbClr val="FF0000"/>
                </a:solidFill>
              </a:rPr>
              <a:t>driven by both organic and sulfate aerosol in the model</a:t>
            </a:r>
          </a:p>
        </p:txBody>
      </p:sp>
      <p:sp>
        <p:nvSpPr>
          <p:cNvPr id="3" name="TextBox 2"/>
          <p:cNvSpPr txBox="1"/>
          <p:nvPr/>
        </p:nvSpPr>
        <p:spPr>
          <a:xfrm>
            <a:off x="8077200" y="6444734"/>
            <a:ext cx="873060" cy="369332"/>
          </a:xfrm>
          <a:prstGeom prst="rect">
            <a:avLst/>
          </a:prstGeom>
          <a:noFill/>
        </p:spPr>
        <p:txBody>
          <a:bodyPr wrap="none" rtlCol="0">
            <a:spAutoFit/>
          </a:bodyPr>
          <a:lstStyle/>
          <a:p>
            <a:r>
              <a:rPr lang="en-US" dirty="0" smtClean="0"/>
              <a:t>P. Kim</a:t>
            </a:r>
          </a:p>
        </p:txBody>
      </p:sp>
    </p:spTree>
    <p:extLst>
      <p:ext uri="{BB962C8B-B14F-4D97-AF65-F5344CB8AC3E}">
        <p14:creationId xmlns:p14="http://schemas.microsoft.com/office/powerpoint/2010/main" val="7796456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2982"/>
            <a:ext cx="8839200" cy="1143000"/>
          </a:xfrm>
        </p:spPr>
        <p:txBody>
          <a:bodyPr/>
          <a:lstStyle/>
          <a:p>
            <a:r>
              <a:rPr lang="en-US" dirty="0" smtClean="0"/>
              <a:t>Sulfate decline in September driven by H</a:t>
            </a:r>
            <a:r>
              <a:rPr lang="en-US" baseline="-25000" dirty="0" smtClean="0"/>
              <a:t>2</a:t>
            </a:r>
            <a:r>
              <a:rPr lang="en-US" dirty="0" smtClean="0"/>
              <a:t>O</a:t>
            </a:r>
            <a:r>
              <a:rPr lang="en-US" baseline="-25000" dirty="0" smtClean="0"/>
              <a:t>2</a:t>
            </a:r>
            <a:r>
              <a:rPr lang="en-US" dirty="0" smtClean="0"/>
              <a:t> seasonal drop</a:t>
            </a:r>
            <a:endParaRPr lang="en-US" dirty="0"/>
          </a:p>
        </p:txBody>
      </p:sp>
      <p:sp>
        <p:nvSpPr>
          <p:cNvPr id="4" name="TextBox 3"/>
          <p:cNvSpPr txBox="1"/>
          <p:nvPr/>
        </p:nvSpPr>
        <p:spPr>
          <a:xfrm>
            <a:off x="5105400" y="1186934"/>
            <a:ext cx="2906565" cy="369332"/>
          </a:xfrm>
          <a:prstGeom prst="rect">
            <a:avLst/>
          </a:prstGeom>
          <a:noFill/>
        </p:spPr>
        <p:txBody>
          <a:bodyPr wrap="none" rtlCol="0">
            <a:spAutoFit/>
          </a:bodyPr>
          <a:lstStyle/>
          <a:p>
            <a:r>
              <a:rPr lang="en-US" dirty="0" smtClean="0"/>
              <a:t>Model vs. observed H</a:t>
            </a:r>
            <a:r>
              <a:rPr lang="en-US" baseline="-25000" dirty="0" smtClean="0"/>
              <a:t>2</a:t>
            </a:r>
            <a:r>
              <a:rPr lang="en-US" dirty="0" smtClean="0"/>
              <a:t>O</a:t>
            </a:r>
            <a:r>
              <a:rPr lang="en-US" baseline="-25000" dirty="0" smtClean="0"/>
              <a:t>2</a:t>
            </a:r>
            <a:endParaRPr lang="en-US" dirty="0" smtClean="0"/>
          </a:p>
        </p:txBody>
      </p:sp>
      <p:sp>
        <p:nvSpPr>
          <p:cNvPr id="5" name="TextBox 4"/>
          <p:cNvSpPr txBox="1"/>
          <p:nvPr/>
        </p:nvSpPr>
        <p:spPr>
          <a:xfrm>
            <a:off x="6842177" y="6400800"/>
            <a:ext cx="2378023" cy="369332"/>
          </a:xfrm>
          <a:prstGeom prst="rect">
            <a:avLst/>
          </a:prstGeom>
          <a:noFill/>
        </p:spPr>
        <p:txBody>
          <a:bodyPr wrap="none" rtlCol="0">
            <a:spAutoFit/>
          </a:bodyPr>
          <a:lstStyle/>
          <a:p>
            <a:r>
              <a:rPr lang="en-US" dirty="0" smtClean="0"/>
              <a:t>P. </a:t>
            </a:r>
            <a:r>
              <a:rPr lang="en-US" dirty="0" err="1" smtClean="0"/>
              <a:t>Wennberg</a:t>
            </a:r>
            <a:r>
              <a:rPr lang="en-US" dirty="0" smtClean="0"/>
              <a:t>, P. Kim</a:t>
            </a:r>
          </a:p>
        </p:txBody>
      </p:sp>
      <p:sp>
        <p:nvSpPr>
          <p:cNvPr id="6" name="TextBox 5"/>
          <p:cNvSpPr txBox="1"/>
          <p:nvPr/>
        </p:nvSpPr>
        <p:spPr>
          <a:xfrm>
            <a:off x="0" y="5754469"/>
            <a:ext cx="8366458" cy="646331"/>
          </a:xfrm>
          <a:prstGeom prst="rect">
            <a:avLst/>
          </a:prstGeom>
          <a:noFill/>
        </p:spPr>
        <p:txBody>
          <a:bodyPr wrap="none" rtlCol="0">
            <a:spAutoFit/>
          </a:bodyPr>
          <a:lstStyle/>
          <a:p>
            <a:pPr marL="285750" indent="-285750">
              <a:buFont typeface="Arial" panose="020B0604020202020204" pitchFamily="34" charset="0"/>
              <a:buChar char="•"/>
            </a:pPr>
            <a:r>
              <a:rPr lang="en-US" dirty="0" smtClean="0">
                <a:solidFill>
                  <a:srgbClr val="FF0000"/>
                </a:solidFill>
              </a:rPr>
              <a:t>Sharp seasonal decline of photochemical source of </a:t>
            </a:r>
            <a:r>
              <a:rPr lang="en-US" dirty="0" err="1" smtClean="0">
                <a:solidFill>
                  <a:srgbClr val="FF0000"/>
                </a:solidFill>
              </a:rPr>
              <a:t>HO</a:t>
            </a:r>
            <a:r>
              <a:rPr lang="en-US" baseline="-25000" dirty="0" err="1" smtClean="0">
                <a:solidFill>
                  <a:srgbClr val="FF0000"/>
                </a:solidFill>
              </a:rPr>
              <a:t>x</a:t>
            </a:r>
            <a:r>
              <a:rPr lang="en-US" dirty="0" smtClean="0">
                <a:solidFill>
                  <a:srgbClr val="FF0000"/>
                </a:solidFill>
              </a:rPr>
              <a:t> radicals (UV-B)</a:t>
            </a:r>
          </a:p>
          <a:p>
            <a:pPr marL="285750" indent="-285750">
              <a:buFont typeface="Arial" panose="020B0604020202020204" pitchFamily="34" charset="0"/>
              <a:buChar char="•"/>
            </a:pPr>
            <a:r>
              <a:rPr lang="en-US" dirty="0" smtClean="0">
                <a:solidFill>
                  <a:srgbClr val="FF0000"/>
                </a:solidFill>
              </a:rPr>
              <a:t>Transition even shaper for H</a:t>
            </a:r>
            <a:r>
              <a:rPr lang="en-US" baseline="-25000" dirty="0" smtClean="0">
                <a:solidFill>
                  <a:srgbClr val="FF0000"/>
                </a:solidFill>
              </a:rPr>
              <a:t>2</a:t>
            </a:r>
            <a:r>
              <a:rPr lang="en-US" dirty="0" smtClean="0">
                <a:solidFill>
                  <a:srgbClr val="FF0000"/>
                </a:solidFill>
              </a:rPr>
              <a:t>O</a:t>
            </a:r>
            <a:r>
              <a:rPr lang="en-US" baseline="-25000" dirty="0" smtClean="0">
                <a:solidFill>
                  <a:srgbClr val="FF0000"/>
                </a:solidFill>
              </a:rPr>
              <a:t>2</a:t>
            </a:r>
            <a:r>
              <a:rPr lang="en-US" dirty="0" smtClean="0">
                <a:solidFill>
                  <a:srgbClr val="FF0000"/>
                </a:solidFill>
              </a:rPr>
              <a:t> due to </a:t>
            </a:r>
            <a:r>
              <a:rPr lang="en-US" dirty="0" err="1" smtClean="0">
                <a:solidFill>
                  <a:srgbClr val="FF0000"/>
                </a:solidFill>
              </a:rPr>
              <a:t>NO</a:t>
            </a:r>
            <a:r>
              <a:rPr lang="en-US" baseline="-25000" dirty="0" err="1" smtClean="0">
                <a:solidFill>
                  <a:srgbClr val="FF0000"/>
                </a:solidFill>
              </a:rPr>
              <a:t>x</a:t>
            </a:r>
            <a:r>
              <a:rPr lang="en-US" dirty="0" smtClean="0">
                <a:solidFill>
                  <a:srgbClr val="FF0000"/>
                </a:solidFill>
              </a:rPr>
              <a:t> competition for </a:t>
            </a:r>
            <a:r>
              <a:rPr lang="en-US" dirty="0" err="1" smtClean="0">
                <a:solidFill>
                  <a:srgbClr val="FF0000"/>
                </a:solidFill>
              </a:rPr>
              <a:t>HO</a:t>
            </a:r>
            <a:r>
              <a:rPr lang="en-US" baseline="-25000" dirty="0" err="1" smtClean="0">
                <a:solidFill>
                  <a:srgbClr val="FF0000"/>
                </a:solidFill>
              </a:rPr>
              <a:t>x</a:t>
            </a:r>
            <a:r>
              <a:rPr lang="en-US" dirty="0" smtClean="0">
                <a:solidFill>
                  <a:srgbClr val="FF0000"/>
                </a:solidFill>
              </a:rPr>
              <a:t> radicals</a:t>
            </a:r>
          </a:p>
        </p:txBody>
      </p:sp>
      <p:pic>
        <p:nvPicPr>
          <p:cNvPr id="7" name="Picture 6" descr="H2O2.eps.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57910" y="1828800"/>
            <a:ext cx="4858794" cy="3584356"/>
          </a:xfrm>
          <a:prstGeom prst="rect">
            <a:avLst/>
          </a:prstGeom>
        </p:spPr>
      </p:pic>
      <p:pic>
        <p:nvPicPr>
          <p:cNvPr id="8" name="Picture 7" descr="H2O2_Timeseries.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52" y="1828800"/>
            <a:ext cx="3877066" cy="3488381"/>
          </a:xfrm>
          <a:prstGeom prst="rect">
            <a:avLst/>
          </a:prstGeom>
        </p:spPr>
      </p:pic>
      <p:sp>
        <p:nvSpPr>
          <p:cNvPr id="9" name="TextBox 8"/>
          <p:cNvSpPr txBox="1"/>
          <p:nvPr/>
        </p:nvSpPr>
        <p:spPr>
          <a:xfrm>
            <a:off x="394647" y="1371600"/>
            <a:ext cx="3419526" cy="369332"/>
          </a:xfrm>
          <a:prstGeom prst="rect">
            <a:avLst/>
          </a:prstGeom>
          <a:noFill/>
        </p:spPr>
        <p:txBody>
          <a:bodyPr wrap="none" rtlCol="0">
            <a:spAutoFit/>
          </a:bodyPr>
          <a:lstStyle/>
          <a:p>
            <a:r>
              <a:rPr lang="en-US" dirty="0" smtClean="0"/>
              <a:t>GEOS-</a:t>
            </a:r>
            <a:r>
              <a:rPr lang="en-US" dirty="0" err="1" smtClean="0"/>
              <a:t>Chem</a:t>
            </a:r>
            <a:r>
              <a:rPr lang="en-US" dirty="0" smtClean="0"/>
              <a:t> H</a:t>
            </a:r>
            <a:r>
              <a:rPr lang="en-US" baseline="-25000" dirty="0" smtClean="0"/>
              <a:t>2</a:t>
            </a:r>
            <a:r>
              <a:rPr lang="en-US" dirty="0" smtClean="0"/>
              <a:t>O</a:t>
            </a:r>
            <a:r>
              <a:rPr lang="en-US" baseline="-25000" dirty="0" smtClean="0"/>
              <a:t>2</a:t>
            </a:r>
            <a:r>
              <a:rPr lang="en-US" dirty="0" smtClean="0"/>
              <a:t> time series</a:t>
            </a:r>
          </a:p>
        </p:txBody>
      </p:sp>
    </p:spTree>
    <p:extLst>
      <p:ext uri="{BB962C8B-B14F-4D97-AF65-F5344CB8AC3E}">
        <p14:creationId xmlns:p14="http://schemas.microsoft.com/office/powerpoint/2010/main" val="1312598093"/>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81000"/>
            <a:ext cx="9144000" cy="1143000"/>
          </a:xfrm>
        </p:spPr>
        <p:txBody>
          <a:bodyPr/>
          <a:lstStyle/>
          <a:p>
            <a:r>
              <a:rPr lang="en-US" dirty="0" smtClean="0"/>
              <a:t>Some major stories on Southeast US chemistry</a:t>
            </a:r>
            <a:br>
              <a:rPr lang="en-US" dirty="0" smtClean="0"/>
            </a:br>
            <a:r>
              <a:rPr lang="en-US" dirty="0" smtClean="0"/>
              <a:t>emerging from SEAC</a:t>
            </a:r>
            <a:r>
              <a:rPr lang="en-US" baseline="30000" dirty="0" smtClean="0"/>
              <a:t>4</a:t>
            </a:r>
            <a:r>
              <a:rPr lang="en-US" dirty="0" smtClean="0"/>
              <a:t>RS</a:t>
            </a:r>
            <a:endParaRPr lang="en-US" dirty="0"/>
          </a:p>
        </p:txBody>
      </p:sp>
      <p:sp>
        <p:nvSpPr>
          <p:cNvPr id="3" name="TextBox 2"/>
          <p:cNvSpPr txBox="1"/>
          <p:nvPr/>
        </p:nvSpPr>
        <p:spPr>
          <a:xfrm>
            <a:off x="228600" y="1828800"/>
            <a:ext cx="8534400" cy="3416320"/>
          </a:xfrm>
          <a:prstGeom prst="rect">
            <a:avLst/>
          </a:prstGeom>
          <a:noFill/>
        </p:spPr>
        <p:txBody>
          <a:bodyPr wrap="square" rtlCol="0">
            <a:spAutoFit/>
          </a:bodyPr>
          <a:lstStyle/>
          <a:p>
            <a:pPr marL="285750" indent="-285750">
              <a:buFont typeface="Arial" panose="020B0604020202020204" pitchFamily="34" charset="0"/>
              <a:buChar char="•"/>
            </a:pPr>
            <a:r>
              <a:rPr lang="en-US" dirty="0" smtClean="0"/>
              <a:t>New observational constraints on isoprene oxidation products in the low-</a:t>
            </a:r>
            <a:r>
              <a:rPr lang="en-US" dirty="0" err="1" smtClean="0"/>
              <a:t>NO</a:t>
            </a:r>
            <a:r>
              <a:rPr lang="en-US" baseline="-25000" dirty="0" err="1" smtClean="0"/>
              <a:t>x</a:t>
            </a:r>
            <a:r>
              <a:rPr lang="en-US" dirty="0" smtClean="0"/>
              <a:t> regime: major implications for models of ozone, </a:t>
            </a:r>
            <a:r>
              <a:rPr lang="en-US" dirty="0" err="1" smtClean="0"/>
              <a:t>NO</a:t>
            </a:r>
            <a:r>
              <a:rPr lang="en-US" baseline="-25000" dirty="0" err="1" smtClean="0"/>
              <a:t>x</a:t>
            </a:r>
            <a:r>
              <a:rPr lang="en-US" dirty="0" smtClean="0"/>
              <a:t>, OH, HCHO, aerosols. May explain general model overestimate of ozone in Southeast</a:t>
            </a:r>
          </a:p>
          <a:p>
            <a:pPr marL="285750" indent="-285750">
              <a:buFont typeface="Arial" panose="020B0604020202020204" pitchFamily="34" charset="0"/>
              <a:buChar char="•"/>
            </a:pPr>
            <a:r>
              <a:rPr lang="en-US" dirty="0" smtClean="0"/>
              <a:t>Major loss </a:t>
            </a:r>
            <a:r>
              <a:rPr lang="en-US" dirty="0"/>
              <a:t>of </a:t>
            </a:r>
            <a:r>
              <a:rPr lang="en-US" dirty="0" err="1"/>
              <a:t>NO</a:t>
            </a:r>
            <a:r>
              <a:rPr lang="en-US" baseline="-25000" dirty="0" err="1"/>
              <a:t>x</a:t>
            </a:r>
            <a:r>
              <a:rPr lang="en-US" dirty="0"/>
              <a:t> to organic aerosol nitrates – implications for ozone, aerosol, N </a:t>
            </a:r>
            <a:r>
              <a:rPr lang="en-US" dirty="0" smtClean="0"/>
              <a:t>deposition</a:t>
            </a:r>
          </a:p>
          <a:p>
            <a:pPr marL="285750" indent="-285750">
              <a:buFont typeface="Arial" panose="020B0604020202020204" pitchFamily="34" charset="0"/>
              <a:buChar char="•"/>
            </a:pPr>
            <a:r>
              <a:rPr lang="en-US" dirty="0" smtClean="0"/>
              <a:t>First (Indirect) validation of HCHO measurements from space</a:t>
            </a:r>
          </a:p>
          <a:p>
            <a:pPr marL="285750" indent="-285750">
              <a:buFont typeface="Arial" panose="020B0604020202020204" pitchFamily="34" charset="0"/>
              <a:buChar char="•"/>
            </a:pPr>
            <a:r>
              <a:rPr lang="en-US" dirty="0"/>
              <a:t>I</a:t>
            </a:r>
            <a:r>
              <a:rPr lang="en-US" dirty="0" smtClean="0"/>
              <a:t>mproved understanding of HCHO yields from isoprene: increased confidence in interpreting HCHO measurements from space</a:t>
            </a:r>
          </a:p>
          <a:p>
            <a:pPr marL="285750" indent="-285750">
              <a:buFont typeface="Arial" panose="020B0604020202020204" pitchFamily="34" charset="0"/>
              <a:buChar char="•"/>
            </a:pPr>
            <a:r>
              <a:rPr lang="en-US" dirty="0" smtClean="0"/>
              <a:t>Constraints on emissions of biogenic and anthropogenic VOCs</a:t>
            </a:r>
          </a:p>
          <a:p>
            <a:pPr marL="285750" indent="-285750">
              <a:buFont typeface="Arial" panose="020B0604020202020204" pitchFamily="34" charset="0"/>
              <a:buChar char="•"/>
            </a:pPr>
            <a:r>
              <a:rPr lang="en-US" dirty="0" smtClean="0"/>
              <a:t>Explanation of seasonal transition of AODs seen from space as driven by both organic and sulfate aerosol</a:t>
            </a:r>
          </a:p>
          <a:p>
            <a:pPr marL="285750" indent="-285750">
              <a:buFont typeface="Arial" panose="020B0604020202020204" pitchFamily="34" charset="0"/>
              <a:buChar char="•"/>
            </a:pPr>
            <a:r>
              <a:rPr lang="en-US" dirty="0" smtClean="0"/>
              <a:t>New constraints on US methane sources</a:t>
            </a:r>
          </a:p>
        </p:txBody>
      </p:sp>
    </p:spTree>
    <p:extLst>
      <p:ext uri="{BB962C8B-B14F-4D97-AF65-F5344CB8AC3E}">
        <p14:creationId xmlns:p14="http://schemas.microsoft.com/office/powerpoint/2010/main" val="3136353663"/>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977405"/>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etrieveImage (3).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9362" y="329184"/>
            <a:ext cx="4533900" cy="3238500"/>
          </a:xfrm>
          <a:prstGeom prst="rect">
            <a:avLst/>
          </a:prstGeom>
        </p:spPr>
      </p:pic>
      <p:sp>
        <p:nvSpPr>
          <p:cNvPr id="4" name="TextBox 3"/>
          <p:cNvSpPr txBox="1"/>
          <p:nvPr/>
        </p:nvSpPr>
        <p:spPr>
          <a:xfrm>
            <a:off x="5871323" y="6343848"/>
            <a:ext cx="2991511" cy="369332"/>
          </a:xfrm>
          <a:prstGeom prst="rect">
            <a:avLst/>
          </a:prstGeom>
          <a:noFill/>
        </p:spPr>
        <p:txBody>
          <a:bodyPr wrap="none" rtlCol="0">
            <a:spAutoFit/>
          </a:bodyPr>
          <a:lstStyle/>
          <a:p>
            <a:r>
              <a:rPr lang="en-US" b="1" dirty="0" smtClean="0"/>
              <a:t>AURA MODIS AOD @ 550 nm</a:t>
            </a:r>
          </a:p>
        </p:txBody>
      </p:sp>
      <p:pic>
        <p:nvPicPr>
          <p:cNvPr id="5" name="Picture 4" descr="retrieveImage (1).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64" y="329184"/>
            <a:ext cx="4533900" cy="3238500"/>
          </a:xfrm>
          <a:prstGeom prst="rect">
            <a:avLst/>
          </a:prstGeom>
        </p:spPr>
      </p:pic>
      <p:pic>
        <p:nvPicPr>
          <p:cNvPr id="7" name="Picture 6" descr="retrieveImage (5).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64" y="3474680"/>
            <a:ext cx="4533900" cy="3238500"/>
          </a:xfrm>
          <a:prstGeom prst="rect">
            <a:avLst/>
          </a:prstGeom>
        </p:spPr>
      </p:pic>
    </p:spTree>
    <p:extLst>
      <p:ext uri="{BB962C8B-B14F-4D97-AF65-F5344CB8AC3E}">
        <p14:creationId xmlns:p14="http://schemas.microsoft.com/office/powerpoint/2010/main" val="327789923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428" y="-283637"/>
            <a:ext cx="8264990" cy="1143000"/>
          </a:xfrm>
        </p:spPr>
        <p:txBody>
          <a:bodyPr/>
          <a:lstStyle/>
          <a:p>
            <a:r>
              <a:rPr lang="en-US" dirty="0" smtClean="0"/>
              <a:t>Distributions of </a:t>
            </a:r>
            <a:r>
              <a:rPr lang="en-US" dirty="0" err="1" smtClean="0"/>
              <a:t>NO</a:t>
            </a:r>
            <a:r>
              <a:rPr lang="en-US" baseline="-25000" dirty="0" err="1" smtClean="0"/>
              <a:t>x</a:t>
            </a:r>
            <a:r>
              <a:rPr lang="en-US" baseline="-25000" dirty="0" smtClean="0"/>
              <a:t>,</a:t>
            </a:r>
            <a:r>
              <a:rPr lang="en-US" dirty="0" smtClean="0"/>
              <a:t> </a:t>
            </a:r>
            <a:r>
              <a:rPr lang="en-US" dirty="0"/>
              <a:t>i</a:t>
            </a:r>
            <a:r>
              <a:rPr lang="en-US" dirty="0" smtClean="0"/>
              <a:t>soprene, HCHO, OH below 2 km</a:t>
            </a:r>
            <a:endParaRPr lang="en-US" dirty="0"/>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74697"/>
            <a:ext cx="7238999" cy="5755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bwMode="auto">
          <a:xfrm>
            <a:off x="152400" y="3552323"/>
            <a:ext cx="4000499" cy="3153277"/>
          </a:xfrm>
          <a:prstGeom prst="rect">
            <a:avLst/>
          </a:prstGeom>
          <a:solidFill>
            <a:schemeClr val="bg1"/>
          </a:solidFill>
          <a:ln w="9525" cap="flat" cmpd="sng" algn="ctr">
            <a:solidFill>
              <a:schemeClr val="accent3"/>
            </a:solidFill>
            <a:prstDash val="solid"/>
            <a:round/>
            <a:headEnd type="none" w="med" len="med"/>
            <a:tailEnd type="triangle" w="lg" len="lg"/>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chemeClr val="tx1"/>
              </a:solidFill>
              <a:effectLst/>
              <a:latin typeface="Helvetica" charset="0"/>
            </a:endParaRPr>
          </a:p>
        </p:txBody>
      </p:sp>
      <p:sp>
        <p:nvSpPr>
          <p:cNvPr id="12" name="TextBox 11"/>
          <p:cNvSpPr txBox="1"/>
          <p:nvPr/>
        </p:nvSpPr>
        <p:spPr>
          <a:xfrm>
            <a:off x="421810" y="6336268"/>
            <a:ext cx="8289608" cy="369332"/>
          </a:xfrm>
          <a:prstGeom prst="rect">
            <a:avLst/>
          </a:prstGeom>
          <a:noFill/>
        </p:spPr>
        <p:txBody>
          <a:bodyPr wrap="square" rtlCol="0">
            <a:spAutoFit/>
          </a:bodyPr>
          <a:lstStyle/>
          <a:p>
            <a:r>
              <a:rPr lang="en-US" dirty="0" smtClean="0">
                <a:solidFill>
                  <a:srgbClr val="FF0000"/>
                </a:solidFill>
              </a:rPr>
              <a:t>Very high isoprene in Ozarks  appears to reflect low </a:t>
            </a:r>
            <a:r>
              <a:rPr lang="en-US" dirty="0" err="1" smtClean="0">
                <a:solidFill>
                  <a:srgbClr val="FF0000"/>
                </a:solidFill>
              </a:rPr>
              <a:t>NO</a:t>
            </a:r>
            <a:r>
              <a:rPr lang="en-US" baseline="-25000" dirty="0" err="1" smtClean="0">
                <a:solidFill>
                  <a:srgbClr val="FF0000"/>
                </a:solidFill>
              </a:rPr>
              <a:t>x</a:t>
            </a:r>
            <a:r>
              <a:rPr lang="en-US" dirty="0" smtClean="0">
                <a:solidFill>
                  <a:srgbClr val="FF0000"/>
                </a:solidFill>
              </a:rPr>
              <a:t>, OH depletion </a:t>
            </a:r>
          </a:p>
        </p:txBody>
      </p:sp>
      <p:sp>
        <p:nvSpPr>
          <p:cNvPr id="13" name="TextBox 12"/>
          <p:cNvSpPr txBox="1"/>
          <p:nvPr/>
        </p:nvSpPr>
        <p:spPr>
          <a:xfrm>
            <a:off x="0" y="490031"/>
            <a:ext cx="1757212" cy="369332"/>
          </a:xfrm>
          <a:prstGeom prst="rect">
            <a:avLst/>
          </a:prstGeom>
          <a:noFill/>
        </p:spPr>
        <p:txBody>
          <a:bodyPr wrap="none" rtlCol="0">
            <a:spAutoFit/>
          </a:bodyPr>
          <a:lstStyle/>
          <a:p>
            <a:r>
              <a:rPr lang="en-US" dirty="0" err="1" smtClean="0"/>
              <a:t>NO</a:t>
            </a:r>
            <a:r>
              <a:rPr lang="en-US" baseline="-25000" dirty="0" err="1" smtClean="0"/>
              <a:t>x</a:t>
            </a:r>
            <a:r>
              <a:rPr lang="en-US" dirty="0"/>
              <a:t> </a:t>
            </a:r>
            <a:r>
              <a:rPr lang="en-US" dirty="0" smtClean="0"/>
              <a:t>(Ryerson)</a:t>
            </a:r>
          </a:p>
        </p:txBody>
      </p:sp>
      <p:sp>
        <p:nvSpPr>
          <p:cNvPr id="14" name="TextBox 13"/>
          <p:cNvSpPr txBox="1"/>
          <p:nvPr/>
        </p:nvSpPr>
        <p:spPr>
          <a:xfrm>
            <a:off x="6781800" y="490031"/>
            <a:ext cx="2401170" cy="369332"/>
          </a:xfrm>
          <a:prstGeom prst="rect">
            <a:avLst/>
          </a:prstGeom>
          <a:noFill/>
        </p:spPr>
        <p:txBody>
          <a:bodyPr wrap="none" rtlCol="0">
            <a:spAutoFit/>
          </a:bodyPr>
          <a:lstStyle/>
          <a:p>
            <a:r>
              <a:rPr lang="en-US" dirty="0" smtClean="0"/>
              <a:t>Isoprene (</a:t>
            </a:r>
            <a:r>
              <a:rPr lang="en-US" dirty="0" err="1" smtClean="0"/>
              <a:t>Wisthaler</a:t>
            </a:r>
            <a:r>
              <a:rPr lang="en-US" dirty="0" smtClean="0"/>
              <a:t>)</a:t>
            </a:r>
          </a:p>
        </p:txBody>
      </p:sp>
      <p:sp>
        <p:nvSpPr>
          <p:cNvPr id="15" name="TextBox 14"/>
          <p:cNvSpPr txBox="1"/>
          <p:nvPr/>
        </p:nvSpPr>
        <p:spPr>
          <a:xfrm>
            <a:off x="7010400" y="3429000"/>
            <a:ext cx="2133918" cy="369332"/>
          </a:xfrm>
          <a:prstGeom prst="rect">
            <a:avLst/>
          </a:prstGeom>
          <a:noFill/>
        </p:spPr>
        <p:txBody>
          <a:bodyPr wrap="none" rtlCol="0">
            <a:spAutoFit/>
          </a:bodyPr>
          <a:lstStyle/>
          <a:p>
            <a:r>
              <a:rPr lang="en-US" dirty="0" smtClean="0"/>
              <a:t>Model OH (Olson)</a:t>
            </a:r>
          </a:p>
        </p:txBody>
      </p:sp>
      <p:pic>
        <p:nvPicPr>
          <p:cNvPr id="16"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397192" y="3565608"/>
            <a:ext cx="3755707" cy="26827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42619" y="3429000"/>
            <a:ext cx="1633781" cy="369332"/>
          </a:xfrm>
          <a:prstGeom prst="rect">
            <a:avLst/>
          </a:prstGeom>
          <a:noFill/>
        </p:spPr>
        <p:txBody>
          <a:bodyPr wrap="none" rtlCol="0">
            <a:spAutoFit/>
          </a:bodyPr>
          <a:lstStyle/>
          <a:p>
            <a:r>
              <a:rPr lang="en-US" dirty="0" smtClean="0"/>
              <a:t>HCHO (Fried)</a:t>
            </a:r>
          </a:p>
        </p:txBody>
      </p:sp>
    </p:spTree>
    <p:extLst>
      <p:ext uri="{BB962C8B-B14F-4D97-AF65-F5344CB8AC3E}">
        <p14:creationId xmlns:p14="http://schemas.microsoft.com/office/powerpoint/2010/main" val="196141112"/>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7772400" cy="1143000"/>
          </a:xfrm>
        </p:spPr>
        <p:txBody>
          <a:bodyPr/>
          <a:lstStyle/>
          <a:p>
            <a:r>
              <a:rPr lang="en-US" dirty="0" smtClean="0"/>
              <a:t>DIAL measurements in Southeast</a:t>
            </a:r>
            <a:endParaRPr lang="en-US" dirty="0"/>
          </a:p>
        </p:txBody>
      </p:sp>
      <p:sp>
        <p:nvSpPr>
          <p:cNvPr id="38" name="TextBox 37"/>
          <p:cNvSpPr txBox="1"/>
          <p:nvPr/>
        </p:nvSpPr>
        <p:spPr>
          <a:xfrm>
            <a:off x="14999319" y="15717564"/>
            <a:ext cx="1508487" cy="406751"/>
          </a:xfrm>
          <a:prstGeom prst="rect">
            <a:avLst/>
          </a:prstGeom>
          <a:noFill/>
        </p:spPr>
        <p:txBody>
          <a:bodyPr wrap="non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white"/>
                </a:solidFill>
                <a:effectLst/>
                <a:uLnTx/>
                <a:uFillTx/>
                <a:latin typeface="Calibri"/>
              </a:rPr>
              <a:t>MCS (Clouds)</a:t>
            </a:r>
          </a:p>
        </p:txBody>
      </p:sp>
      <p:sp>
        <p:nvSpPr>
          <p:cNvPr id="39" name="TextBox 38"/>
          <p:cNvSpPr txBox="1"/>
          <p:nvPr/>
        </p:nvSpPr>
        <p:spPr>
          <a:xfrm>
            <a:off x="17248537" y="15717564"/>
            <a:ext cx="2177343" cy="369332"/>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chemeClr val="bg1"/>
                </a:solidFill>
                <a:effectLst/>
                <a:uLnTx/>
                <a:uFillTx/>
                <a:latin typeface="Calibri"/>
              </a:rPr>
              <a:t>Aerosol Backscatter</a:t>
            </a:r>
          </a:p>
        </p:txBody>
      </p:sp>
      <p:sp>
        <p:nvSpPr>
          <p:cNvPr id="40" name="TextBox 39"/>
          <p:cNvSpPr txBox="1"/>
          <p:nvPr/>
        </p:nvSpPr>
        <p:spPr>
          <a:xfrm>
            <a:off x="16914006" y="15975535"/>
            <a:ext cx="5885306" cy="1938992"/>
          </a:xfrm>
          <a:prstGeom prst="rect">
            <a:avLst/>
          </a:prstGeom>
          <a:solidFill>
            <a:srgbClr val="CCFFFF"/>
          </a:solidFill>
          <a:ln w="19050" cmpd="dbl">
            <a:solidFill>
              <a:srgbClr val="0000FF"/>
            </a:solidFill>
          </a:ln>
        </p:spPr>
        <p:txBody>
          <a:bodyPr wrap="square" rtlCol="0">
            <a:spAutoFit/>
          </a:bodyPr>
          <a:lstStyle>
            <a:defPPr>
              <a:defRPr lang="en-US"/>
            </a:defPPr>
            <a:lvl1pPr algn="ctr">
              <a:defRPr sz="2800" b="1"/>
            </a:lvl1pPr>
          </a:lstStyle>
          <a:p>
            <a:pPr algn="l"/>
            <a:r>
              <a:rPr lang="en-US" sz="2000" b="0" dirty="0">
                <a:solidFill>
                  <a:srgbClr val="000000"/>
                </a:solidFill>
              </a:rPr>
              <a:t>Lidar intensive products highlight various aerosol types in composited longitudinal profiles (e.g.)</a:t>
            </a:r>
          </a:p>
          <a:p>
            <a:pPr marL="285750" indent="-285750" algn="l">
              <a:buFont typeface="Arial" panose="020B0604020202020204" pitchFamily="34" charset="0"/>
              <a:buChar char="•"/>
            </a:pPr>
            <a:r>
              <a:rPr lang="en-US" sz="2000" b="0" dirty="0">
                <a:solidFill>
                  <a:srgbClr val="000000"/>
                </a:solidFill>
              </a:rPr>
              <a:t>Dust (higher </a:t>
            </a:r>
            <a:r>
              <a:rPr lang="en-US" sz="2000" b="0" dirty="0" smtClean="0">
                <a:solidFill>
                  <a:srgbClr val="000000"/>
                </a:solidFill>
              </a:rPr>
              <a:t>depolarization </a:t>
            </a:r>
            <a:r>
              <a:rPr lang="en-US" sz="2000" b="0" dirty="0">
                <a:solidFill>
                  <a:srgbClr val="000000"/>
                </a:solidFill>
              </a:rPr>
              <a:t>and color ratio, lidar ratio </a:t>
            </a:r>
            <a:r>
              <a:rPr lang="en-US" sz="2000" b="0" dirty="0" smtClean="0">
                <a:solidFill>
                  <a:srgbClr val="000000"/>
                </a:solidFill>
              </a:rPr>
              <a:t>~ </a:t>
            </a:r>
            <a:r>
              <a:rPr lang="en-US" sz="2000" b="0" dirty="0">
                <a:solidFill>
                  <a:srgbClr val="000000"/>
                </a:solidFill>
              </a:rPr>
              <a:t>40)</a:t>
            </a:r>
          </a:p>
          <a:p>
            <a:pPr marL="285750" indent="-285750" algn="l">
              <a:buFont typeface="Arial" panose="020B0604020202020204" pitchFamily="34" charset="0"/>
              <a:buChar char="•"/>
            </a:pPr>
            <a:r>
              <a:rPr lang="en-US" sz="2000" b="0" dirty="0">
                <a:solidFill>
                  <a:srgbClr val="000000"/>
                </a:solidFill>
              </a:rPr>
              <a:t>Smoke mid altitudes (lower </a:t>
            </a:r>
            <a:r>
              <a:rPr lang="en-US" sz="2000" b="0" dirty="0" smtClean="0">
                <a:solidFill>
                  <a:srgbClr val="000000"/>
                </a:solidFill>
              </a:rPr>
              <a:t>depolarization, </a:t>
            </a:r>
            <a:r>
              <a:rPr lang="en-US" sz="2000" b="0" dirty="0">
                <a:solidFill>
                  <a:srgbClr val="000000"/>
                </a:solidFill>
              </a:rPr>
              <a:t>higher lidar ratio)</a:t>
            </a:r>
          </a:p>
        </p:txBody>
      </p:sp>
      <p:pic>
        <p:nvPicPr>
          <p:cNvPr id="50" name="Picture 4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75799" y="18416161"/>
            <a:ext cx="3226019" cy="2384950"/>
          </a:xfrm>
          <a:prstGeom prst="rect">
            <a:avLst/>
          </a:prstGeom>
        </p:spPr>
      </p:pic>
      <p:pic>
        <p:nvPicPr>
          <p:cNvPr id="51" name="Picture 50"/>
          <p:cNvPicPr>
            <a:picLocks noChangeAspect="1"/>
          </p:cNvPicPr>
          <p:nvPr/>
        </p:nvPicPr>
        <p:blipFill rotWithShape="1">
          <a:blip r:embed="rId3" cstate="print">
            <a:extLst>
              <a:ext uri="{28A0092B-C50C-407E-A947-70E740481C1C}">
                <a14:useLocalDpi xmlns:a14="http://schemas.microsoft.com/office/drawing/2010/main" val="0"/>
              </a:ext>
            </a:extLst>
          </a:blip>
          <a:stretch/>
        </p:blipFill>
        <p:spPr>
          <a:xfrm>
            <a:off x="13293979" y="15404697"/>
            <a:ext cx="3572271" cy="2880134"/>
          </a:xfrm>
          <a:prstGeom prst="rect">
            <a:avLst/>
          </a:prstGeom>
        </p:spPr>
      </p:pic>
      <p:sp>
        <p:nvSpPr>
          <p:cNvPr id="52" name="TextBox 51"/>
          <p:cNvSpPr txBox="1"/>
          <p:nvPr/>
        </p:nvSpPr>
        <p:spPr>
          <a:xfrm>
            <a:off x="14091391" y="18650431"/>
            <a:ext cx="659155" cy="369332"/>
          </a:xfrm>
          <a:prstGeom prst="rect">
            <a:avLst/>
          </a:prstGeom>
          <a:noFill/>
        </p:spPr>
        <p:txBody>
          <a:bodyPr wrap="none" rtlCol="0">
            <a:spAutoFit/>
          </a:bodyPr>
          <a:lstStyle/>
          <a:p>
            <a:r>
              <a:rPr lang="en-US" sz="1800" dirty="0">
                <a:solidFill>
                  <a:srgbClr val="000000"/>
                </a:solidFill>
              </a:rPr>
              <a:t>Dust</a:t>
            </a:r>
          </a:p>
        </p:txBody>
      </p:sp>
      <p:cxnSp>
        <p:nvCxnSpPr>
          <p:cNvPr id="53" name="Straight Arrow Connector 52"/>
          <p:cNvCxnSpPr/>
          <p:nvPr/>
        </p:nvCxnSpPr>
        <p:spPr>
          <a:xfrm flipH="1">
            <a:off x="14267089" y="19019763"/>
            <a:ext cx="108832" cy="609995"/>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4" name="TextBox 53"/>
          <p:cNvSpPr txBox="1"/>
          <p:nvPr/>
        </p:nvSpPr>
        <p:spPr>
          <a:xfrm>
            <a:off x="17168006" y="18650431"/>
            <a:ext cx="659155" cy="369332"/>
          </a:xfrm>
          <a:prstGeom prst="rect">
            <a:avLst/>
          </a:prstGeom>
          <a:noFill/>
        </p:spPr>
        <p:txBody>
          <a:bodyPr wrap="none" rtlCol="0">
            <a:spAutoFit/>
          </a:bodyPr>
          <a:lstStyle/>
          <a:p>
            <a:r>
              <a:rPr lang="en-US" sz="1800" dirty="0">
                <a:solidFill>
                  <a:srgbClr val="000000"/>
                </a:solidFill>
              </a:rPr>
              <a:t>Dust</a:t>
            </a:r>
          </a:p>
        </p:txBody>
      </p:sp>
      <p:cxnSp>
        <p:nvCxnSpPr>
          <p:cNvPr id="55" name="Straight Arrow Connector 54"/>
          <p:cNvCxnSpPr/>
          <p:nvPr/>
        </p:nvCxnSpPr>
        <p:spPr>
          <a:xfrm flipH="1">
            <a:off x="17436841" y="19019763"/>
            <a:ext cx="108832" cy="782818"/>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19951783" y="18629309"/>
            <a:ext cx="659155" cy="369332"/>
          </a:xfrm>
          <a:prstGeom prst="rect">
            <a:avLst/>
          </a:prstGeom>
          <a:noFill/>
        </p:spPr>
        <p:txBody>
          <a:bodyPr wrap="none" rtlCol="0">
            <a:spAutoFit/>
          </a:bodyPr>
          <a:lstStyle/>
          <a:p>
            <a:r>
              <a:rPr lang="en-US" sz="1800" dirty="0">
                <a:solidFill>
                  <a:srgbClr val="000000"/>
                </a:solidFill>
              </a:rPr>
              <a:t>Dust</a:t>
            </a:r>
          </a:p>
        </p:txBody>
      </p:sp>
      <p:grpSp>
        <p:nvGrpSpPr>
          <p:cNvPr id="57" name="Group 56"/>
          <p:cNvGrpSpPr/>
          <p:nvPr/>
        </p:nvGrpSpPr>
        <p:grpSpPr>
          <a:xfrm>
            <a:off x="19856658" y="18420001"/>
            <a:ext cx="2942653" cy="2419515"/>
            <a:chOff x="19856658" y="18420001"/>
            <a:chExt cx="2942653" cy="2419515"/>
          </a:xfrm>
        </p:grpSpPr>
        <p:pic>
          <p:nvPicPr>
            <p:cNvPr id="58" name="Picture 57"/>
            <p:cNvPicPr>
              <a:picLocks noChangeAspect="1"/>
            </p:cNvPicPr>
            <p:nvPr/>
          </p:nvPicPr>
          <p:blipFill rotWithShape="1">
            <a:blip r:embed="rId4" cstate="print">
              <a:extLst>
                <a:ext uri="{28A0092B-C50C-407E-A947-70E740481C1C}">
                  <a14:useLocalDpi xmlns:a14="http://schemas.microsoft.com/office/drawing/2010/main" val="0"/>
                </a:ext>
              </a:extLst>
            </a:blip>
            <a:srcRect r="37"/>
            <a:stretch/>
          </p:blipFill>
          <p:spPr>
            <a:xfrm>
              <a:off x="19856658" y="18420001"/>
              <a:ext cx="2942653" cy="2419515"/>
            </a:xfrm>
            <a:prstGeom prst="rect">
              <a:avLst/>
            </a:prstGeom>
          </p:spPr>
        </p:pic>
        <p:cxnSp>
          <p:nvCxnSpPr>
            <p:cNvPr id="59" name="Straight Arrow Connector 58"/>
            <p:cNvCxnSpPr/>
            <p:nvPr/>
          </p:nvCxnSpPr>
          <p:spPr>
            <a:xfrm flipH="1">
              <a:off x="20398425" y="18998641"/>
              <a:ext cx="108832" cy="609995"/>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21736430" y="19019763"/>
              <a:ext cx="108832" cy="609995"/>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a:off x="21450933" y="19019763"/>
              <a:ext cx="394329" cy="283875"/>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a:off x="20913263" y="19019763"/>
              <a:ext cx="931999" cy="381197"/>
            </a:xfrm>
            <a:prstGeom prst="straightConnector1">
              <a:avLst/>
            </a:prstGeom>
            <a:ln w="349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3" name="TextBox 62"/>
          <p:cNvSpPr txBox="1"/>
          <p:nvPr/>
        </p:nvSpPr>
        <p:spPr>
          <a:xfrm>
            <a:off x="21373292" y="18563419"/>
            <a:ext cx="902811" cy="369332"/>
          </a:xfrm>
          <a:prstGeom prst="rect">
            <a:avLst/>
          </a:prstGeom>
          <a:noFill/>
        </p:spPr>
        <p:txBody>
          <a:bodyPr wrap="none" rtlCol="0">
            <a:spAutoFit/>
          </a:bodyPr>
          <a:lstStyle/>
          <a:p>
            <a:r>
              <a:rPr lang="en-US" sz="1800" dirty="0" smtClean="0">
                <a:solidFill>
                  <a:srgbClr val="000000"/>
                </a:solidFill>
              </a:rPr>
              <a:t>Smoke</a:t>
            </a:r>
            <a:endParaRPr lang="en-US" sz="1800" dirty="0">
              <a:solidFill>
                <a:srgbClr val="000000"/>
              </a:solidFill>
            </a:endParaRPr>
          </a:p>
        </p:txBody>
      </p:sp>
      <p:sp>
        <p:nvSpPr>
          <p:cNvPr id="68" name="Rectangle 67"/>
          <p:cNvSpPr/>
          <p:nvPr/>
        </p:nvSpPr>
        <p:spPr bwMode="auto">
          <a:xfrm>
            <a:off x="13139706" y="14942337"/>
            <a:ext cx="9894577" cy="6156603"/>
          </a:xfrm>
          <a:prstGeom prst="rect">
            <a:avLst/>
          </a:prstGeom>
          <a:no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5121275" rtl="0" eaLnBrk="1" fontAlgn="base" latinLnBrk="0" hangingPunct="1">
              <a:lnSpc>
                <a:spcPct val="100000"/>
              </a:lnSpc>
              <a:spcBef>
                <a:spcPct val="0"/>
              </a:spcBef>
              <a:spcAft>
                <a:spcPct val="0"/>
              </a:spcAft>
              <a:buClrTx/>
              <a:buSzTx/>
              <a:buFontTx/>
              <a:buNone/>
              <a:tabLst/>
            </a:pPr>
            <a:endParaRPr kumimoji="0" lang="en-US" sz="10100" b="0" i="0" u="none" strike="noStrike" cap="none" normalizeH="0" baseline="0" smtClean="0">
              <a:ln>
                <a:noFill/>
              </a:ln>
              <a:solidFill>
                <a:schemeClr val="tx1"/>
              </a:solidFill>
              <a:effectLst/>
              <a:latin typeface="Arial" charset="0"/>
            </a:endParaRPr>
          </a:p>
        </p:txBody>
      </p:sp>
      <p:sp>
        <p:nvSpPr>
          <p:cNvPr id="70" name="TextBox 69"/>
          <p:cNvSpPr txBox="1"/>
          <p:nvPr/>
        </p:nvSpPr>
        <p:spPr>
          <a:xfrm>
            <a:off x="16952614" y="14978032"/>
            <a:ext cx="5846697" cy="769441"/>
          </a:xfrm>
          <a:prstGeom prst="rect">
            <a:avLst/>
          </a:prstGeom>
          <a:noFill/>
        </p:spPr>
        <p:txBody>
          <a:bodyPr wrap="square" rtlCol="0">
            <a:spAutoFit/>
          </a:bodyPr>
          <a:lstStyle/>
          <a:p>
            <a:pPr algn="ctr"/>
            <a:r>
              <a:rPr lang="en-US" sz="2000" b="1" dirty="0"/>
              <a:t>Longitude </a:t>
            </a:r>
            <a:r>
              <a:rPr lang="en-US" sz="2000" b="1" dirty="0" smtClean="0"/>
              <a:t>Distributions (Median):</a:t>
            </a:r>
          </a:p>
          <a:p>
            <a:pPr algn="ctr"/>
            <a:r>
              <a:rPr lang="en-US" sz="2000" b="1" dirty="0" smtClean="0"/>
              <a:t>Extinction, Aerosol Depolarization, Lidar Ratio</a:t>
            </a:r>
            <a:r>
              <a:rPr lang="en-US" sz="2400" b="1" dirty="0" smtClean="0"/>
              <a:t> </a:t>
            </a:r>
            <a:endParaRPr lang="en-US" sz="2400" b="1" dirty="0"/>
          </a:p>
        </p:txBody>
      </p:sp>
      <p:pic>
        <p:nvPicPr>
          <p:cNvPr id="71" name="Picture 70"/>
          <p:cNvPicPr>
            <a:picLocks noChangeAspect="1"/>
          </p:cNvPicPr>
          <p:nvPr/>
        </p:nvPicPr>
        <p:blipFill rotWithShape="1">
          <a:blip r:embed="rId5" cstate="print">
            <a:extLst>
              <a:ext uri="{28A0092B-C50C-407E-A947-70E740481C1C}">
                <a14:useLocalDpi xmlns:a14="http://schemas.microsoft.com/office/drawing/2010/main" val="0"/>
              </a:ext>
            </a:extLst>
          </a:blip>
          <a:srcRect r="39"/>
          <a:stretch/>
        </p:blipFill>
        <p:spPr>
          <a:xfrm>
            <a:off x="16613724" y="18420001"/>
            <a:ext cx="3130686" cy="2419515"/>
          </a:xfrm>
          <a:prstGeom prst="rect">
            <a:avLst/>
          </a:prstGeom>
        </p:spPr>
      </p:pic>
      <p:sp>
        <p:nvSpPr>
          <p:cNvPr id="72" name="TextBox 71"/>
          <p:cNvSpPr txBox="1"/>
          <p:nvPr/>
        </p:nvSpPr>
        <p:spPr>
          <a:xfrm>
            <a:off x="20177679" y="18648102"/>
            <a:ext cx="659155" cy="369332"/>
          </a:xfrm>
          <a:prstGeom prst="rect">
            <a:avLst/>
          </a:prstGeom>
          <a:noFill/>
        </p:spPr>
        <p:txBody>
          <a:bodyPr wrap="none" rtlCol="0">
            <a:spAutoFit/>
          </a:bodyPr>
          <a:lstStyle/>
          <a:p>
            <a:r>
              <a:rPr lang="en-US" sz="1800" dirty="0">
                <a:solidFill>
                  <a:srgbClr val="000000"/>
                </a:solidFill>
              </a:rPr>
              <a:t>Dust</a:t>
            </a:r>
          </a:p>
        </p:txBody>
      </p:sp>
      <p:pic>
        <p:nvPicPr>
          <p:cNvPr id="73"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r="36"/>
          <a:stretch/>
        </p:blipFill>
        <p:spPr bwMode="auto">
          <a:xfrm>
            <a:off x="5504683" y="248837"/>
            <a:ext cx="3610616" cy="233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6" name="Rectangle 75"/>
          <p:cNvSpPr/>
          <p:nvPr/>
        </p:nvSpPr>
        <p:spPr>
          <a:xfrm>
            <a:off x="7924800" y="1066800"/>
            <a:ext cx="762000" cy="673469"/>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78" name="Picture 77"/>
          <p:cNvPicPr>
            <a:picLocks noChangeAspect="1"/>
          </p:cNvPicPr>
          <p:nvPr/>
        </p:nvPicPr>
        <p:blipFill rotWithShape="1">
          <a:blip r:embed="rId7" cstate="print">
            <a:extLst>
              <a:ext uri="{28A0092B-C50C-407E-A947-70E740481C1C}">
                <a14:useLocalDpi xmlns:a14="http://schemas.microsoft.com/office/drawing/2010/main" val="0"/>
              </a:ext>
            </a:extLst>
          </a:blip>
          <a:srcRect r="36"/>
          <a:stretch/>
        </p:blipFill>
        <p:spPr>
          <a:xfrm>
            <a:off x="76200" y="1829168"/>
            <a:ext cx="5011779" cy="2028580"/>
          </a:xfrm>
          <a:prstGeom prst="rect">
            <a:avLst/>
          </a:prstGeom>
        </p:spPr>
      </p:pic>
      <p:pic>
        <p:nvPicPr>
          <p:cNvPr id="79" name="Picture 78"/>
          <p:cNvPicPr>
            <a:picLocks noChangeAspect="1"/>
          </p:cNvPicPr>
          <p:nvPr/>
        </p:nvPicPr>
        <p:blipFill rotWithShape="1">
          <a:blip r:embed="rId8" cstate="print">
            <a:extLst>
              <a:ext uri="{28A0092B-C50C-407E-A947-70E740481C1C}">
                <a14:useLocalDpi xmlns:a14="http://schemas.microsoft.com/office/drawing/2010/main" val="0"/>
              </a:ext>
            </a:extLst>
          </a:blip>
          <a:srcRect t="-212" r="7"/>
          <a:stretch/>
        </p:blipFill>
        <p:spPr>
          <a:xfrm>
            <a:off x="152055" y="3896127"/>
            <a:ext cx="4901184" cy="1925465"/>
          </a:xfrm>
          <a:prstGeom prst="rect">
            <a:avLst/>
          </a:prstGeom>
        </p:spPr>
      </p:pic>
      <p:sp>
        <p:nvSpPr>
          <p:cNvPr id="80" name="TextBox 79"/>
          <p:cNvSpPr txBox="1"/>
          <p:nvPr/>
        </p:nvSpPr>
        <p:spPr>
          <a:xfrm>
            <a:off x="754298" y="1143000"/>
            <a:ext cx="3594950" cy="769441"/>
          </a:xfrm>
          <a:prstGeom prst="rect">
            <a:avLst/>
          </a:prstGeom>
          <a:noFill/>
        </p:spPr>
        <p:txBody>
          <a:bodyPr wrap="square" rtlCol="0">
            <a:spAutoFit/>
          </a:bodyPr>
          <a:lstStyle/>
          <a:p>
            <a:pPr algn="ctr"/>
            <a:r>
              <a:rPr lang="en-US" sz="2000" b="1" dirty="0" smtClean="0"/>
              <a:t>Latitude Distributions:</a:t>
            </a:r>
          </a:p>
          <a:p>
            <a:pPr algn="ctr"/>
            <a:r>
              <a:rPr lang="en-US" sz="2000" b="1" dirty="0" smtClean="0"/>
              <a:t>O</a:t>
            </a:r>
            <a:r>
              <a:rPr lang="en-US" sz="2000" b="1" baseline="-25000" dirty="0" smtClean="0"/>
              <a:t>3</a:t>
            </a:r>
            <a:r>
              <a:rPr lang="en-US" sz="2000" b="1" dirty="0" smtClean="0"/>
              <a:t> </a:t>
            </a:r>
            <a:r>
              <a:rPr lang="en-US" sz="2000" b="1" dirty="0"/>
              <a:t>and Backscatter</a:t>
            </a:r>
            <a:r>
              <a:rPr lang="en-US" sz="2400" b="1" dirty="0"/>
              <a:t> </a:t>
            </a:r>
          </a:p>
        </p:txBody>
      </p:sp>
      <p:sp>
        <p:nvSpPr>
          <p:cNvPr id="81" name="TextBox 80"/>
          <p:cNvSpPr txBox="1"/>
          <p:nvPr/>
        </p:nvSpPr>
        <p:spPr>
          <a:xfrm>
            <a:off x="1257479" y="4094783"/>
            <a:ext cx="2690336" cy="400110"/>
          </a:xfrm>
          <a:prstGeom prst="rect">
            <a:avLst/>
          </a:prstGeom>
          <a:noFill/>
        </p:spPr>
        <p:txBody>
          <a:bodyPr wrap="square" rtlCol="0">
            <a:spAutoFit/>
          </a:bodyPr>
          <a:lstStyle/>
          <a:p>
            <a:pPr algn="ctr"/>
            <a:r>
              <a:rPr lang="en-US" sz="2000" b="1" dirty="0" smtClean="0"/>
              <a:t>Aerosol</a:t>
            </a:r>
            <a:r>
              <a:rPr lang="en-US" sz="2000" b="1" dirty="0" smtClean="0">
                <a:solidFill>
                  <a:schemeClr val="bg1"/>
                </a:solidFill>
              </a:rPr>
              <a:t> </a:t>
            </a:r>
            <a:r>
              <a:rPr lang="en-US" sz="2000" b="1" dirty="0" smtClean="0"/>
              <a:t>Backscatter</a:t>
            </a:r>
            <a:r>
              <a:rPr lang="en-US" sz="2000" b="1" dirty="0" smtClean="0">
                <a:solidFill>
                  <a:schemeClr val="bg1"/>
                </a:solidFill>
              </a:rPr>
              <a:t> </a:t>
            </a:r>
            <a:endParaRPr lang="en-US" sz="2000" b="1" dirty="0">
              <a:solidFill>
                <a:schemeClr val="bg1"/>
              </a:solidFill>
            </a:endParaRPr>
          </a:p>
        </p:txBody>
      </p:sp>
      <p:sp>
        <p:nvSpPr>
          <p:cNvPr id="84" name="TextBox 83"/>
          <p:cNvSpPr txBox="1"/>
          <p:nvPr/>
        </p:nvSpPr>
        <p:spPr>
          <a:xfrm>
            <a:off x="1274141" y="2180027"/>
            <a:ext cx="2111025" cy="400110"/>
          </a:xfrm>
          <a:prstGeom prst="rect">
            <a:avLst/>
          </a:prstGeom>
          <a:noFill/>
        </p:spPr>
        <p:txBody>
          <a:bodyPr wrap="square" rtlCol="0">
            <a:spAutoFit/>
          </a:bodyPr>
          <a:lstStyle/>
          <a:p>
            <a:pPr algn="ctr"/>
            <a:r>
              <a:rPr lang="en-US" sz="2000" b="1" dirty="0" smtClean="0"/>
              <a:t>Ozone, </a:t>
            </a:r>
            <a:r>
              <a:rPr lang="en-US" sz="2000" b="1" dirty="0" err="1" smtClean="0"/>
              <a:t>ppbv</a:t>
            </a:r>
            <a:endParaRPr lang="en-US" sz="2000" b="1" dirty="0"/>
          </a:p>
        </p:txBody>
      </p:sp>
      <p:sp>
        <p:nvSpPr>
          <p:cNvPr id="86" name="TextBox 85"/>
          <p:cNvSpPr txBox="1"/>
          <p:nvPr/>
        </p:nvSpPr>
        <p:spPr>
          <a:xfrm>
            <a:off x="5410201" y="3276600"/>
            <a:ext cx="3429000"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Frequent smoke at ~4 km in northern part of region</a:t>
            </a:r>
          </a:p>
          <a:p>
            <a:pPr marL="285750" indent="-285750">
              <a:buFont typeface="Arial" panose="020B0604020202020204" pitchFamily="34" charset="0"/>
              <a:buChar char="•"/>
            </a:pPr>
            <a:r>
              <a:rPr lang="en-US" dirty="0" smtClean="0"/>
              <a:t>Low ozone in surface air</a:t>
            </a:r>
          </a:p>
          <a:p>
            <a:pPr marL="285750" indent="-285750">
              <a:buFont typeface="Arial" panose="020B0604020202020204" pitchFamily="34" charset="0"/>
              <a:buChar char="•"/>
            </a:pPr>
            <a:r>
              <a:rPr lang="en-US" dirty="0" smtClean="0"/>
              <a:t>Hint of an upper tropospheric maximum</a:t>
            </a:r>
          </a:p>
        </p:txBody>
      </p:sp>
      <p:sp>
        <p:nvSpPr>
          <p:cNvPr id="87" name="TextBox 86"/>
          <p:cNvSpPr txBox="1"/>
          <p:nvPr/>
        </p:nvSpPr>
        <p:spPr>
          <a:xfrm>
            <a:off x="7939382" y="6444734"/>
            <a:ext cx="889987" cy="369332"/>
          </a:xfrm>
          <a:prstGeom prst="rect">
            <a:avLst/>
          </a:prstGeom>
          <a:noFill/>
        </p:spPr>
        <p:txBody>
          <a:bodyPr wrap="none" rtlCol="0">
            <a:spAutoFit/>
          </a:bodyPr>
          <a:lstStyle/>
          <a:p>
            <a:r>
              <a:rPr lang="en-US" i="1" dirty="0" smtClean="0"/>
              <a:t>J. Hair</a:t>
            </a:r>
          </a:p>
        </p:txBody>
      </p:sp>
    </p:spTree>
    <p:extLst>
      <p:ext uri="{BB962C8B-B14F-4D97-AF65-F5344CB8AC3E}">
        <p14:creationId xmlns:p14="http://schemas.microsoft.com/office/powerpoint/2010/main" val="897159973"/>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 Extincti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493" y="307609"/>
            <a:ext cx="6886053" cy="5559791"/>
          </a:xfrm>
          <a:prstGeom prst="rect">
            <a:avLst/>
          </a:prstGeom>
        </p:spPr>
      </p:pic>
      <p:sp>
        <p:nvSpPr>
          <p:cNvPr id="2" name="TextBox 1"/>
          <p:cNvSpPr txBox="1"/>
          <p:nvPr/>
        </p:nvSpPr>
        <p:spPr>
          <a:xfrm>
            <a:off x="7394596" y="6365775"/>
            <a:ext cx="1723613" cy="369332"/>
          </a:xfrm>
          <a:prstGeom prst="rect">
            <a:avLst/>
          </a:prstGeom>
          <a:noFill/>
        </p:spPr>
        <p:txBody>
          <a:bodyPr wrap="none" rtlCol="0">
            <a:spAutoFit/>
          </a:bodyPr>
          <a:lstStyle/>
          <a:p>
            <a:r>
              <a:rPr lang="en-US" dirty="0" smtClean="0"/>
              <a:t>J. Hair, S. Kim</a:t>
            </a:r>
          </a:p>
        </p:txBody>
      </p:sp>
      <p:sp>
        <p:nvSpPr>
          <p:cNvPr id="3" name="TextBox 2"/>
          <p:cNvSpPr txBox="1"/>
          <p:nvPr/>
        </p:nvSpPr>
        <p:spPr>
          <a:xfrm>
            <a:off x="457200" y="6246344"/>
            <a:ext cx="5763116" cy="369332"/>
          </a:xfrm>
          <a:prstGeom prst="rect">
            <a:avLst/>
          </a:prstGeom>
          <a:noFill/>
        </p:spPr>
        <p:txBody>
          <a:bodyPr wrap="none" rtlCol="0">
            <a:spAutoFit/>
          </a:bodyPr>
          <a:lstStyle/>
          <a:p>
            <a:r>
              <a:rPr lang="en-US" dirty="0" smtClean="0">
                <a:solidFill>
                  <a:srgbClr val="FF0000"/>
                </a:solidFill>
              </a:rPr>
              <a:t>Mean enhancement at 3-5 km from fire influence?</a:t>
            </a:r>
          </a:p>
        </p:txBody>
      </p:sp>
    </p:spTree>
    <p:extLst>
      <p:ext uri="{BB962C8B-B14F-4D97-AF65-F5344CB8AC3E}">
        <p14:creationId xmlns:p14="http://schemas.microsoft.com/office/powerpoint/2010/main" val="34339289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839200" cy="1143000"/>
          </a:xfrm>
        </p:spPr>
        <p:txBody>
          <a:bodyPr/>
          <a:lstStyle/>
          <a:p>
            <a:r>
              <a:rPr lang="en-US" dirty="0" smtClean="0"/>
              <a:t>SEAC</a:t>
            </a:r>
            <a:r>
              <a:rPr lang="en-US" baseline="30000" dirty="0" smtClean="0"/>
              <a:t>4</a:t>
            </a:r>
            <a:r>
              <a:rPr lang="en-US" dirty="0" smtClean="0"/>
              <a:t>RS </a:t>
            </a:r>
            <a:r>
              <a:rPr lang="en-US" dirty="0" err="1" smtClean="0"/>
              <a:t>intercomparisons</a:t>
            </a:r>
            <a:r>
              <a:rPr lang="en-US" dirty="0" smtClean="0"/>
              <a:t> for two stars of our show</a:t>
            </a:r>
            <a:endParaRPr lang="en-US" dirty="0"/>
          </a:p>
        </p:txBody>
      </p:sp>
      <p:pic>
        <p:nvPicPr>
          <p:cNvPr id="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836220"/>
            <a:ext cx="4237528"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65495" y="836221"/>
            <a:ext cx="4249905"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2819400" y="2637219"/>
            <a:ext cx="1091966" cy="461665"/>
          </a:xfrm>
          <a:prstGeom prst="rect">
            <a:avLst/>
          </a:prstGeom>
          <a:noFill/>
        </p:spPr>
        <p:txBody>
          <a:bodyPr wrap="none" rtlCol="0">
            <a:spAutoFit/>
          </a:bodyPr>
          <a:lstStyle/>
          <a:p>
            <a:r>
              <a:rPr lang="en-US" sz="2400" dirty="0" smtClean="0">
                <a:solidFill>
                  <a:srgbClr val="00B050"/>
                </a:solidFill>
              </a:rPr>
              <a:t>HCHO</a:t>
            </a:r>
          </a:p>
        </p:txBody>
      </p:sp>
      <p:sp>
        <p:nvSpPr>
          <p:cNvPr id="7" name="TextBox 6"/>
          <p:cNvSpPr txBox="1"/>
          <p:nvPr/>
        </p:nvSpPr>
        <p:spPr>
          <a:xfrm>
            <a:off x="7467600" y="2741221"/>
            <a:ext cx="760144" cy="461665"/>
          </a:xfrm>
          <a:prstGeom prst="rect">
            <a:avLst/>
          </a:prstGeom>
          <a:noFill/>
        </p:spPr>
        <p:txBody>
          <a:bodyPr wrap="none" rtlCol="0">
            <a:spAutoFit/>
          </a:bodyPr>
          <a:lstStyle/>
          <a:p>
            <a:r>
              <a:rPr lang="en-US" sz="2400" dirty="0" smtClean="0">
                <a:solidFill>
                  <a:srgbClr val="CC6600"/>
                </a:solidFill>
              </a:rPr>
              <a:t>NO</a:t>
            </a:r>
            <a:r>
              <a:rPr lang="en-US" sz="2400" baseline="-25000" dirty="0" smtClean="0">
                <a:solidFill>
                  <a:srgbClr val="CC6600"/>
                </a:solidFill>
              </a:rPr>
              <a:t>2</a:t>
            </a:r>
            <a:endParaRPr lang="en-US" sz="2400" dirty="0" smtClean="0">
              <a:solidFill>
                <a:srgbClr val="CC6600"/>
              </a:solidFill>
            </a:endParaRPr>
          </a:p>
        </p:txBody>
      </p:sp>
      <p:sp>
        <p:nvSpPr>
          <p:cNvPr id="9" name="TextBox 8"/>
          <p:cNvSpPr txBox="1"/>
          <p:nvPr/>
        </p:nvSpPr>
        <p:spPr>
          <a:xfrm>
            <a:off x="459896" y="5008559"/>
            <a:ext cx="7691398" cy="646331"/>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FF0000"/>
                </a:solidFill>
              </a:rPr>
              <a:t>HCHO in good agreement down to 100 </a:t>
            </a:r>
            <a:r>
              <a:rPr lang="en-US" dirty="0" err="1" smtClean="0">
                <a:solidFill>
                  <a:srgbClr val="FF0000"/>
                </a:solidFill>
              </a:rPr>
              <a:t>ppt</a:t>
            </a:r>
            <a:r>
              <a:rPr lang="en-US" dirty="0" smtClean="0">
                <a:solidFill>
                  <a:srgbClr val="FF0000"/>
                </a:solidFill>
              </a:rPr>
              <a:t> background</a:t>
            </a:r>
          </a:p>
          <a:p>
            <a:pPr marL="285750" indent="-285750">
              <a:buFont typeface="Arial" panose="020B0604020202020204" pitchFamily="34" charset="0"/>
              <a:buChar char="•"/>
            </a:pPr>
            <a:r>
              <a:rPr lang="en-US" dirty="0" smtClean="0">
                <a:solidFill>
                  <a:srgbClr val="FF0000"/>
                </a:solidFill>
              </a:rPr>
              <a:t>NO</a:t>
            </a:r>
            <a:r>
              <a:rPr lang="en-US" baseline="-25000" dirty="0" smtClean="0">
                <a:solidFill>
                  <a:srgbClr val="FF0000"/>
                </a:solidFill>
              </a:rPr>
              <a:t>2</a:t>
            </a:r>
            <a:r>
              <a:rPr lang="en-US" dirty="0" smtClean="0">
                <a:solidFill>
                  <a:srgbClr val="FF0000"/>
                </a:solidFill>
              </a:rPr>
              <a:t> measurements consistent, but noise below 0.5 ppb</a:t>
            </a:r>
          </a:p>
        </p:txBody>
      </p:sp>
      <p:sp>
        <p:nvSpPr>
          <p:cNvPr id="10" name="TextBox 9"/>
          <p:cNvSpPr txBox="1"/>
          <p:nvPr/>
        </p:nvSpPr>
        <p:spPr>
          <a:xfrm>
            <a:off x="7696200" y="6477000"/>
            <a:ext cx="1069524" cy="369332"/>
          </a:xfrm>
          <a:prstGeom prst="rect">
            <a:avLst/>
          </a:prstGeom>
          <a:noFill/>
        </p:spPr>
        <p:txBody>
          <a:bodyPr wrap="none" rtlCol="0">
            <a:spAutoFit/>
          </a:bodyPr>
          <a:lstStyle/>
          <a:p>
            <a:r>
              <a:rPr lang="en-US" dirty="0" smtClean="0"/>
              <a:t>G. Chen</a:t>
            </a:r>
          </a:p>
        </p:txBody>
      </p:sp>
      <p:sp>
        <p:nvSpPr>
          <p:cNvPr id="11" name="TextBox 10"/>
          <p:cNvSpPr txBox="1"/>
          <p:nvPr/>
        </p:nvSpPr>
        <p:spPr>
          <a:xfrm rot="16200000">
            <a:off x="-281051" y="1117272"/>
            <a:ext cx="1236236" cy="369332"/>
          </a:xfrm>
          <a:prstGeom prst="rect">
            <a:avLst/>
          </a:prstGeom>
          <a:noFill/>
        </p:spPr>
        <p:txBody>
          <a:bodyPr wrap="none" rtlCol="0">
            <a:spAutoFit/>
          </a:bodyPr>
          <a:lstStyle/>
          <a:p>
            <a:r>
              <a:rPr lang="en-US" dirty="0" smtClean="0"/>
              <a:t>(</a:t>
            </a:r>
            <a:r>
              <a:rPr lang="en-US" dirty="0" err="1" smtClean="0"/>
              <a:t>Hanisco</a:t>
            </a:r>
            <a:r>
              <a:rPr lang="en-US" dirty="0" smtClean="0"/>
              <a:t>)</a:t>
            </a:r>
          </a:p>
        </p:txBody>
      </p:sp>
      <p:sp>
        <p:nvSpPr>
          <p:cNvPr id="12" name="TextBox 11"/>
          <p:cNvSpPr txBox="1"/>
          <p:nvPr/>
        </p:nvSpPr>
        <p:spPr>
          <a:xfrm>
            <a:off x="3352800" y="4355068"/>
            <a:ext cx="902811" cy="369332"/>
          </a:xfrm>
          <a:prstGeom prst="rect">
            <a:avLst/>
          </a:prstGeom>
          <a:noFill/>
        </p:spPr>
        <p:txBody>
          <a:bodyPr wrap="none" rtlCol="0">
            <a:spAutoFit/>
          </a:bodyPr>
          <a:lstStyle/>
          <a:p>
            <a:r>
              <a:rPr lang="en-US" dirty="0" smtClean="0"/>
              <a:t>(Fried)</a:t>
            </a:r>
          </a:p>
        </p:txBody>
      </p:sp>
      <p:sp>
        <p:nvSpPr>
          <p:cNvPr id="13" name="TextBox 12"/>
          <p:cNvSpPr txBox="1"/>
          <p:nvPr/>
        </p:nvSpPr>
        <p:spPr>
          <a:xfrm rot="16200000">
            <a:off x="4242578" y="1117272"/>
            <a:ext cx="1056700" cy="369332"/>
          </a:xfrm>
          <a:prstGeom prst="rect">
            <a:avLst/>
          </a:prstGeom>
          <a:noFill/>
        </p:spPr>
        <p:txBody>
          <a:bodyPr wrap="none" rtlCol="0">
            <a:spAutoFit/>
          </a:bodyPr>
          <a:lstStyle/>
          <a:p>
            <a:r>
              <a:rPr lang="en-US" dirty="0" smtClean="0"/>
              <a:t>(Cohen)</a:t>
            </a:r>
          </a:p>
        </p:txBody>
      </p:sp>
      <p:sp>
        <p:nvSpPr>
          <p:cNvPr id="14" name="TextBox 13"/>
          <p:cNvSpPr txBox="1"/>
          <p:nvPr/>
        </p:nvSpPr>
        <p:spPr>
          <a:xfrm>
            <a:off x="7729716" y="4341420"/>
            <a:ext cx="1261884" cy="369332"/>
          </a:xfrm>
          <a:prstGeom prst="rect">
            <a:avLst/>
          </a:prstGeom>
          <a:noFill/>
        </p:spPr>
        <p:txBody>
          <a:bodyPr wrap="none" rtlCol="0">
            <a:spAutoFit/>
          </a:bodyPr>
          <a:lstStyle/>
          <a:p>
            <a:r>
              <a:rPr lang="en-US" dirty="0" smtClean="0"/>
              <a:t>(Ryerson)</a:t>
            </a:r>
          </a:p>
        </p:txBody>
      </p:sp>
      <p:cxnSp>
        <p:nvCxnSpPr>
          <p:cNvPr id="8" name="Straight Connector 7"/>
          <p:cNvCxnSpPr/>
          <p:nvPr/>
        </p:nvCxnSpPr>
        <p:spPr bwMode="auto">
          <a:xfrm flipV="1">
            <a:off x="2819400" y="914400"/>
            <a:ext cx="0" cy="3124200"/>
          </a:xfrm>
          <a:prstGeom prst="line">
            <a:avLst/>
          </a:prstGeom>
          <a:solidFill>
            <a:schemeClr val="accent1"/>
          </a:solidFill>
          <a:ln w="25400" cap="flat" cmpd="sng" algn="ctr">
            <a:solidFill>
              <a:srgbClr val="7E0000"/>
            </a:solidFill>
            <a:prstDash val="dash"/>
            <a:round/>
            <a:headEnd type="none" w="med" len="med"/>
            <a:tailEnd type="none" w="lg" len="lg"/>
          </a:ln>
          <a:effectLst/>
        </p:spPr>
      </p:cxnSp>
      <p:cxnSp>
        <p:nvCxnSpPr>
          <p:cNvPr id="16" name="Straight Connector 15"/>
          <p:cNvCxnSpPr/>
          <p:nvPr/>
        </p:nvCxnSpPr>
        <p:spPr bwMode="auto">
          <a:xfrm>
            <a:off x="2819400" y="3505200"/>
            <a:ext cx="533400" cy="0"/>
          </a:xfrm>
          <a:prstGeom prst="line">
            <a:avLst/>
          </a:prstGeom>
          <a:solidFill>
            <a:schemeClr val="accent1"/>
          </a:solidFill>
          <a:ln w="9525" cap="flat" cmpd="sng" algn="ctr">
            <a:solidFill>
              <a:srgbClr val="7E0000"/>
            </a:solidFill>
            <a:prstDash val="solid"/>
            <a:round/>
            <a:headEnd type="none" w="med" len="med"/>
            <a:tailEnd type="triangle" w="lg" len="lg"/>
          </a:ln>
          <a:effectLst/>
        </p:spPr>
      </p:cxnSp>
      <p:sp>
        <p:nvSpPr>
          <p:cNvPr id="17" name="TextBox 16"/>
          <p:cNvSpPr txBox="1"/>
          <p:nvPr/>
        </p:nvSpPr>
        <p:spPr>
          <a:xfrm>
            <a:off x="2895600" y="3505200"/>
            <a:ext cx="1454244" cy="646331"/>
          </a:xfrm>
          <a:prstGeom prst="rect">
            <a:avLst/>
          </a:prstGeom>
          <a:noFill/>
        </p:spPr>
        <p:txBody>
          <a:bodyPr wrap="none" rtlCol="0">
            <a:spAutoFit/>
          </a:bodyPr>
          <a:lstStyle/>
          <a:p>
            <a:r>
              <a:rPr lang="en-US" dirty="0" smtClean="0"/>
              <a:t>Continental</a:t>
            </a:r>
          </a:p>
          <a:p>
            <a:r>
              <a:rPr lang="en-US" dirty="0" smtClean="0"/>
              <a:t>BL</a:t>
            </a:r>
            <a:endParaRPr lang="en-US" dirty="0" smtClean="0"/>
          </a:p>
        </p:txBody>
      </p:sp>
      <p:cxnSp>
        <p:nvCxnSpPr>
          <p:cNvPr id="18" name="Straight Connector 17"/>
          <p:cNvCxnSpPr/>
          <p:nvPr/>
        </p:nvCxnSpPr>
        <p:spPr bwMode="auto">
          <a:xfrm flipV="1">
            <a:off x="7010400" y="963873"/>
            <a:ext cx="0" cy="3124200"/>
          </a:xfrm>
          <a:prstGeom prst="line">
            <a:avLst/>
          </a:prstGeom>
          <a:solidFill>
            <a:schemeClr val="accent1"/>
          </a:solidFill>
          <a:ln w="25400" cap="flat" cmpd="sng" algn="ctr">
            <a:solidFill>
              <a:srgbClr val="7E0000"/>
            </a:solidFill>
            <a:prstDash val="dash"/>
            <a:round/>
            <a:headEnd type="none" w="med" len="med"/>
            <a:tailEnd type="none" w="lg" len="lg"/>
          </a:ln>
          <a:effectLst/>
        </p:spPr>
      </p:cxnSp>
      <p:sp>
        <p:nvSpPr>
          <p:cNvPr id="19" name="TextBox 18"/>
          <p:cNvSpPr txBox="1"/>
          <p:nvPr/>
        </p:nvSpPr>
        <p:spPr>
          <a:xfrm>
            <a:off x="7154879" y="3480642"/>
            <a:ext cx="1205779" cy="369332"/>
          </a:xfrm>
          <a:prstGeom prst="rect">
            <a:avLst/>
          </a:prstGeom>
          <a:noFill/>
        </p:spPr>
        <p:txBody>
          <a:bodyPr wrap="none" rtlCol="0">
            <a:spAutoFit/>
          </a:bodyPr>
          <a:lstStyle/>
          <a:p>
            <a:r>
              <a:rPr lang="en-US" dirty="0" smtClean="0"/>
              <a:t>High-</a:t>
            </a:r>
            <a:r>
              <a:rPr lang="en-US" dirty="0" err="1" smtClean="0"/>
              <a:t>NO</a:t>
            </a:r>
            <a:r>
              <a:rPr lang="en-US" baseline="-25000" dirty="0" err="1" smtClean="0"/>
              <a:t>x</a:t>
            </a:r>
            <a:endParaRPr lang="en-US" dirty="0" smtClean="0"/>
          </a:p>
        </p:txBody>
      </p:sp>
      <p:sp>
        <p:nvSpPr>
          <p:cNvPr id="20" name="TextBox 19"/>
          <p:cNvSpPr txBox="1"/>
          <p:nvPr/>
        </p:nvSpPr>
        <p:spPr>
          <a:xfrm>
            <a:off x="5377845" y="1830288"/>
            <a:ext cx="1154483" cy="369332"/>
          </a:xfrm>
          <a:prstGeom prst="rect">
            <a:avLst/>
          </a:prstGeom>
          <a:noFill/>
        </p:spPr>
        <p:txBody>
          <a:bodyPr wrap="none" rtlCol="0">
            <a:spAutoFit/>
          </a:bodyPr>
          <a:lstStyle/>
          <a:p>
            <a:r>
              <a:rPr lang="en-US" dirty="0" smtClean="0"/>
              <a:t>Low-</a:t>
            </a:r>
            <a:r>
              <a:rPr lang="en-US" dirty="0" err="1" smtClean="0"/>
              <a:t>NO</a:t>
            </a:r>
            <a:r>
              <a:rPr lang="en-US" baseline="-25000" dirty="0" err="1" smtClean="0"/>
              <a:t>x</a:t>
            </a:r>
            <a:endParaRPr lang="en-US" dirty="0" smtClean="0"/>
          </a:p>
        </p:txBody>
      </p:sp>
    </p:spTree>
    <p:extLst>
      <p:ext uri="{BB962C8B-B14F-4D97-AF65-F5344CB8AC3E}">
        <p14:creationId xmlns:p14="http://schemas.microsoft.com/office/powerpoint/2010/main" val="3974166324"/>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7525" y="1447799"/>
            <a:ext cx="3190875" cy="4381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304800" y="0"/>
            <a:ext cx="8534400" cy="1143000"/>
          </a:xfrm>
        </p:spPr>
        <p:txBody>
          <a:bodyPr/>
          <a:lstStyle/>
          <a:p>
            <a:r>
              <a:rPr lang="en-US" dirty="0" smtClean="0"/>
              <a:t>SEAC</a:t>
            </a:r>
            <a:r>
              <a:rPr lang="en-US" baseline="30000" dirty="0" smtClean="0"/>
              <a:t>4</a:t>
            </a:r>
            <a:r>
              <a:rPr lang="en-US" dirty="0" smtClean="0"/>
              <a:t>RS observations of isoprene oxidation products enable better understanding of isoprene oxidation</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0039" y="1524000"/>
            <a:ext cx="3468736"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2" y="2514599"/>
            <a:ext cx="2909391" cy="2052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0" y="1905000"/>
            <a:ext cx="2436886" cy="646331"/>
          </a:xfrm>
          <a:prstGeom prst="rect">
            <a:avLst/>
          </a:prstGeom>
          <a:noFill/>
        </p:spPr>
        <p:txBody>
          <a:bodyPr wrap="none" rtlCol="0">
            <a:spAutoFit/>
          </a:bodyPr>
          <a:lstStyle/>
          <a:p>
            <a:r>
              <a:rPr lang="en-US" dirty="0" smtClean="0">
                <a:solidFill>
                  <a:srgbClr val="FF0000"/>
                </a:solidFill>
              </a:rPr>
              <a:t>% high-</a:t>
            </a:r>
            <a:r>
              <a:rPr lang="en-US" dirty="0" err="1" smtClean="0">
                <a:solidFill>
                  <a:srgbClr val="FF0000"/>
                </a:solidFill>
              </a:rPr>
              <a:t>NO</a:t>
            </a:r>
            <a:r>
              <a:rPr lang="en-US" baseline="-25000" dirty="0" err="1" smtClean="0">
                <a:solidFill>
                  <a:srgbClr val="FF0000"/>
                </a:solidFill>
              </a:rPr>
              <a:t>x</a:t>
            </a:r>
            <a:r>
              <a:rPr lang="en-US" dirty="0" smtClean="0">
                <a:solidFill>
                  <a:srgbClr val="FF0000"/>
                </a:solidFill>
              </a:rPr>
              <a:t> pathway</a:t>
            </a:r>
          </a:p>
          <a:p>
            <a:r>
              <a:rPr lang="en-US" dirty="0" smtClean="0">
                <a:solidFill>
                  <a:srgbClr val="FF0000"/>
                </a:solidFill>
              </a:rPr>
              <a:t>(GEOS-</a:t>
            </a:r>
            <a:r>
              <a:rPr lang="en-US" dirty="0" err="1" smtClean="0">
                <a:solidFill>
                  <a:srgbClr val="FF0000"/>
                </a:solidFill>
              </a:rPr>
              <a:t>Chem</a:t>
            </a:r>
            <a:r>
              <a:rPr lang="en-US" dirty="0">
                <a:solidFill>
                  <a:srgbClr val="FF0000"/>
                </a:solidFill>
              </a:rPr>
              <a:t>)</a:t>
            </a:r>
            <a:endParaRPr lang="en-US" dirty="0" smtClean="0">
              <a:solidFill>
                <a:srgbClr val="FF0000"/>
              </a:solidFill>
            </a:endParaRPr>
          </a:p>
        </p:txBody>
      </p:sp>
      <p:sp>
        <p:nvSpPr>
          <p:cNvPr id="4" name="TextBox 3"/>
          <p:cNvSpPr txBox="1"/>
          <p:nvPr/>
        </p:nvSpPr>
        <p:spPr>
          <a:xfrm>
            <a:off x="3276600" y="1219200"/>
            <a:ext cx="4865434" cy="369332"/>
          </a:xfrm>
          <a:prstGeom prst="rect">
            <a:avLst/>
          </a:prstGeom>
          <a:noFill/>
        </p:spPr>
        <p:txBody>
          <a:bodyPr wrap="none" rtlCol="0">
            <a:spAutoFit/>
          </a:bodyPr>
          <a:lstStyle/>
          <a:p>
            <a:r>
              <a:rPr lang="en-US" dirty="0" smtClean="0">
                <a:solidFill>
                  <a:srgbClr val="FF0000"/>
                </a:solidFill>
              </a:rPr>
              <a:t>Isoprene peroxides           Isoprene nitrates</a:t>
            </a:r>
          </a:p>
        </p:txBody>
      </p:sp>
      <p:sp>
        <p:nvSpPr>
          <p:cNvPr id="5" name="TextBox 4"/>
          <p:cNvSpPr txBox="1"/>
          <p:nvPr/>
        </p:nvSpPr>
        <p:spPr>
          <a:xfrm>
            <a:off x="4278116" y="6488668"/>
            <a:ext cx="4865884" cy="369332"/>
          </a:xfrm>
          <a:prstGeom prst="rect">
            <a:avLst/>
          </a:prstGeom>
          <a:noFill/>
        </p:spPr>
        <p:txBody>
          <a:bodyPr wrap="none" rtlCol="0">
            <a:spAutoFit/>
          </a:bodyPr>
          <a:lstStyle/>
          <a:p>
            <a:r>
              <a:rPr lang="en-US" i="1" dirty="0" smtClean="0"/>
              <a:t>P. </a:t>
            </a:r>
            <a:r>
              <a:rPr lang="en-US" i="1" dirty="0" err="1" smtClean="0"/>
              <a:t>Wennberg</a:t>
            </a:r>
            <a:r>
              <a:rPr lang="en-US" i="1" dirty="0" smtClean="0"/>
              <a:t>, R. Cohen, J. Fisher, K. Travis</a:t>
            </a:r>
          </a:p>
        </p:txBody>
      </p:sp>
      <p:pic>
        <p:nvPicPr>
          <p:cNvPr id="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38015" t="19244" r="31939" b="37226"/>
          <a:stretch/>
        </p:blipFill>
        <p:spPr bwMode="auto">
          <a:xfrm>
            <a:off x="322482" y="4736068"/>
            <a:ext cx="2096721" cy="1708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819400" y="5943600"/>
            <a:ext cx="6236003" cy="369332"/>
          </a:xfrm>
          <a:prstGeom prst="rect">
            <a:avLst/>
          </a:prstGeom>
          <a:noFill/>
        </p:spPr>
        <p:txBody>
          <a:bodyPr wrap="none" rtlCol="0">
            <a:spAutoFit/>
          </a:bodyPr>
          <a:lstStyle/>
          <a:p>
            <a:r>
              <a:rPr lang="en-US" dirty="0" smtClean="0">
                <a:solidFill>
                  <a:srgbClr val="FF0000"/>
                </a:solidFill>
              </a:rPr>
              <a:t>SEAC</a:t>
            </a:r>
            <a:r>
              <a:rPr lang="en-US" baseline="30000" dirty="0" smtClean="0">
                <a:solidFill>
                  <a:srgbClr val="FF0000"/>
                </a:solidFill>
              </a:rPr>
              <a:t>4</a:t>
            </a:r>
            <a:r>
              <a:rPr lang="en-US" dirty="0" smtClean="0">
                <a:solidFill>
                  <a:srgbClr val="FF0000"/>
                </a:solidFill>
              </a:rPr>
              <a:t>RS sampled both high-</a:t>
            </a:r>
            <a:r>
              <a:rPr lang="en-US" dirty="0" err="1" smtClean="0">
                <a:solidFill>
                  <a:srgbClr val="FF0000"/>
                </a:solidFill>
              </a:rPr>
              <a:t>NO</a:t>
            </a:r>
            <a:r>
              <a:rPr lang="en-US" baseline="-25000" dirty="0" err="1" smtClean="0">
                <a:solidFill>
                  <a:srgbClr val="FF0000"/>
                </a:solidFill>
              </a:rPr>
              <a:t>x</a:t>
            </a:r>
            <a:r>
              <a:rPr lang="en-US" dirty="0" smtClean="0">
                <a:solidFill>
                  <a:srgbClr val="FF0000"/>
                </a:solidFill>
              </a:rPr>
              <a:t> and low-</a:t>
            </a:r>
            <a:r>
              <a:rPr lang="en-US" dirty="0" err="1" smtClean="0">
                <a:solidFill>
                  <a:srgbClr val="FF0000"/>
                </a:solidFill>
              </a:rPr>
              <a:t>NO</a:t>
            </a:r>
            <a:r>
              <a:rPr lang="en-US" baseline="-25000" dirty="0" err="1" smtClean="0">
                <a:solidFill>
                  <a:srgbClr val="FF0000"/>
                </a:solidFill>
              </a:rPr>
              <a:t>x</a:t>
            </a:r>
            <a:r>
              <a:rPr lang="en-US" dirty="0" smtClean="0">
                <a:solidFill>
                  <a:srgbClr val="FF0000"/>
                </a:solidFill>
              </a:rPr>
              <a:t> regimes</a:t>
            </a:r>
          </a:p>
        </p:txBody>
      </p:sp>
    </p:spTree>
    <p:extLst>
      <p:ext uri="{BB962C8B-B14F-4D97-AF65-F5344CB8AC3E}">
        <p14:creationId xmlns:p14="http://schemas.microsoft.com/office/powerpoint/2010/main" val="842539160"/>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1143000"/>
          </a:xfrm>
        </p:spPr>
        <p:txBody>
          <a:bodyPr/>
          <a:lstStyle/>
          <a:p>
            <a:r>
              <a:rPr lang="en-US" dirty="0" smtClean="0"/>
              <a:t>GEOS-</a:t>
            </a:r>
            <a:r>
              <a:rPr lang="en-US" dirty="0" err="1" smtClean="0"/>
              <a:t>Chem</a:t>
            </a:r>
            <a:r>
              <a:rPr lang="en-US" dirty="0" smtClean="0"/>
              <a:t> overestimate of isoprene nitrates</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5029199" cy="47006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011002" y="1343085"/>
            <a:ext cx="4114799" cy="5078313"/>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FF0000"/>
                </a:solidFill>
              </a:rPr>
              <a:t>Likely problem with nighttime ISOP+NO</a:t>
            </a:r>
            <a:r>
              <a:rPr lang="en-US" baseline="-25000" dirty="0" smtClean="0">
                <a:solidFill>
                  <a:srgbClr val="FF0000"/>
                </a:solidFill>
              </a:rPr>
              <a:t>3</a:t>
            </a:r>
            <a:r>
              <a:rPr lang="en-US" dirty="0" smtClean="0">
                <a:solidFill>
                  <a:srgbClr val="FF0000"/>
                </a:solidFill>
              </a:rPr>
              <a:t> chemistry; do the resulting nitrates condense to aerosol?</a:t>
            </a:r>
          </a:p>
          <a:p>
            <a:pPr marL="285750" indent="-285750">
              <a:buFont typeface="Arial" panose="020B0604020202020204" pitchFamily="34" charset="0"/>
              <a:buChar char="•"/>
            </a:pPr>
            <a:r>
              <a:rPr lang="en-US" dirty="0" smtClean="0">
                <a:solidFill>
                  <a:srgbClr val="FF0000"/>
                </a:solidFill>
              </a:rPr>
              <a:t>First-generation isoprene nitrates are well simulated but second-generation isoprene nitrates are too high; again, could this reflect uptake by aerosol</a:t>
            </a:r>
            <a:r>
              <a:rPr lang="en-US" dirty="0" smtClean="0">
                <a:solidFill>
                  <a:srgbClr val="FF0000"/>
                </a:solidFill>
              </a:rPr>
              <a:t>?</a:t>
            </a:r>
          </a:p>
          <a:p>
            <a:pPr marL="285750" indent="-285750">
              <a:buFont typeface="Arial" panose="020B0604020202020204" pitchFamily="34" charset="0"/>
              <a:buChar char="•"/>
            </a:pPr>
            <a:r>
              <a:rPr lang="en-US" dirty="0" smtClean="0">
                <a:solidFill>
                  <a:srgbClr val="FF0000"/>
                </a:solidFill>
              </a:rPr>
              <a:t>Need to integrate with SOAS ground-based observations</a:t>
            </a:r>
            <a:endParaRPr lang="en-US" dirty="0" smtClean="0">
              <a:solidFill>
                <a:srgbClr val="FF0000"/>
              </a:solidFill>
            </a:endParaRPr>
          </a:p>
          <a:p>
            <a:pPr marL="285750" indent="-285750">
              <a:buFont typeface="Arial" panose="020B0604020202020204" pitchFamily="34" charset="0"/>
              <a:buChar char="•"/>
            </a:pPr>
            <a:r>
              <a:rPr lang="en-US" dirty="0" smtClean="0">
                <a:solidFill>
                  <a:srgbClr val="FF0000"/>
                </a:solidFill>
              </a:rPr>
              <a:t>Correcting model mechanisms for organic </a:t>
            </a:r>
            <a:r>
              <a:rPr lang="en-US" dirty="0">
                <a:solidFill>
                  <a:srgbClr val="FF0000"/>
                </a:solidFill>
              </a:rPr>
              <a:t>nitrates using SEAC</a:t>
            </a:r>
            <a:r>
              <a:rPr lang="en-US" baseline="30000" dirty="0">
                <a:solidFill>
                  <a:srgbClr val="FF0000"/>
                </a:solidFill>
              </a:rPr>
              <a:t>4</a:t>
            </a:r>
            <a:r>
              <a:rPr lang="en-US" dirty="0">
                <a:solidFill>
                  <a:srgbClr val="FF0000"/>
                </a:solidFill>
              </a:rPr>
              <a:t>RS </a:t>
            </a:r>
            <a:r>
              <a:rPr lang="en-US" dirty="0" smtClean="0">
                <a:solidFill>
                  <a:srgbClr val="FF0000"/>
                </a:solidFill>
              </a:rPr>
              <a:t>data will </a:t>
            </a:r>
            <a:r>
              <a:rPr lang="en-US" dirty="0">
                <a:solidFill>
                  <a:srgbClr val="FF0000"/>
                </a:solidFill>
              </a:rPr>
              <a:t>improve </a:t>
            </a:r>
            <a:r>
              <a:rPr lang="en-US" dirty="0" err="1">
                <a:solidFill>
                  <a:srgbClr val="FF0000"/>
                </a:solidFill>
              </a:rPr>
              <a:t>NO</a:t>
            </a:r>
            <a:r>
              <a:rPr lang="en-US" baseline="-25000" dirty="0" err="1">
                <a:solidFill>
                  <a:srgbClr val="FF0000"/>
                </a:solidFill>
              </a:rPr>
              <a:t>x</a:t>
            </a:r>
            <a:r>
              <a:rPr lang="en-US" dirty="0">
                <a:solidFill>
                  <a:srgbClr val="FF0000"/>
                </a:solidFill>
              </a:rPr>
              <a:t> chemistry with implications for </a:t>
            </a:r>
            <a:r>
              <a:rPr lang="en-US" dirty="0" smtClean="0">
                <a:solidFill>
                  <a:srgbClr val="FF0000"/>
                </a:solidFill>
              </a:rPr>
              <a:t>simulating ozone</a:t>
            </a:r>
            <a:r>
              <a:rPr lang="en-US" dirty="0">
                <a:solidFill>
                  <a:srgbClr val="FF0000"/>
                </a:solidFill>
              </a:rPr>
              <a:t>, aerosol, and N deposition</a:t>
            </a:r>
          </a:p>
          <a:p>
            <a:pPr marL="285750" indent="-285750">
              <a:buFont typeface="Arial" panose="020B0604020202020204" pitchFamily="34" charset="0"/>
              <a:buChar char="•"/>
            </a:pPr>
            <a:endParaRPr lang="en-US" dirty="0" smtClean="0"/>
          </a:p>
        </p:txBody>
      </p:sp>
      <p:sp>
        <p:nvSpPr>
          <p:cNvPr id="5" name="TextBox 4"/>
          <p:cNvSpPr txBox="1"/>
          <p:nvPr/>
        </p:nvSpPr>
        <p:spPr>
          <a:xfrm>
            <a:off x="4490036" y="6444734"/>
            <a:ext cx="3779946" cy="369332"/>
          </a:xfrm>
          <a:prstGeom prst="rect">
            <a:avLst/>
          </a:prstGeom>
          <a:noFill/>
        </p:spPr>
        <p:txBody>
          <a:bodyPr wrap="none" rtlCol="0">
            <a:spAutoFit/>
          </a:bodyPr>
          <a:lstStyle/>
          <a:p>
            <a:r>
              <a:rPr lang="en-US" i="1" dirty="0" smtClean="0"/>
              <a:t>P. </a:t>
            </a:r>
            <a:r>
              <a:rPr lang="en-US" i="1" dirty="0" err="1" smtClean="0"/>
              <a:t>Wennberg</a:t>
            </a:r>
            <a:r>
              <a:rPr lang="en-US" i="1" dirty="0" smtClean="0"/>
              <a:t>, R. Cohen, J. Fisher</a:t>
            </a:r>
          </a:p>
        </p:txBody>
      </p:sp>
    </p:spTree>
    <p:extLst>
      <p:ext uri="{BB962C8B-B14F-4D97-AF65-F5344CB8AC3E}">
        <p14:creationId xmlns:p14="http://schemas.microsoft.com/office/powerpoint/2010/main" val="1170254678"/>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57200"/>
            <a:ext cx="8382000" cy="1143000"/>
          </a:xfrm>
        </p:spPr>
        <p:txBody>
          <a:bodyPr/>
          <a:lstStyle/>
          <a:p>
            <a:r>
              <a:rPr lang="en-US" dirty="0" smtClean="0"/>
              <a:t>Strong correlation between HCHO and isoprene nitrates</a:t>
            </a: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5715000" cy="44512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943600" y="1828800"/>
            <a:ext cx="2895601" cy="3139321"/>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FF0000"/>
                </a:solidFill>
              </a:rPr>
              <a:t>Suggests that HCHO production is mainly from the high-</a:t>
            </a:r>
            <a:r>
              <a:rPr lang="en-US" dirty="0" err="1" smtClean="0">
                <a:solidFill>
                  <a:srgbClr val="FF0000"/>
                </a:solidFill>
              </a:rPr>
              <a:t>NO</a:t>
            </a:r>
            <a:r>
              <a:rPr lang="en-US" baseline="-25000" dirty="0" err="1" smtClean="0">
                <a:solidFill>
                  <a:srgbClr val="FF0000"/>
                </a:solidFill>
              </a:rPr>
              <a:t>x</a:t>
            </a:r>
            <a:r>
              <a:rPr lang="en-US" dirty="0" smtClean="0">
                <a:solidFill>
                  <a:srgbClr val="FF0000"/>
                </a:solidFill>
              </a:rPr>
              <a:t> branch of isoprene oxidation</a:t>
            </a:r>
          </a:p>
          <a:p>
            <a:pPr marL="285750" indent="-285750">
              <a:buFont typeface="Arial" panose="020B0604020202020204" pitchFamily="34" charset="0"/>
              <a:buChar char="•"/>
            </a:pPr>
            <a:r>
              <a:rPr lang="en-US" dirty="0" smtClean="0">
                <a:solidFill>
                  <a:srgbClr val="FF0000"/>
                </a:solidFill>
              </a:rPr>
              <a:t>Better understanding of the HCHO yield from isoprene will increase value of HCHO observations from space</a:t>
            </a:r>
          </a:p>
        </p:txBody>
      </p:sp>
      <p:sp>
        <p:nvSpPr>
          <p:cNvPr id="5" name="TextBox 4"/>
          <p:cNvSpPr txBox="1"/>
          <p:nvPr/>
        </p:nvSpPr>
        <p:spPr>
          <a:xfrm>
            <a:off x="4490036" y="6444734"/>
            <a:ext cx="3617209" cy="369332"/>
          </a:xfrm>
          <a:prstGeom prst="rect">
            <a:avLst/>
          </a:prstGeom>
          <a:noFill/>
        </p:spPr>
        <p:txBody>
          <a:bodyPr wrap="none" rtlCol="0">
            <a:spAutoFit/>
          </a:bodyPr>
          <a:lstStyle/>
          <a:p>
            <a:r>
              <a:rPr lang="en-US" i="1" dirty="0" smtClean="0"/>
              <a:t>R. Cohen, T. </a:t>
            </a:r>
            <a:r>
              <a:rPr lang="en-US" i="1" dirty="0" err="1" smtClean="0"/>
              <a:t>Hanisco</a:t>
            </a:r>
            <a:r>
              <a:rPr lang="en-US" i="1" dirty="0" smtClean="0"/>
              <a:t>,  J. Fisher</a:t>
            </a:r>
          </a:p>
        </p:txBody>
      </p:sp>
    </p:spTree>
    <p:extLst>
      <p:ext uri="{BB962C8B-B14F-4D97-AF65-F5344CB8AC3E}">
        <p14:creationId xmlns:p14="http://schemas.microsoft.com/office/powerpoint/2010/main" val="3185469364"/>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458200" cy="1143000"/>
          </a:xfrm>
        </p:spPr>
        <p:txBody>
          <a:bodyPr/>
          <a:lstStyle/>
          <a:p>
            <a:r>
              <a:rPr lang="en-US" dirty="0" smtClean="0"/>
              <a:t>Relationship of HCHO with isoprene oxidation products</a:t>
            </a:r>
            <a:endParaRPr lang="en-US" dirty="0"/>
          </a:p>
        </p:txBody>
      </p:sp>
      <p:pic>
        <p:nvPicPr>
          <p:cNvPr id="4" name="Picture 9"/>
          <p:cNvPicPr>
            <a:picLocks noChangeAspect="1" noChangeArrowheads="1"/>
          </p:cNvPicPr>
          <p:nvPr/>
        </p:nvPicPr>
        <p:blipFill rotWithShape="1">
          <a:blip r:embed="rId2">
            <a:extLst>
              <a:ext uri="{28A0092B-C50C-407E-A947-70E740481C1C}">
                <a14:useLocalDpi xmlns:a14="http://schemas.microsoft.com/office/drawing/2010/main" val="0"/>
              </a:ext>
            </a:extLst>
          </a:blip>
          <a:srcRect l="46706"/>
          <a:stretch/>
        </p:blipFill>
        <p:spPr bwMode="auto">
          <a:xfrm>
            <a:off x="1295400" y="1143000"/>
            <a:ext cx="5353543" cy="55859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6124921" y="1981200"/>
            <a:ext cx="3028457" cy="1477328"/>
          </a:xfrm>
          <a:prstGeom prst="rect">
            <a:avLst/>
          </a:prstGeom>
          <a:noFill/>
        </p:spPr>
        <p:txBody>
          <a:bodyPr wrap="square" rtlCol="0">
            <a:spAutoFit/>
          </a:bodyPr>
          <a:lstStyle/>
          <a:p>
            <a:r>
              <a:rPr lang="en-US" dirty="0" smtClean="0">
                <a:solidFill>
                  <a:srgbClr val="FF0000"/>
                </a:solidFill>
              </a:rPr>
              <a:t>Implies much larger HCHO yields from isoprene oxidation</a:t>
            </a:r>
          </a:p>
          <a:p>
            <a:r>
              <a:rPr lang="en-US" dirty="0" smtClean="0">
                <a:solidFill>
                  <a:srgbClr val="FF0000"/>
                </a:solidFill>
              </a:rPr>
              <a:t>under high-</a:t>
            </a:r>
            <a:r>
              <a:rPr lang="en-US" dirty="0" err="1" smtClean="0">
                <a:solidFill>
                  <a:srgbClr val="FF0000"/>
                </a:solidFill>
              </a:rPr>
              <a:t>NO</a:t>
            </a:r>
            <a:r>
              <a:rPr lang="en-US" baseline="-25000" dirty="0" err="1" smtClean="0">
                <a:solidFill>
                  <a:srgbClr val="FF0000"/>
                </a:solidFill>
              </a:rPr>
              <a:t>x</a:t>
            </a:r>
            <a:r>
              <a:rPr lang="en-US" dirty="0" smtClean="0">
                <a:solidFill>
                  <a:srgbClr val="FF0000"/>
                </a:solidFill>
              </a:rPr>
              <a:t> conditions</a:t>
            </a:r>
          </a:p>
        </p:txBody>
      </p:sp>
      <p:sp>
        <p:nvSpPr>
          <p:cNvPr id="7" name="TextBox 6"/>
          <p:cNvSpPr txBox="1"/>
          <p:nvPr/>
        </p:nvSpPr>
        <p:spPr>
          <a:xfrm>
            <a:off x="5546643" y="6488668"/>
            <a:ext cx="3521157" cy="369332"/>
          </a:xfrm>
          <a:prstGeom prst="rect">
            <a:avLst/>
          </a:prstGeom>
          <a:noFill/>
        </p:spPr>
        <p:txBody>
          <a:bodyPr wrap="none" rtlCol="0">
            <a:spAutoFit/>
          </a:bodyPr>
          <a:lstStyle/>
          <a:p>
            <a:r>
              <a:rPr lang="en-US" dirty="0" smtClean="0"/>
              <a:t>A. Fried, A. </a:t>
            </a:r>
            <a:r>
              <a:rPr lang="en-US" dirty="0" err="1" smtClean="0"/>
              <a:t>Wisthaler</a:t>
            </a:r>
            <a:r>
              <a:rPr lang="en-US" dirty="0" smtClean="0"/>
              <a:t>, J. Olson</a:t>
            </a:r>
          </a:p>
        </p:txBody>
      </p:sp>
      <p:sp>
        <p:nvSpPr>
          <p:cNvPr id="3" name="TextBox 2"/>
          <p:cNvSpPr txBox="1"/>
          <p:nvPr/>
        </p:nvSpPr>
        <p:spPr>
          <a:xfrm>
            <a:off x="4572001" y="1752600"/>
            <a:ext cx="1295400" cy="646331"/>
          </a:xfrm>
          <a:prstGeom prst="rect">
            <a:avLst/>
          </a:prstGeom>
          <a:noFill/>
        </p:spPr>
        <p:txBody>
          <a:bodyPr wrap="square" rtlCol="0">
            <a:spAutoFit/>
          </a:bodyPr>
          <a:lstStyle/>
          <a:p>
            <a:r>
              <a:rPr lang="en-US" dirty="0" smtClean="0">
                <a:solidFill>
                  <a:srgbClr val="00B050"/>
                </a:solidFill>
              </a:rPr>
              <a:t>High-</a:t>
            </a:r>
            <a:r>
              <a:rPr lang="en-US" dirty="0" err="1" smtClean="0">
                <a:solidFill>
                  <a:srgbClr val="00B050"/>
                </a:solidFill>
              </a:rPr>
              <a:t>NO</a:t>
            </a:r>
            <a:r>
              <a:rPr lang="en-US" baseline="-25000" dirty="0" err="1" smtClean="0">
                <a:solidFill>
                  <a:srgbClr val="00B050"/>
                </a:solidFill>
              </a:rPr>
              <a:t>x</a:t>
            </a:r>
            <a:r>
              <a:rPr lang="en-US" dirty="0" smtClean="0">
                <a:solidFill>
                  <a:srgbClr val="00B050"/>
                </a:solidFill>
              </a:rPr>
              <a:t> regime</a:t>
            </a:r>
          </a:p>
        </p:txBody>
      </p:sp>
      <p:sp>
        <p:nvSpPr>
          <p:cNvPr id="8" name="TextBox 7"/>
          <p:cNvSpPr txBox="1"/>
          <p:nvPr/>
        </p:nvSpPr>
        <p:spPr>
          <a:xfrm>
            <a:off x="4495800" y="4876800"/>
            <a:ext cx="1295400" cy="646331"/>
          </a:xfrm>
          <a:prstGeom prst="rect">
            <a:avLst/>
          </a:prstGeom>
          <a:noFill/>
        </p:spPr>
        <p:txBody>
          <a:bodyPr wrap="square" rtlCol="0">
            <a:spAutoFit/>
          </a:bodyPr>
          <a:lstStyle/>
          <a:p>
            <a:r>
              <a:rPr lang="en-US" dirty="0" smtClean="0">
                <a:solidFill>
                  <a:srgbClr val="00B050"/>
                </a:solidFill>
              </a:rPr>
              <a:t>Low-</a:t>
            </a:r>
            <a:r>
              <a:rPr lang="en-US" dirty="0" err="1" smtClean="0">
                <a:solidFill>
                  <a:srgbClr val="00B050"/>
                </a:solidFill>
              </a:rPr>
              <a:t>NO</a:t>
            </a:r>
            <a:r>
              <a:rPr lang="en-US" baseline="-25000" dirty="0" err="1" smtClean="0">
                <a:solidFill>
                  <a:srgbClr val="00B050"/>
                </a:solidFill>
              </a:rPr>
              <a:t>x</a:t>
            </a:r>
            <a:r>
              <a:rPr lang="en-US" dirty="0" smtClean="0">
                <a:solidFill>
                  <a:srgbClr val="00B050"/>
                </a:solidFill>
              </a:rPr>
              <a:t> regime</a:t>
            </a:r>
          </a:p>
        </p:txBody>
      </p:sp>
    </p:spTree>
    <p:extLst>
      <p:ext uri="{BB962C8B-B14F-4D97-AF65-F5344CB8AC3E}">
        <p14:creationId xmlns:p14="http://schemas.microsoft.com/office/powerpoint/2010/main" val="555900878"/>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7" y="-120748"/>
            <a:ext cx="9215437" cy="1143000"/>
          </a:xfrm>
        </p:spPr>
        <p:txBody>
          <a:bodyPr/>
          <a:lstStyle/>
          <a:p>
            <a:r>
              <a:rPr lang="en-US" dirty="0" smtClean="0"/>
              <a:t>Mean vertical profiles of </a:t>
            </a:r>
            <a:r>
              <a:rPr lang="en-US" dirty="0" smtClean="0"/>
              <a:t>low-</a:t>
            </a:r>
            <a:r>
              <a:rPr lang="en-US" dirty="0" err="1" smtClean="0"/>
              <a:t>NO</a:t>
            </a:r>
            <a:r>
              <a:rPr lang="en-US" baseline="-25000" dirty="0" err="1" smtClean="0"/>
              <a:t>x</a:t>
            </a:r>
            <a:r>
              <a:rPr lang="en-US" dirty="0" smtClean="0"/>
              <a:t> isoprene </a:t>
            </a:r>
            <a:r>
              <a:rPr lang="en-US" dirty="0" smtClean="0"/>
              <a:t>oxidation products:</a:t>
            </a:r>
            <a:br>
              <a:rPr lang="en-US" dirty="0" smtClean="0"/>
            </a:br>
            <a:r>
              <a:rPr lang="en-US" sz="1800" dirty="0" smtClean="0"/>
              <a:t>large </a:t>
            </a:r>
            <a:r>
              <a:rPr lang="en-US" sz="1800" dirty="0" smtClean="0"/>
              <a:t>overestimates in GEOS-</a:t>
            </a:r>
            <a:r>
              <a:rPr lang="en-US" sz="1800" dirty="0" err="1" smtClean="0"/>
              <a:t>Chem</a:t>
            </a:r>
            <a:endParaRPr lang="en-US" sz="1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95400"/>
            <a:ext cx="7458075" cy="4926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85247" y="774015"/>
            <a:ext cx="8558753" cy="369332"/>
          </a:xfrm>
          <a:prstGeom prst="rect">
            <a:avLst/>
          </a:prstGeom>
          <a:noFill/>
        </p:spPr>
        <p:txBody>
          <a:bodyPr wrap="none" rtlCol="0">
            <a:spAutoFit/>
          </a:bodyPr>
          <a:lstStyle/>
          <a:p>
            <a:r>
              <a:rPr lang="en-US" dirty="0" smtClean="0">
                <a:solidFill>
                  <a:srgbClr val="FF0000"/>
                </a:solidFill>
              </a:rPr>
              <a:t>Deposition and uptake by aerosol of these products is likely underestimated</a:t>
            </a:r>
          </a:p>
        </p:txBody>
      </p:sp>
      <p:sp>
        <p:nvSpPr>
          <p:cNvPr id="4" name="TextBox 3"/>
          <p:cNvSpPr txBox="1"/>
          <p:nvPr/>
        </p:nvSpPr>
        <p:spPr>
          <a:xfrm>
            <a:off x="7871113" y="6448251"/>
            <a:ext cx="1155124" cy="369332"/>
          </a:xfrm>
          <a:prstGeom prst="rect">
            <a:avLst/>
          </a:prstGeom>
          <a:noFill/>
        </p:spPr>
        <p:txBody>
          <a:bodyPr wrap="none" rtlCol="0">
            <a:spAutoFit/>
          </a:bodyPr>
          <a:lstStyle/>
          <a:p>
            <a:r>
              <a:rPr lang="en-US" dirty="0" smtClean="0"/>
              <a:t>K. Travis</a:t>
            </a:r>
          </a:p>
        </p:txBody>
      </p:sp>
      <p:sp>
        <p:nvSpPr>
          <p:cNvPr id="5" name="TextBox 4"/>
          <p:cNvSpPr txBox="1"/>
          <p:nvPr/>
        </p:nvSpPr>
        <p:spPr>
          <a:xfrm>
            <a:off x="3854057" y="1575527"/>
            <a:ext cx="684803" cy="338554"/>
          </a:xfrm>
          <a:prstGeom prst="rect">
            <a:avLst/>
          </a:prstGeom>
          <a:noFill/>
        </p:spPr>
        <p:txBody>
          <a:bodyPr wrap="none" rtlCol="0">
            <a:spAutoFit/>
          </a:bodyPr>
          <a:lstStyle/>
          <a:p>
            <a:r>
              <a:rPr lang="en-US" sz="1600" dirty="0" smtClean="0"/>
              <a:t>Huey</a:t>
            </a:r>
          </a:p>
        </p:txBody>
      </p:sp>
      <p:sp>
        <p:nvSpPr>
          <p:cNvPr id="6" name="TextBox 5"/>
          <p:cNvSpPr txBox="1"/>
          <p:nvPr/>
        </p:nvSpPr>
        <p:spPr>
          <a:xfrm>
            <a:off x="4863599" y="1541530"/>
            <a:ext cx="1003801" cy="338554"/>
          </a:xfrm>
          <a:prstGeom prst="rect">
            <a:avLst/>
          </a:prstGeom>
          <a:noFill/>
        </p:spPr>
        <p:txBody>
          <a:bodyPr wrap="none" rtlCol="0">
            <a:spAutoFit/>
          </a:bodyPr>
          <a:lstStyle/>
          <a:p>
            <a:r>
              <a:rPr lang="en-US" sz="1600" dirty="0" smtClean="0"/>
              <a:t>Ryerson</a:t>
            </a:r>
          </a:p>
        </p:txBody>
      </p:sp>
      <p:sp>
        <p:nvSpPr>
          <p:cNvPr id="8" name="TextBox 7"/>
          <p:cNvSpPr txBox="1"/>
          <p:nvPr/>
        </p:nvSpPr>
        <p:spPr>
          <a:xfrm>
            <a:off x="1752600" y="1536841"/>
            <a:ext cx="1003801" cy="338554"/>
          </a:xfrm>
          <a:prstGeom prst="rect">
            <a:avLst/>
          </a:prstGeom>
          <a:noFill/>
        </p:spPr>
        <p:txBody>
          <a:bodyPr wrap="none" rtlCol="0">
            <a:spAutoFit/>
          </a:bodyPr>
          <a:lstStyle/>
          <a:p>
            <a:r>
              <a:rPr lang="en-US" sz="1600" dirty="0" smtClean="0"/>
              <a:t>Ryerson</a:t>
            </a:r>
          </a:p>
        </p:txBody>
      </p:sp>
      <p:sp>
        <p:nvSpPr>
          <p:cNvPr id="9" name="TextBox 8"/>
          <p:cNvSpPr txBox="1"/>
          <p:nvPr/>
        </p:nvSpPr>
        <p:spPr>
          <a:xfrm>
            <a:off x="5255250" y="1143000"/>
            <a:ext cx="2364750" cy="369332"/>
          </a:xfrm>
          <a:prstGeom prst="rect">
            <a:avLst/>
          </a:prstGeom>
          <a:noFill/>
        </p:spPr>
        <p:txBody>
          <a:bodyPr wrap="none" rtlCol="0">
            <a:spAutoFit/>
          </a:bodyPr>
          <a:lstStyle/>
          <a:p>
            <a:r>
              <a:rPr lang="en-US" dirty="0" smtClean="0"/>
              <a:t>DC-8    </a:t>
            </a:r>
            <a:r>
              <a:rPr lang="en-US" dirty="0" smtClean="0">
                <a:solidFill>
                  <a:srgbClr val="FF0000"/>
                </a:solidFill>
              </a:rPr>
              <a:t>GEOS-</a:t>
            </a:r>
            <a:r>
              <a:rPr lang="en-US" dirty="0" err="1" smtClean="0">
                <a:solidFill>
                  <a:srgbClr val="FF0000"/>
                </a:solidFill>
              </a:rPr>
              <a:t>Chem</a:t>
            </a:r>
            <a:endParaRPr lang="en-US" dirty="0" smtClean="0">
              <a:solidFill>
                <a:srgbClr val="FF0000"/>
              </a:solidFill>
            </a:endParaRPr>
          </a:p>
        </p:txBody>
      </p:sp>
    </p:spTree>
    <p:extLst>
      <p:ext uri="{BB962C8B-B14F-4D97-AF65-F5344CB8AC3E}">
        <p14:creationId xmlns:p14="http://schemas.microsoft.com/office/powerpoint/2010/main" val="987344949"/>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9973" y="-152400"/>
            <a:ext cx="8915400" cy="1143000"/>
          </a:xfrm>
        </p:spPr>
        <p:txBody>
          <a:bodyPr/>
          <a:lstStyle/>
          <a:p>
            <a:r>
              <a:rPr lang="en-US" dirty="0" smtClean="0"/>
              <a:t>Indirect validation of satellite HCHO with SEAC</a:t>
            </a:r>
            <a:r>
              <a:rPr lang="en-US" baseline="30000" dirty="0" smtClean="0"/>
              <a:t>4</a:t>
            </a:r>
            <a:r>
              <a:rPr lang="en-US" dirty="0" smtClean="0"/>
              <a:t>RS data</a:t>
            </a:r>
            <a:br>
              <a:rPr lang="en-US" dirty="0" smtClean="0"/>
            </a:br>
            <a:r>
              <a:rPr lang="en-US" dirty="0" smtClean="0"/>
              <a:t>using model as common </a:t>
            </a:r>
            <a:r>
              <a:rPr lang="en-US" dirty="0" err="1" smtClean="0"/>
              <a:t>intercomparison</a:t>
            </a:r>
            <a:r>
              <a:rPr lang="en-US" dirty="0" smtClean="0"/>
              <a:t> platform </a:t>
            </a:r>
            <a:endParaRPr lang="en-US" dirty="0"/>
          </a:p>
        </p:txBody>
      </p:sp>
      <p:pic>
        <p:nvPicPr>
          <p:cNvPr id="4" name="图片 22" descr="GC_vs_GOMEB_GC_Arkansas.eps"/>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4089" y="4135182"/>
            <a:ext cx="2488121" cy="2488121"/>
          </a:xfrm>
          <a:prstGeom prst="rect">
            <a:avLst/>
          </a:prstGeom>
        </p:spPr>
      </p:pic>
      <p:pic>
        <p:nvPicPr>
          <p:cNvPr id="5" name="Picture 4"/>
          <p:cNvPicPr>
            <a:picLocks noChangeAspect="1"/>
          </p:cNvPicPr>
          <p:nvPr/>
        </p:nvPicPr>
        <p:blipFill rotWithShape="1">
          <a:blip r:embed="rId3"/>
          <a:srcRect l="4701" t="8398" b="3779"/>
          <a:stretch/>
        </p:blipFill>
        <p:spPr>
          <a:xfrm>
            <a:off x="3794239" y="1310701"/>
            <a:ext cx="3292361" cy="2430104"/>
          </a:xfrm>
          <a:prstGeom prst="rect">
            <a:avLst/>
          </a:prstGeom>
        </p:spPr>
      </p:pic>
      <p:sp>
        <p:nvSpPr>
          <p:cNvPr id="6" name="TextBox 5"/>
          <p:cNvSpPr txBox="1"/>
          <p:nvPr/>
        </p:nvSpPr>
        <p:spPr>
          <a:xfrm>
            <a:off x="3644232" y="941369"/>
            <a:ext cx="3975768" cy="369332"/>
          </a:xfrm>
          <a:prstGeom prst="rect">
            <a:avLst/>
          </a:prstGeom>
          <a:noFill/>
          <a:ln>
            <a:noFill/>
          </a:ln>
        </p:spPr>
        <p:txBody>
          <a:bodyPr wrap="none" rtlCol="0">
            <a:spAutoFit/>
          </a:bodyPr>
          <a:lstStyle/>
          <a:p>
            <a:r>
              <a:rPr lang="en-US" dirty="0">
                <a:solidFill>
                  <a:srgbClr val="FF0000"/>
                </a:solidFill>
              </a:rPr>
              <a:t>c</a:t>
            </a:r>
            <a:r>
              <a:rPr lang="en-US" dirty="0" smtClean="0">
                <a:solidFill>
                  <a:srgbClr val="FF0000"/>
                </a:solidFill>
              </a:rPr>
              <a:t>olored by observed </a:t>
            </a:r>
            <a:r>
              <a:rPr lang="en-US" dirty="0" err="1" smtClean="0">
                <a:solidFill>
                  <a:srgbClr val="FF0000"/>
                </a:solidFill>
              </a:rPr>
              <a:t>NO</a:t>
            </a:r>
            <a:r>
              <a:rPr lang="en-US" baseline="-25000" dirty="0" err="1" smtClean="0">
                <a:solidFill>
                  <a:srgbClr val="FF0000"/>
                </a:solidFill>
              </a:rPr>
              <a:t>y</a:t>
            </a:r>
            <a:r>
              <a:rPr lang="en-US" dirty="0" smtClean="0">
                <a:solidFill>
                  <a:srgbClr val="FF0000"/>
                </a:solidFill>
              </a:rPr>
              <a:t> (0-2 ppb)</a:t>
            </a:r>
            <a:endParaRPr lang="en-US" dirty="0">
              <a:solidFill>
                <a:srgbClr val="FF0000"/>
              </a:solidFill>
            </a:endParaRPr>
          </a:p>
        </p:txBody>
      </p:sp>
      <p:pic>
        <p:nvPicPr>
          <p:cNvPr id="8" name="Picture 7"/>
          <p:cNvPicPr/>
          <p:nvPr/>
        </p:nvPicPr>
        <p:blipFill rotWithShape="1">
          <a:blip r:embed="rId4" cstate="print">
            <a:extLst>
              <a:ext uri="{28A0092B-C50C-407E-A947-70E740481C1C}">
                <a14:useLocalDpi xmlns:a14="http://schemas.microsoft.com/office/drawing/2010/main" val="0"/>
              </a:ext>
            </a:extLst>
          </a:blip>
          <a:srcRect r="35285"/>
          <a:stretch/>
        </p:blipFill>
        <p:spPr>
          <a:xfrm>
            <a:off x="227235" y="1158300"/>
            <a:ext cx="3302349" cy="2760165"/>
          </a:xfrm>
          <a:prstGeom prst="rect">
            <a:avLst/>
          </a:prstGeom>
        </p:spPr>
      </p:pic>
      <p:grpSp>
        <p:nvGrpSpPr>
          <p:cNvPr id="16" name="Group 15"/>
          <p:cNvGrpSpPr/>
          <p:nvPr/>
        </p:nvGrpSpPr>
        <p:grpSpPr>
          <a:xfrm>
            <a:off x="-304800" y="4039792"/>
            <a:ext cx="4058889" cy="2728624"/>
            <a:chOff x="-304800" y="4039792"/>
            <a:chExt cx="4058889" cy="2728624"/>
          </a:xfrm>
        </p:grpSpPr>
        <p:pic>
          <p:nvPicPr>
            <p:cNvPr id="3" name="图片 14" descr="GOME2-B_20130809.eps"/>
            <p:cNvPicPr>
              <a:picLocks noChangeAspect="1"/>
            </p:cNvPicPr>
            <p:nvPr/>
          </p:nvPicPr>
          <p:blipFill rotWithShape="1">
            <a:blip r:embed="rId5">
              <a:extLst>
                <a:ext uri="{28A0092B-C50C-407E-A947-70E740481C1C}">
                  <a14:useLocalDpi xmlns:a14="http://schemas.microsoft.com/office/drawing/2010/main" val="0"/>
                </a:ext>
              </a:extLst>
            </a:blip>
            <a:srcRect b="32055"/>
            <a:stretch/>
          </p:blipFill>
          <p:spPr>
            <a:xfrm>
              <a:off x="-304800" y="4039792"/>
              <a:ext cx="4058889" cy="2728624"/>
            </a:xfrm>
            <a:prstGeom prst="rect">
              <a:avLst/>
            </a:prstGeom>
          </p:spPr>
        </p:pic>
        <p:sp>
          <p:nvSpPr>
            <p:cNvPr id="9" name="TextBox 8"/>
            <p:cNvSpPr txBox="1"/>
            <p:nvPr/>
          </p:nvSpPr>
          <p:spPr>
            <a:xfrm>
              <a:off x="2601125" y="4495800"/>
              <a:ext cx="928459" cy="646331"/>
            </a:xfrm>
            <a:prstGeom prst="rect">
              <a:avLst/>
            </a:prstGeom>
            <a:noFill/>
          </p:spPr>
          <p:txBody>
            <a:bodyPr wrap="none" rtlCol="0">
              <a:spAutoFit/>
            </a:bodyPr>
            <a:lstStyle/>
            <a:p>
              <a:r>
                <a:rPr lang="en-US" dirty="0" smtClean="0">
                  <a:solidFill>
                    <a:schemeClr val="bg1"/>
                  </a:solidFill>
                </a:rPr>
                <a:t>GEOS-</a:t>
              </a:r>
            </a:p>
            <a:p>
              <a:r>
                <a:rPr lang="en-US" dirty="0" err="1" smtClean="0">
                  <a:solidFill>
                    <a:schemeClr val="bg1"/>
                  </a:solidFill>
                </a:rPr>
                <a:t>Chem</a:t>
              </a:r>
              <a:endParaRPr lang="en-US" dirty="0" smtClean="0">
                <a:solidFill>
                  <a:schemeClr val="bg1"/>
                </a:solidFill>
              </a:endParaRPr>
            </a:p>
          </p:txBody>
        </p:sp>
        <p:sp>
          <p:nvSpPr>
            <p:cNvPr id="10" name="TextBox 9"/>
            <p:cNvSpPr txBox="1"/>
            <p:nvPr/>
          </p:nvSpPr>
          <p:spPr>
            <a:xfrm>
              <a:off x="2362200" y="6096000"/>
              <a:ext cx="1261884" cy="369332"/>
            </a:xfrm>
            <a:prstGeom prst="rect">
              <a:avLst/>
            </a:prstGeom>
            <a:noFill/>
          </p:spPr>
          <p:txBody>
            <a:bodyPr wrap="none" rtlCol="0">
              <a:spAutoFit/>
            </a:bodyPr>
            <a:lstStyle/>
            <a:p>
              <a:r>
                <a:rPr lang="en-US" dirty="0" smtClean="0">
                  <a:solidFill>
                    <a:schemeClr val="bg1"/>
                  </a:solidFill>
                </a:rPr>
                <a:t>GOME-2B</a:t>
              </a:r>
            </a:p>
          </p:txBody>
        </p:sp>
      </p:grpSp>
      <p:sp>
        <p:nvSpPr>
          <p:cNvPr id="7" name="TextBox 6"/>
          <p:cNvSpPr txBox="1"/>
          <p:nvPr/>
        </p:nvSpPr>
        <p:spPr>
          <a:xfrm>
            <a:off x="914042" y="838200"/>
            <a:ext cx="1928733" cy="369332"/>
          </a:xfrm>
          <a:prstGeom prst="rect">
            <a:avLst/>
          </a:prstGeom>
          <a:noFill/>
        </p:spPr>
        <p:txBody>
          <a:bodyPr wrap="none" rtlCol="0">
            <a:spAutoFit/>
          </a:bodyPr>
          <a:lstStyle/>
          <a:p>
            <a:r>
              <a:rPr lang="en-US" dirty="0" smtClean="0">
                <a:solidFill>
                  <a:srgbClr val="FF0000"/>
                </a:solidFill>
              </a:rPr>
              <a:t>HCHO at 0-1 km</a:t>
            </a:r>
          </a:p>
        </p:txBody>
      </p:sp>
      <p:sp>
        <p:nvSpPr>
          <p:cNvPr id="11" name="TextBox 10"/>
          <p:cNvSpPr txBox="1"/>
          <p:nvPr/>
        </p:nvSpPr>
        <p:spPr>
          <a:xfrm rot="16200000">
            <a:off x="3304259" y="2208976"/>
            <a:ext cx="851515" cy="369332"/>
          </a:xfrm>
          <a:prstGeom prst="rect">
            <a:avLst/>
          </a:prstGeom>
          <a:noFill/>
        </p:spPr>
        <p:txBody>
          <a:bodyPr wrap="none" rtlCol="0">
            <a:spAutoFit/>
          </a:bodyPr>
          <a:lstStyle/>
          <a:p>
            <a:r>
              <a:rPr lang="en-US" dirty="0" smtClean="0"/>
              <a:t>Model</a:t>
            </a:r>
          </a:p>
        </p:txBody>
      </p:sp>
      <p:sp>
        <p:nvSpPr>
          <p:cNvPr id="12" name="TextBox 11"/>
          <p:cNvSpPr txBox="1"/>
          <p:nvPr/>
        </p:nvSpPr>
        <p:spPr>
          <a:xfrm>
            <a:off x="4993150" y="3657600"/>
            <a:ext cx="1249060" cy="369332"/>
          </a:xfrm>
          <a:prstGeom prst="rect">
            <a:avLst/>
          </a:prstGeom>
          <a:noFill/>
        </p:spPr>
        <p:txBody>
          <a:bodyPr wrap="none" rtlCol="0">
            <a:spAutoFit/>
          </a:bodyPr>
          <a:lstStyle/>
          <a:p>
            <a:r>
              <a:rPr lang="en-US" dirty="0" smtClean="0"/>
              <a:t>Observed</a:t>
            </a:r>
          </a:p>
        </p:txBody>
      </p:sp>
      <p:sp>
        <p:nvSpPr>
          <p:cNvPr id="13" name="TextBox 12"/>
          <p:cNvSpPr txBox="1"/>
          <p:nvPr/>
        </p:nvSpPr>
        <p:spPr>
          <a:xfrm rot="16200000">
            <a:off x="3123147" y="4913210"/>
            <a:ext cx="1261884" cy="369332"/>
          </a:xfrm>
          <a:prstGeom prst="rect">
            <a:avLst/>
          </a:prstGeom>
          <a:solidFill>
            <a:schemeClr val="bg1"/>
          </a:solidFill>
        </p:spPr>
        <p:txBody>
          <a:bodyPr wrap="none" rtlCol="0">
            <a:spAutoFit/>
          </a:bodyPr>
          <a:lstStyle/>
          <a:p>
            <a:r>
              <a:rPr lang="en-US" dirty="0" smtClean="0"/>
              <a:t>GOME-2B</a:t>
            </a:r>
          </a:p>
        </p:txBody>
      </p:sp>
      <p:sp>
        <p:nvSpPr>
          <p:cNvPr id="14" name="TextBox 13"/>
          <p:cNvSpPr txBox="1"/>
          <p:nvPr/>
        </p:nvSpPr>
        <p:spPr>
          <a:xfrm>
            <a:off x="4495800" y="6428096"/>
            <a:ext cx="1569660" cy="369332"/>
          </a:xfrm>
          <a:prstGeom prst="rect">
            <a:avLst/>
          </a:prstGeom>
          <a:solidFill>
            <a:schemeClr val="bg1"/>
          </a:solidFill>
        </p:spPr>
        <p:txBody>
          <a:bodyPr wrap="none" rtlCol="0">
            <a:spAutoFit/>
          </a:bodyPr>
          <a:lstStyle/>
          <a:p>
            <a:r>
              <a:rPr lang="en-US" dirty="0" smtClean="0"/>
              <a:t>GEOS-</a:t>
            </a:r>
            <a:r>
              <a:rPr lang="en-US" dirty="0" err="1" smtClean="0"/>
              <a:t>Chem</a:t>
            </a:r>
            <a:endParaRPr lang="en-US" dirty="0" smtClean="0"/>
          </a:p>
        </p:txBody>
      </p:sp>
      <p:sp>
        <p:nvSpPr>
          <p:cNvPr id="15" name="TextBox 14"/>
          <p:cNvSpPr txBox="1"/>
          <p:nvPr/>
        </p:nvSpPr>
        <p:spPr>
          <a:xfrm>
            <a:off x="6269506" y="4135182"/>
            <a:ext cx="2874494" cy="1477328"/>
          </a:xfrm>
          <a:prstGeom prst="rect">
            <a:avLst/>
          </a:prstGeom>
          <a:noFill/>
        </p:spPr>
        <p:txBody>
          <a:bodyPr wrap="square" rtlCol="0">
            <a:spAutoFit/>
          </a:bodyPr>
          <a:lstStyle/>
          <a:p>
            <a:r>
              <a:rPr lang="en-US" dirty="0" smtClean="0">
                <a:solidFill>
                  <a:srgbClr val="FF0000"/>
                </a:solidFill>
              </a:rPr>
              <a:t>Preliminar</a:t>
            </a:r>
            <a:r>
              <a:rPr lang="en-US" dirty="0" smtClean="0">
                <a:solidFill>
                  <a:srgbClr val="FF0000"/>
                </a:solidFill>
              </a:rPr>
              <a:t>y results suggest that </a:t>
            </a:r>
            <a:r>
              <a:rPr lang="en-US" dirty="0" smtClean="0">
                <a:solidFill>
                  <a:srgbClr val="FF0000"/>
                </a:solidFill>
              </a:rPr>
              <a:t>GOME-2B </a:t>
            </a:r>
            <a:r>
              <a:rPr lang="en-US" dirty="0" smtClean="0">
                <a:solidFill>
                  <a:srgbClr val="FF0000"/>
                </a:solidFill>
              </a:rPr>
              <a:t>and aircraft show</a:t>
            </a:r>
            <a:r>
              <a:rPr lang="en-US" dirty="0">
                <a:solidFill>
                  <a:srgbClr val="FF0000"/>
                </a:solidFill>
              </a:rPr>
              <a:t> </a:t>
            </a:r>
            <a:r>
              <a:rPr lang="en-US" dirty="0" smtClean="0">
                <a:solidFill>
                  <a:srgbClr val="FF0000"/>
                </a:solidFill>
              </a:rPr>
              <a:t>consistency in comparisons to model</a:t>
            </a:r>
          </a:p>
        </p:txBody>
      </p:sp>
      <p:sp>
        <p:nvSpPr>
          <p:cNvPr id="17" name="TextBox 16"/>
          <p:cNvSpPr txBox="1"/>
          <p:nvPr/>
        </p:nvSpPr>
        <p:spPr>
          <a:xfrm>
            <a:off x="914042" y="3810000"/>
            <a:ext cx="1877437" cy="369332"/>
          </a:xfrm>
          <a:prstGeom prst="rect">
            <a:avLst/>
          </a:prstGeom>
          <a:noFill/>
        </p:spPr>
        <p:txBody>
          <a:bodyPr wrap="none" rtlCol="0">
            <a:spAutoFit/>
          </a:bodyPr>
          <a:lstStyle/>
          <a:p>
            <a:r>
              <a:rPr lang="en-US" dirty="0" smtClean="0">
                <a:solidFill>
                  <a:srgbClr val="FF0000"/>
                </a:solidFill>
              </a:rPr>
              <a:t>HCHO columns</a:t>
            </a:r>
          </a:p>
        </p:txBody>
      </p:sp>
      <p:sp>
        <p:nvSpPr>
          <p:cNvPr id="18" name="TextBox 17"/>
          <p:cNvSpPr txBox="1"/>
          <p:nvPr/>
        </p:nvSpPr>
        <p:spPr>
          <a:xfrm>
            <a:off x="6553200" y="6096000"/>
            <a:ext cx="2685415" cy="646331"/>
          </a:xfrm>
          <a:prstGeom prst="rect">
            <a:avLst/>
          </a:prstGeom>
          <a:noFill/>
        </p:spPr>
        <p:txBody>
          <a:bodyPr wrap="none" rtlCol="0">
            <a:spAutoFit/>
          </a:bodyPr>
          <a:lstStyle/>
          <a:p>
            <a:r>
              <a:rPr lang="en-US" dirty="0" smtClean="0"/>
              <a:t>L. Zhu, J. Fisher,</a:t>
            </a:r>
          </a:p>
          <a:p>
            <a:r>
              <a:rPr lang="en-US" dirty="0" smtClean="0"/>
              <a:t>I. de </a:t>
            </a:r>
            <a:r>
              <a:rPr lang="en-US" dirty="0" err="1" smtClean="0"/>
              <a:t>Smedt</a:t>
            </a:r>
            <a:r>
              <a:rPr lang="en-US" dirty="0" smtClean="0"/>
              <a:t>, T. </a:t>
            </a:r>
            <a:r>
              <a:rPr lang="en-US" dirty="0" err="1" smtClean="0"/>
              <a:t>Hanisco</a:t>
            </a:r>
            <a:endParaRPr lang="en-US" dirty="0" smtClean="0"/>
          </a:p>
        </p:txBody>
      </p:sp>
    </p:spTree>
    <p:extLst>
      <p:ext uri="{BB962C8B-B14F-4D97-AF65-F5344CB8AC3E}">
        <p14:creationId xmlns:p14="http://schemas.microsoft.com/office/powerpoint/2010/main" val="1615289877"/>
      </p:ext>
    </p:extLst>
  </p:cSld>
  <p:clrMapOvr>
    <a:masterClrMapping/>
  </p:clrMapOvr>
  <p:transition spd="slow"/>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cap="flat" cmpd="sng" algn="ctr">
          <a:solidFill>
            <a:srgbClr val="FF0000"/>
          </a:solidFill>
          <a:prstDash val="solid"/>
          <a:round/>
          <a:headEnd type="none" w="med" len="med"/>
          <a:tailEnd type="triangle" w="lg" len="lg"/>
        </a:ln>
        <a:effectLst/>
      </a:spPr>
      <a:bodyPr vert="horz" wrap="squar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1800" b="1" i="0" u="none" strike="noStrike" cap="none" normalizeH="0" baseline="0" smtClean="0">
            <a:ln>
              <a:noFill/>
            </a:ln>
            <a:solidFill>
              <a:schemeClr val="tx1"/>
            </a:solidFill>
            <a:effectLst/>
            <a:latin typeface="Helvetica" charset="0"/>
          </a:defRPr>
        </a:defPPr>
      </a:lstStyle>
    </a:spDef>
    <a:lnDef>
      <a:spPr bwMode="auto">
        <a:solidFill>
          <a:schemeClr val="accent1"/>
        </a:solidFill>
        <a:ln w="9525" cap="flat" cmpd="sng" algn="ctr">
          <a:solidFill>
            <a:srgbClr val="7E0000"/>
          </a:solidFill>
          <a:prstDash val="solid"/>
          <a:round/>
          <a:headEnd type="none" w="med" len="med"/>
          <a:tailEnd type="triangle" w="lg" len="lg"/>
        </a:ln>
        <a:effectLst/>
      </a:spPr>
      <a:bodyPr/>
      <a:lstStyle/>
    </a:lnDef>
    <a:txDef>
      <a:spPr>
        <a:noFill/>
      </a:spPr>
      <a:bodyPr wrap="none" rtlCol="0">
        <a:spAutoFit/>
      </a:bodyPr>
      <a:lstStyle>
        <a:defPPr>
          <a:defRPr dirty="0" smtClean="0"/>
        </a:defPPr>
      </a:lstStyle>
    </a:tx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11850</TotalTime>
  <Words>1837</Words>
  <Application>Microsoft Office PowerPoint</Application>
  <PresentationFormat>On-screen Show (4:3)</PresentationFormat>
  <Paragraphs>280</Paragraphs>
  <Slides>29</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Default Design</vt:lpstr>
      <vt:lpstr>CS ChemDraw Drawing</vt:lpstr>
      <vt:lpstr>Southeast US air chemistry: early results from SEAC4RS</vt:lpstr>
      <vt:lpstr>Understanding isoprene emission and chemistry is critical</vt:lpstr>
      <vt:lpstr>SEAC4RS intercomparisons for two stars of our show</vt:lpstr>
      <vt:lpstr>SEAC4RS observations of isoprene oxidation products enable better understanding of isoprene oxidation</vt:lpstr>
      <vt:lpstr>GEOS-Chem overestimate of isoprene nitrates</vt:lpstr>
      <vt:lpstr>Strong correlation between HCHO and isoprene nitrates</vt:lpstr>
      <vt:lpstr>Relationship of HCHO with isoprene oxidation products</vt:lpstr>
      <vt:lpstr>Mean vertical profiles of low-NOx isoprene oxidation products: large overestimates in GEOS-Chem</vt:lpstr>
      <vt:lpstr>Indirect validation of satellite HCHO with SEAC4RS data using model as common intercomparison platform </vt:lpstr>
      <vt:lpstr>2007-2013 OMI HCHO data (I. De Smedt)</vt:lpstr>
      <vt:lpstr>2007-2013 GOME-2A HCHO data (I. De Smedt)</vt:lpstr>
      <vt:lpstr>PowerPoint Presentation</vt:lpstr>
      <vt:lpstr>PowerPoint Presentation</vt:lpstr>
      <vt:lpstr>PowerPoint Presentation</vt:lpstr>
      <vt:lpstr>PowerPoint Presentation</vt:lpstr>
      <vt:lpstr>PowerPoint Presentation</vt:lpstr>
      <vt:lpstr>Source attribution of organic aerosol</vt:lpstr>
      <vt:lpstr>IEPOX-SOA as detected/quantified by the CU HR-AMS</vt:lpstr>
      <vt:lpstr>2007-2013 MODIS Aqua AOD data</vt:lpstr>
      <vt:lpstr>2007-2013 GOME-2A HCHO data</vt:lpstr>
      <vt:lpstr>PowerPoint Presentation</vt:lpstr>
      <vt:lpstr>PowerPoint Presentation</vt:lpstr>
      <vt:lpstr>Sulfate decline in September driven by H2O2 seasonal drop</vt:lpstr>
      <vt:lpstr>Some major stories on Southeast US chemistry emerging from SEAC4RS</vt:lpstr>
      <vt:lpstr>PowerPoint Presentation</vt:lpstr>
      <vt:lpstr>PowerPoint Presentation</vt:lpstr>
      <vt:lpstr>Distributions of NOx, isoprene, HCHO, OH below 2 km</vt:lpstr>
      <vt:lpstr>DIAL measurements in Southeast</vt:lpstr>
      <vt:lpstr>PowerPoint Presentation</vt:lpstr>
    </vt:vector>
  </TitlesOfParts>
  <Company>Harvard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J. Jacob</dc:creator>
  <cp:lastModifiedBy>Daniel Jacob</cp:lastModifiedBy>
  <cp:revision>610</cp:revision>
  <dcterms:created xsi:type="dcterms:W3CDTF">2001-08-02T17:09:44Z</dcterms:created>
  <dcterms:modified xsi:type="dcterms:W3CDTF">2014-04-17T13:32:01Z</dcterms:modified>
</cp:coreProperties>
</file>