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7" r:id="rId2"/>
  </p:sldMasterIdLst>
  <p:notesMasterIdLst>
    <p:notesMasterId r:id="rId6"/>
  </p:notesMasterIdLst>
  <p:sldIdLst>
    <p:sldId id="259" r:id="rId3"/>
    <p:sldId id="260" r:id="rId4"/>
    <p:sldId id="258" r:id="rId5"/>
  </p:sldIdLst>
  <p:sldSz cx="12192000" cy="6858000"/>
  <p:notesSz cx="6858000" cy="9144000"/>
  <p:embeddedFontLst>
    <p:embeddedFont>
      <p:font typeface="Arial Narrow" panose="020B0604020202020204" pitchFamily="34" charset="0"/>
      <p:regular r:id="rId7"/>
      <p:bold r:id="rId8"/>
      <p:italic r:id="rId9"/>
      <p:bold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heS79fpjxSfkJnophlfvj+BLj1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customschemas.google.com/relationships/presentationmetadata" Target="meta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9026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838200" y="6477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000"/>
              <a:buFont typeface="Arial Narrow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800"/>
              <a:buChar char="•"/>
              <a:defRPr>
                <a:solidFill>
                  <a:srgbClr val="203864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Char char="-"/>
              <a:defRPr>
                <a:solidFill>
                  <a:srgbClr val="20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Char char="-"/>
              <a:defRPr>
                <a:solidFill>
                  <a:srgbClr val="203864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71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838200" y="6477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 Narrow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2800"/>
              <a:buChar char="•"/>
              <a:defRPr>
                <a:solidFill>
                  <a:srgbClr val="244D60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2400"/>
              <a:buChar char="•"/>
              <a:defRPr>
                <a:solidFill>
                  <a:srgbClr val="244D60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2000"/>
              <a:buChar char="•"/>
              <a:defRPr>
                <a:solidFill>
                  <a:srgbClr val="244D6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Char char="•"/>
              <a:defRPr b="0">
                <a:solidFill>
                  <a:srgbClr val="244D6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Char char="•"/>
              <a:defRPr b="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12317691" cy="692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189220" y="685800"/>
            <a:ext cx="6172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 Narrow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5189220" y="1825625"/>
            <a:ext cx="61645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b="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b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5189220" y="1825625"/>
            <a:ext cx="61645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b="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b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5181600" y="685800"/>
            <a:ext cx="61950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616131" y="6858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90779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615045" y="6858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289092"/>
            <a:ext cx="12192097" cy="353374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/>
          <p:nvPr/>
        </p:nvSpPr>
        <p:spPr>
          <a:xfrm>
            <a:off x="0" y="1960536"/>
            <a:ext cx="12460638" cy="213876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838200" y="2311849"/>
            <a:ext cx="105156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5000"/>
              <a:buFont typeface="Arial Narrow"/>
              <a:buNone/>
              <a:defRPr sz="5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>
            <a:spLocks noGrp="1"/>
          </p:cNvSpPr>
          <p:nvPr>
            <p:ph type="ctrTitle"/>
          </p:nvPr>
        </p:nvSpPr>
        <p:spPr>
          <a:xfrm>
            <a:off x="609600" y="4953000"/>
            <a:ext cx="6902196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7668832" y="4928616"/>
            <a:ext cx="4048125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1800"/>
              <a:buNone/>
              <a:defRPr sz="1800" b="1">
                <a:solidFill>
                  <a:srgbClr val="244D60"/>
                </a:solidFill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/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/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7644765" y="5254435"/>
            <a:ext cx="4071938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3"/>
          </p:nvPr>
        </p:nvSpPr>
        <p:spPr>
          <a:xfrm>
            <a:off x="7644765" y="6339395"/>
            <a:ext cx="4071938" cy="3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D60"/>
              </a:buClr>
              <a:buSzPts val="1400"/>
              <a:buFont typeface="Arial"/>
              <a:buNone/>
              <a:defRPr sz="1400">
                <a:solidFill>
                  <a:srgbClr val="244D60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solidFill>
          <a:srgbClr val="A6AAA8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/>
          <p:nvPr/>
        </p:nvSpPr>
        <p:spPr>
          <a:xfrm>
            <a:off x="10566400" y="6618288"/>
            <a:ext cx="1625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609600" y="4953000"/>
            <a:ext cx="6880654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/>
          <p:nvPr/>
        </p:nvSpPr>
        <p:spPr>
          <a:xfrm>
            <a:off x="0" y="2429310"/>
            <a:ext cx="2990088" cy="19606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2" name="Google Shape;22;p7"/>
          <p:cNvSpPr/>
          <p:nvPr/>
        </p:nvSpPr>
        <p:spPr>
          <a:xfrm>
            <a:off x="3067304" y="2429310"/>
            <a:ext cx="2990088" cy="196060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3" name="Google Shape;23;p7"/>
          <p:cNvSpPr/>
          <p:nvPr/>
        </p:nvSpPr>
        <p:spPr>
          <a:xfrm>
            <a:off x="6134608" y="2429310"/>
            <a:ext cx="2990088" cy="196060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4" name="Google Shape;24;p7"/>
          <p:cNvSpPr/>
          <p:nvPr/>
        </p:nvSpPr>
        <p:spPr>
          <a:xfrm>
            <a:off x="9201912" y="2429310"/>
            <a:ext cx="2990088" cy="196060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7668832" y="4928616"/>
            <a:ext cx="4048125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>
                <a:solidFill>
                  <a:srgbClr val="1F3864"/>
                </a:solidFill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Char char="-"/>
              <a:defRPr/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Char char="-"/>
              <a:defRPr/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Char char="-"/>
              <a:defRPr/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7644765" y="5254435"/>
            <a:ext cx="4071938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None/>
              <a:defRPr sz="1800">
                <a:solidFill>
                  <a:srgbClr val="1F3864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3"/>
          </p:nvPr>
        </p:nvSpPr>
        <p:spPr>
          <a:xfrm>
            <a:off x="7644765" y="6339395"/>
            <a:ext cx="4071938" cy="3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None/>
              <a:defRPr sz="1400">
                <a:solidFill>
                  <a:srgbClr val="1F3864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 Narrow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1684867" y="74614"/>
            <a:ext cx="1021926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1284817" y="1290638"/>
            <a:ext cx="5128683" cy="513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2"/>
          </p:nvPr>
        </p:nvSpPr>
        <p:spPr>
          <a:xfrm>
            <a:off x="6616701" y="1290638"/>
            <a:ext cx="5128684" cy="513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4484423-2438-B046-81CE-D29BA04C335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12317691" cy="692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5189220" y="685800"/>
            <a:ext cx="6172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000"/>
              <a:buFont typeface="Arial Narrow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5189220" y="1825625"/>
            <a:ext cx="61645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800"/>
              <a:buChar char="•"/>
              <a:defRPr>
                <a:solidFill>
                  <a:srgbClr val="203864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Char char="-"/>
              <a:defRPr>
                <a:solidFill>
                  <a:srgbClr val="20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Char char="-"/>
              <a:defRPr>
                <a:solidFill>
                  <a:srgbClr val="203864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5189220" y="1825625"/>
            <a:ext cx="61645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800"/>
              <a:buChar char="•"/>
              <a:defRPr>
                <a:solidFill>
                  <a:srgbClr val="203864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Char char="-"/>
              <a:defRPr>
                <a:solidFill>
                  <a:srgbClr val="20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Char char="-"/>
              <a:defRPr>
                <a:solidFill>
                  <a:srgbClr val="203864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b="0">
                <a:solidFill>
                  <a:srgbClr val="203864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5181600" y="685800"/>
            <a:ext cx="61950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616131" y="6858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90779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1000" b="0" i="0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615045" y="6858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289092"/>
            <a:ext cx="12192097" cy="353374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/>
          <p:nvPr/>
        </p:nvSpPr>
        <p:spPr>
          <a:xfrm>
            <a:off x="0" y="1960536"/>
            <a:ext cx="12460638" cy="213876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838200" y="2311849"/>
            <a:ext cx="105156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5000"/>
              <a:buFont typeface="Arial Narrow"/>
              <a:buNone/>
              <a:defRPr sz="5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09600" y="4953000"/>
            <a:ext cx="6902196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7668832" y="4928616"/>
            <a:ext cx="4048125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None/>
              <a:defRPr sz="1800" b="1">
                <a:solidFill>
                  <a:srgbClr val="244D60"/>
                </a:solidFill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Char char="-"/>
              <a:defRPr/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Char char="-"/>
              <a:defRPr/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Char char="-"/>
              <a:defRPr/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7644765" y="5254435"/>
            <a:ext cx="4071938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7644765" y="6339395"/>
            <a:ext cx="4071938" cy="3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44D60"/>
              </a:buClr>
              <a:buSzPts val="1400"/>
              <a:buFont typeface="Arial"/>
              <a:buNone/>
              <a:defRPr sz="1400">
                <a:solidFill>
                  <a:srgbClr val="244D60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609600" y="4953000"/>
            <a:ext cx="6880654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0" y="2429310"/>
            <a:ext cx="2990088" cy="19606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3067304" y="2429310"/>
            <a:ext cx="2990088" cy="196060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6134608" y="2429310"/>
            <a:ext cx="2990088" cy="196060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9201912" y="2429310"/>
            <a:ext cx="2990088" cy="196060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7668832" y="4928616"/>
            <a:ext cx="4048125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>
                <a:solidFill>
                  <a:srgbClr val="1F3864"/>
                </a:solidFill>
              </a:defRPr>
            </a:lvl1pPr>
            <a:lvl2pPr marL="914400" lvl="1" indent="-381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/>
            </a:lvl2pPr>
            <a:lvl3pPr marL="1371600" lvl="2" indent="-355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/>
            </a:lvl3pPr>
            <a:lvl4pPr marL="1828800" lvl="3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7644765" y="5254435"/>
            <a:ext cx="4071938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None/>
              <a:defRPr sz="1800">
                <a:solidFill>
                  <a:srgbClr val="1F3864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7644765" y="6339395"/>
            <a:ext cx="4071938" cy="3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None/>
              <a:defRPr sz="1400">
                <a:solidFill>
                  <a:srgbClr val="1F3864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None/>
              <a:defRPr sz="180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838200" y="637009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4000"/>
              <a:buFont typeface="Arial Narrow"/>
              <a:buNone/>
              <a:defRPr sz="4000" b="1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Char char="-"/>
              <a:defRPr sz="24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>
          <p15:clr>
            <a:srgbClr val="F26B43"/>
          </p15:clr>
        </p15:guide>
        <p15:guide id="2" pos="5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 Narrow"/>
              <a:buNone/>
              <a:defRPr sz="4000" b="1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3969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tiff"/><Relationship Id="rId7" Type="http://schemas.openxmlformats.org/officeDocument/2006/relationships/image" Target="../media/image2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40;p2">
            <a:extLst>
              <a:ext uri="{FF2B5EF4-FFF2-40B4-BE49-F238E27FC236}">
                <a16:creationId xmlns:a16="http://schemas.microsoft.com/office/drawing/2014/main" id="{C211039E-727F-7548-9D62-16470D1E7063}"/>
              </a:ext>
            </a:extLst>
          </p:cNvPr>
          <p:cNvSpPr/>
          <p:nvPr/>
        </p:nvSpPr>
        <p:spPr>
          <a:xfrm>
            <a:off x="3426993" y="1639857"/>
            <a:ext cx="8607534" cy="4624309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41;p2">
            <a:extLst>
              <a:ext uri="{FF2B5EF4-FFF2-40B4-BE49-F238E27FC236}">
                <a16:creationId xmlns:a16="http://schemas.microsoft.com/office/drawing/2014/main" id="{84E4426B-FBA8-FE44-AD05-FF2CC41C7B98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" name="Google Shape;144;p2">
            <a:extLst>
              <a:ext uri="{FF2B5EF4-FFF2-40B4-BE49-F238E27FC236}">
                <a16:creationId xmlns:a16="http://schemas.microsoft.com/office/drawing/2014/main" id="{9676E17F-7922-1047-9877-5C471A287EC6}"/>
              </a:ext>
            </a:extLst>
          </p:cNvPr>
          <p:cNvCxnSpPr/>
          <p:nvPr/>
        </p:nvCxnSpPr>
        <p:spPr>
          <a:xfrm flipH="1">
            <a:off x="403782" y="152003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145;p2">
            <a:extLst>
              <a:ext uri="{FF2B5EF4-FFF2-40B4-BE49-F238E27FC236}">
                <a16:creationId xmlns:a16="http://schemas.microsoft.com/office/drawing/2014/main" id="{A2C5A15C-4C39-0D4D-A05A-4F1AC37543C2}"/>
              </a:ext>
            </a:extLst>
          </p:cNvPr>
          <p:cNvSpPr txBox="1"/>
          <p:nvPr/>
        </p:nvSpPr>
        <p:spPr>
          <a:xfrm>
            <a:off x="157473" y="1552097"/>
            <a:ext cx="343135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Background:</a:t>
            </a:r>
            <a:endParaRPr sz="1600" dirty="0"/>
          </a:p>
          <a:p>
            <a:pPr marL="119062" indent="-119062"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Strong seasonal hydrological </a:t>
            </a:r>
            <a:r>
              <a:rPr lang="en-US" sz="1600" dirty="0">
                <a:solidFill>
                  <a:schemeClr val="bg2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 is </a:t>
            </a: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observed with GPS and GRACE.</a:t>
            </a:r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We investigate seis</a:t>
            </a: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micity modulation by surface mass load changes in southern Alaska.</a:t>
            </a:r>
            <a:r>
              <a:rPr lang="en-US" sz="1600" b="0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600" b="0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" name="Google Shape;146;p2">
            <a:extLst>
              <a:ext uri="{FF2B5EF4-FFF2-40B4-BE49-F238E27FC236}">
                <a16:creationId xmlns:a16="http://schemas.microsoft.com/office/drawing/2014/main" id="{A7CE4F49-EFDF-3642-A638-936FC4FCB928}"/>
              </a:ext>
            </a:extLst>
          </p:cNvPr>
          <p:cNvSpPr txBox="1"/>
          <p:nvPr/>
        </p:nvSpPr>
        <p:spPr>
          <a:xfrm>
            <a:off x="150092" y="4918757"/>
            <a:ext cx="327690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Findings:</a:t>
            </a:r>
            <a:endParaRPr sz="1600" b="0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19062" lvl="0" indent="-119062"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~25% increase in seismicity rate that correlates with ~3-month time lag following failure-encouraging annual stress changes.</a:t>
            </a:r>
            <a:endParaRPr sz="1600" dirty="0"/>
          </a:p>
        </p:txBody>
      </p:sp>
      <p:sp>
        <p:nvSpPr>
          <p:cNvPr id="36" name="Google Shape;147;p2">
            <a:extLst>
              <a:ext uri="{FF2B5EF4-FFF2-40B4-BE49-F238E27FC236}">
                <a16:creationId xmlns:a16="http://schemas.microsoft.com/office/drawing/2014/main" id="{9454EEB1-C445-0241-B13B-F94DB6B767C5}"/>
              </a:ext>
            </a:extLst>
          </p:cNvPr>
          <p:cNvSpPr txBox="1"/>
          <p:nvPr/>
        </p:nvSpPr>
        <p:spPr>
          <a:xfrm>
            <a:off x="121324" y="3069056"/>
            <a:ext cx="343134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Analysis:</a:t>
            </a:r>
          </a:p>
          <a:p>
            <a:pPr marL="119063" marR="0" lvl="0" indent="-1190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JPL’s GRACE mascon solution is used to quantify seasonal surface loads and to compute stress changes in the crust. </a:t>
            </a:r>
          </a:p>
          <a:p>
            <a:pPr marL="119063" indent="-119063"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Shallow (≤</a:t>
            </a:r>
            <a:r>
              <a:rPr lang="en-US" sz="1600" dirty="0">
                <a:solidFill>
                  <a:schemeClr val="bg2"/>
                </a:solidFill>
                <a:latin typeface="Arial Narrow"/>
                <a:ea typeface="Arial Narrow"/>
                <a:cs typeface="Arial Narrow"/>
                <a:sym typeface="Arial Narrow"/>
              </a:rPr>
              <a:t>40 km) and low </a:t>
            </a: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magnitude (M≥2.0) seismicity in southern Alaska shows seasonal variation.</a:t>
            </a:r>
          </a:p>
          <a:p>
            <a:pPr marL="119063" marR="0" lvl="0" indent="-1190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endParaRPr lang="en-US" sz="1600" b="0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2A4E8-32CA-4947-B063-91325628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991" y="4231903"/>
            <a:ext cx="2203176" cy="1468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A6403-6906-9148-89D6-C8BB1D24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519" y="4322257"/>
            <a:ext cx="2165981" cy="13855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9A4E5F-17CB-884C-82B7-5099A2C42948}"/>
              </a:ext>
            </a:extLst>
          </p:cNvPr>
          <p:cNvSpPr/>
          <p:nvPr/>
        </p:nvSpPr>
        <p:spPr>
          <a:xfrm>
            <a:off x="10166463" y="1213063"/>
            <a:ext cx="17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244D60"/>
              </a:buClr>
              <a:buSzPts val="3200"/>
            </a:pPr>
            <a:r>
              <a:rPr lang="en-US" b="1" dirty="0"/>
              <a:t>ESI-NNX17AE01G</a:t>
            </a:r>
            <a:endParaRPr lang="en-US" b="1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D8CD3D-32E2-6E44-B5F0-BD9F65BE2DEB}"/>
              </a:ext>
            </a:extLst>
          </p:cNvPr>
          <p:cNvGrpSpPr/>
          <p:nvPr/>
        </p:nvGrpSpPr>
        <p:grpSpPr>
          <a:xfrm>
            <a:off x="7466824" y="1810229"/>
            <a:ext cx="4228004" cy="2329261"/>
            <a:chOff x="7466824" y="1810229"/>
            <a:chExt cx="4228004" cy="23292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9FD466-8CC6-2E4A-A93A-10565D0CEA21}"/>
                </a:ext>
              </a:extLst>
            </p:cNvPr>
            <p:cNvGrpSpPr/>
            <p:nvPr/>
          </p:nvGrpSpPr>
          <p:grpSpPr>
            <a:xfrm>
              <a:off x="7466824" y="1832928"/>
              <a:ext cx="2173695" cy="2296157"/>
              <a:chOff x="7151510" y="1885478"/>
              <a:chExt cx="2173695" cy="22961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A2D77AD-A992-A148-857E-2041916FB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51510" y="1885478"/>
                <a:ext cx="2173695" cy="229615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1D7E689-4549-6945-BBBA-DBA02218EE29}"/>
                  </a:ext>
                </a:extLst>
              </p:cNvPr>
              <p:cNvSpPr/>
              <p:nvPr/>
            </p:nvSpPr>
            <p:spPr>
              <a:xfrm rot="574682">
                <a:off x="7576845" y="2565242"/>
                <a:ext cx="265685" cy="35125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17DCC4-D781-B04A-8D60-02DD8E7D53C1}"/>
                </a:ext>
              </a:extLst>
            </p:cNvPr>
            <p:cNvGrpSpPr/>
            <p:nvPr/>
          </p:nvGrpSpPr>
          <p:grpSpPr>
            <a:xfrm>
              <a:off x="9598493" y="1810229"/>
              <a:ext cx="2096335" cy="2329261"/>
              <a:chOff x="9598493" y="1810229"/>
              <a:chExt cx="2096335" cy="232926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A0D6EA-F45C-CC46-8C0B-A03B3FD83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8493" y="1810229"/>
                <a:ext cx="2096335" cy="232926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34367C-7721-D245-B4ED-8AED709CE075}"/>
                  </a:ext>
                </a:extLst>
              </p:cNvPr>
              <p:cNvSpPr/>
              <p:nvPr/>
            </p:nvSpPr>
            <p:spPr>
              <a:xfrm rot="574682">
                <a:off x="10052082" y="2502228"/>
                <a:ext cx="265685" cy="35125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906D2D4-C679-3C43-B991-4550027B1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447" y="4850955"/>
            <a:ext cx="3707054" cy="138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AD07D-94AF-684E-81EA-136063C12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397" y="1809978"/>
            <a:ext cx="3288759" cy="280485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E6EA9A-E061-2F4F-B041-28DD4803E04A}"/>
              </a:ext>
            </a:extLst>
          </p:cNvPr>
          <p:cNvCxnSpPr>
            <a:cxnSpLocks/>
          </p:cNvCxnSpPr>
          <p:nvPr/>
        </p:nvCxnSpPr>
        <p:spPr>
          <a:xfrm>
            <a:off x="4403836" y="4086104"/>
            <a:ext cx="0" cy="11165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148;p2">
            <a:extLst>
              <a:ext uri="{FF2B5EF4-FFF2-40B4-BE49-F238E27FC236}">
                <a16:creationId xmlns:a16="http://schemas.microsoft.com/office/drawing/2014/main" id="{E15F38D0-7416-F34F-B074-08FD46CB4B0A}"/>
              </a:ext>
            </a:extLst>
          </p:cNvPr>
          <p:cNvSpPr txBox="1"/>
          <p:nvPr/>
        </p:nvSpPr>
        <p:spPr>
          <a:xfrm>
            <a:off x="7304991" y="5662158"/>
            <a:ext cx="466417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endParaRPr lang="en-US" sz="1050" dirty="0">
              <a:latin typeface="+mn-lt"/>
            </a:endParaRPr>
          </a:p>
          <a:p>
            <a:pPr>
              <a:buSzPts val="1400"/>
            </a:pPr>
            <a:r>
              <a:rPr lang="en-US" sz="1050" b="1" dirty="0">
                <a:latin typeface="+mn-lt"/>
              </a:rPr>
              <a:t>Published:</a:t>
            </a:r>
            <a:r>
              <a:rPr lang="en-US" sz="1050" dirty="0">
                <a:latin typeface="+mn-lt"/>
              </a:rPr>
              <a:t> Johnson, C. W., Y. Fu and R. Bürgmann (2019), </a:t>
            </a:r>
            <a:r>
              <a:rPr lang="en-US" sz="1050" i="1" dirty="0">
                <a:latin typeface="+mn-lt"/>
              </a:rPr>
              <a:t>Earth Planet. Sci. Lett.</a:t>
            </a:r>
            <a:r>
              <a:rPr lang="en-US" sz="1050" dirty="0">
                <a:latin typeface="+mn-lt"/>
              </a:rPr>
              <a:t>, 10.1016/j.epsl.2019.115904.</a:t>
            </a:r>
            <a:endParaRPr sz="1050" dirty="0">
              <a:latin typeface="+mn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728D8A-A171-AE44-B6DA-68479BB1C65D}"/>
              </a:ext>
            </a:extLst>
          </p:cNvPr>
          <p:cNvGrpSpPr/>
          <p:nvPr/>
        </p:nvGrpSpPr>
        <p:grpSpPr>
          <a:xfrm>
            <a:off x="293878" y="327779"/>
            <a:ext cx="873718" cy="1078720"/>
            <a:chOff x="293878" y="327779"/>
            <a:chExt cx="873718" cy="10787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38E8684-3EAF-6A40-B819-CB2F1D4B8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774" y="327779"/>
              <a:ext cx="853822" cy="1067278"/>
            </a:xfrm>
            <a:prstGeom prst="rect">
              <a:avLst/>
            </a:prstGeom>
          </p:spPr>
        </p:pic>
        <p:sp>
          <p:nvSpPr>
            <p:cNvPr id="41" name="Google Shape;150;p2">
              <a:extLst>
                <a:ext uri="{FF2B5EF4-FFF2-40B4-BE49-F238E27FC236}">
                  <a16:creationId xmlns:a16="http://schemas.microsoft.com/office/drawing/2014/main" id="{6EFF5D78-05E3-D64F-9699-04FFCCDD75D3}"/>
                </a:ext>
              </a:extLst>
            </p:cNvPr>
            <p:cNvSpPr txBox="1"/>
            <p:nvPr/>
          </p:nvSpPr>
          <p:spPr>
            <a:xfrm>
              <a:off x="293878" y="335881"/>
              <a:ext cx="873716" cy="1070618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143;p2">
            <a:extLst>
              <a:ext uri="{FF2B5EF4-FFF2-40B4-BE49-F238E27FC236}">
                <a16:creationId xmlns:a16="http://schemas.microsoft.com/office/drawing/2014/main" id="{DD0BDF5D-98FD-5844-8764-070F3426BD68}"/>
              </a:ext>
            </a:extLst>
          </p:cNvPr>
          <p:cNvSpPr/>
          <p:nvPr/>
        </p:nvSpPr>
        <p:spPr>
          <a:xfrm>
            <a:off x="1061546" y="335096"/>
            <a:ext cx="11172493" cy="8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244D60"/>
              </a:buClr>
              <a:buSzPts val="3200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Hydrosphere modulates shallow seismicity in Alaska</a:t>
            </a:r>
            <a:endParaRPr sz="7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ctr">
              <a:spcBef>
                <a:spcPts val="200"/>
              </a:spcBef>
              <a:buSzPts val="1800"/>
            </a:pPr>
            <a:r>
              <a:rPr lang="en-US" sz="1800" i="0" u="none" strike="noStrike" cap="none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Johnson, C.W., </a:t>
            </a:r>
            <a:r>
              <a:rPr lang="en-US" sz="1800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Scripps; </a:t>
            </a:r>
            <a:r>
              <a:rPr lang="en-US" sz="1800" i="0" u="none" strike="noStrike" cap="none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Fu, Y., BGSU; </a:t>
            </a:r>
            <a:r>
              <a:rPr lang="en-US" sz="1800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B</a:t>
            </a:r>
            <a:r>
              <a:rPr lang="en-US" sz="1800" dirty="0">
                <a:solidFill>
                  <a:schemeClr val="tx1"/>
                </a:solidFill>
              </a:rPr>
              <a:t>ü</a:t>
            </a:r>
            <a:r>
              <a:rPr lang="en-US" sz="1800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rgmann, R., UC Berkeley</a:t>
            </a:r>
            <a:endParaRPr lang="en-US" sz="1800" i="0" u="none" strike="noStrike" cap="none" dirty="0">
              <a:solidFill>
                <a:schemeClr val="tx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33369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41;p2">
            <a:extLst>
              <a:ext uri="{FF2B5EF4-FFF2-40B4-BE49-F238E27FC236}">
                <a16:creationId xmlns:a16="http://schemas.microsoft.com/office/drawing/2014/main" id="{84E4426B-FBA8-FE44-AD05-FF2CC41C7B98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43;p2">
            <a:extLst>
              <a:ext uri="{FF2B5EF4-FFF2-40B4-BE49-F238E27FC236}">
                <a16:creationId xmlns:a16="http://schemas.microsoft.com/office/drawing/2014/main" id="{ECC4AFB7-327A-3441-8EDE-125AC3C15613}"/>
              </a:ext>
            </a:extLst>
          </p:cNvPr>
          <p:cNvSpPr/>
          <p:nvPr/>
        </p:nvSpPr>
        <p:spPr>
          <a:xfrm>
            <a:off x="1193975" y="318548"/>
            <a:ext cx="9844500" cy="88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Slow slip and tremor episodes in Alaska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Rousset</a:t>
            </a:r>
            <a:r>
              <a:rPr lang="en-US" sz="18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B., UC Berkeley, Fu, Y., BGSU, </a:t>
            </a:r>
            <a:r>
              <a:rPr lang="en-US" sz="18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Bartlow</a:t>
            </a:r>
            <a:r>
              <a:rPr lang="en-US" sz="18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N., UC Berkeley, </a:t>
            </a:r>
            <a:r>
              <a:rPr lang="en-US" sz="18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Bürgmann</a:t>
            </a:r>
            <a:r>
              <a:rPr lang="en-US" sz="1800" dirty="0">
                <a:latin typeface="Arial Narrow"/>
                <a:ea typeface="Arial Narrow"/>
                <a:cs typeface="Arial Narrow"/>
                <a:sym typeface="Arial Narrow"/>
              </a:rPr>
              <a:t>, R., UC Berkeley</a:t>
            </a: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33" name="Google Shape;144;p2">
            <a:extLst>
              <a:ext uri="{FF2B5EF4-FFF2-40B4-BE49-F238E27FC236}">
                <a16:creationId xmlns:a16="http://schemas.microsoft.com/office/drawing/2014/main" id="{9676E17F-7922-1047-9877-5C471A287EC6}"/>
              </a:ext>
            </a:extLst>
          </p:cNvPr>
          <p:cNvCxnSpPr/>
          <p:nvPr/>
        </p:nvCxnSpPr>
        <p:spPr>
          <a:xfrm flipH="1">
            <a:off x="403782" y="152003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145;p2">
            <a:extLst>
              <a:ext uri="{FF2B5EF4-FFF2-40B4-BE49-F238E27FC236}">
                <a16:creationId xmlns:a16="http://schemas.microsoft.com/office/drawing/2014/main" id="{A2C5A15C-4C39-0D4D-A05A-4F1AC37543C2}"/>
              </a:ext>
            </a:extLst>
          </p:cNvPr>
          <p:cNvSpPr txBox="1"/>
          <p:nvPr/>
        </p:nvSpPr>
        <p:spPr>
          <a:xfrm>
            <a:off x="157474" y="1552234"/>
            <a:ext cx="3264106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Background:</a:t>
            </a:r>
            <a:endParaRPr sz="1600" dirty="0"/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Years-long slow slip events have been characterized with GPS measurements in South-central Alaska.</a:t>
            </a:r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Seismic tremor catalogues reveal episodic pulses during these long-lasting transients.</a:t>
            </a:r>
          </a:p>
        </p:txBody>
      </p:sp>
      <p:sp>
        <p:nvSpPr>
          <p:cNvPr id="35" name="Google Shape;146;p2">
            <a:extLst>
              <a:ext uri="{FF2B5EF4-FFF2-40B4-BE49-F238E27FC236}">
                <a16:creationId xmlns:a16="http://schemas.microsoft.com/office/drawing/2014/main" id="{A7CE4F49-EFDF-3642-A638-936FC4FCB928}"/>
              </a:ext>
            </a:extLst>
          </p:cNvPr>
          <p:cNvSpPr txBox="1"/>
          <p:nvPr/>
        </p:nvSpPr>
        <p:spPr>
          <a:xfrm>
            <a:off x="157473" y="4632880"/>
            <a:ext cx="326410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Findings:</a:t>
            </a:r>
          </a:p>
          <a:p>
            <a:pPr marL="119062" lvl="0" indent="-119062"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Most slip occurs during weeks-long episodic tremor and slip episodes.</a:t>
            </a:r>
          </a:p>
          <a:p>
            <a:pPr marL="119062" lvl="0" indent="-119062"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Tremor and slip episodes occur both during and in between long-term slow slip events. </a:t>
            </a:r>
            <a:endParaRPr sz="1600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" name="Google Shape;147;p2">
            <a:extLst>
              <a:ext uri="{FF2B5EF4-FFF2-40B4-BE49-F238E27FC236}">
                <a16:creationId xmlns:a16="http://schemas.microsoft.com/office/drawing/2014/main" id="{9454EEB1-C445-0241-B13B-F94DB6B767C5}"/>
              </a:ext>
            </a:extLst>
          </p:cNvPr>
          <p:cNvSpPr txBox="1"/>
          <p:nvPr/>
        </p:nvSpPr>
        <p:spPr>
          <a:xfrm>
            <a:off x="157476" y="3341623"/>
            <a:ext cx="343134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Analysis:</a:t>
            </a:r>
            <a:endParaRPr sz="1600" dirty="0"/>
          </a:p>
          <a:p>
            <a:pPr marL="119063" marR="0" lvl="0" indent="-1190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Joint analysis of GPS observations and tremors, including time dependent slip inversions and GPS time series decompositions.</a:t>
            </a:r>
            <a:endParaRPr sz="1600" b="0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2" name="Google Shape;153;p2">
            <a:extLst>
              <a:ext uri="{FF2B5EF4-FFF2-40B4-BE49-F238E27FC236}">
                <a16:creationId xmlns:a16="http://schemas.microsoft.com/office/drawing/2014/main" id="{830441CB-0E20-6E47-A499-CE9EE3D65C4A}"/>
              </a:ext>
            </a:extLst>
          </p:cNvPr>
          <p:cNvGrpSpPr/>
          <p:nvPr/>
        </p:nvGrpSpPr>
        <p:grpSpPr>
          <a:xfrm>
            <a:off x="11494138" y="-996168"/>
            <a:ext cx="679800" cy="831000"/>
            <a:chOff x="13143675" y="270624"/>
            <a:chExt cx="679800" cy="831000"/>
          </a:xfrm>
        </p:grpSpPr>
        <p:sp>
          <p:nvSpPr>
            <p:cNvPr id="43" name="Google Shape;154;p2">
              <a:extLst>
                <a:ext uri="{FF2B5EF4-FFF2-40B4-BE49-F238E27FC236}">
                  <a16:creationId xmlns:a16="http://schemas.microsoft.com/office/drawing/2014/main" id="{9FD50941-E2C6-BA41-B8C4-892E136512E0}"/>
                </a:ext>
              </a:extLst>
            </p:cNvPr>
            <p:cNvSpPr/>
            <p:nvPr/>
          </p:nvSpPr>
          <p:spPr>
            <a:xfrm>
              <a:off x="13143675" y="270624"/>
              <a:ext cx="601800" cy="831000"/>
            </a:xfrm>
            <a:prstGeom prst="verticalScroll">
              <a:avLst>
                <a:gd name="adj" fmla="val 12500"/>
              </a:avLst>
            </a:prstGeom>
            <a:solidFill>
              <a:srgbClr val="F4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5;p2">
              <a:extLst>
                <a:ext uri="{FF2B5EF4-FFF2-40B4-BE49-F238E27FC236}">
                  <a16:creationId xmlns:a16="http://schemas.microsoft.com/office/drawing/2014/main" id="{587AB587-BE3D-0F48-9CAC-CAB2301AB0B7}"/>
                </a:ext>
              </a:extLst>
            </p:cNvPr>
            <p:cNvSpPr txBox="1"/>
            <p:nvPr/>
          </p:nvSpPr>
          <p:spPr>
            <a:xfrm>
              <a:off x="13143675" y="489075"/>
              <a:ext cx="67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Arial Narrow"/>
                  <a:ea typeface="Arial Narrow"/>
                  <a:cs typeface="Arial Narrow"/>
                  <a:sym typeface="Arial Narrow"/>
                </a:rPr>
                <a:t>Poster</a:t>
              </a:r>
              <a:endParaRPr dirty="0"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33" y="335880"/>
            <a:ext cx="772560" cy="1073558"/>
          </a:xfrm>
          <a:prstGeom prst="rect">
            <a:avLst/>
          </a:prstGeom>
        </p:spPr>
      </p:pic>
      <p:sp>
        <p:nvSpPr>
          <p:cNvPr id="27" name="Google Shape;150;p2">
            <a:extLst>
              <a:ext uri="{FF2B5EF4-FFF2-40B4-BE49-F238E27FC236}">
                <a16:creationId xmlns:a16="http://schemas.microsoft.com/office/drawing/2014/main" id="{D4F74945-0425-6E44-B512-AE4597F69360}"/>
              </a:ext>
            </a:extLst>
          </p:cNvPr>
          <p:cNvSpPr txBox="1"/>
          <p:nvPr/>
        </p:nvSpPr>
        <p:spPr>
          <a:xfrm>
            <a:off x="293878" y="335881"/>
            <a:ext cx="787173" cy="107061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883" y="1636986"/>
            <a:ext cx="7886395" cy="4372781"/>
          </a:xfrm>
          <a:prstGeom prst="rect">
            <a:avLst/>
          </a:prstGeom>
        </p:spPr>
      </p:pic>
      <p:sp>
        <p:nvSpPr>
          <p:cNvPr id="19" name="Google Shape;148;p2">
            <a:extLst>
              <a:ext uri="{FF2B5EF4-FFF2-40B4-BE49-F238E27FC236}">
                <a16:creationId xmlns:a16="http://schemas.microsoft.com/office/drawing/2014/main" id="{FEFF2D9E-47A2-C241-82AC-285DEEB2FDED}"/>
              </a:ext>
            </a:extLst>
          </p:cNvPr>
          <p:cNvSpPr txBox="1"/>
          <p:nvPr/>
        </p:nvSpPr>
        <p:spPr>
          <a:xfrm>
            <a:off x="6796111" y="5651368"/>
            <a:ext cx="52998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endParaRPr lang="en-US" sz="1050" dirty="0">
              <a:latin typeface="+mn-lt"/>
            </a:endParaRPr>
          </a:p>
          <a:p>
            <a:pPr>
              <a:buSzPts val="1400"/>
            </a:pPr>
            <a:r>
              <a:rPr lang="en-US" sz="1050" b="1" dirty="0">
                <a:latin typeface="+mn-lt"/>
              </a:rPr>
              <a:t>In Review:</a:t>
            </a:r>
            <a:r>
              <a:rPr lang="en-US" sz="1050" dirty="0">
                <a:latin typeface="+mn-lt"/>
              </a:rPr>
              <a:t> </a:t>
            </a:r>
            <a:r>
              <a:rPr lang="en-US" sz="1050" dirty="0" err="1">
                <a:latin typeface="+mn-lt"/>
              </a:rPr>
              <a:t>Rousset</a:t>
            </a:r>
            <a:r>
              <a:rPr lang="en-US" sz="1050" dirty="0">
                <a:latin typeface="+mn-lt"/>
              </a:rPr>
              <a:t>, B., Fu, Y., </a:t>
            </a:r>
            <a:r>
              <a:rPr lang="en-US" sz="1050" dirty="0" err="1">
                <a:latin typeface="+mn-lt"/>
              </a:rPr>
              <a:t>Bartlow</a:t>
            </a:r>
            <a:r>
              <a:rPr lang="en-US" sz="1050" dirty="0">
                <a:latin typeface="+mn-lt"/>
              </a:rPr>
              <a:t>, N., and </a:t>
            </a:r>
            <a:r>
              <a:rPr lang="en-US" sz="1050" dirty="0" err="1">
                <a:latin typeface="+mn-lt"/>
              </a:rPr>
              <a:t>Bürgmann</a:t>
            </a:r>
            <a:r>
              <a:rPr lang="en-US" sz="1050" dirty="0">
                <a:latin typeface="+mn-lt"/>
              </a:rPr>
              <a:t>, R., Slow slip and tectonic tremor episodes on south-central Alaska megathrust (2019), </a:t>
            </a:r>
            <a:r>
              <a:rPr lang="en-US" sz="1050" i="1" dirty="0">
                <a:latin typeface="+mn-lt"/>
              </a:rPr>
              <a:t> J. </a:t>
            </a:r>
            <a:r>
              <a:rPr lang="en-US" sz="1050" i="1" dirty="0" err="1">
                <a:latin typeface="+mn-lt"/>
              </a:rPr>
              <a:t>Geophys</a:t>
            </a:r>
            <a:r>
              <a:rPr lang="en-US" sz="1050" i="1" dirty="0">
                <a:latin typeface="+mn-lt"/>
              </a:rPr>
              <a:t>. Res.</a:t>
            </a:r>
            <a:endParaRPr sz="1050" dirty="0">
              <a:latin typeface="+mn-lt"/>
            </a:endParaRPr>
          </a:p>
        </p:txBody>
      </p:sp>
      <p:sp>
        <p:nvSpPr>
          <p:cNvPr id="20" name="Google Shape;140;p2">
            <a:extLst>
              <a:ext uri="{FF2B5EF4-FFF2-40B4-BE49-F238E27FC236}">
                <a16:creationId xmlns:a16="http://schemas.microsoft.com/office/drawing/2014/main" id="{62E14AE8-4B9F-EF4A-8EE3-FE93EDECB33F}"/>
              </a:ext>
            </a:extLst>
          </p:cNvPr>
          <p:cNvSpPr/>
          <p:nvPr/>
        </p:nvSpPr>
        <p:spPr>
          <a:xfrm>
            <a:off x="3426993" y="1639857"/>
            <a:ext cx="8607534" cy="4624309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3CAC5-29CC-8E43-A04D-27F78034DAD7}"/>
              </a:ext>
            </a:extLst>
          </p:cNvPr>
          <p:cNvSpPr/>
          <p:nvPr/>
        </p:nvSpPr>
        <p:spPr>
          <a:xfrm>
            <a:off x="10166463" y="1213063"/>
            <a:ext cx="17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244D60"/>
              </a:buClr>
              <a:buSzPts val="3200"/>
            </a:pPr>
            <a:r>
              <a:rPr lang="en-US" b="1" dirty="0"/>
              <a:t>ESI-NNX17AE01G</a:t>
            </a:r>
            <a:endParaRPr lang="en-US" b="1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586199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D4132-AC98-F742-9CEA-A29FEA2B671A}"/>
              </a:ext>
            </a:extLst>
          </p:cNvPr>
          <p:cNvGrpSpPr/>
          <p:nvPr/>
        </p:nvGrpSpPr>
        <p:grpSpPr>
          <a:xfrm>
            <a:off x="297839" y="327779"/>
            <a:ext cx="873718" cy="1078720"/>
            <a:chOff x="293878" y="327779"/>
            <a:chExt cx="873718" cy="10787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64DE45-2C3B-F948-AFCA-27106BBE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774" y="327779"/>
              <a:ext cx="853822" cy="1067278"/>
            </a:xfrm>
            <a:prstGeom prst="rect">
              <a:avLst/>
            </a:prstGeom>
          </p:spPr>
        </p:pic>
        <p:sp>
          <p:nvSpPr>
            <p:cNvPr id="21" name="Google Shape;150;p2">
              <a:extLst>
                <a:ext uri="{FF2B5EF4-FFF2-40B4-BE49-F238E27FC236}">
                  <a16:creationId xmlns:a16="http://schemas.microsoft.com/office/drawing/2014/main" id="{8110A65E-35DB-C043-956F-FEACED393049}"/>
                </a:ext>
              </a:extLst>
            </p:cNvPr>
            <p:cNvSpPr txBox="1"/>
            <p:nvPr/>
          </p:nvSpPr>
          <p:spPr>
            <a:xfrm>
              <a:off x="293878" y="335881"/>
              <a:ext cx="873716" cy="1070618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143;p2">
            <a:extLst>
              <a:ext uri="{FF2B5EF4-FFF2-40B4-BE49-F238E27FC236}">
                <a16:creationId xmlns:a16="http://schemas.microsoft.com/office/drawing/2014/main" id="{ECC4AFB7-327A-3441-8EDE-125AC3C15613}"/>
              </a:ext>
            </a:extLst>
          </p:cNvPr>
          <p:cNvSpPr/>
          <p:nvPr/>
        </p:nvSpPr>
        <p:spPr>
          <a:xfrm>
            <a:off x="1193975" y="402630"/>
            <a:ext cx="9844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244D60"/>
              </a:buClr>
              <a:buSzPts val="3200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Space-geodetic exploration of linkages between time-dependent surface loads, slow slip events and seismicity in southcentral Alaska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ESI-NNX17AE01G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</a:p>
        </p:txBody>
      </p:sp>
      <p:cxnSp>
        <p:nvCxnSpPr>
          <p:cNvPr id="33" name="Google Shape;144;p2">
            <a:extLst>
              <a:ext uri="{FF2B5EF4-FFF2-40B4-BE49-F238E27FC236}">
                <a16:creationId xmlns:a16="http://schemas.microsoft.com/office/drawing/2014/main" id="{9676E17F-7922-1047-9877-5C471A287EC6}"/>
              </a:ext>
            </a:extLst>
          </p:cNvPr>
          <p:cNvCxnSpPr/>
          <p:nvPr/>
        </p:nvCxnSpPr>
        <p:spPr>
          <a:xfrm flipH="1">
            <a:off x="403782" y="152003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145;p2">
            <a:extLst>
              <a:ext uri="{FF2B5EF4-FFF2-40B4-BE49-F238E27FC236}">
                <a16:creationId xmlns:a16="http://schemas.microsoft.com/office/drawing/2014/main" id="{A2C5A15C-4C39-0D4D-A05A-4F1AC37543C2}"/>
              </a:ext>
            </a:extLst>
          </p:cNvPr>
          <p:cNvSpPr txBox="1"/>
          <p:nvPr/>
        </p:nvSpPr>
        <p:spPr>
          <a:xfrm>
            <a:off x="157474" y="1552234"/>
            <a:ext cx="310769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 Narrow"/>
              <a:buNone/>
            </a:pPr>
            <a:r>
              <a:rPr lang="en-US" sz="16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Exploring linkages:</a:t>
            </a:r>
            <a:endParaRPr sz="1600" dirty="0"/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Slab seismicity is dominantly normal faulting with an apparent seasonal peak in winter. </a:t>
            </a:r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Tremors on megathrust appear to be more frequent in summer and fall, but total numbers are low.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</a:pPr>
            <a:endParaRPr lang="en-US" sz="1600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19062" marR="0" lvl="0" indent="-119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2" name="Google Shape;153;p2">
            <a:extLst>
              <a:ext uri="{FF2B5EF4-FFF2-40B4-BE49-F238E27FC236}">
                <a16:creationId xmlns:a16="http://schemas.microsoft.com/office/drawing/2014/main" id="{830441CB-0E20-6E47-A499-CE9EE3D65C4A}"/>
              </a:ext>
            </a:extLst>
          </p:cNvPr>
          <p:cNvGrpSpPr/>
          <p:nvPr/>
        </p:nvGrpSpPr>
        <p:grpSpPr>
          <a:xfrm>
            <a:off x="11494138" y="-996168"/>
            <a:ext cx="679800" cy="831000"/>
            <a:chOff x="13143675" y="270624"/>
            <a:chExt cx="679800" cy="831000"/>
          </a:xfrm>
        </p:grpSpPr>
        <p:sp>
          <p:nvSpPr>
            <p:cNvPr id="43" name="Google Shape;154;p2">
              <a:extLst>
                <a:ext uri="{FF2B5EF4-FFF2-40B4-BE49-F238E27FC236}">
                  <a16:creationId xmlns:a16="http://schemas.microsoft.com/office/drawing/2014/main" id="{9FD50941-E2C6-BA41-B8C4-892E136512E0}"/>
                </a:ext>
              </a:extLst>
            </p:cNvPr>
            <p:cNvSpPr/>
            <p:nvPr/>
          </p:nvSpPr>
          <p:spPr>
            <a:xfrm>
              <a:off x="13143675" y="270624"/>
              <a:ext cx="601800" cy="831000"/>
            </a:xfrm>
            <a:prstGeom prst="verticalScroll">
              <a:avLst>
                <a:gd name="adj" fmla="val 12500"/>
              </a:avLst>
            </a:prstGeom>
            <a:solidFill>
              <a:srgbClr val="F4CC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5;p2">
              <a:extLst>
                <a:ext uri="{FF2B5EF4-FFF2-40B4-BE49-F238E27FC236}">
                  <a16:creationId xmlns:a16="http://schemas.microsoft.com/office/drawing/2014/main" id="{587AB587-BE3D-0F48-9CAC-CAB2301AB0B7}"/>
                </a:ext>
              </a:extLst>
            </p:cNvPr>
            <p:cNvSpPr txBox="1"/>
            <p:nvPr/>
          </p:nvSpPr>
          <p:spPr>
            <a:xfrm>
              <a:off x="13143675" y="489075"/>
              <a:ext cx="67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Arial Narrow"/>
                  <a:ea typeface="Arial Narrow"/>
                  <a:cs typeface="Arial Narrow"/>
                  <a:sym typeface="Arial Narrow"/>
                </a:rPr>
                <a:t>Poster</a:t>
              </a:r>
              <a:endParaRPr dirty="0"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0D3085-1D94-804D-A6E5-19FF154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133" y="1878786"/>
            <a:ext cx="3859729" cy="38522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C1B788-6C8F-7F4B-84F5-E720C7D87539}"/>
              </a:ext>
            </a:extLst>
          </p:cNvPr>
          <p:cNvGrpSpPr/>
          <p:nvPr/>
        </p:nvGrpSpPr>
        <p:grpSpPr>
          <a:xfrm>
            <a:off x="11106988" y="321499"/>
            <a:ext cx="787173" cy="1073558"/>
            <a:chOff x="293878" y="335880"/>
            <a:chExt cx="787173" cy="107355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45CF7A7-E453-C34B-9BA8-0581D73E7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633" y="335880"/>
              <a:ext cx="772560" cy="1073558"/>
            </a:xfrm>
            <a:prstGeom prst="rect">
              <a:avLst/>
            </a:prstGeom>
          </p:spPr>
        </p:pic>
        <p:sp>
          <p:nvSpPr>
            <p:cNvPr id="25" name="Google Shape;150;p2">
              <a:extLst>
                <a:ext uri="{FF2B5EF4-FFF2-40B4-BE49-F238E27FC236}">
                  <a16:creationId xmlns:a16="http://schemas.microsoft.com/office/drawing/2014/main" id="{16F64887-45E3-314B-AD51-D31F55EA2ADF}"/>
                </a:ext>
              </a:extLst>
            </p:cNvPr>
            <p:cNvSpPr txBox="1"/>
            <p:nvPr/>
          </p:nvSpPr>
          <p:spPr>
            <a:xfrm>
              <a:off x="293878" y="335881"/>
              <a:ext cx="787173" cy="1070618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E2AFB3-02DC-CC48-8CF5-E8E64D08B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006" y="1676580"/>
            <a:ext cx="4372303" cy="1761545"/>
          </a:xfrm>
          <a:prstGeom prst="rect">
            <a:avLst/>
          </a:prstGeom>
        </p:spPr>
      </p:pic>
      <p:sp>
        <p:nvSpPr>
          <p:cNvPr id="18" name="Google Shape;140;p2">
            <a:extLst>
              <a:ext uri="{FF2B5EF4-FFF2-40B4-BE49-F238E27FC236}">
                <a16:creationId xmlns:a16="http://schemas.microsoft.com/office/drawing/2014/main" id="{85D46CA8-A664-0C4D-90AD-CB15E5C05DC7}"/>
              </a:ext>
            </a:extLst>
          </p:cNvPr>
          <p:cNvSpPr/>
          <p:nvPr/>
        </p:nvSpPr>
        <p:spPr>
          <a:xfrm>
            <a:off x="3426993" y="1639857"/>
            <a:ext cx="8607534" cy="4624309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CC622C-FB65-6145-A67A-231141DC13D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45" y="3782208"/>
            <a:ext cx="1741315" cy="201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A0C2B-6EB4-B941-A6ED-E85406D9D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451" y="3682925"/>
            <a:ext cx="2787018" cy="2283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A5956-1157-3745-8106-32110FC4C5E9}"/>
              </a:ext>
            </a:extLst>
          </p:cNvPr>
          <p:cNvSpPr txBox="1"/>
          <p:nvPr/>
        </p:nvSpPr>
        <p:spPr>
          <a:xfrm>
            <a:off x="6306206" y="3503573"/>
            <a:ext cx="149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B22F5-B2B2-9043-8337-FEBFD40CAFF9}"/>
              </a:ext>
            </a:extLst>
          </p:cNvPr>
          <p:cNvSpPr txBox="1"/>
          <p:nvPr/>
        </p:nvSpPr>
        <p:spPr>
          <a:xfrm>
            <a:off x="3794702" y="3503573"/>
            <a:ext cx="157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Slab seismicity</a:t>
            </a:r>
          </a:p>
        </p:txBody>
      </p:sp>
    </p:spTree>
    <p:extLst>
      <p:ext uri="{BB962C8B-B14F-4D97-AF65-F5344CB8AC3E}">
        <p14:creationId xmlns:p14="http://schemas.microsoft.com/office/powerpoint/2010/main" val="19551365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heme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362</Words>
  <Application>Microsoft Macintosh PowerPoint</Application>
  <PresentationFormat>Widescreen</PresentationFormat>
  <Paragraphs>34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Narrow</vt:lpstr>
      <vt:lpstr>Calibri</vt:lpstr>
      <vt:lpstr>1_Office Theme</vt:lpstr>
      <vt:lpstr>4_Theme2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Mataya, Christine Joann. (HQ-DK000)[BOOZ ALLEN &amp; HAMILTON]</dc:creator>
  <cp:lastModifiedBy>Roland Burgmann</cp:lastModifiedBy>
  <cp:revision>43</cp:revision>
  <cp:lastPrinted>2019-10-27T00:19:59Z</cp:lastPrinted>
  <dcterms:created xsi:type="dcterms:W3CDTF">2018-08-07T20:29:34Z</dcterms:created>
  <dcterms:modified xsi:type="dcterms:W3CDTF">2019-11-03T20:31:40Z</dcterms:modified>
</cp:coreProperties>
</file>