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7" r:id="rId2"/>
  </p:sldMasterIdLst>
  <p:notesMasterIdLst>
    <p:notesMasterId r:id="rId4"/>
  </p:notesMasterIdLst>
  <p:sldIdLst>
    <p:sldId id="258" r:id="rId3"/>
  </p:sldIdLst>
  <p:sldSz cx="12192000" cy="6858000"/>
  <p:notesSz cx="7010400" cy="9296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4" roundtripDataSignature="AMtx7mheS79fpjxSfkJnophlfvj+BLj1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3"/>
  </p:normalViewPr>
  <p:slideViewPr>
    <p:cSldViewPr snapToGrid="0">
      <p:cViewPr varScale="1">
        <p:scale>
          <a:sx n="106" d="100"/>
          <a:sy n="106" d="100"/>
        </p:scale>
        <p:origin x="14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2800"/>
              <a:buChar char="•"/>
              <a:defRPr>
                <a:solidFill>
                  <a:srgbClr val="244D6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400"/>
              <a:buChar char="•"/>
              <a:defRPr>
                <a:solidFill>
                  <a:srgbClr val="244D6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000"/>
              <a:buChar char="•"/>
              <a:defRPr>
                <a:solidFill>
                  <a:srgbClr val="244D6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317691" cy="6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89092"/>
            <a:ext cx="12192097" cy="35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0" y="1960536"/>
            <a:ext cx="12460638" cy="213876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38200" y="2311849"/>
            <a:ext cx="10515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000"/>
              <a:buFont typeface="Arial Narrow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>
            <a:off x="609600" y="4953000"/>
            <a:ext cx="690219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 sz="1800" b="1">
                <a:solidFill>
                  <a:srgbClr val="244D60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400"/>
              <a:buFont typeface="Arial"/>
              <a:buNone/>
              <a:defRPr sz="14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A6AAA8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68806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" name="Google Shape;22;p7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" name="Google Shape;23;p7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" name="Google Shape;24;p7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>
                <a:solidFill>
                  <a:srgbClr val="1F3864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-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Char char="-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sz="18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  <a:defRPr sz="14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1284817" y="1290638"/>
            <a:ext cx="5128683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6616701" y="1290638"/>
            <a:ext cx="5128684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317691" cy="6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d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89092"/>
            <a:ext cx="12192097" cy="35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0" y="1960536"/>
            <a:ext cx="12460638" cy="213876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38200" y="2311849"/>
            <a:ext cx="10515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000"/>
              <a:buFont typeface="Arial Narrow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09600" y="4953000"/>
            <a:ext cx="690219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 sz="1800" b="1">
                <a:solidFill>
                  <a:srgbClr val="244D60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-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Char char="-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400"/>
              <a:buFont typeface="Arial"/>
              <a:buNone/>
              <a:defRPr sz="14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68806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>
                <a:solidFill>
                  <a:srgbClr val="1F3864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sz="18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  <a:defRPr sz="14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838200" y="637009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>
          <p15:clr>
            <a:srgbClr val="F26B43"/>
          </p15:clr>
        </p15:guide>
        <p15:guide id="2" pos="5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0;p2">
            <a:extLst>
              <a:ext uri="{FF2B5EF4-FFF2-40B4-BE49-F238E27FC236}">
                <a16:creationId xmlns:a16="http://schemas.microsoft.com/office/drawing/2014/main" id="{C211039E-727F-7548-9D62-16470D1E7063}"/>
              </a:ext>
            </a:extLst>
          </p:cNvPr>
          <p:cNvSpPr/>
          <p:nvPr/>
        </p:nvSpPr>
        <p:spPr>
          <a:xfrm>
            <a:off x="3581850" y="1758425"/>
            <a:ext cx="5910300" cy="3116828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41;p2">
            <a:extLst>
              <a:ext uri="{FF2B5EF4-FFF2-40B4-BE49-F238E27FC236}">
                <a16:creationId xmlns:a16="http://schemas.microsoft.com/office/drawing/2014/main" id="{84E4426B-FBA8-FE44-AD05-FF2CC41C7B98}"/>
              </a:ext>
            </a:extLst>
          </p:cNvPr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42;p2">
            <a:extLst>
              <a:ext uri="{FF2B5EF4-FFF2-40B4-BE49-F238E27FC236}">
                <a16:creationId xmlns:a16="http://schemas.microsoft.com/office/drawing/2014/main" id="{B48415D0-2E9D-1048-BCB5-FD05BC3D4755}"/>
              </a:ext>
            </a:extLst>
          </p:cNvPr>
          <p:cNvSpPr txBox="1"/>
          <p:nvPr/>
        </p:nvSpPr>
        <p:spPr>
          <a:xfrm>
            <a:off x="3531048" y="5224119"/>
            <a:ext cx="857174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Significance:</a:t>
            </a:r>
            <a:endParaRPr dirty="0"/>
          </a:p>
          <a:p>
            <a:pPr marL="119062" marR="0" lvl="0" indent="-1190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The surface of volcanoes gets warm before erupting. Pre-eruptive surface warming can be detected from space.</a:t>
            </a:r>
          </a:p>
          <a:p>
            <a:pPr marL="119062" marR="0" lvl="0" indent="-1190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Our findings open new horizons to better constrain the thermal budget of active volcanic systems, explore the coupling between thermal emissions and surface deformation, and improve the forecasting of eruptions.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" name="Google Shape;143;p2">
            <a:extLst>
              <a:ext uri="{FF2B5EF4-FFF2-40B4-BE49-F238E27FC236}">
                <a16:creationId xmlns:a16="http://schemas.microsoft.com/office/drawing/2014/main" id="{ECC4AFB7-327A-3441-8EDE-125AC3C15613}"/>
              </a:ext>
            </a:extLst>
          </p:cNvPr>
          <p:cNvSpPr/>
          <p:nvPr/>
        </p:nvSpPr>
        <p:spPr>
          <a:xfrm>
            <a:off x="1193975" y="203200"/>
            <a:ext cx="9844500" cy="112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Volcanoes Get Hot For Years Prior To Eruption</a:t>
            </a:r>
            <a:endParaRPr sz="3200" b="1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1540" dirty="0" smtClean="0">
                <a:solidFill>
                  <a:schemeClr val="bg1"/>
                </a:solidFill>
              </a:rPr>
              <a:t>(Make sure the title grabs the reader’s attention. The title does not have to be full paper title, if published)</a:t>
            </a:r>
            <a:endParaRPr sz="700" b="0" i="0" u="none" strike="noStrike" cap="none" dirty="0" smtClean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Girona, T., Jet Propulsion Laboratory – California Institute of Technology</a:t>
            </a: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3" name="Google Shape;144;p2">
            <a:extLst>
              <a:ext uri="{FF2B5EF4-FFF2-40B4-BE49-F238E27FC236}">
                <a16:creationId xmlns:a16="http://schemas.microsoft.com/office/drawing/2014/main" id="{9676E17F-7922-1047-9877-5C471A287EC6}"/>
              </a:ext>
            </a:extLst>
          </p:cNvPr>
          <p:cNvCxnSpPr/>
          <p:nvPr/>
        </p:nvCxnSpPr>
        <p:spPr>
          <a:xfrm flipH="1">
            <a:off x="403782" y="1520039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145;p2">
            <a:extLst>
              <a:ext uri="{FF2B5EF4-FFF2-40B4-BE49-F238E27FC236}">
                <a16:creationId xmlns:a16="http://schemas.microsoft.com/office/drawing/2014/main" id="{A2C5A15C-4C39-0D4D-A05A-4F1AC37543C2}"/>
              </a:ext>
            </a:extLst>
          </p:cNvPr>
          <p:cNvSpPr txBox="1"/>
          <p:nvPr/>
        </p:nvSpPr>
        <p:spPr>
          <a:xfrm>
            <a:off x="157473" y="1657197"/>
            <a:ext cx="343135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Background:</a:t>
            </a:r>
            <a:endParaRPr sz="1600"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Heat exchange processes within volcanoes remain unknown.</a:t>
            </a:r>
            <a:endParaRPr sz="1600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We explore the long-term (&gt;1 year), large-scale (~volcanic edifice size), thermal emissions of volcanoes.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146;p2">
                <a:extLst>
                  <a:ext uri="{FF2B5EF4-FFF2-40B4-BE49-F238E27FC236}">
                    <a16:creationId xmlns:a16="http://schemas.microsoft.com/office/drawing/2014/main" id="{A7CE4F49-EFDF-3642-A638-936FC4FCB928}"/>
                  </a:ext>
                </a:extLst>
              </p:cNvPr>
              <p:cNvSpPr txBox="1"/>
              <p:nvPr/>
            </p:nvSpPr>
            <p:spPr>
              <a:xfrm>
                <a:off x="157473" y="4487236"/>
                <a:ext cx="3276901" cy="1815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44D60"/>
                  </a:buClr>
                  <a:buSzPts val="1600"/>
                  <a:buFont typeface="Arial Narrow"/>
                  <a:buNone/>
                </a:pPr>
                <a:r>
                  <a:rPr lang="en-US" sz="1600" b="1" i="0" u="none" strike="noStrike" cap="none" dirty="0">
                    <a:solidFill>
                      <a:srgbClr val="244D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Findings:</a:t>
                </a:r>
                <a:endParaRPr sz="1600" b="0" i="0" u="none" strike="noStrike" cap="none" dirty="0">
                  <a:solidFill>
                    <a:srgbClr val="244D6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119062" lvl="0" indent="-119062">
                  <a:buClr>
                    <a:srgbClr val="244D60"/>
                  </a:buClr>
                  <a:buSzPts val="1600"/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244D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The median temperature of volcanoes increases by ~0.1-1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486A7A"/>
                        </a:solidFill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 smtClean="0">
                    <a:solidFill>
                      <a:srgbClr val="486A7A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</a:t>
                </a:r>
                <a:r>
                  <a:rPr lang="en-US" sz="1600" dirty="0" smtClean="0">
                    <a:solidFill>
                      <a:srgbClr val="244D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for years before magmatic eruptions and gas explosions.</a:t>
                </a:r>
              </a:p>
              <a:p>
                <a:pPr marL="119062" lvl="0" indent="-119062">
                  <a:buClr>
                    <a:srgbClr val="244D60"/>
                  </a:buClr>
                  <a:buSzPts val="1600"/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244D6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The pre-eruptive surface warming of volcanoes probably reflects the overpressure of hydrothermal systems.</a:t>
                </a:r>
              </a:p>
            </p:txBody>
          </p:sp>
        </mc:Choice>
        <mc:Fallback xmlns="">
          <p:sp>
            <p:nvSpPr>
              <p:cNvPr id="35" name="Google Shape;146;p2">
                <a:extLst>
                  <a:ext uri="{FF2B5EF4-FFF2-40B4-BE49-F238E27FC236}">
                    <a16:creationId xmlns:a16="http://schemas.microsoft.com/office/drawing/2014/main" id="{A7CE4F49-EFDF-3642-A638-936FC4FCB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73" y="4487236"/>
                <a:ext cx="3276901" cy="1815841"/>
              </a:xfrm>
              <a:prstGeom prst="rect">
                <a:avLst/>
              </a:prstGeom>
              <a:blipFill>
                <a:blip r:embed="rId2"/>
                <a:stretch>
                  <a:fillRect l="-1117" t="-1007" r="-559" b="-3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Google Shape;147;p2">
            <a:extLst>
              <a:ext uri="{FF2B5EF4-FFF2-40B4-BE49-F238E27FC236}">
                <a16:creationId xmlns:a16="http://schemas.microsoft.com/office/drawing/2014/main" id="{9454EEB1-C445-0241-B13B-F94DB6B767C5}"/>
              </a:ext>
            </a:extLst>
          </p:cNvPr>
          <p:cNvSpPr txBox="1"/>
          <p:nvPr/>
        </p:nvSpPr>
        <p:spPr>
          <a:xfrm>
            <a:off x="157476" y="3285865"/>
            <a:ext cx="34313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Analysis:</a:t>
            </a:r>
            <a:endParaRPr sz="1600" dirty="0"/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16.5 years of radiance data for five volcanoes (&gt;25 TB) from the MODIS instruments (Terra and Aqua satellites).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Google Shape;148;p2">
                <a:extLst>
                  <a:ext uri="{FF2B5EF4-FFF2-40B4-BE49-F238E27FC236}">
                    <a16:creationId xmlns:a16="http://schemas.microsoft.com/office/drawing/2014/main" id="{4197739A-BA44-774A-BED5-8038DF3D3FED}"/>
                  </a:ext>
                </a:extLst>
              </p:cNvPr>
              <p:cNvSpPr txBox="1"/>
              <p:nvPr/>
            </p:nvSpPr>
            <p:spPr>
              <a:xfrm>
                <a:off x="9639626" y="1669251"/>
                <a:ext cx="2397922" cy="3329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 Narrow"/>
                  <a:buNone/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Figure Caption</a:t>
                </a:r>
                <a:r>
                  <a:rPr lang="en-US" sz="1400" b="1" i="0" u="none" strike="noStrike" cap="none" dirty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:</a:t>
                </a:r>
                <a:endParaRPr dirty="0"/>
              </a:p>
              <a:p>
                <a:pPr lvl="0" algn="just">
                  <a:buSzPts val="1400"/>
                </a:pPr>
                <a:r>
                  <a:rPr lang="en-US" dirty="0" smtClean="0">
                    <a:latin typeface="Arial Narrow" panose="020B0606020202030204" pitchFamily="34" charset="0"/>
                  </a:rPr>
                  <a:t>Surface warming time series for </a:t>
                </a:r>
                <a:r>
                  <a:rPr lang="en-US" dirty="0" err="1" smtClean="0">
                    <a:latin typeface="Arial Narrow" panose="020B0606020202030204" pitchFamily="34" charset="0"/>
                  </a:rPr>
                  <a:t>Ontake</a:t>
                </a:r>
                <a:r>
                  <a:rPr lang="en-US" dirty="0" smtClean="0">
                    <a:latin typeface="Arial Narrow" panose="020B0606020202030204" pitchFamily="34" charset="0"/>
                  </a:rPr>
                  <a:t> volcano (Japan).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latin typeface="Arial Narrow" panose="020B0606020202030204" pitchFamily="34" charset="0"/>
                  </a:rPr>
                  <a:t> (i.e., the median anomaly) provides the long-term (&gt;1 year), large-scale (~volcanic edifice size), median temperature change between a volcano a its surroundings. The </a:t>
                </a:r>
                <a:r>
                  <a:rPr lang="en-US" dirty="0">
                    <a:latin typeface="Arial Narrow" panose="020B0606020202030204" pitchFamily="34" charset="0"/>
                  </a:rPr>
                  <a:t>shaded area is the uncertainty (95%  confidence level</a:t>
                </a:r>
                <a:r>
                  <a:rPr lang="en-US" dirty="0" smtClean="0">
                    <a:latin typeface="Arial Narrow" panose="020B0606020202030204" pitchFamily="34" charset="0"/>
                  </a:rPr>
                  <a:t>) and the </a:t>
                </a:r>
                <a:r>
                  <a:rPr lang="en-US" dirty="0">
                    <a:latin typeface="Arial Narrow" panose="020B0606020202030204" pitchFamily="34" charset="0"/>
                  </a:rPr>
                  <a:t>black lines represent g</a:t>
                </a:r>
                <a:r>
                  <a:rPr lang="en-US" dirty="0" smtClean="0">
                    <a:latin typeface="Arial Narrow" panose="020B0606020202030204" pitchFamily="34" charset="0"/>
                  </a:rPr>
                  <a:t>as explosions. The 2014 explosion killed ~60 hikers and became the worst volcanic disaster in Japan since 1926. </a:t>
                </a:r>
                <a:endParaRPr sz="1400" i="0" u="none" strike="noStrike" cap="none" dirty="0">
                  <a:solidFill>
                    <a:srgbClr val="000000"/>
                  </a:solidFill>
                  <a:latin typeface="Arial Narrow" panose="020B0606020202030204" pitchFamily="34" charset="0"/>
                  <a:ea typeface="Arial Narrow"/>
                  <a:cs typeface="Arial Narrow"/>
                  <a:sym typeface="Arial Narrow"/>
                </a:endParaRPr>
              </a:p>
            </p:txBody>
          </p:sp>
        </mc:Choice>
        <mc:Fallback xmlns="">
          <p:sp>
            <p:nvSpPr>
              <p:cNvPr id="37" name="Google Shape;148;p2">
                <a:extLst>
                  <a:ext uri="{FF2B5EF4-FFF2-40B4-BE49-F238E27FC236}">
                    <a16:creationId xmlns:a16="http://schemas.microsoft.com/office/drawing/2014/main" id="{4197739A-BA44-774A-BED5-8038DF3D3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626" y="1669251"/>
                <a:ext cx="2397922" cy="3329204"/>
              </a:xfrm>
              <a:prstGeom prst="rect">
                <a:avLst/>
              </a:prstGeom>
              <a:blipFill>
                <a:blip r:embed="rId3"/>
                <a:stretch>
                  <a:fillRect l="-761" t="-549" r="-508" b="-7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Google Shape;151;p2">
            <a:extLst>
              <a:ext uri="{FF2B5EF4-FFF2-40B4-BE49-F238E27FC236}">
                <a16:creationId xmlns:a16="http://schemas.microsoft.com/office/drawing/2014/main" id="{7C23DC73-2364-064D-B92D-BFB64C517D38}"/>
              </a:ext>
            </a:extLst>
          </p:cNvPr>
          <p:cNvSpPr txBox="1">
            <a:spLocks/>
          </p:cNvSpPr>
          <p:nvPr/>
        </p:nvSpPr>
        <p:spPr>
          <a:xfrm>
            <a:off x="10914068" y="254794"/>
            <a:ext cx="1188720" cy="11887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153;p2">
            <a:extLst>
              <a:ext uri="{FF2B5EF4-FFF2-40B4-BE49-F238E27FC236}">
                <a16:creationId xmlns:a16="http://schemas.microsoft.com/office/drawing/2014/main" id="{830441CB-0E20-6E47-A499-CE9EE3D65C4A}"/>
              </a:ext>
            </a:extLst>
          </p:cNvPr>
          <p:cNvGrpSpPr/>
          <p:nvPr/>
        </p:nvGrpSpPr>
        <p:grpSpPr>
          <a:xfrm>
            <a:off x="11230731" y="435766"/>
            <a:ext cx="679800" cy="831000"/>
            <a:chOff x="13143675" y="270624"/>
            <a:chExt cx="679800" cy="831000"/>
          </a:xfrm>
        </p:grpSpPr>
        <p:sp>
          <p:nvSpPr>
            <p:cNvPr id="43" name="Google Shape;154;p2">
              <a:extLst>
                <a:ext uri="{FF2B5EF4-FFF2-40B4-BE49-F238E27FC236}">
                  <a16:creationId xmlns:a16="http://schemas.microsoft.com/office/drawing/2014/main" id="{9FD50941-E2C6-BA41-B8C4-892E136512E0}"/>
                </a:ext>
              </a:extLst>
            </p:cNvPr>
            <p:cNvSpPr/>
            <p:nvPr/>
          </p:nvSpPr>
          <p:spPr>
            <a:xfrm>
              <a:off x="13143675" y="270624"/>
              <a:ext cx="601800" cy="831000"/>
            </a:xfrm>
            <a:prstGeom prst="verticalScroll">
              <a:avLst>
                <a:gd name="adj" fmla="val 12500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;p2">
              <a:extLst>
                <a:ext uri="{FF2B5EF4-FFF2-40B4-BE49-F238E27FC236}">
                  <a16:creationId xmlns:a16="http://schemas.microsoft.com/office/drawing/2014/main" id="{587AB587-BE3D-0F48-9CAC-CAB2301AB0B7}"/>
                </a:ext>
              </a:extLst>
            </p:cNvPr>
            <p:cNvSpPr txBox="1"/>
            <p:nvPr/>
          </p:nvSpPr>
          <p:spPr>
            <a:xfrm>
              <a:off x="13143675" y="489075"/>
              <a:ext cx="67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Arial Narrow"/>
                  <a:ea typeface="Arial Narrow"/>
                  <a:cs typeface="Arial Narrow"/>
                  <a:sym typeface="Arial Narrow"/>
                </a:rPr>
                <a:t>Poster</a:t>
              </a:r>
              <a:endParaRPr dirty="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948" y="1676436"/>
            <a:ext cx="5634419" cy="31071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10" y="280356"/>
            <a:ext cx="840478" cy="1168061"/>
          </a:xfrm>
          <a:prstGeom prst="rect">
            <a:avLst/>
          </a:prstGeom>
        </p:spPr>
      </p:pic>
      <p:sp>
        <p:nvSpPr>
          <p:cNvPr id="17" name="Google Shape;142;p2">
            <a:extLst>
              <a:ext uri="{FF2B5EF4-FFF2-40B4-BE49-F238E27FC236}">
                <a16:creationId xmlns:a16="http://schemas.microsoft.com/office/drawing/2014/main" id="{B48415D0-2E9D-1048-BCB5-FD05BC3D4755}"/>
              </a:ext>
            </a:extLst>
          </p:cNvPr>
          <p:cNvSpPr txBox="1"/>
          <p:nvPr/>
        </p:nvSpPr>
        <p:spPr>
          <a:xfrm>
            <a:off x="1934221" y="6453747"/>
            <a:ext cx="85717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244D60"/>
              </a:buClr>
              <a:buSzPts val="1600"/>
            </a:pPr>
            <a:r>
              <a:rPr lang="en-US" sz="1600" dirty="0"/>
              <a:t>© 2019 California Institute of Technology. Government sponsorship acknowledged.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959" y="435766"/>
            <a:ext cx="1027976" cy="8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210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Arial Narrow</vt:lpstr>
      <vt:lpstr>Cambria Math</vt:lpstr>
      <vt:lpstr>1_Office Theme</vt:lpstr>
      <vt:lpstr>4_Theme2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Girona, Tarsilo (329A-Affiliate)</cp:lastModifiedBy>
  <cp:revision>24</cp:revision>
  <cp:lastPrinted>2019-10-30T18:05:33Z</cp:lastPrinted>
  <dcterms:created xsi:type="dcterms:W3CDTF">2018-08-07T20:29:34Z</dcterms:created>
  <dcterms:modified xsi:type="dcterms:W3CDTF">2019-10-31T18:49:17Z</dcterms:modified>
</cp:coreProperties>
</file>