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0" r:id="rId2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62" r:id="rId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91C"/>
    <a:srgbClr val="E8B225"/>
    <a:srgbClr val="0974C9"/>
    <a:srgbClr val="F6AD2B"/>
    <a:srgbClr val="E7B60F"/>
    <a:srgbClr val="EC238C"/>
    <a:srgbClr val="02B8E7"/>
    <a:srgbClr val="FCBF4F"/>
    <a:srgbClr val="730000"/>
    <a:srgbClr val="00B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9" autoAdjust="0"/>
    <p:restoredTop sz="75706" autoAdjust="0"/>
  </p:normalViewPr>
  <p:slideViewPr>
    <p:cSldViewPr>
      <p:cViewPr varScale="1">
        <p:scale>
          <a:sx n="87" d="100"/>
          <a:sy n="87" d="100"/>
        </p:scale>
        <p:origin x="984" y="192"/>
      </p:cViewPr>
      <p:guideLst>
        <p:guide orient="horz" pos="2160"/>
        <p:guide pos="4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1224" y="5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t" anchorCtr="0" compatLnSpc="1">
            <a:prstTxWarp prst="textNoShape">
              <a:avLst/>
            </a:prstTxWarp>
          </a:bodyPr>
          <a:lstStyle>
            <a:lvl1pPr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b" anchorCtr="0" compatLnSpc="1">
            <a:prstTxWarp prst="textNoShape">
              <a:avLst/>
            </a:prstTxWarp>
          </a:bodyPr>
          <a:lstStyle>
            <a:lvl1pPr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b="0" i="1">
                <a:latin typeface="Times New Roman" charset="0"/>
              </a:defRPr>
            </a:lvl1pPr>
          </a:lstStyle>
          <a:p>
            <a:fld id="{64CCF334-2BAA-954B-9122-ABB34AADC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t" anchorCtr="0" compatLnSpc="1">
            <a:prstTxWarp prst="textNoShape">
              <a:avLst/>
            </a:prstTxWarp>
          </a:bodyPr>
          <a:lstStyle>
            <a:lvl1pPr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b" anchorCtr="0" compatLnSpc="1">
            <a:prstTxWarp prst="textNoShape">
              <a:avLst/>
            </a:prstTxWarp>
          </a:bodyPr>
          <a:lstStyle>
            <a:lvl1pPr defTabSz="930275"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6" tIns="0" rIns="19386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b="0" i="1">
                <a:latin typeface="Times New Roman" charset="0"/>
              </a:defRPr>
            </a:lvl1pPr>
          </a:lstStyle>
          <a:p>
            <a:fld id="{9757827E-CD61-8747-A76C-E4DA54FE4D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0" tIns="46850" rIns="93700" bIns="46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3263"/>
            <a:ext cx="617378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1188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378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Paper key points: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Time-dependent vertical land motion in California’s Central Valley reflects the evolution of groundwater stocks during 2007–2010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Drought-related dynamics of the aquifer-system across the valley are investigated using deformation and groundwater level data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Regional-scale distribution of mechanical properties of the aquifer-system is resolved. </a:t>
            </a:r>
          </a:p>
          <a:p>
            <a:endParaRPr lang="en-US" sz="12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</a:rPr>
              <a:t>2007-2010 drought</a:t>
            </a:r>
          </a:p>
          <a:p>
            <a:r>
              <a:rPr lang="en-US" sz="2800" dirty="0"/>
              <a:t> Maximum Land Subsidence : </a:t>
            </a:r>
          </a:p>
          <a:p>
            <a:pPr lvl="1"/>
            <a:r>
              <a:rPr lang="en-US" sz="2400" dirty="0"/>
              <a:t>20 - 25 cm/</a:t>
            </a:r>
            <a:r>
              <a:rPr lang="en-US" sz="2400" dirty="0" err="1"/>
              <a:t>yr</a:t>
            </a:r>
            <a:r>
              <a:rPr lang="en-US" sz="2400" dirty="0"/>
              <a:t> (San Joaquin Valley)</a:t>
            </a:r>
          </a:p>
          <a:p>
            <a:r>
              <a:rPr lang="en-US" sz="2800" dirty="0"/>
              <a:t> GWL volume loss: -21.3 ± 7.3 km3</a:t>
            </a:r>
          </a:p>
          <a:p>
            <a:r>
              <a:rPr lang="en-US" sz="2800" dirty="0"/>
              <a:t> Aquifer storage loss: ~2%</a:t>
            </a:r>
            <a:endParaRPr lang="en-US" sz="12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827E-CD61-8747-A76C-E4DA54FE4D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378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Paper key points: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GPS measurements of aquifer compaction in San Joaquin Valley are analyzed to quantify groundwater loss during 2012–2015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The GPS‐based estimate of groundwater loss is consistent with that obtained from satellite gravimetry, given uncertainties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The San Joaquin Valley aquifer system permanently lost up to 3% of its storage capacity due to overdraft during drought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</a:rPr>
              <a:t>2012-2015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drought</a:t>
            </a: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r>
              <a:rPr lang="en-US" dirty="0"/>
              <a:t> Maximum Land Subsidence : </a:t>
            </a:r>
          </a:p>
          <a:p>
            <a:pPr lvl="1"/>
            <a:r>
              <a:rPr lang="en-US" dirty="0"/>
              <a:t>&gt; 30 cm/</a:t>
            </a:r>
            <a:r>
              <a:rPr lang="en-US" dirty="0" err="1"/>
              <a:t>yr</a:t>
            </a:r>
            <a:r>
              <a:rPr lang="en-US" dirty="0"/>
              <a:t> (San Joaquin Valley)</a:t>
            </a:r>
          </a:p>
          <a:p>
            <a:r>
              <a:rPr lang="en-US" dirty="0"/>
              <a:t> GWL volume loss: -29.25 ± 8.9 km3 </a:t>
            </a:r>
          </a:p>
          <a:p>
            <a:r>
              <a:rPr lang="en-US" dirty="0"/>
              <a:t> Aquifer storage loss:  ~3%</a:t>
            </a:r>
            <a:endParaRPr lang="en-US" sz="2800" dirty="0"/>
          </a:p>
          <a:p>
            <a:endPara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Cumulative aquifer storage loss (both droughts) ~5 %</a:t>
            </a:r>
          </a:p>
          <a:p>
            <a:endParaRPr lang="en-US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827E-CD61-8747-A76C-E4DA54FE4D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378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 rains do not recharge deep aquifers in California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Subsidence can continue after end of drought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Subsidence does not always mean groundwater volume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Subsidence data have to be interpreted in combination with groundwater level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Understanding of exact relationship between groundwater storage change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poroelastic surface displacement is important for a successful combination of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gravimetric and deformation data.</a:t>
            </a:r>
          </a:p>
          <a:p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827E-CD61-8747-A76C-E4DA54FE4D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99" y="4419600"/>
            <a:ext cx="46346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1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531571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>
                <a:latin typeface="Calibri" charset="0"/>
                <a:ea typeface="Calibri" charset="0"/>
                <a:cs typeface="Calibri" charset="0"/>
              </a:defRPr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>
                <a:latin typeface="Calibri" charset="0"/>
                <a:ea typeface="Calibri" charset="0"/>
                <a:cs typeface="Calibri" charset="0"/>
              </a:defRPr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Wingdings" charset="2"/>
              <a:buChar char="§"/>
              <a:defRPr>
                <a:latin typeface="Calibri" charset="0"/>
                <a:ea typeface="Calibri" charset="0"/>
                <a:cs typeface="Calibri" charset="0"/>
              </a:defRPr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>
                <a:latin typeface="Calibri" charset="0"/>
                <a:ea typeface="Calibri" charset="0"/>
                <a:cs typeface="Calibri" charset="0"/>
              </a:defRPr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7920" y="1289304"/>
            <a:ext cx="531571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>
                <a:latin typeface="Calibri" charset="0"/>
                <a:ea typeface="Calibri" charset="0"/>
                <a:cs typeface="Calibri" charset="0"/>
              </a:defRPr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>
                <a:latin typeface="Calibri" charset="0"/>
                <a:ea typeface="Calibri" charset="0"/>
                <a:cs typeface="Calibri" charset="0"/>
              </a:defRPr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Wingdings" charset="2"/>
              <a:buChar char="§"/>
              <a:defRPr>
                <a:latin typeface="Calibri" charset="0"/>
                <a:ea typeface="Calibri" charset="0"/>
                <a:cs typeface="Calibri" charset="0"/>
              </a:defRPr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>
                <a:latin typeface="Calibri" charset="0"/>
                <a:ea typeface="Calibri" charset="0"/>
                <a:cs typeface="Calibri" charset="0"/>
              </a:defRPr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80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0727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76" y="146304"/>
            <a:ext cx="9680448" cy="466344"/>
          </a:xfrm>
        </p:spPr>
        <p:txBody>
          <a:bodyPr/>
          <a:lstStyle>
            <a:lvl1pPr>
              <a:defRPr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5776" y="594360"/>
            <a:ext cx="9680448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i="0" baseline="0">
                <a:latin typeface="Calibri" charset="0"/>
                <a:ea typeface="Calibri" charset="0"/>
                <a:cs typeface="Calibri" charset="0"/>
              </a:defRPr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1092403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400" i="0">
                <a:latin typeface="Calibri" charset="0"/>
                <a:ea typeface="Calibri" charset="0"/>
                <a:cs typeface="Calibri" charset="0"/>
              </a:defRPr>
            </a:lvl1pPr>
            <a:lvl2pPr marL="539496" indent="-256032">
              <a:lnSpc>
                <a:spcPct val="100000"/>
              </a:lnSpc>
              <a:spcBef>
                <a:spcPts val="0"/>
              </a:spcBef>
              <a:defRPr sz="2000" i="0">
                <a:latin typeface="Calibri" charset="0"/>
                <a:ea typeface="Calibri" charset="0"/>
                <a:cs typeface="Calibri" charset="0"/>
              </a:defRPr>
            </a:lvl2pPr>
            <a:lvl3pPr marL="758952" indent="-182880">
              <a:lnSpc>
                <a:spcPct val="100000"/>
              </a:lnSpc>
              <a:spcBef>
                <a:spcPts val="0"/>
              </a:spcBef>
              <a:buSzPct val="90000"/>
              <a:buFont typeface="Arial"/>
              <a:buChar char="•"/>
              <a:defRPr sz="1800" i="0">
                <a:latin typeface="Calibri" charset="0"/>
                <a:ea typeface="Calibri" charset="0"/>
                <a:cs typeface="Calibri" charset="0"/>
              </a:defRPr>
            </a:lvl3pPr>
            <a:lvl4pPr marL="1033272" indent="0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latin typeface="Calibri" charset="0"/>
                <a:ea typeface="Calibri" charset="0"/>
                <a:cs typeface="Calibri" charset="0"/>
              </a:defRPr>
            </a:lvl4pPr>
            <a:lvl5pPr marL="1261872" indent="0">
              <a:lnSpc>
                <a:spcPct val="100000"/>
              </a:lnSpc>
              <a:spcBef>
                <a:spcPts val="0"/>
              </a:spcBef>
              <a:buSzPct val="85000"/>
              <a:buFontTx/>
              <a:buNone/>
              <a:defRPr sz="140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480800" y="645789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9DC54F-5376-894B-8BAF-9EFF8DC4E301}" type="slidenum">
              <a:rPr lang="en-US" sz="1400" b="0" i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400" b="0" i="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8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2909-FBF6-2A49-AE44-4E5E39CD60E3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1764"/>
            <a:ext cx="104394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3" r:id="rId5"/>
    <p:sldLayoutId id="2147483666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titled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4400"/>
            <a:ext cx="12192000" cy="213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17" y="6248401"/>
            <a:ext cx="2949465" cy="514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48401"/>
            <a:ext cx="2306715" cy="514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774" r="99976">
                        <a14:foregroundMark x1="88552" y1="48860" x2="88552" y2="48860"/>
                        <a14:foregroundMark x1="43630" y1="60261" x2="43630" y2="60261"/>
                        <a14:foregroundMark x1="45181" y1="64169" x2="45181" y2="64169"/>
                        <a14:foregroundMark x1="45510" y1="66124" x2="45510" y2="6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1" y="3581400"/>
            <a:ext cx="563135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94" r:id="rId3"/>
    <p:sldLayoutId id="2147483686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2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:\Users\Chandra Ojha\Documents\0_Research\Central_Valley\WRR\Minor_revision\Figs\SFig2.tif">
            <a:extLst>
              <a:ext uri="{FF2B5EF4-FFF2-40B4-BE49-F238E27FC236}">
                <a16:creationId xmlns:a16="http://schemas.microsoft.com/office/drawing/2014/main" id="{4335C80B-7CAE-8C48-9E2C-FB2AE860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9" t="49980"/>
          <a:stretch/>
        </p:blipFill>
        <p:spPr bwMode="auto">
          <a:xfrm>
            <a:off x="3862848" y="3181967"/>
            <a:ext cx="3757152" cy="29487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7" name="Picture 56" descr="C:\Users\Chandra Ojha\Documents\0_Research\Central_Valley\WRR\Minor_revision\Figs\Fig5_n.tif">
            <a:extLst>
              <a:ext uri="{FF2B5EF4-FFF2-40B4-BE49-F238E27FC236}">
                <a16:creationId xmlns:a16="http://schemas.microsoft.com/office/drawing/2014/main" id="{F8E003AB-1860-224B-827D-D2DEA3DA64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8827"/>
            <a:ext cx="4484615" cy="546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23093"/>
            <a:ext cx="2576259" cy="76584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59589" y="117923"/>
            <a:ext cx="12032411" cy="765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Remote Sensing of Water Mass Budget Variations in California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F461C-2D53-E940-958D-80F0DD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80" b="1"/>
          <a:stretch/>
        </p:blipFill>
        <p:spPr>
          <a:xfrm>
            <a:off x="266700" y="1143000"/>
            <a:ext cx="6781800" cy="18301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CF5B0C-3A7B-0745-821E-D2D5EC9E7288}"/>
              </a:ext>
            </a:extLst>
          </p:cNvPr>
          <p:cNvSpPr/>
          <p:nvPr/>
        </p:nvSpPr>
        <p:spPr>
          <a:xfrm>
            <a:off x="266700" y="723093"/>
            <a:ext cx="6821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Water Resources Research,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2018, https://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/ 10.1029/2017WR022250 </a:t>
            </a:r>
          </a:p>
        </p:txBody>
      </p:sp>
      <p:pic>
        <p:nvPicPr>
          <p:cNvPr id="46" name="Picture 45" descr="C:\Users\Manoochehr\Google Drive\Chandra_paper\FigS3_V3.jpg">
            <a:extLst>
              <a:ext uri="{FF2B5EF4-FFF2-40B4-BE49-F238E27FC236}">
                <a16:creationId xmlns:a16="http://schemas.microsoft.com/office/drawing/2014/main" id="{A303E727-A62A-FD49-907E-86F7C5B7C6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t="2952" r="2940" b="50329"/>
          <a:stretch/>
        </p:blipFill>
        <p:spPr bwMode="auto">
          <a:xfrm>
            <a:off x="8225" y="3189503"/>
            <a:ext cx="3897873" cy="294870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C0E2A10-94F7-3943-8F2B-A82F073A8FCB}"/>
              </a:ext>
            </a:extLst>
          </p:cNvPr>
          <p:cNvSpPr/>
          <p:nvPr/>
        </p:nvSpPr>
        <p:spPr>
          <a:xfrm>
            <a:off x="284286" y="3042416"/>
            <a:ext cx="196239" cy="16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01960F-C7F0-A74B-902E-92DD2FE1BE21}"/>
              </a:ext>
            </a:extLst>
          </p:cNvPr>
          <p:cNvSpPr/>
          <p:nvPr/>
        </p:nvSpPr>
        <p:spPr>
          <a:xfrm>
            <a:off x="4285589" y="3796837"/>
            <a:ext cx="122049" cy="12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D6B570E-1B0A-0447-AE94-18173154E3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6051" r="19577" b="6053"/>
          <a:stretch/>
        </p:blipFill>
        <p:spPr>
          <a:xfrm>
            <a:off x="0" y="4990682"/>
            <a:ext cx="1389689" cy="156251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  <p:sp>
        <p:nvSpPr>
          <p:cNvPr id="53" name="Right Arrow 52">
            <a:extLst>
              <a:ext uri="{FF2B5EF4-FFF2-40B4-BE49-F238E27FC236}">
                <a16:creationId xmlns:a16="http://schemas.microsoft.com/office/drawing/2014/main" id="{35921C7E-A42F-434F-BD94-F351BAD86D4C}"/>
              </a:ext>
            </a:extLst>
          </p:cNvPr>
          <p:cNvSpPr/>
          <p:nvPr/>
        </p:nvSpPr>
        <p:spPr>
          <a:xfrm rot="18773183">
            <a:off x="1157758" y="4439876"/>
            <a:ext cx="791936" cy="21227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9F6F02-E7BE-8845-8B2D-8BAFD97B96B7}"/>
              </a:ext>
            </a:extLst>
          </p:cNvPr>
          <p:cNvSpPr/>
          <p:nvPr/>
        </p:nvSpPr>
        <p:spPr>
          <a:xfrm>
            <a:off x="212646" y="3189503"/>
            <a:ext cx="3376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Deformation (InSAR, ALOS)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E9EC52-5288-DA49-B76E-9C61BEA990A4}"/>
              </a:ext>
            </a:extLst>
          </p:cNvPr>
          <p:cNvSpPr txBox="1"/>
          <p:nvPr/>
        </p:nvSpPr>
        <p:spPr>
          <a:xfrm>
            <a:off x="4314101" y="3189503"/>
            <a:ext cx="285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Groundwater level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1B9645-8508-6245-B384-2C92F59BE594}"/>
              </a:ext>
            </a:extLst>
          </p:cNvPr>
          <p:cNvSpPr/>
          <p:nvPr/>
        </p:nvSpPr>
        <p:spPr>
          <a:xfrm>
            <a:off x="3185114" y="4504827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2007-2009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E5A6E-CE22-8B43-970A-242D2ABAD863}"/>
              </a:ext>
            </a:extLst>
          </p:cNvPr>
          <p:cNvSpPr/>
          <p:nvPr/>
        </p:nvSpPr>
        <p:spPr>
          <a:xfrm>
            <a:off x="6227040" y="5187977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&lt;-30m</a:t>
            </a:r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F24CE3-01F9-F44D-962F-C7A329760BA0}"/>
              </a:ext>
            </a:extLst>
          </p:cNvPr>
          <p:cNvSpPr/>
          <p:nvPr/>
        </p:nvSpPr>
        <p:spPr>
          <a:xfrm>
            <a:off x="2529227" y="5101774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-25 cm/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endParaRPr lang="en-US" sz="2000" dirty="0"/>
          </a:p>
        </p:txBody>
      </p:sp>
      <p:pic>
        <p:nvPicPr>
          <p:cNvPr id="62" name="Shape 91">
            <a:extLst>
              <a:ext uri="{FF2B5EF4-FFF2-40B4-BE49-F238E27FC236}">
                <a16:creationId xmlns:a16="http://schemas.microsoft.com/office/drawing/2014/main" id="{C23AE7BC-0062-084B-95A6-23FEECA9FFF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49972" y="769291"/>
            <a:ext cx="794821" cy="797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F1DCEC-5D94-2446-A01C-AC3DEB285EA8}"/>
              </a:ext>
            </a:extLst>
          </p:cNvPr>
          <p:cNvSpPr/>
          <p:nvPr/>
        </p:nvSpPr>
        <p:spPr>
          <a:xfrm>
            <a:off x="10186649" y="6150114"/>
            <a:ext cx="162435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loss: </a:t>
            </a:r>
            <a:b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-22 +/- 7 km</a:t>
            </a:r>
            <a:r>
              <a:rPr lang="en-US" sz="2000" baseline="30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aseline="30000" dirty="0">
              <a:solidFill>
                <a:srgbClr val="E2491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55F054-ED8D-9843-9B24-C3055C0347EE}"/>
              </a:ext>
            </a:extLst>
          </p:cNvPr>
          <p:cNvSpPr/>
          <p:nvPr/>
        </p:nvSpPr>
        <p:spPr>
          <a:xfrm>
            <a:off x="1371600" y="6215548"/>
            <a:ext cx="73224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0" dirty="0">
                <a:latin typeface="Calibri" panose="020F0502020204030204" pitchFamily="34" charset="0"/>
                <a:cs typeface="Calibri" panose="020F0502020204030204" pitchFamily="34" charset="0"/>
              </a:rPr>
              <a:t>Drought-related dynamics of the aquifer-system &amp; water volume changes across the valley are investigated using InSAR deformation and groundwater level data. </a:t>
            </a:r>
          </a:p>
        </p:txBody>
      </p:sp>
    </p:spTree>
    <p:extLst>
      <p:ext uri="{BB962C8B-B14F-4D97-AF65-F5344CB8AC3E}">
        <p14:creationId xmlns:p14="http://schemas.microsoft.com/office/powerpoint/2010/main" val="355548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59589" y="117923"/>
            <a:ext cx="12032411" cy="765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Remote Sensing of Water Mass Budget Variations in California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021470-34A7-0E44-A615-F32935C3ECF0}"/>
              </a:ext>
            </a:extLst>
          </p:cNvPr>
          <p:cNvSpPr/>
          <p:nvPr/>
        </p:nvSpPr>
        <p:spPr>
          <a:xfrm>
            <a:off x="266700" y="723093"/>
            <a:ext cx="6821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JGR Solid Earth,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124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2019, https://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/10.1029/2018JB016083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B54F53-C78F-5140-BE13-663A4D6E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23" y="2438399"/>
            <a:ext cx="5616977" cy="43016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5FA410-5BC7-954A-9804-C01209D78820}"/>
              </a:ext>
            </a:extLst>
          </p:cNvPr>
          <p:cNvSpPr txBox="1"/>
          <p:nvPr/>
        </p:nvSpPr>
        <p:spPr>
          <a:xfrm>
            <a:off x="4702577" y="4963806"/>
            <a:ext cx="1720046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Groundwater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storage changes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(GPS)</a:t>
            </a:r>
          </a:p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2010-2016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378671-9738-2248-90C4-C2CD24B3C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5" y="822978"/>
            <a:ext cx="2576259" cy="765844"/>
          </a:xfrm>
          <a:prstGeom prst="rect">
            <a:avLst/>
          </a:prstGeom>
        </p:spPr>
      </p:pic>
      <p:pic>
        <p:nvPicPr>
          <p:cNvPr id="30" name="Shape 91">
            <a:extLst>
              <a:ext uri="{FF2B5EF4-FFF2-40B4-BE49-F238E27FC236}">
                <a16:creationId xmlns:a16="http://schemas.microsoft.com/office/drawing/2014/main" id="{BA3CD239-296E-B241-939D-F71EDE7E01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9972" y="769291"/>
            <a:ext cx="794821" cy="797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5592726-BF96-674A-8AFC-3C780CE7C3B1}"/>
              </a:ext>
            </a:extLst>
          </p:cNvPr>
          <p:cNvGrpSpPr/>
          <p:nvPr/>
        </p:nvGrpSpPr>
        <p:grpSpPr>
          <a:xfrm>
            <a:off x="29944" y="2563340"/>
            <a:ext cx="4463188" cy="3620547"/>
            <a:chOff x="0" y="2590800"/>
            <a:chExt cx="5189239" cy="42095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7CE2C6-1142-E049-8A9D-102064738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445" b="15555"/>
            <a:stretch/>
          </p:blipFill>
          <p:spPr>
            <a:xfrm>
              <a:off x="76200" y="2595632"/>
              <a:ext cx="5113039" cy="420468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6CCA40-E513-1B45-B27C-2B4726A50487}"/>
                </a:ext>
              </a:extLst>
            </p:cNvPr>
            <p:cNvSpPr/>
            <p:nvPr/>
          </p:nvSpPr>
          <p:spPr>
            <a:xfrm>
              <a:off x="0" y="2590800"/>
              <a:ext cx="2286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ACDF591-4785-3D4F-BB08-864CC7841E4D}"/>
              </a:ext>
            </a:extLst>
          </p:cNvPr>
          <p:cNvSpPr/>
          <p:nvPr/>
        </p:nvSpPr>
        <p:spPr>
          <a:xfrm>
            <a:off x="4550177" y="2624316"/>
            <a:ext cx="1545823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Deformation</a:t>
            </a:r>
          </a:p>
          <a:p>
            <a:pPr algn="ctr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InSAR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Sentinel)</a:t>
            </a:r>
          </a:p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1/2015-4/2017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FF14F0-250A-604D-8C76-09A632A98156}"/>
              </a:ext>
            </a:extLst>
          </p:cNvPr>
          <p:cNvGrpSpPr/>
          <p:nvPr/>
        </p:nvGrpSpPr>
        <p:grpSpPr>
          <a:xfrm>
            <a:off x="266701" y="1143000"/>
            <a:ext cx="6781800" cy="1420339"/>
            <a:chOff x="266701" y="1143000"/>
            <a:chExt cx="6781800" cy="1420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71610D-CD22-2D42-9A68-F18C3F371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/>
            <a:stretch/>
          </p:blipFill>
          <p:spPr>
            <a:xfrm>
              <a:off x="266701" y="1143000"/>
              <a:ext cx="6781800" cy="14203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A1F47C-6644-1B4D-9888-8D8416CEEB34}"/>
                </a:ext>
              </a:extLst>
            </p:cNvPr>
            <p:cNvSpPr/>
            <p:nvPr/>
          </p:nvSpPr>
          <p:spPr>
            <a:xfrm>
              <a:off x="6629400" y="1143000"/>
              <a:ext cx="2286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574635-C5D8-9441-B5B6-866B23829758}"/>
              </a:ext>
            </a:extLst>
          </p:cNvPr>
          <p:cNvSpPr/>
          <p:nvPr/>
        </p:nvSpPr>
        <p:spPr>
          <a:xfrm>
            <a:off x="10210800" y="3505200"/>
            <a:ext cx="161935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loss:</a:t>
            </a:r>
            <a:b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-29 +/- 9 km</a:t>
            </a:r>
            <a:r>
              <a:rPr lang="en-US" sz="2000" baseline="30000" dirty="0">
                <a:solidFill>
                  <a:srgbClr val="E249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aseline="30000" dirty="0">
              <a:solidFill>
                <a:srgbClr val="E2491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277831-41EF-7E40-A71D-BB25C223D6A5}"/>
              </a:ext>
            </a:extLst>
          </p:cNvPr>
          <p:cNvSpPr/>
          <p:nvPr/>
        </p:nvSpPr>
        <p:spPr>
          <a:xfrm>
            <a:off x="233714" y="6242447"/>
            <a:ext cx="63956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0" dirty="0">
                <a:latin typeface="Calibri" panose="020F0502020204030204" pitchFamily="34" charset="0"/>
                <a:cs typeface="Calibri" panose="020F0502020204030204" pitchFamily="34" charset="0"/>
              </a:rPr>
              <a:t>GPS measurements of aquifer compaction in San Joaquin Valley are analyzed to quantify groundwater loss during 2012–2015.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BD6C6DD-F6A7-7141-8E41-6E126A2E8F2F}"/>
              </a:ext>
            </a:extLst>
          </p:cNvPr>
          <p:cNvSpPr/>
          <p:nvPr/>
        </p:nvSpPr>
        <p:spPr>
          <a:xfrm>
            <a:off x="6422623" y="5594748"/>
            <a:ext cx="321077" cy="2726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14557D5-7E30-3843-8DF2-F8BE8C311D88}"/>
              </a:ext>
            </a:extLst>
          </p:cNvPr>
          <p:cNvSpPr/>
          <p:nvPr/>
        </p:nvSpPr>
        <p:spPr>
          <a:xfrm rot="10800000">
            <a:off x="4536847" y="3940434"/>
            <a:ext cx="321077" cy="2726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8A49A8-7C6B-6B43-840A-696BB05B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8" y="1090113"/>
            <a:ext cx="6781800" cy="15768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F7CCF5B-356D-9C4F-B092-C9FD4537D6ED}"/>
              </a:ext>
            </a:extLst>
          </p:cNvPr>
          <p:cNvSpPr txBox="1">
            <a:spLocks/>
          </p:cNvSpPr>
          <p:nvPr/>
        </p:nvSpPr>
        <p:spPr>
          <a:xfrm>
            <a:off x="159589" y="117923"/>
            <a:ext cx="12032411" cy="765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Remote Sensing of Water Mass Budget Variations in California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151BD-5233-0749-B625-452EFF55AFD2}"/>
              </a:ext>
            </a:extLst>
          </p:cNvPr>
          <p:cNvSpPr/>
          <p:nvPr/>
        </p:nvSpPr>
        <p:spPr>
          <a:xfrm>
            <a:off x="266700" y="723093"/>
            <a:ext cx="682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Science Advances,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(6), 2019, https://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/10.1126/sciadv.aav8038</a:t>
            </a:r>
          </a:p>
          <a:p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47B912-6D15-3843-B5EF-57107740F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" b="41402"/>
          <a:stretch/>
        </p:blipFill>
        <p:spPr>
          <a:xfrm>
            <a:off x="5360766" y="1773365"/>
            <a:ext cx="5993034" cy="5008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Shape 91">
            <a:extLst>
              <a:ext uri="{FF2B5EF4-FFF2-40B4-BE49-F238E27FC236}">
                <a16:creationId xmlns:a16="http://schemas.microsoft.com/office/drawing/2014/main" id="{AF652E89-46F5-6546-94DA-00D30DC8D5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9972" y="769291"/>
            <a:ext cx="794821" cy="79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F51E80-B627-A043-B8F5-ED2BA9D05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62059" b="8306"/>
          <a:stretch/>
        </p:blipFill>
        <p:spPr>
          <a:xfrm>
            <a:off x="762000" y="4258791"/>
            <a:ext cx="5257800" cy="2523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3DD996-4DED-A74B-B79C-4668AAFCAEBD}"/>
              </a:ext>
            </a:extLst>
          </p:cNvPr>
          <p:cNvSpPr/>
          <p:nvPr/>
        </p:nvSpPr>
        <p:spPr>
          <a:xfrm>
            <a:off x="228352" y="2791361"/>
            <a:ext cx="5132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Winter rains do not recharge deep aquifers in California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Subsidence can continue after end of drought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Subsidence does not always mean groundwater vol. loss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Subsidence data have to be interpreted in combination with groundwater level 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49DDA-DEC9-514E-93E1-3B7934383423}"/>
              </a:ext>
            </a:extLst>
          </p:cNvPr>
          <p:cNvSpPr txBox="1"/>
          <p:nvPr/>
        </p:nvSpPr>
        <p:spPr>
          <a:xfrm>
            <a:off x="6754799" y="4572000"/>
            <a:ext cx="150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 Phase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D1E3E9-6E3D-9642-8E31-DA8C681593C2}"/>
              </a:ext>
            </a:extLst>
          </p:cNvPr>
          <p:cNvSpPr txBox="1"/>
          <p:nvPr/>
        </p:nvSpPr>
        <p:spPr>
          <a:xfrm>
            <a:off x="8839200" y="4418111"/>
            <a:ext cx="116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Post-drought Phase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5C39DF-3828-254A-A446-E2ED70EC1D53}"/>
              </a:ext>
            </a:extLst>
          </p:cNvPr>
          <p:cNvSpPr txBox="1"/>
          <p:nvPr/>
        </p:nvSpPr>
        <p:spPr>
          <a:xfrm>
            <a:off x="1346648" y="4700826"/>
            <a:ext cx="150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 Phase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DE2878-83CD-DC4D-A0BA-B4305523DEB9}"/>
              </a:ext>
            </a:extLst>
          </p:cNvPr>
          <p:cNvSpPr txBox="1"/>
          <p:nvPr/>
        </p:nvSpPr>
        <p:spPr>
          <a:xfrm>
            <a:off x="3431049" y="4191000"/>
            <a:ext cx="116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Post-drought Phase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73B1BF-D3E9-7548-9888-CF5C40335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5" y="822978"/>
            <a:ext cx="2576259" cy="7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18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myASU.potx</Template>
  <TotalTime>49707</TotalTime>
  <Words>440</Words>
  <Application>Microsoft Macintosh PowerPoint</Application>
  <PresentationFormat>Widescreen</PresentationFormat>
  <Paragraphs>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GMTI MIMO Radar Performance Improvements</dc:title>
  <dc:creator>alex rajan</dc:creator>
  <cp:lastModifiedBy>Susanna Werth</cp:lastModifiedBy>
  <cp:revision>4491</cp:revision>
  <cp:lastPrinted>2019-11-02T04:07:58Z</cp:lastPrinted>
  <dcterms:created xsi:type="dcterms:W3CDTF">2011-05-27T01:42:22Z</dcterms:created>
  <dcterms:modified xsi:type="dcterms:W3CDTF">2019-11-02T04:08:58Z</dcterms:modified>
</cp:coreProperties>
</file>