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1356" r:id="rId2"/>
    <p:sldId id="1359" r:id="rId3"/>
    <p:sldId id="1358" r:id="rId4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CC00"/>
    <a:srgbClr val="969696"/>
    <a:srgbClr val="1A1A1A"/>
    <a:srgbClr val="111111"/>
    <a:srgbClr val="FFFF00"/>
    <a:srgbClr val="EAEAEA"/>
    <a:srgbClr val="0099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93167" autoAdjust="0"/>
  </p:normalViewPr>
  <p:slideViewPr>
    <p:cSldViewPr>
      <p:cViewPr varScale="1">
        <p:scale>
          <a:sx n="74" d="100"/>
          <a:sy n="74" d="100"/>
        </p:scale>
        <p:origin x="1500" y="43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803" y="-82"/>
      </p:cViewPr>
      <p:guideLst>
        <p:guide orient="horz" pos="2896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0DD115-25F9-4F81-82D3-337DCB0D3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6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B18C4DE-C046-438C-AEF4-D790FB71F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93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9062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7738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378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masterl\Dropbox\Camera Uploads\IMG_0089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2"/>
          <p:cNvSpPr>
            <a:spLocks noChangeArrowheads="1"/>
          </p:cNvSpPr>
          <p:nvPr userDrawn="1"/>
        </p:nvSpPr>
        <p:spPr bwMode="auto">
          <a:xfrm>
            <a:off x="0" y="563563"/>
            <a:ext cx="9140825" cy="19050"/>
          </a:xfrm>
          <a:prstGeom prst="rect">
            <a:avLst/>
          </a:prstGeom>
          <a:gradFill rotWithShape="1">
            <a:gsLst>
              <a:gs pos="0">
                <a:srgbClr val="787878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/>
              <a:t>Okmok</a:t>
            </a:r>
            <a:r>
              <a:rPr lang="en-US" altLang="en-US" dirty="0"/>
              <a:t> volcano, Alaska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09600"/>
            <a:ext cx="762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Umnak Island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51" y="79375"/>
            <a:ext cx="1089162" cy="10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85344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4B1A54-690A-4172-9F9F-93A04030D31F}" type="slidenum">
              <a:rPr lang="en-US" sz="1200" smtClean="0">
                <a:solidFill>
                  <a:schemeClr val="bg1">
                    <a:lumMod val="50000"/>
                    <a:lumOff val="50000"/>
                  </a:schemeClr>
                </a:solidFill>
                <a:latin typeface="Courier10 BT" panose="02070509030505020404" pitchFamily="49" charset="0"/>
                <a:cs typeface="Arial" pitchFamily="34" charset="0"/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latin typeface="Courier10 BT" panose="02070509030505020404" pitchFamily="49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599" y="6553200"/>
            <a:ext cx="678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masterlark@sdsmt.edu </a:t>
            </a:r>
            <a:r>
              <a:rPr lang="en-US" sz="1200" i="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200" i="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Dakota School</a:t>
            </a:r>
            <a:r>
              <a:rPr lang="en-US" sz="1200" i="0" baseline="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Mines</a:t>
            </a:r>
            <a:r>
              <a:rPr lang="en-US" sz="1200" i="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USA</a:t>
            </a:r>
            <a:endParaRPr lang="en-US" sz="1200" i="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0825" cy="19050"/>
          </a:xfrm>
          <a:prstGeom prst="rect">
            <a:avLst/>
          </a:prstGeom>
          <a:gradFill rotWithShape="1">
            <a:gsLst>
              <a:gs pos="0">
                <a:srgbClr val="787878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800">
          <a:solidFill>
            <a:schemeClr val="tx1">
              <a:lumMod val="9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High Tower Text" pitchFamily="18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High Tower Text" pitchFamily="18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High Tower Text" pitchFamily="18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High Tower Text" pitchFamily="18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Goudy Old Style" pitchFamily="18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Goudy Old Style" pitchFamily="18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Goudy Old Style" pitchFamily="18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Goudy Old Style" pitchFamily="18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Tx/>
        <a:buNone/>
        <a:defRPr sz="2000">
          <a:solidFill>
            <a:schemeClr val="tx1">
              <a:lumMod val="9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–"/>
        <a:defRPr sz="26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10.gif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gif"/><Relationship Id="rId4" Type="http://schemas.openxmlformats.org/officeDocument/2006/relationships/image" Target="../media/image8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Numerical Models</a:t>
            </a:r>
          </a:p>
        </p:txBody>
      </p:sp>
      <p:sp>
        <p:nvSpPr>
          <p:cNvPr id="5127" name="Rectangle 3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Unsung linkage between Earth observations and interpretations</a:t>
            </a:r>
            <a:endParaRPr lang="en-US" alt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1752600"/>
            <a:ext cx="1676400" cy="7620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Earth Observations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19400" y="1752600"/>
            <a:ext cx="1752600" cy="7620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29200" y="1764792"/>
            <a:ext cx="1524000" cy="7620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10400" y="1676400"/>
            <a:ext cx="1828800" cy="9906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Mission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1967484"/>
            <a:ext cx="762000" cy="3185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648200" y="1967484"/>
            <a:ext cx="304800" cy="3185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629400" y="1986534"/>
            <a:ext cx="304800" cy="3185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62800" y="2313801"/>
            <a:ext cx="1566672" cy="276999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91440" indent="-91440">
              <a:buSzPct val="175000"/>
              <a:buFont typeface="Arial" panose="020B0604020202020204" pitchFamily="34" charset="0"/>
              <a:buChar char="*"/>
            </a:pPr>
            <a:r>
              <a:rPr lang="en-US" sz="400" dirty="0"/>
              <a:t>Drive advances in science, technology, aeronautics, and space exploration to enhance knowledge, education, innovation, economic vitality and stewardship of Earth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2313801"/>
            <a:ext cx="14478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E7D5F5-5164-46D7-988F-279479104899}"/>
              </a:ext>
            </a:extLst>
          </p:cNvPr>
          <p:cNvSpPr/>
          <p:nvPr/>
        </p:nvSpPr>
        <p:spPr>
          <a:xfrm>
            <a:off x="3352800" y="4493591"/>
            <a:ext cx="5562600" cy="1077218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182880" indent="-182880">
              <a:buSzPct val="175000"/>
              <a:buFont typeface="Arial" panose="020B0604020202020204" pitchFamily="34" charset="0"/>
              <a:buChar char="*"/>
            </a:pPr>
            <a:endParaRPr lang="en-US" sz="1600" dirty="0"/>
          </a:p>
          <a:p>
            <a:pPr marL="182880" indent="-182880">
              <a:buSzPct val="175000"/>
              <a:buFont typeface="Arial" panose="020B0604020202020204" pitchFamily="34" charset="0"/>
              <a:buChar char="*"/>
            </a:pPr>
            <a:r>
              <a:rPr lang="en-US" sz="1600" dirty="0"/>
              <a:t>Drive advances in science, technology, aeronautics, and space exploration to enhance knowledge, education, innovation, economic vitality and stewardship of Earth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A20696F-459B-464A-A919-96AD9A42ED37}"/>
              </a:ext>
            </a:extLst>
          </p:cNvPr>
          <p:cNvCxnSpPr>
            <a:cxnSpLocks/>
          </p:cNvCxnSpPr>
          <p:nvPr/>
        </p:nvCxnSpPr>
        <p:spPr>
          <a:xfrm flipH="1">
            <a:off x="5867400" y="2590800"/>
            <a:ext cx="1981200" cy="198120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BF6B9910-0406-4550-8E91-716476E469FB}"/>
              </a:ext>
            </a:extLst>
          </p:cNvPr>
          <p:cNvSpPr/>
          <p:nvPr/>
        </p:nvSpPr>
        <p:spPr>
          <a:xfrm>
            <a:off x="3352800" y="4648200"/>
            <a:ext cx="5376672" cy="92260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370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ounded Rectangle 127"/>
          <p:cNvSpPr/>
          <p:nvPr/>
        </p:nvSpPr>
        <p:spPr>
          <a:xfrm>
            <a:off x="152400" y="2895600"/>
            <a:ext cx="2362200" cy="3352800"/>
          </a:xfrm>
          <a:prstGeom prst="roundRect">
            <a:avLst>
              <a:gd name="adj" fmla="val 10012"/>
            </a:avLst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657600" y="3200400"/>
            <a:ext cx="2667000" cy="3124200"/>
          </a:xfrm>
          <a:prstGeom prst="roundRect">
            <a:avLst>
              <a:gd name="adj" fmla="val 9407"/>
            </a:avLst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Rectangle 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Numerical Models</a:t>
            </a:r>
          </a:p>
        </p:txBody>
      </p:sp>
      <p:sp>
        <p:nvSpPr>
          <p:cNvPr id="5127" name="Rectangle 3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Unsung linkage between Earth observations and interpretations</a:t>
            </a:r>
            <a:endParaRPr lang="en-US" alt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1752600"/>
            <a:ext cx="1676400" cy="7620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Earth Observations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19400" y="1752600"/>
            <a:ext cx="1752600" cy="7620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29200" y="1764792"/>
            <a:ext cx="1524000" cy="7620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10400" y="1676400"/>
            <a:ext cx="1828800" cy="9906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Mission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1967484"/>
            <a:ext cx="762000" cy="3185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648200" y="1967484"/>
            <a:ext cx="304800" cy="3185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629400" y="1986534"/>
            <a:ext cx="304800" cy="3185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62800" y="2313801"/>
            <a:ext cx="1566672" cy="276999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91440" indent="-91440">
              <a:buSzPct val="175000"/>
              <a:buFont typeface="Arial" panose="020B0604020202020204" pitchFamily="34" charset="0"/>
              <a:buChar char="*"/>
            </a:pPr>
            <a:r>
              <a:rPr lang="en-US" sz="400" dirty="0"/>
              <a:t>Drive advances in science, technology, aeronautics, and space exploration to enhance knowledge, education, innovation, economic vitality and stewardship of Earth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2313801"/>
            <a:ext cx="14478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810000" y="3616368"/>
            <a:ext cx="2438400" cy="2632032"/>
            <a:chOff x="3284622" y="3505200"/>
            <a:chExt cx="2438400" cy="2632032"/>
          </a:xfrm>
        </p:grpSpPr>
        <p:pic>
          <p:nvPicPr>
            <p:cNvPr id="17" name="Picture 8" descr="domainNoCore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0" t="12244" r="13399" b="22093"/>
            <a:stretch>
              <a:fillRect/>
            </a:stretch>
          </p:blipFill>
          <p:spPr bwMode="auto">
            <a:xfrm>
              <a:off x="3352800" y="4724400"/>
              <a:ext cx="2119248" cy="141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000500" y="5074910"/>
              <a:ext cx="266701" cy="24173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>
              <a:off x="4619959" y="4475117"/>
              <a:ext cx="1017211" cy="72065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H="1">
              <a:off x="4447115" y="3886199"/>
              <a:ext cx="345688" cy="118479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3352800" y="4214966"/>
              <a:ext cx="781050" cy="92072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284622" y="3505200"/>
              <a:ext cx="2438400" cy="1569710"/>
              <a:chOff x="181101" y="2138233"/>
              <a:chExt cx="3276600" cy="2022277"/>
            </a:xfrm>
          </p:grpSpPr>
          <p:pic>
            <p:nvPicPr>
              <p:cNvPr id="30" name="Picture 10" descr="core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01" y="2138233"/>
                <a:ext cx="3276600" cy="2022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 flipV="1">
                <a:off x="1476501" y="2747833"/>
                <a:ext cx="533400" cy="3048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" name="Group 6"/>
          <p:cNvGrpSpPr>
            <a:grpSpLocks noChangeAspect="1"/>
          </p:cNvGrpSpPr>
          <p:nvPr/>
        </p:nvGrpSpPr>
        <p:grpSpPr bwMode="auto">
          <a:xfrm rot="18356900">
            <a:off x="5094785" y="4131908"/>
            <a:ext cx="111125" cy="785813"/>
            <a:chOff x="2160" y="1344"/>
            <a:chExt cx="192" cy="1296"/>
          </a:xfrm>
        </p:grpSpPr>
        <p:sp>
          <p:nvSpPr>
            <p:cNvPr id="59" name="AutoShape 7"/>
            <p:cNvSpPr>
              <a:spLocks noChangeAspect="1" noChangeArrowheads="1"/>
            </p:cNvSpPr>
            <p:nvPr/>
          </p:nvSpPr>
          <p:spPr bwMode="auto">
            <a:xfrm rot="16200000" flipV="1">
              <a:off x="2232" y="2040"/>
              <a:ext cx="48" cy="192"/>
            </a:xfrm>
            <a:prstGeom prst="moon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Aspect="1" noChangeShapeType="1"/>
            </p:cNvSpPr>
            <p:nvPr/>
          </p:nvSpPr>
          <p:spPr bwMode="auto">
            <a:xfrm flipV="1">
              <a:off x="2256" y="13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9"/>
            <p:cNvSpPr>
              <a:spLocks noChangeAspect="1" noChangeArrowheads="1"/>
            </p:cNvSpPr>
            <p:nvPr/>
          </p:nvSpPr>
          <p:spPr bwMode="auto">
            <a:xfrm>
              <a:off x="2160" y="1632"/>
              <a:ext cx="192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0"/>
            <p:cNvSpPr>
              <a:spLocks noChangeAspect="1" noChangeArrowheads="1"/>
            </p:cNvSpPr>
            <p:nvPr/>
          </p:nvSpPr>
          <p:spPr bwMode="auto">
            <a:xfrm>
              <a:off x="2160" y="1680"/>
              <a:ext cx="192" cy="3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11"/>
            <p:cNvSpPr>
              <a:spLocks noChangeAspect="1" noChangeArrowheads="1"/>
            </p:cNvSpPr>
            <p:nvPr/>
          </p:nvSpPr>
          <p:spPr bwMode="auto">
            <a:xfrm rot="5400000">
              <a:off x="2232" y="1560"/>
              <a:ext cx="48" cy="192"/>
            </a:xfrm>
            <a:prstGeom prst="moon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Aspect="1" noChangeShapeType="1"/>
            </p:cNvSpPr>
            <p:nvPr/>
          </p:nvSpPr>
          <p:spPr bwMode="auto">
            <a:xfrm>
              <a:off x="2160" y="16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"/>
            <p:cNvSpPr>
              <a:spLocks noChangeAspect="1" noChangeShapeType="1"/>
            </p:cNvSpPr>
            <p:nvPr/>
          </p:nvSpPr>
          <p:spPr bwMode="auto">
            <a:xfrm>
              <a:off x="2352" y="16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14"/>
            <p:cNvGrpSpPr>
              <a:grpSpLocks noChangeAspect="1"/>
            </p:cNvGrpSpPr>
            <p:nvPr/>
          </p:nvGrpSpPr>
          <p:grpSpPr bwMode="auto">
            <a:xfrm>
              <a:off x="2160" y="2016"/>
              <a:ext cx="192" cy="624"/>
              <a:chOff x="2160" y="3264"/>
              <a:chExt cx="192" cy="624"/>
            </a:xfrm>
          </p:grpSpPr>
          <p:grpSp>
            <p:nvGrpSpPr>
              <p:cNvPr id="68" name="Group 15"/>
              <p:cNvGrpSpPr>
                <a:grpSpLocks noChangeAspect="1"/>
              </p:cNvGrpSpPr>
              <p:nvPr/>
            </p:nvGrpSpPr>
            <p:grpSpPr bwMode="auto">
              <a:xfrm>
                <a:off x="2160" y="3264"/>
                <a:ext cx="192" cy="144"/>
                <a:chOff x="3216" y="3312"/>
                <a:chExt cx="192" cy="144"/>
              </a:xfrm>
            </p:grpSpPr>
            <p:sp>
              <p:nvSpPr>
                <p:cNvPr id="90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3312"/>
                  <a:ext cx="192" cy="96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3360"/>
                  <a:ext cx="192" cy="48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288" y="3240"/>
                  <a:ext cx="48" cy="192"/>
                </a:xfrm>
                <a:prstGeom prst="moon">
                  <a:avLst>
                    <a:gd name="adj" fmla="val 0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3360"/>
                  <a:ext cx="192" cy="96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3216" y="336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3408" y="336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22"/>
              <p:cNvGrpSpPr>
                <a:grpSpLocks noChangeAspect="1"/>
              </p:cNvGrpSpPr>
              <p:nvPr/>
            </p:nvGrpSpPr>
            <p:grpSpPr bwMode="auto">
              <a:xfrm>
                <a:off x="2160" y="3264"/>
                <a:ext cx="192" cy="624"/>
                <a:chOff x="2352" y="2784"/>
                <a:chExt cx="192" cy="624"/>
              </a:xfrm>
            </p:grpSpPr>
            <p:grpSp>
              <p:nvGrpSpPr>
                <p:cNvPr id="70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2352" y="2784"/>
                  <a:ext cx="192" cy="144"/>
                  <a:chOff x="3216" y="3312"/>
                  <a:chExt cx="192" cy="144"/>
                </a:xfrm>
              </p:grpSpPr>
              <p:sp>
                <p:nvSpPr>
                  <p:cNvPr id="84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12"/>
                    <a:ext cx="192" cy="96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60"/>
                    <a:ext cx="192" cy="48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288" y="3240"/>
                    <a:ext cx="48" cy="192"/>
                  </a:xfrm>
                  <a:prstGeom prst="moon">
                    <a:avLst>
                      <a:gd name="adj" fmla="val 0"/>
                    </a:avLst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60"/>
                    <a:ext cx="192" cy="96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16" y="33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08" y="33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2411" y="2859"/>
                  <a:ext cx="74" cy="453"/>
                  <a:chOff x="2431" y="3007"/>
                  <a:chExt cx="74" cy="453"/>
                </a:xfrm>
              </p:grpSpPr>
              <p:sp>
                <p:nvSpPr>
                  <p:cNvPr id="79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36" y="3028"/>
                    <a:ext cx="69" cy="432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0" name="Group 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31" y="3007"/>
                    <a:ext cx="72" cy="449"/>
                    <a:chOff x="2424" y="3199"/>
                    <a:chExt cx="72" cy="449"/>
                  </a:xfrm>
                </p:grpSpPr>
                <p:sp>
                  <p:nvSpPr>
                    <p:cNvPr id="81" name="AutoShape 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451" y="3174"/>
                      <a:ext cx="17" cy="67"/>
                    </a:xfrm>
                    <a:prstGeom prst="moon">
                      <a:avLst>
                        <a:gd name="adj" fmla="val 0"/>
                      </a:avLst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24" y="3216"/>
                      <a:ext cx="0" cy="4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96" y="3216"/>
                      <a:ext cx="0" cy="4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2361" y="3278"/>
                  <a:ext cx="173" cy="130"/>
                  <a:chOff x="3216" y="3312"/>
                  <a:chExt cx="192" cy="144"/>
                </a:xfrm>
              </p:grpSpPr>
              <p:sp>
                <p:nvSpPr>
                  <p:cNvPr id="73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12"/>
                    <a:ext cx="192" cy="96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60"/>
                    <a:ext cx="192" cy="48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288" y="3240"/>
                    <a:ext cx="48" cy="192"/>
                  </a:xfrm>
                  <a:prstGeom prst="moon">
                    <a:avLst>
                      <a:gd name="adj" fmla="val 0"/>
                    </a:avLst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60"/>
                    <a:ext cx="192" cy="96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16" y="33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08" y="33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7" name="AutoShape 43"/>
            <p:cNvSpPr>
              <a:spLocks noChangeAspect="1" noChangeArrowheads="1"/>
            </p:cNvSpPr>
            <p:nvPr/>
          </p:nvSpPr>
          <p:spPr bwMode="auto">
            <a:xfrm rot="5400000">
              <a:off x="2232" y="1992"/>
              <a:ext cx="48" cy="192"/>
            </a:xfrm>
            <a:prstGeom prst="moon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4648200" y="5167313"/>
            <a:ext cx="504825" cy="259556"/>
          </a:xfrm>
          <a:custGeom>
            <a:avLst/>
            <a:gdLst>
              <a:gd name="connsiteX0" fmla="*/ 330994 w 504825"/>
              <a:gd name="connsiteY0" fmla="*/ 0 h 259556"/>
              <a:gd name="connsiteX1" fmla="*/ 504825 w 504825"/>
              <a:gd name="connsiteY1" fmla="*/ 142875 h 259556"/>
              <a:gd name="connsiteX2" fmla="*/ 150019 w 504825"/>
              <a:gd name="connsiteY2" fmla="*/ 259556 h 259556"/>
              <a:gd name="connsiteX3" fmla="*/ 0 w 504825"/>
              <a:gd name="connsiteY3" fmla="*/ 71437 h 259556"/>
              <a:gd name="connsiteX4" fmla="*/ 330994 w 504825"/>
              <a:gd name="connsiteY4" fmla="*/ 0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259556">
                <a:moveTo>
                  <a:pt x="330994" y="0"/>
                </a:moveTo>
                <a:lnTo>
                  <a:pt x="504825" y="142875"/>
                </a:lnTo>
                <a:lnTo>
                  <a:pt x="150019" y="259556"/>
                </a:lnTo>
                <a:lnTo>
                  <a:pt x="0" y="71437"/>
                </a:lnTo>
                <a:lnTo>
                  <a:pt x="33099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16" descr="DEM-Insar"/>
          <p:cNvPicPr>
            <a:picLocks noChangeAspect="1" noChangeArrowheads="1"/>
          </p:cNvPicPr>
          <p:nvPr/>
        </p:nvPicPr>
        <p:blipFill>
          <a:blip r:embed="rId4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8723"/>
            <a:ext cx="1778931" cy="160129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 Box 5"/>
          <p:cNvSpPr txBox="1">
            <a:spLocks noChangeAspect="1" noChangeArrowheads="1"/>
          </p:cNvSpPr>
          <p:nvPr/>
        </p:nvSpPr>
        <p:spPr bwMode="auto">
          <a:xfrm>
            <a:off x="4512083" y="4495800"/>
            <a:ext cx="745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magma</a:t>
            </a:r>
          </a:p>
          <a:p>
            <a:r>
              <a:rPr lang="en-US" altLang="en-US" sz="1200" dirty="0"/>
              <a:t>injection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88" y="4298404"/>
            <a:ext cx="1077661" cy="107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Freeform 2047"/>
          <p:cNvSpPr/>
          <p:nvPr/>
        </p:nvSpPr>
        <p:spPr>
          <a:xfrm>
            <a:off x="2382818" y="2305050"/>
            <a:ext cx="1274781" cy="2800350"/>
          </a:xfrm>
          <a:custGeom>
            <a:avLst/>
            <a:gdLst>
              <a:gd name="connsiteX0" fmla="*/ 1323190 w 1323190"/>
              <a:gd name="connsiteY0" fmla="*/ 1032734 h 1871831"/>
              <a:gd name="connsiteX1" fmla="*/ 0 w 1323190"/>
              <a:gd name="connsiteY1" fmla="*/ 0 h 1871831"/>
              <a:gd name="connsiteX2" fmla="*/ 1323190 w 1323190"/>
              <a:gd name="connsiteY2" fmla="*/ 1871831 h 1871831"/>
              <a:gd name="connsiteX3" fmla="*/ 1323190 w 1323190"/>
              <a:gd name="connsiteY3" fmla="*/ 1032734 h 187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190" h="1871831">
                <a:moveTo>
                  <a:pt x="1323190" y="1032734"/>
                </a:moveTo>
                <a:lnTo>
                  <a:pt x="0" y="0"/>
                </a:lnTo>
                <a:lnTo>
                  <a:pt x="1323190" y="1871831"/>
                </a:lnTo>
                <a:lnTo>
                  <a:pt x="1323190" y="1032734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4" y="494661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Isosceles Triangle 2048"/>
          <p:cNvSpPr/>
          <p:nvPr/>
        </p:nvSpPr>
        <p:spPr>
          <a:xfrm>
            <a:off x="1066800" y="2526792"/>
            <a:ext cx="530352" cy="368808"/>
          </a:xfrm>
          <a:prstGeom prst="triangle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 Box 5"/>
          <p:cNvSpPr txBox="1">
            <a:spLocks noChangeAspect="1" noChangeArrowheads="1"/>
          </p:cNvSpPr>
          <p:nvPr/>
        </p:nvSpPr>
        <p:spPr bwMode="auto">
          <a:xfrm>
            <a:off x="3749334" y="3308591"/>
            <a:ext cx="6719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8912625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Numerical Models</a:t>
            </a:r>
          </a:p>
        </p:txBody>
      </p:sp>
      <p:sp>
        <p:nvSpPr>
          <p:cNvPr id="5127" name="Rectangle 3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Unsung linkage between Earth observations and interpretations</a:t>
            </a:r>
            <a:endParaRPr lang="en-US" alt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1752600"/>
            <a:ext cx="1676400" cy="7620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Earth Observations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19400" y="1752600"/>
            <a:ext cx="1752600" cy="7620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29200" y="1764792"/>
            <a:ext cx="1524000" cy="7620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10400" y="1676400"/>
            <a:ext cx="1828800" cy="9906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Mission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1967484"/>
            <a:ext cx="762000" cy="3185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648200" y="1967484"/>
            <a:ext cx="304800" cy="3185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629400" y="1986534"/>
            <a:ext cx="304800" cy="3185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62800" y="2313801"/>
            <a:ext cx="1566672" cy="276999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91440" indent="-91440">
              <a:buSzPct val="175000"/>
              <a:buFont typeface="Arial" panose="020B0604020202020204" pitchFamily="34" charset="0"/>
              <a:buChar char="*"/>
            </a:pPr>
            <a:r>
              <a:rPr lang="en-US" sz="400" dirty="0"/>
              <a:t>Drive advances in science, technology, aeronautics, and space exploration to enhance knowledge, education, innovation, economic vitality and stewardship of Earth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2313801"/>
            <a:ext cx="14478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810000" y="3616368"/>
            <a:ext cx="2438400" cy="2632032"/>
            <a:chOff x="3284622" y="3505200"/>
            <a:chExt cx="2438400" cy="2632032"/>
          </a:xfrm>
        </p:grpSpPr>
        <p:pic>
          <p:nvPicPr>
            <p:cNvPr id="17" name="Picture 8" descr="domainNoCore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0" t="12244" r="13399" b="22093"/>
            <a:stretch>
              <a:fillRect/>
            </a:stretch>
          </p:blipFill>
          <p:spPr bwMode="auto">
            <a:xfrm>
              <a:off x="3352800" y="4724400"/>
              <a:ext cx="2119248" cy="141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000500" y="5074910"/>
              <a:ext cx="266701" cy="24173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>
              <a:off x="4619959" y="4475117"/>
              <a:ext cx="1017211" cy="72065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H="1">
              <a:off x="4447115" y="3886199"/>
              <a:ext cx="345688" cy="118479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3352800" y="4214966"/>
              <a:ext cx="781050" cy="92072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284622" y="3505200"/>
              <a:ext cx="2438400" cy="1569710"/>
              <a:chOff x="181101" y="2138233"/>
              <a:chExt cx="3276600" cy="2022277"/>
            </a:xfrm>
          </p:grpSpPr>
          <p:pic>
            <p:nvPicPr>
              <p:cNvPr id="30" name="Picture 10" descr="core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01" y="2138233"/>
                <a:ext cx="3276600" cy="2022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 flipV="1">
                <a:off x="1476501" y="2747833"/>
                <a:ext cx="533400" cy="3048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" name="Group 6"/>
          <p:cNvGrpSpPr>
            <a:grpSpLocks noChangeAspect="1"/>
          </p:cNvGrpSpPr>
          <p:nvPr/>
        </p:nvGrpSpPr>
        <p:grpSpPr bwMode="auto">
          <a:xfrm rot="18356900">
            <a:off x="5094785" y="4131908"/>
            <a:ext cx="111125" cy="785813"/>
            <a:chOff x="2160" y="1344"/>
            <a:chExt cx="192" cy="1296"/>
          </a:xfrm>
        </p:grpSpPr>
        <p:sp>
          <p:nvSpPr>
            <p:cNvPr id="59" name="AutoShape 7"/>
            <p:cNvSpPr>
              <a:spLocks noChangeAspect="1" noChangeArrowheads="1"/>
            </p:cNvSpPr>
            <p:nvPr/>
          </p:nvSpPr>
          <p:spPr bwMode="auto">
            <a:xfrm rot="16200000" flipV="1">
              <a:off x="2232" y="2040"/>
              <a:ext cx="48" cy="192"/>
            </a:xfrm>
            <a:prstGeom prst="moon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Aspect="1" noChangeShapeType="1"/>
            </p:cNvSpPr>
            <p:nvPr/>
          </p:nvSpPr>
          <p:spPr bwMode="auto">
            <a:xfrm flipV="1">
              <a:off x="2256" y="13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9"/>
            <p:cNvSpPr>
              <a:spLocks noChangeAspect="1" noChangeArrowheads="1"/>
            </p:cNvSpPr>
            <p:nvPr/>
          </p:nvSpPr>
          <p:spPr bwMode="auto">
            <a:xfrm>
              <a:off x="2160" y="1632"/>
              <a:ext cx="192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0"/>
            <p:cNvSpPr>
              <a:spLocks noChangeAspect="1" noChangeArrowheads="1"/>
            </p:cNvSpPr>
            <p:nvPr/>
          </p:nvSpPr>
          <p:spPr bwMode="auto">
            <a:xfrm>
              <a:off x="2160" y="1680"/>
              <a:ext cx="192" cy="3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11"/>
            <p:cNvSpPr>
              <a:spLocks noChangeAspect="1" noChangeArrowheads="1"/>
            </p:cNvSpPr>
            <p:nvPr/>
          </p:nvSpPr>
          <p:spPr bwMode="auto">
            <a:xfrm rot="5400000">
              <a:off x="2232" y="1560"/>
              <a:ext cx="48" cy="192"/>
            </a:xfrm>
            <a:prstGeom prst="moon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Aspect="1" noChangeShapeType="1"/>
            </p:cNvSpPr>
            <p:nvPr/>
          </p:nvSpPr>
          <p:spPr bwMode="auto">
            <a:xfrm>
              <a:off x="2160" y="16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"/>
            <p:cNvSpPr>
              <a:spLocks noChangeAspect="1" noChangeShapeType="1"/>
            </p:cNvSpPr>
            <p:nvPr/>
          </p:nvSpPr>
          <p:spPr bwMode="auto">
            <a:xfrm>
              <a:off x="2352" y="16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14"/>
            <p:cNvGrpSpPr>
              <a:grpSpLocks noChangeAspect="1"/>
            </p:cNvGrpSpPr>
            <p:nvPr/>
          </p:nvGrpSpPr>
          <p:grpSpPr bwMode="auto">
            <a:xfrm>
              <a:off x="2160" y="2016"/>
              <a:ext cx="192" cy="624"/>
              <a:chOff x="2160" y="3264"/>
              <a:chExt cx="192" cy="624"/>
            </a:xfrm>
          </p:grpSpPr>
          <p:grpSp>
            <p:nvGrpSpPr>
              <p:cNvPr id="68" name="Group 15"/>
              <p:cNvGrpSpPr>
                <a:grpSpLocks noChangeAspect="1"/>
              </p:cNvGrpSpPr>
              <p:nvPr/>
            </p:nvGrpSpPr>
            <p:grpSpPr bwMode="auto">
              <a:xfrm>
                <a:off x="2160" y="3264"/>
                <a:ext cx="192" cy="144"/>
                <a:chOff x="3216" y="3312"/>
                <a:chExt cx="192" cy="144"/>
              </a:xfrm>
            </p:grpSpPr>
            <p:sp>
              <p:nvSpPr>
                <p:cNvPr id="90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3312"/>
                  <a:ext cx="192" cy="96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3360"/>
                  <a:ext cx="192" cy="48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288" y="3240"/>
                  <a:ext cx="48" cy="192"/>
                </a:xfrm>
                <a:prstGeom prst="moon">
                  <a:avLst>
                    <a:gd name="adj" fmla="val 0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3360"/>
                  <a:ext cx="192" cy="96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3216" y="336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3408" y="336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22"/>
              <p:cNvGrpSpPr>
                <a:grpSpLocks noChangeAspect="1"/>
              </p:cNvGrpSpPr>
              <p:nvPr/>
            </p:nvGrpSpPr>
            <p:grpSpPr bwMode="auto">
              <a:xfrm>
                <a:off x="2160" y="3264"/>
                <a:ext cx="192" cy="624"/>
                <a:chOff x="2352" y="2784"/>
                <a:chExt cx="192" cy="624"/>
              </a:xfrm>
            </p:grpSpPr>
            <p:grpSp>
              <p:nvGrpSpPr>
                <p:cNvPr id="70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2352" y="2784"/>
                  <a:ext cx="192" cy="144"/>
                  <a:chOff x="3216" y="3312"/>
                  <a:chExt cx="192" cy="144"/>
                </a:xfrm>
              </p:grpSpPr>
              <p:sp>
                <p:nvSpPr>
                  <p:cNvPr id="84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12"/>
                    <a:ext cx="192" cy="96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60"/>
                    <a:ext cx="192" cy="48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288" y="3240"/>
                    <a:ext cx="48" cy="192"/>
                  </a:xfrm>
                  <a:prstGeom prst="moon">
                    <a:avLst>
                      <a:gd name="adj" fmla="val 0"/>
                    </a:avLst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60"/>
                    <a:ext cx="192" cy="96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16" y="33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08" y="33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2411" y="2859"/>
                  <a:ext cx="74" cy="453"/>
                  <a:chOff x="2431" y="3007"/>
                  <a:chExt cx="74" cy="453"/>
                </a:xfrm>
              </p:grpSpPr>
              <p:sp>
                <p:nvSpPr>
                  <p:cNvPr id="79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36" y="3028"/>
                    <a:ext cx="69" cy="432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0" name="Group 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31" y="3007"/>
                    <a:ext cx="72" cy="449"/>
                    <a:chOff x="2424" y="3199"/>
                    <a:chExt cx="72" cy="449"/>
                  </a:xfrm>
                </p:grpSpPr>
                <p:sp>
                  <p:nvSpPr>
                    <p:cNvPr id="81" name="AutoShape 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451" y="3174"/>
                      <a:ext cx="17" cy="67"/>
                    </a:xfrm>
                    <a:prstGeom prst="moon">
                      <a:avLst>
                        <a:gd name="adj" fmla="val 0"/>
                      </a:avLst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24" y="3216"/>
                      <a:ext cx="0" cy="4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96" y="3216"/>
                      <a:ext cx="0" cy="4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2361" y="3278"/>
                  <a:ext cx="173" cy="130"/>
                  <a:chOff x="3216" y="3312"/>
                  <a:chExt cx="192" cy="144"/>
                </a:xfrm>
              </p:grpSpPr>
              <p:sp>
                <p:nvSpPr>
                  <p:cNvPr id="73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12"/>
                    <a:ext cx="192" cy="96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60"/>
                    <a:ext cx="192" cy="48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288" y="3240"/>
                    <a:ext cx="48" cy="192"/>
                  </a:xfrm>
                  <a:prstGeom prst="moon">
                    <a:avLst>
                      <a:gd name="adj" fmla="val 0"/>
                    </a:avLst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3360"/>
                    <a:ext cx="192" cy="96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16" y="33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08" y="33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7" name="AutoShape 43"/>
            <p:cNvSpPr>
              <a:spLocks noChangeAspect="1" noChangeArrowheads="1"/>
            </p:cNvSpPr>
            <p:nvPr/>
          </p:nvSpPr>
          <p:spPr bwMode="auto">
            <a:xfrm rot="5400000">
              <a:off x="2232" y="1992"/>
              <a:ext cx="48" cy="192"/>
            </a:xfrm>
            <a:prstGeom prst="moon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4648200" y="5167313"/>
            <a:ext cx="504825" cy="259556"/>
          </a:xfrm>
          <a:custGeom>
            <a:avLst/>
            <a:gdLst>
              <a:gd name="connsiteX0" fmla="*/ 330994 w 504825"/>
              <a:gd name="connsiteY0" fmla="*/ 0 h 259556"/>
              <a:gd name="connsiteX1" fmla="*/ 504825 w 504825"/>
              <a:gd name="connsiteY1" fmla="*/ 142875 h 259556"/>
              <a:gd name="connsiteX2" fmla="*/ 150019 w 504825"/>
              <a:gd name="connsiteY2" fmla="*/ 259556 h 259556"/>
              <a:gd name="connsiteX3" fmla="*/ 0 w 504825"/>
              <a:gd name="connsiteY3" fmla="*/ 71437 h 259556"/>
              <a:gd name="connsiteX4" fmla="*/ 330994 w 504825"/>
              <a:gd name="connsiteY4" fmla="*/ 0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259556">
                <a:moveTo>
                  <a:pt x="330994" y="0"/>
                </a:moveTo>
                <a:lnTo>
                  <a:pt x="504825" y="142875"/>
                </a:lnTo>
                <a:lnTo>
                  <a:pt x="150019" y="259556"/>
                </a:lnTo>
                <a:lnTo>
                  <a:pt x="0" y="71437"/>
                </a:lnTo>
                <a:lnTo>
                  <a:pt x="33099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13757"/>
            <a:ext cx="3429000" cy="1722120"/>
          </a:xfrm>
          <a:prstGeom prst="rect">
            <a:avLst/>
          </a:prstGeom>
        </p:spPr>
      </p:pic>
      <p:sp>
        <p:nvSpPr>
          <p:cNvPr id="106" name="Oval 105"/>
          <p:cNvSpPr/>
          <p:nvPr/>
        </p:nvSpPr>
        <p:spPr>
          <a:xfrm>
            <a:off x="876300" y="4872287"/>
            <a:ext cx="2019300" cy="94135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45" y="5140998"/>
            <a:ext cx="499275" cy="31218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119694" y="3200400"/>
            <a:ext cx="1004506" cy="1371600"/>
            <a:chOff x="152400" y="3657600"/>
            <a:chExt cx="1004506" cy="13716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155947"/>
              <a:ext cx="676940" cy="873253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/>
            <p:nvPr/>
          </p:nvCxnSpPr>
          <p:spPr>
            <a:xfrm flipH="1">
              <a:off x="457203" y="4062778"/>
              <a:ext cx="90103" cy="293395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5"/>
            <p:cNvSpPr txBox="1">
              <a:spLocks noChangeAspect="1" noChangeArrowheads="1"/>
            </p:cNvSpPr>
            <p:nvPr/>
          </p:nvSpPr>
          <p:spPr bwMode="auto">
            <a:xfrm>
              <a:off x="152400" y="3657600"/>
              <a:ext cx="100450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dirty="0">
                  <a:solidFill>
                    <a:schemeClr val="bg1"/>
                  </a:solidFill>
                </a:rPr>
                <a:t>Tungurahua</a:t>
              </a:r>
            </a:p>
            <a:p>
              <a:pPr algn="ctr"/>
              <a:r>
                <a:rPr lang="en-US" altLang="en-US" sz="1200" dirty="0">
                  <a:solidFill>
                    <a:schemeClr val="bg1"/>
                  </a:solidFill>
                </a:rPr>
                <a:t>Volcano</a:t>
              </a:r>
            </a:p>
          </p:txBody>
        </p:sp>
      </p:grpSp>
      <p:sp>
        <p:nvSpPr>
          <p:cNvPr id="102" name="Freeform 101"/>
          <p:cNvSpPr/>
          <p:nvPr/>
        </p:nvSpPr>
        <p:spPr>
          <a:xfrm>
            <a:off x="1600200" y="5158029"/>
            <a:ext cx="504825" cy="259556"/>
          </a:xfrm>
          <a:custGeom>
            <a:avLst/>
            <a:gdLst>
              <a:gd name="connsiteX0" fmla="*/ 330994 w 504825"/>
              <a:gd name="connsiteY0" fmla="*/ 0 h 259556"/>
              <a:gd name="connsiteX1" fmla="*/ 504825 w 504825"/>
              <a:gd name="connsiteY1" fmla="*/ 142875 h 259556"/>
              <a:gd name="connsiteX2" fmla="*/ 150019 w 504825"/>
              <a:gd name="connsiteY2" fmla="*/ 259556 h 259556"/>
              <a:gd name="connsiteX3" fmla="*/ 0 w 504825"/>
              <a:gd name="connsiteY3" fmla="*/ 71437 h 259556"/>
              <a:gd name="connsiteX4" fmla="*/ 330994 w 504825"/>
              <a:gd name="connsiteY4" fmla="*/ 0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259556">
                <a:moveTo>
                  <a:pt x="330994" y="0"/>
                </a:moveTo>
                <a:lnTo>
                  <a:pt x="504825" y="142875"/>
                </a:lnTo>
                <a:lnTo>
                  <a:pt x="150019" y="259556"/>
                </a:lnTo>
                <a:lnTo>
                  <a:pt x="0" y="71437"/>
                </a:lnTo>
                <a:lnTo>
                  <a:pt x="330994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81000" y="3048000"/>
            <a:ext cx="1855340" cy="1642017"/>
            <a:chOff x="228600" y="3048000"/>
            <a:chExt cx="1855340" cy="1642017"/>
          </a:xfrm>
        </p:grpSpPr>
        <p:pic>
          <p:nvPicPr>
            <p:cNvPr id="96" name="Picture 16" descr="DEM-Insar"/>
            <p:cNvPicPr>
              <a:picLocks noChangeAspect="1" noChangeArrowheads="1"/>
            </p:cNvPicPr>
            <p:nvPr/>
          </p:nvPicPr>
          <p:blipFill>
            <a:blip r:embed="rId8" cstate="print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88723"/>
              <a:ext cx="1778931" cy="160129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228600" y="3934599"/>
              <a:ext cx="177848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685800" y="3048000"/>
              <a:ext cx="1398140" cy="533400"/>
              <a:chOff x="6399698" y="5692577"/>
              <a:chExt cx="1398140" cy="533400"/>
            </a:xfrm>
          </p:grpSpPr>
          <p:sp>
            <p:nvSpPr>
              <p:cNvPr id="101" name="Text Box 27"/>
              <p:cNvSpPr txBox="1">
                <a:spLocks noChangeArrowheads="1"/>
              </p:cNvSpPr>
              <p:nvPr/>
            </p:nvSpPr>
            <p:spPr bwMode="auto">
              <a:xfrm>
                <a:off x="6410118" y="5692577"/>
                <a:ext cx="1378904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 dirty="0"/>
                  <a:t>displacement, cm</a:t>
                </a:r>
                <a:endParaRPr lang="en-US" altLang="en-US" sz="1200" i="1" dirty="0"/>
              </a:p>
            </p:txBody>
          </p:sp>
          <p:sp>
            <p:nvSpPr>
              <p:cNvPr id="103" name="Text Box 26"/>
              <p:cNvSpPr txBox="1">
                <a:spLocks noChangeArrowheads="1"/>
              </p:cNvSpPr>
              <p:nvPr/>
            </p:nvSpPr>
            <p:spPr bwMode="auto">
              <a:xfrm>
                <a:off x="6399698" y="5948978"/>
                <a:ext cx="139814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 dirty="0"/>
                  <a:t>-20 -10   0  10  20</a:t>
                </a:r>
              </a:p>
            </p:txBody>
          </p:sp>
          <p:pic>
            <p:nvPicPr>
              <p:cNvPr id="104" name="Picture 24" descr="Untitled-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667"/>
              <a:stretch>
                <a:fillRect/>
              </a:stretch>
            </p:blipFill>
            <p:spPr bwMode="auto">
              <a:xfrm>
                <a:off x="6552098" y="5921177"/>
                <a:ext cx="1066800" cy="78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5" name="Text Box 47"/>
          <p:cNvSpPr txBox="1">
            <a:spLocks noChangeArrowheads="1"/>
          </p:cNvSpPr>
          <p:nvPr/>
        </p:nvSpPr>
        <p:spPr bwMode="auto">
          <a:xfrm>
            <a:off x="8380535" y="5028813"/>
            <a:ext cx="6110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weak</a:t>
            </a:r>
          </a:p>
          <a:p>
            <a:endParaRPr lang="en-US" altLang="en-US" sz="1200" dirty="0"/>
          </a:p>
          <a:p>
            <a:endParaRPr lang="en-US" altLang="en-US" sz="1200" dirty="0"/>
          </a:p>
          <a:p>
            <a:endParaRPr lang="en-US" altLang="en-US" sz="1200" dirty="0"/>
          </a:p>
          <a:p>
            <a:endParaRPr lang="en-US" altLang="en-US" sz="1200" dirty="0"/>
          </a:p>
          <a:p>
            <a:r>
              <a:rPr lang="en-US" altLang="en-US" sz="1200" dirty="0"/>
              <a:t>strong</a:t>
            </a:r>
          </a:p>
        </p:txBody>
      </p:sp>
      <p:pic>
        <p:nvPicPr>
          <p:cNvPr id="107" name="Picture 17" descr="tomography5"/>
          <p:cNvPicPr>
            <a:picLocks noChangeAspect="1" noChangeArrowheads="1"/>
          </p:cNvPicPr>
          <p:nvPr/>
        </p:nvPicPr>
        <p:blipFill>
          <a:blip r:embed="rId10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85" y="5809916"/>
            <a:ext cx="1330515" cy="5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8" descr="tomograph6"/>
          <p:cNvPicPr>
            <a:picLocks noChangeAspect="1" noChangeArrowheads="1"/>
          </p:cNvPicPr>
          <p:nvPr/>
        </p:nvPicPr>
        <p:blipFill>
          <a:blip r:embed="rId11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85" y="5504452"/>
            <a:ext cx="1330515" cy="5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9" descr="tomography4"/>
          <p:cNvPicPr>
            <a:picLocks noChangeAspect="1" noChangeArrowheads="1"/>
          </p:cNvPicPr>
          <p:nvPr/>
        </p:nvPicPr>
        <p:blipFill>
          <a:blip r:embed="rId12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85" y="5200308"/>
            <a:ext cx="1330515" cy="5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0" descr="tomography3"/>
          <p:cNvPicPr>
            <a:picLocks noChangeAspect="1" noChangeArrowheads="1"/>
          </p:cNvPicPr>
          <p:nvPr/>
        </p:nvPicPr>
        <p:blipFill>
          <a:blip r:embed="rId13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85" y="4896164"/>
            <a:ext cx="1330515" cy="5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1" descr="tomography2"/>
          <p:cNvPicPr>
            <a:picLocks noChangeAspect="1" noChangeArrowheads="1"/>
          </p:cNvPicPr>
          <p:nvPr/>
        </p:nvPicPr>
        <p:blipFill>
          <a:blip r:embed="rId14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86" y="4592020"/>
            <a:ext cx="1330514" cy="5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2" descr="tomography1"/>
          <p:cNvPicPr>
            <a:picLocks noChangeAspect="1" noChangeArrowheads="1"/>
          </p:cNvPicPr>
          <p:nvPr/>
        </p:nvPicPr>
        <p:blipFill>
          <a:blip r:embed="rId15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85" y="4287288"/>
            <a:ext cx="1330515" cy="5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 Box 47"/>
          <p:cNvSpPr txBox="1">
            <a:spLocks noChangeArrowheads="1"/>
          </p:cNvSpPr>
          <p:nvPr/>
        </p:nvSpPr>
        <p:spPr bwMode="auto">
          <a:xfrm>
            <a:off x="7938965" y="4353580"/>
            <a:ext cx="1128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400" dirty="0"/>
              <a:t>seismic</a:t>
            </a:r>
          </a:p>
          <a:p>
            <a:pPr algn="r"/>
            <a:r>
              <a:rPr lang="en-US" altLang="en-US" sz="1400" dirty="0"/>
              <a:t>tomography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1551" y="5585169"/>
            <a:ext cx="1007630" cy="139599"/>
          </a:xfrm>
          <a:prstGeom prst="rect">
            <a:avLst/>
          </a:prstGeom>
        </p:spPr>
      </p:pic>
      <p:cxnSp>
        <p:nvCxnSpPr>
          <p:cNvPr id="117" name="Straight Connector 116"/>
          <p:cNvCxnSpPr>
            <a:endCxn id="114" idx="1"/>
          </p:cNvCxnSpPr>
          <p:nvPr/>
        </p:nvCxnSpPr>
        <p:spPr>
          <a:xfrm>
            <a:off x="6248400" y="4203798"/>
            <a:ext cx="574485" cy="379674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6172200" y="4576071"/>
            <a:ext cx="804672" cy="1582713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t="6810" r="7372" b="14915"/>
          <a:stretch/>
        </p:blipFill>
        <p:spPr bwMode="auto">
          <a:xfrm>
            <a:off x="7775986" y="3081761"/>
            <a:ext cx="758415" cy="5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Can 40"/>
          <p:cNvSpPr/>
          <p:nvPr/>
        </p:nvSpPr>
        <p:spPr>
          <a:xfrm rot="15877629">
            <a:off x="7101253" y="3028355"/>
            <a:ext cx="152400" cy="568523"/>
          </a:xfrm>
          <a:prstGeom prst="can">
            <a:avLst>
              <a:gd name="adj" fmla="val 39117"/>
            </a:avLst>
          </a:prstGeom>
          <a:gradFill flip="none" rotWithShape="1">
            <a:gsLst>
              <a:gs pos="0">
                <a:schemeClr val="bg1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 rot="20730847" flipH="1">
            <a:off x="7031810" y="3426701"/>
            <a:ext cx="787464" cy="286529"/>
          </a:xfrm>
          <a:prstGeom prst="cube">
            <a:avLst>
              <a:gd name="adj" fmla="val 69327"/>
            </a:avLst>
          </a:prstGeom>
          <a:gradFill flip="none" rotWithShape="1">
            <a:gsLst>
              <a:gs pos="0">
                <a:schemeClr val="bg1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 rot="707331">
            <a:off x="7700827" y="3815505"/>
            <a:ext cx="685800" cy="217044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02004" y="3773982"/>
            <a:ext cx="304800" cy="30009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/>
          <p:cNvSpPr/>
          <p:nvPr/>
        </p:nvSpPr>
        <p:spPr>
          <a:xfrm>
            <a:off x="6629400" y="3250859"/>
            <a:ext cx="152401" cy="863941"/>
          </a:xfrm>
          <a:prstGeom prst="leftBrace">
            <a:avLst>
              <a:gd name="adj1" fmla="val 34215"/>
              <a:gd name="adj2" fmla="val 69923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>
            <a:off x="4419601" y="1828800"/>
            <a:ext cx="2557271" cy="2438400"/>
          </a:xfrm>
          <a:prstGeom prst="arc">
            <a:avLst>
              <a:gd name="adj1" fmla="val 2544035"/>
              <a:gd name="adj2" fmla="val 6931159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84678" y="337011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Text Box 5"/>
          <p:cNvSpPr txBox="1">
            <a:spLocks noChangeAspect="1" noChangeArrowheads="1"/>
          </p:cNvSpPr>
          <p:nvPr/>
        </p:nvSpPr>
        <p:spPr bwMode="auto">
          <a:xfrm>
            <a:off x="4512083" y="4495800"/>
            <a:ext cx="745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magma</a:t>
            </a:r>
          </a:p>
          <a:p>
            <a:r>
              <a:rPr lang="en-US" altLang="en-US" sz="1200" dirty="0"/>
              <a:t>injection</a:t>
            </a:r>
          </a:p>
        </p:txBody>
      </p:sp>
      <p:sp>
        <p:nvSpPr>
          <p:cNvPr id="125" name="Text Box 47"/>
          <p:cNvSpPr txBox="1">
            <a:spLocks noChangeArrowheads="1"/>
          </p:cNvSpPr>
          <p:nvPr/>
        </p:nvSpPr>
        <p:spPr bwMode="auto">
          <a:xfrm>
            <a:off x="6781800" y="2816423"/>
            <a:ext cx="16754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400" dirty="0"/>
              <a:t>reservoir geometry</a:t>
            </a:r>
          </a:p>
        </p:txBody>
      </p:sp>
      <p:sp>
        <p:nvSpPr>
          <p:cNvPr id="119" name="Text Box 27"/>
          <p:cNvSpPr txBox="1">
            <a:spLocks noChangeArrowheads="1"/>
          </p:cNvSpPr>
          <p:nvPr/>
        </p:nvSpPr>
        <p:spPr bwMode="auto">
          <a:xfrm rot="20403503">
            <a:off x="1628832" y="5335261"/>
            <a:ext cx="5597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20km</a:t>
            </a:r>
            <a:endParaRPr lang="en-US" altLang="en-US" sz="1200" i="1" dirty="0"/>
          </a:p>
        </p:txBody>
      </p:sp>
      <p:sp>
        <p:nvSpPr>
          <p:cNvPr id="121" name="Text Box 27"/>
          <p:cNvSpPr txBox="1">
            <a:spLocks noChangeArrowheads="1"/>
          </p:cNvSpPr>
          <p:nvPr/>
        </p:nvSpPr>
        <p:spPr bwMode="auto">
          <a:xfrm rot="20403503">
            <a:off x="4743774" y="5344954"/>
            <a:ext cx="5597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20km</a:t>
            </a:r>
            <a:endParaRPr lang="en-US" altLang="en-US" sz="1200" i="1" dirty="0"/>
          </a:p>
        </p:txBody>
      </p:sp>
      <p:sp>
        <p:nvSpPr>
          <p:cNvPr id="122" name="Text Box 27"/>
          <p:cNvSpPr txBox="1">
            <a:spLocks noChangeArrowheads="1"/>
          </p:cNvSpPr>
          <p:nvPr/>
        </p:nvSpPr>
        <p:spPr bwMode="auto">
          <a:xfrm rot="2982077">
            <a:off x="4292033" y="5227921"/>
            <a:ext cx="5597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20km</a:t>
            </a:r>
            <a:endParaRPr lang="en-US" altLang="en-US" sz="1200" i="1" dirty="0"/>
          </a:p>
        </p:txBody>
      </p:sp>
      <p:sp>
        <p:nvSpPr>
          <p:cNvPr id="123" name="Text Box 27"/>
          <p:cNvSpPr txBox="1">
            <a:spLocks noChangeArrowheads="1"/>
          </p:cNvSpPr>
          <p:nvPr/>
        </p:nvSpPr>
        <p:spPr bwMode="auto">
          <a:xfrm rot="2982077">
            <a:off x="1271449" y="5204464"/>
            <a:ext cx="5597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20km</a:t>
            </a:r>
            <a:endParaRPr lang="en-US" altLang="en-US" sz="1200" i="1" dirty="0"/>
          </a:p>
        </p:txBody>
      </p:sp>
      <p:pic>
        <p:nvPicPr>
          <p:cNvPr id="126" name="Picture 2" descr="C:\Users\tmasterl\Dropbox\NARP2018\images\dike3.gif"/>
          <p:cNvPicPr>
            <a:picLocks noChangeAspect="1" noChangeArrowheads="1" noCrop="1"/>
          </p:cNvPicPr>
          <p:nvPr/>
        </p:nvPicPr>
        <p:blipFill>
          <a:blip r:embed="rId19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59" y="2743200"/>
            <a:ext cx="1988441" cy="11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 Box 5"/>
          <p:cNvSpPr txBox="1">
            <a:spLocks noChangeAspect="1" noChangeArrowheads="1"/>
          </p:cNvSpPr>
          <p:nvPr/>
        </p:nvSpPr>
        <p:spPr bwMode="auto">
          <a:xfrm>
            <a:off x="3657600" y="2667000"/>
            <a:ext cx="12394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/>
              <a:t>displacement</a:t>
            </a:r>
          </a:p>
        </p:txBody>
      </p:sp>
      <p:sp>
        <p:nvSpPr>
          <p:cNvPr id="128" name="Text Box 28"/>
          <p:cNvSpPr txBox="1">
            <a:spLocks noChangeArrowheads="1"/>
          </p:cNvSpPr>
          <p:nvPr/>
        </p:nvSpPr>
        <p:spPr bwMode="auto">
          <a:xfrm>
            <a:off x="304800" y="2826757"/>
            <a:ext cx="7040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/>
              <a:t>InSAR</a:t>
            </a:r>
          </a:p>
        </p:txBody>
      </p:sp>
    </p:spTree>
    <p:extLst>
      <p:ext uri="{BB962C8B-B14F-4D97-AF65-F5344CB8AC3E}">
        <p14:creationId xmlns:p14="http://schemas.microsoft.com/office/powerpoint/2010/main" val="31032127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0066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005C"/>
      </a:accent6>
      <a:hlink>
        <a:srgbClr val="800000"/>
      </a:hlink>
      <a:folHlink>
        <a:srgbClr val="660066"/>
      </a:folHlink>
    </a:clrScheme>
    <a:fontScheme name="1_Generic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26343</TotalTime>
  <Words>182</Words>
  <Application>Microsoft Office PowerPoint</Application>
  <PresentationFormat>On-screen Show (4:3)</PresentationFormat>
  <Paragraphs>51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Courier10 BT</vt:lpstr>
      <vt:lpstr>Goudy Old Style</vt:lpstr>
      <vt:lpstr>High Tower Text</vt:lpstr>
      <vt:lpstr>Times New Roman</vt:lpstr>
      <vt:lpstr>Wingdings</vt:lpstr>
      <vt:lpstr>1_Generic</vt:lpstr>
      <vt:lpstr>Numerical Models</vt:lpstr>
      <vt:lpstr>Numerical Models</vt:lpstr>
      <vt:lpstr>Numerical Models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Okmok</dc:title>
  <dc:creator>Tim Masterlark</dc:creator>
  <cp:lastModifiedBy>Masterlark, Timothy L.</cp:lastModifiedBy>
  <cp:revision>2273</cp:revision>
  <cp:lastPrinted>1601-01-01T00:00:00Z</cp:lastPrinted>
  <dcterms:created xsi:type="dcterms:W3CDTF">2000-11-09T01:26:49Z</dcterms:created>
  <dcterms:modified xsi:type="dcterms:W3CDTF">2019-11-01T22:13:28Z</dcterms:modified>
</cp:coreProperties>
</file>