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4"/>
  </p:notesMasterIdLst>
  <p:sldIdLst>
    <p:sldId id="256" r:id="rId3"/>
  </p:sldIdLst>
  <p:sldSz cx="12192000" cy="6858000"/>
  <p:notesSz cx="6858000" cy="9144000"/>
  <p:embeddedFontLst>
    <p:embeddedFont>
      <p:font typeface="Arial Narrow" panose="020B060402020202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neFtvfO6IBEParnlcdYwiclT6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and Content">
  <p:cSld name="5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9393"/>
            <a:ext cx="12192000" cy="6887665"/>
          </a:xfrm>
          <a:prstGeom prst="rect">
            <a:avLst/>
          </a:prstGeom>
          <a:gradFill>
            <a:gsLst>
              <a:gs pos="0">
                <a:srgbClr val="255B74"/>
              </a:gs>
              <a:gs pos="25000">
                <a:srgbClr val="255B74"/>
              </a:gs>
              <a:gs pos="91000">
                <a:srgbClr val="C3873A"/>
              </a:gs>
              <a:gs pos="100000">
                <a:srgbClr val="C3873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28"/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</p:grpSpPr>
        <p:sp>
          <p:nvSpPr>
            <p:cNvPr id="17" name="Google Shape;17;p28"/>
            <p:cNvSpPr/>
            <p:nvPr/>
          </p:nvSpPr>
          <p:spPr>
            <a:xfrm>
              <a:off x="4494213" y="2370138"/>
              <a:ext cx="1574800" cy="3676650"/>
            </a:xfrm>
            <a:custGeom>
              <a:avLst/>
              <a:gdLst/>
              <a:ahLst/>
              <a:cxnLst/>
              <a:rect l="l" t="t" r="r" b="b"/>
              <a:pathLst>
                <a:path w="828" h="1936" extrusionOk="0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8"/>
            <p:cNvSpPr/>
            <p:nvPr/>
          </p:nvSpPr>
          <p:spPr>
            <a:xfrm>
              <a:off x="3343276" y="5254625"/>
              <a:ext cx="542925" cy="1223962"/>
            </a:xfrm>
            <a:custGeom>
              <a:avLst/>
              <a:gdLst/>
              <a:ahLst/>
              <a:cxnLst/>
              <a:rect l="l" t="t" r="r" b="b"/>
              <a:pathLst>
                <a:path w="286" h="645" extrusionOk="0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8"/>
            <p:cNvSpPr/>
            <p:nvPr/>
          </p:nvSpPr>
          <p:spPr>
            <a:xfrm>
              <a:off x="3308351" y="2376488"/>
              <a:ext cx="2270125" cy="4103687"/>
            </a:xfrm>
            <a:custGeom>
              <a:avLst/>
              <a:gdLst/>
              <a:ahLst/>
              <a:cxnLst/>
              <a:rect l="l" t="t" r="r" b="b"/>
              <a:pathLst>
                <a:path w="1193" h="2162" extrusionOk="0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>
              <a:gsLst>
                <a:gs pos="0">
                  <a:srgbClr val="9FDCF2"/>
                </a:gs>
                <a:gs pos="85000">
                  <a:srgbClr val="52B3D9"/>
                </a:gs>
                <a:gs pos="100000">
                  <a:srgbClr val="52B3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8"/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952500" y="2271860"/>
            <a:ext cx="10619923" cy="162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bg>
      <p:bgPr>
        <a:solidFill>
          <a:srgbClr val="A6AAA8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/>
          <p:nvPr/>
        </p:nvSpPr>
        <p:spPr>
          <a:xfrm>
            <a:off x="10566400" y="6618288"/>
            <a:ext cx="1625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 Narrow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1684867" y="74614"/>
            <a:ext cx="10219267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1284817" y="1290638"/>
            <a:ext cx="5128683" cy="513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616701" y="1290638"/>
            <a:ext cx="5128684" cy="513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838200" y="6477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 Narrow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800"/>
              <a:buChar char="•"/>
              <a:defRPr>
                <a:solidFill>
                  <a:srgbClr val="20386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Arial"/>
              <a:buChar char="-"/>
              <a:defRPr>
                <a:solidFill>
                  <a:srgbClr val="20386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-"/>
              <a:defRPr>
                <a:solidFill>
                  <a:srgbClr val="20386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609600" y="4953000"/>
            <a:ext cx="6880654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0" y="2429310"/>
            <a:ext cx="2990088" cy="19606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3067304" y="2429310"/>
            <a:ext cx="2990088" cy="19606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6134608" y="2429310"/>
            <a:ext cx="2990088" cy="196060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201912" y="2429310"/>
            <a:ext cx="2990088" cy="196060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7668832" y="4928616"/>
            <a:ext cx="4048125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>
                <a:solidFill>
                  <a:srgbClr val="1F3864"/>
                </a:solidFill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Char char="-"/>
              <a:defRPr/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Char char="-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Char char="-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7644765" y="5254435"/>
            <a:ext cx="4071938" cy="101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  <a:defRPr sz="1800">
                <a:solidFill>
                  <a:srgbClr val="1F3864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7644765" y="6339395"/>
            <a:ext cx="4071938" cy="31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  <a:defRPr sz="1400">
                <a:solidFill>
                  <a:srgbClr val="1F3864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317691" cy="69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5189220" y="685800"/>
            <a:ext cx="617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 Narrow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1"/>
          </p:nvPr>
        </p:nvSpPr>
        <p:spPr>
          <a:xfrm>
            <a:off x="5189220" y="1825625"/>
            <a:ext cx="61645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800"/>
              <a:buChar char="•"/>
              <a:defRPr>
                <a:solidFill>
                  <a:srgbClr val="20386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Arial"/>
              <a:buChar char="-"/>
              <a:defRPr>
                <a:solidFill>
                  <a:srgbClr val="20386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-"/>
              <a:defRPr>
                <a:solidFill>
                  <a:srgbClr val="20386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le and Content">
  <p:cSld name="7_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 txBox="1">
            <a:spLocks noGrp="1"/>
          </p:cNvSpPr>
          <p:nvPr>
            <p:ph type="body" idx="1"/>
          </p:nvPr>
        </p:nvSpPr>
        <p:spPr>
          <a:xfrm>
            <a:off x="5189220" y="1825625"/>
            <a:ext cx="61645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800"/>
              <a:buChar char="•"/>
              <a:defRPr>
                <a:solidFill>
                  <a:srgbClr val="20386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Arial"/>
              <a:buChar char="-"/>
              <a:defRPr>
                <a:solidFill>
                  <a:srgbClr val="20386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-"/>
              <a:defRPr>
                <a:solidFill>
                  <a:srgbClr val="20386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title"/>
          </p:nvPr>
        </p:nvSpPr>
        <p:spPr>
          <a:xfrm>
            <a:off x="5181600" y="685800"/>
            <a:ext cx="61950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d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09600" y="4953000"/>
            <a:ext cx="6880654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/>
          <p:nvPr/>
        </p:nvSpPr>
        <p:spPr>
          <a:xfrm>
            <a:off x="0" y="2429310"/>
            <a:ext cx="2990088" cy="19606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3067304" y="2429310"/>
            <a:ext cx="2990088" cy="19606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134608" y="2429310"/>
            <a:ext cx="2990088" cy="196060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/>
          <p:cNvSpPr/>
          <p:nvPr/>
        </p:nvSpPr>
        <p:spPr>
          <a:xfrm>
            <a:off x="9201912" y="2429310"/>
            <a:ext cx="2990088" cy="196060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7668832" y="4928616"/>
            <a:ext cx="4048125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>
                <a:solidFill>
                  <a:srgbClr val="1F3864"/>
                </a:solidFill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/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7644765" y="5254435"/>
            <a:ext cx="4071938" cy="101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  <a:defRPr sz="1800">
                <a:solidFill>
                  <a:srgbClr val="1F3864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3"/>
          </p:nvPr>
        </p:nvSpPr>
        <p:spPr>
          <a:xfrm>
            <a:off x="7644765" y="6339395"/>
            <a:ext cx="4071938" cy="31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  <a:defRPr sz="1400">
                <a:solidFill>
                  <a:srgbClr val="1F3864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0"/>
          <p:cNvSpPr txBox="1">
            <a:spLocks noGrp="1"/>
          </p:cNvSpPr>
          <p:nvPr>
            <p:ph type="title"/>
          </p:nvPr>
        </p:nvSpPr>
        <p:spPr>
          <a:xfrm>
            <a:off x="616131" y="6858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sldNum" idx="12"/>
          </p:nvPr>
        </p:nvSpPr>
        <p:spPr>
          <a:xfrm>
            <a:off x="9077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1"/>
          <p:cNvSpPr txBox="1">
            <a:spLocks noGrp="1"/>
          </p:cNvSpPr>
          <p:nvPr>
            <p:ph type="title"/>
          </p:nvPr>
        </p:nvSpPr>
        <p:spPr>
          <a:xfrm>
            <a:off x="615045" y="6858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ustom Layout">
  <p:cSld name="2_Custom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" name="Google Shape;1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289092"/>
            <a:ext cx="12192097" cy="35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2"/>
          <p:cNvSpPr/>
          <p:nvPr/>
        </p:nvSpPr>
        <p:spPr>
          <a:xfrm>
            <a:off x="0" y="1960536"/>
            <a:ext cx="12460638" cy="2138766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2"/>
          <p:cNvSpPr txBox="1">
            <a:spLocks noGrp="1"/>
          </p:cNvSpPr>
          <p:nvPr>
            <p:ph type="title"/>
          </p:nvPr>
        </p:nvSpPr>
        <p:spPr>
          <a:xfrm>
            <a:off x="838200" y="2311849"/>
            <a:ext cx="105156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5000"/>
              <a:buFont typeface="Arial Narrow"/>
              <a:buNone/>
              <a:defRPr sz="5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 txBox="1">
            <a:spLocks noGrp="1"/>
          </p:cNvSpPr>
          <p:nvPr>
            <p:ph type="ctrTitle"/>
          </p:nvPr>
        </p:nvSpPr>
        <p:spPr>
          <a:xfrm>
            <a:off x="609600" y="4953000"/>
            <a:ext cx="6902196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body" idx="1"/>
          </p:nvPr>
        </p:nvSpPr>
        <p:spPr>
          <a:xfrm>
            <a:off x="7668832" y="4928616"/>
            <a:ext cx="4048125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None/>
              <a:defRPr sz="1800" b="1">
                <a:solidFill>
                  <a:srgbClr val="244D60"/>
                </a:solidFill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Char char="-"/>
              <a:defRPr/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Char char="-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Char char="-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body" idx="2"/>
          </p:nvPr>
        </p:nvSpPr>
        <p:spPr>
          <a:xfrm>
            <a:off x="7644765" y="5254435"/>
            <a:ext cx="4071938" cy="101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3"/>
          </p:nvPr>
        </p:nvSpPr>
        <p:spPr>
          <a:xfrm>
            <a:off x="7644765" y="6339395"/>
            <a:ext cx="4071938" cy="31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44D60"/>
              </a:buClr>
              <a:buSzPts val="1400"/>
              <a:buFont typeface="Arial"/>
              <a:buNone/>
              <a:defRPr sz="1400">
                <a:solidFill>
                  <a:srgbClr val="244D60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8200" y="6477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 Narrow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4D60"/>
              </a:buClr>
              <a:buSzPts val="2800"/>
              <a:buChar char="•"/>
              <a:defRPr>
                <a:solidFill>
                  <a:srgbClr val="244D6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2400"/>
              <a:buChar char="•"/>
              <a:defRPr>
                <a:solidFill>
                  <a:srgbClr val="244D6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2000"/>
              <a:buChar char="•"/>
              <a:defRPr>
                <a:solidFill>
                  <a:srgbClr val="244D6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Char char="•"/>
              <a:defRPr b="0">
                <a:solidFill>
                  <a:srgbClr val="244D6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Char char="•"/>
              <a:defRPr b="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317691" cy="69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5189220" y="685800"/>
            <a:ext cx="617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 Narrow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5189220" y="1825625"/>
            <a:ext cx="61645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le and Content">
  <p:cSld name="7_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5189220" y="1825625"/>
            <a:ext cx="61645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5181600" y="685800"/>
            <a:ext cx="61950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616131" y="6858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9077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9"/>
          <p:cNvSpPr txBox="1">
            <a:spLocks noGrp="1"/>
          </p:cNvSpPr>
          <p:nvPr>
            <p:ph type="title"/>
          </p:nvPr>
        </p:nvSpPr>
        <p:spPr>
          <a:xfrm>
            <a:off x="615045" y="6858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ustom Layout">
  <p:cSld name="2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289092"/>
            <a:ext cx="12192097" cy="35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0"/>
          <p:cNvSpPr/>
          <p:nvPr/>
        </p:nvSpPr>
        <p:spPr>
          <a:xfrm>
            <a:off x="0" y="1960536"/>
            <a:ext cx="12460638" cy="2138766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838200" y="2311849"/>
            <a:ext cx="105156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5000"/>
              <a:buFont typeface="Arial Narrow"/>
              <a:buNone/>
              <a:defRPr sz="5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1"/>
          <p:cNvSpPr txBox="1">
            <a:spLocks noGrp="1"/>
          </p:cNvSpPr>
          <p:nvPr>
            <p:ph type="ctrTitle"/>
          </p:nvPr>
        </p:nvSpPr>
        <p:spPr>
          <a:xfrm>
            <a:off x="609600" y="4953000"/>
            <a:ext cx="6902196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7668832" y="4928616"/>
            <a:ext cx="4048125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4D60"/>
              </a:buClr>
              <a:buSzPts val="1800"/>
              <a:buNone/>
              <a:defRPr sz="1800" b="1">
                <a:solidFill>
                  <a:srgbClr val="244D60"/>
                </a:solidFill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/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2"/>
          </p:nvPr>
        </p:nvSpPr>
        <p:spPr>
          <a:xfrm>
            <a:off x="7644765" y="5254435"/>
            <a:ext cx="4071938" cy="101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3"/>
          </p:nvPr>
        </p:nvSpPr>
        <p:spPr>
          <a:xfrm>
            <a:off x="7644765" y="6339395"/>
            <a:ext cx="4071938" cy="31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D60"/>
              </a:buClr>
              <a:buSzPts val="1400"/>
              <a:buFont typeface="Arial"/>
              <a:buNone/>
              <a:defRPr sz="1400">
                <a:solidFill>
                  <a:srgbClr val="244D60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 Narrow"/>
              <a:buNone/>
              <a:defRPr sz="4000" b="1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xfrm>
            <a:off x="838200" y="637009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 Narrow"/>
              <a:buNone/>
              <a:defRPr sz="4000" b="1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Arial"/>
              <a:buChar char="-"/>
              <a:defRPr sz="24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>
          <p15:clr>
            <a:srgbClr val="F26B43"/>
          </p15:clr>
        </p15:guide>
        <p15:guide id="2" pos="5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/>
          <p:nvPr/>
        </p:nvSpPr>
        <p:spPr>
          <a:xfrm>
            <a:off x="82666" y="267761"/>
            <a:ext cx="1188720" cy="118872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Headshot of yourself to help identify you during the SET meeting</a:t>
            </a:r>
            <a:endParaRPr sz="14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3581850" y="1758425"/>
            <a:ext cx="5910300" cy="3116828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10390683" y="5651368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3588825" y="5005003"/>
            <a:ext cx="85065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 Narrow"/>
              <a:buNone/>
            </a:pPr>
            <a:r>
              <a:rPr lang="en-US" sz="1600" b="1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Significance: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Coseismic</a:t>
            </a:r>
            <a:r>
              <a:rPr lang="en-US" sz="1600" b="0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 offsets of M7.1 7/6/19 Ridgecrest CA earthquake were measured on 12 stations within 25 seconds of rupture nucleation, or before S-waves had reach the Los Angeles Basin.  </a:t>
            </a:r>
            <a:endParaRPr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As this system expands to include many thousands of stations, few societally-relevant earthquakes will escape measurement</a:t>
            </a:r>
            <a:endParaRPr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1151106" y="410338"/>
            <a:ext cx="9844500" cy="88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3200"/>
              <a:buFont typeface="Arial Narrow"/>
              <a:buNone/>
            </a:pPr>
            <a:r>
              <a:rPr lang="en-US" sz="3200" b="1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GNSS Global Seismic Monitoring</a:t>
            </a:r>
            <a:endParaRPr sz="3200" b="1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dirty="0">
                <a:latin typeface="Arial Narrow"/>
                <a:ea typeface="Arial Narrow"/>
                <a:cs typeface="Arial Narrow"/>
                <a:sym typeface="Arial Narrow"/>
              </a:rPr>
              <a:t>Melbourne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T. I., Central Washington University</a:t>
            </a:r>
            <a:endParaRPr sz="4400" b="1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1" name="Google Shape;151;p1"/>
          <p:cNvCxnSpPr/>
          <p:nvPr/>
        </p:nvCxnSpPr>
        <p:spPr>
          <a:xfrm flipH="1">
            <a:off x="403782" y="1520039"/>
            <a:ext cx="11430256" cy="21214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1"/>
          <p:cNvSpPr txBox="1"/>
          <p:nvPr/>
        </p:nvSpPr>
        <p:spPr>
          <a:xfrm>
            <a:off x="157473" y="1657197"/>
            <a:ext cx="343135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 Narrow"/>
              <a:buNone/>
            </a:pPr>
            <a:r>
              <a:rPr lang="en-US" sz="1600" b="1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Background: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GNSS can </a:t>
            </a:r>
            <a:r>
              <a:rPr lang="en-US" sz="1600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uniquely </a:t>
            </a:r>
            <a:r>
              <a:rPr lang="en-US" sz="1600" b="0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characterize large earthquakes </a:t>
            </a:r>
            <a:r>
              <a:rPr lang="en-US" sz="1600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extremely </a:t>
            </a:r>
            <a:r>
              <a:rPr lang="en-US" sz="1600" b="0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quickly</a:t>
            </a:r>
            <a:endParaRPr dirty="0"/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Thousands of stations are available globally, many in tectonic regions</a:t>
            </a:r>
            <a:endParaRPr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Sub-second point positioning latency at ~cm accuracy is now routine for &gt;1,000 global stations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</a:pPr>
            <a:endParaRPr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endParaRPr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3" name="Google Shape;153;p1"/>
          <p:cNvSpPr txBox="1"/>
          <p:nvPr/>
        </p:nvSpPr>
        <p:spPr>
          <a:xfrm>
            <a:off x="157473" y="4758836"/>
            <a:ext cx="3276901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 Narrow"/>
              <a:buNone/>
            </a:pPr>
            <a:r>
              <a:rPr lang="en-US" sz="1600" b="1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Findings:</a:t>
            </a:r>
            <a:endParaRPr lang="en-US"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dirty="0"/>
              <a:t>Global NEV position accuracy of 2, 4 7 cm</a:t>
            </a:r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Global latency of 0.9 seconds</a:t>
            </a:r>
            <a:endParaRPr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NOAA is now using these GNSS offsets to inform local tsunami warning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"/>
          <p:cNvSpPr txBox="1"/>
          <p:nvPr/>
        </p:nvSpPr>
        <p:spPr>
          <a:xfrm>
            <a:off x="150505" y="3691842"/>
            <a:ext cx="34313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 Narrow"/>
              <a:buNone/>
            </a:pPr>
            <a:r>
              <a:rPr lang="en-US" sz="1600" b="1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Analysis: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3" marR="0" lvl="0" indent="-1190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Point positioning in ITRF</a:t>
            </a:r>
          </a:p>
          <a:p>
            <a:pPr marL="119063" marR="0" lvl="0" indent="-1190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Phase-only positioning (no </a:t>
            </a:r>
            <a:r>
              <a:rPr lang="en-US" sz="1600" dirty="0" err="1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pseudorange</a:t>
            </a:r>
            <a:r>
              <a:rPr lang="en-US" sz="1600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</a:p>
          <a:p>
            <a:pPr marL="119063" marR="0" lvl="0" indent="-1190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IGS satellite clock and orbit corrections</a:t>
            </a:r>
          </a:p>
          <a:p>
            <a:pPr marL="119063" marR="0" lvl="0" indent="-1190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endParaRPr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5" name="Google Shape;155;p1"/>
          <p:cNvSpPr txBox="1"/>
          <p:nvPr/>
        </p:nvSpPr>
        <p:spPr>
          <a:xfrm>
            <a:off x="9530819" y="1669251"/>
            <a:ext cx="2506729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Figure Caption: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Instantaneous position offset computed at 1 Hz </a:t>
            </a:r>
            <a:r>
              <a:rPr lang="en-US" dirty="0">
                <a:latin typeface="Arial Narrow"/>
                <a:ea typeface="Arial Narrow"/>
                <a:cs typeface="Arial Narrow"/>
                <a:sym typeface="Arial Narrow"/>
              </a:rPr>
              <a:t>with </a:t>
            </a:r>
            <a:r>
              <a:rPr lang="en-US" dirty="0" err="1">
                <a:latin typeface="Arial Narrow"/>
                <a:ea typeface="Arial Narrow"/>
                <a:cs typeface="Arial Narrow"/>
                <a:sym typeface="Arial Narrow"/>
              </a:rPr>
              <a:t>subsecond</a:t>
            </a:r>
            <a:r>
              <a:rPr lang="en-US" dirty="0">
                <a:latin typeface="Arial Narrow"/>
                <a:ea typeface="Arial Narrow"/>
                <a:cs typeface="Arial Narrow"/>
                <a:sym typeface="Arial Narrow"/>
              </a:rPr>
              <a:t> latency from ~800 global GNSS stations.  Nominal position in ITRF is updated weekly by extrapolating long-term trajectory models to the current epoch.  Resulting offsets are fed into downstream geophysical estimation routines to compute earthquake magnitude, </a:t>
            </a:r>
            <a:r>
              <a:rPr lang="en-US" dirty="0" err="1">
                <a:latin typeface="Arial Narrow"/>
                <a:ea typeface="Arial Narrow"/>
                <a:cs typeface="Arial Narrow"/>
                <a:sym typeface="Arial Narrow"/>
              </a:rPr>
              <a:t>coseismic</a:t>
            </a:r>
            <a:r>
              <a:rPr lang="en-US" dirty="0">
                <a:latin typeface="Arial Narrow"/>
                <a:ea typeface="Arial Narrow"/>
                <a:cs typeface="Arial Narrow"/>
                <a:sym typeface="Arial Narrow"/>
              </a:rPr>
              <a:t> slip distributions along prespecified fault geometries, and for offshore earthquakes, sea floor uplift.  </a:t>
            </a:r>
            <a:endParaRPr sz="14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10914068" y="266848"/>
            <a:ext cx="1188720" cy="118872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" name="Google Shape;159;p1"/>
          <p:cNvGrpSpPr/>
          <p:nvPr/>
        </p:nvGrpSpPr>
        <p:grpSpPr>
          <a:xfrm>
            <a:off x="11077144" y="361080"/>
            <a:ext cx="1174711" cy="1800624"/>
            <a:chOff x="13143675" y="365833"/>
            <a:chExt cx="860168" cy="1478678"/>
          </a:xfrm>
        </p:grpSpPr>
        <p:sp>
          <p:nvSpPr>
            <p:cNvPr id="160" name="Google Shape;160;p1"/>
            <p:cNvSpPr/>
            <p:nvPr/>
          </p:nvSpPr>
          <p:spPr>
            <a:xfrm>
              <a:off x="13143675" y="365833"/>
              <a:ext cx="601800" cy="831000"/>
            </a:xfrm>
            <a:prstGeom prst="verticalScroll">
              <a:avLst>
                <a:gd name="adj" fmla="val 12500"/>
              </a:avLst>
            </a:prstGeom>
            <a:solidFill>
              <a:srgbClr val="F4CCC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 txBox="1"/>
            <p:nvPr/>
          </p:nvSpPr>
          <p:spPr>
            <a:xfrm>
              <a:off x="13143675" y="489075"/>
              <a:ext cx="860168" cy="1355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Monday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dirty="0">
                  <a:latin typeface="Arial Narrow"/>
                  <a:ea typeface="Arial Narrow"/>
                  <a:cs typeface="Arial Narrow"/>
                  <a:sym typeface="Arial Narrow"/>
                </a:rPr>
                <a:t>   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Poster</a:t>
              </a:r>
              <a:endParaRPr sz="14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32BB1AE-4298-BC42-A478-12D415479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5" y="147387"/>
            <a:ext cx="1174711" cy="1355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52FB6C-F7DE-A244-AC52-2177F6E3E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317" y="1728021"/>
            <a:ext cx="6038442" cy="3150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4_Theme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229</Words>
  <Application>Microsoft Macintosh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Narrow</vt:lpstr>
      <vt:lpstr>Calibri</vt:lpstr>
      <vt:lpstr>Arial</vt:lpstr>
      <vt:lpstr>4_Theme2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Mataya, Christine Joann. (HQ-DK000)[BOOZ ALLEN &amp; HAMILTON]</dc:creator>
  <cp:lastModifiedBy>Tim Melbourne</cp:lastModifiedBy>
  <cp:revision>6</cp:revision>
  <dcterms:created xsi:type="dcterms:W3CDTF">2018-08-07T20:29:34Z</dcterms:created>
  <dcterms:modified xsi:type="dcterms:W3CDTF">2019-10-31T23:44:19Z</dcterms:modified>
</cp:coreProperties>
</file>