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61" r:id="rId5"/>
    <p:sldId id="259" r:id="rId6"/>
    <p:sldId id="260" r:id="rId7"/>
    <p:sldId id="262" r:id="rId8"/>
    <p:sldId id="264" r:id="rId9"/>
    <p:sldId id="265" r:id="rId10"/>
    <p:sldId id="266" r:id="rId11"/>
    <p:sldId id="267" r:id="rId12"/>
    <p:sldId id="268" r:id="rId13"/>
    <p:sldId id="269" r:id="rId14"/>
    <p:sldId id="270"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2" autoAdjust="0"/>
    <p:restoredTop sz="94694"/>
  </p:normalViewPr>
  <p:slideViewPr>
    <p:cSldViewPr snapToGrid="0">
      <p:cViewPr varScale="1">
        <p:scale>
          <a:sx n="121" d="100"/>
          <a:sy n="121" d="100"/>
        </p:scale>
        <p:origin x="11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0D930C5-320A-40DB-B397-D060B24733B7}" type="datetimeFigureOut">
              <a:rPr lang="en-GB" smtClean="0"/>
              <a:t>20/06/2024</a:t>
            </a:fld>
            <a:endParaRPr lang="en-GB"/>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GB"/>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CC9C1C73-6AA0-443F-9AD1-B8D3F2586629}" type="slidenum">
              <a:rPr lang="en-GB" smtClean="0"/>
              <a:t>‹#›</a:t>
            </a:fld>
            <a:endParaRPr lang="en-GB"/>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19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930C5-320A-40DB-B397-D060B24733B7}"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C1C73-6AA0-443F-9AD1-B8D3F2586629}" type="slidenum">
              <a:rPr lang="en-GB" smtClean="0"/>
              <a:t>‹#›</a:t>
            </a:fld>
            <a:endParaRPr lang="en-GB"/>
          </a:p>
        </p:txBody>
      </p:sp>
    </p:spTree>
    <p:extLst>
      <p:ext uri="{BB962C8B-B14F-4D97-AF65-F5344CB8AC3E}">
        <p14:creationId xmlns:p14="http://schemas.microsoft.com/office/powerpoint/2010/main" val="199881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930C5-320A-40DB-B397-D060B24733B7}"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C1C73-6AA0-443F-9AD1-B8D3F2586629}" type="slidenum">
              <a:rPr lang="en-GB" smtClean="0"/>
              <a:t>‹#›</a:t>
            </a:fld>
            <a:endParaRPr lang="en-GB"/>
          </a:p>
        </p:txBody>
      </p:sp>
    </p:spTree>
    <p:extLst>
      <p:ext uri="{BB962C8B-B14F-4D97-AF65-F5344CB8AC3E}">
        <p14:creationId xmlns:p14="http://schemas.microsoft.com/office/powerpoint/2010/main" val="321671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930C5-320A-40DB-B397-D060B24733B7}"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C1C73-6AA0-443F-9AD1-B8D3F2586629}" type="slidenum">
              <a:rPr lang="en-GB" smtClean="0"/>
              <a:t>‹#›</a:t>
            </a:fld>
            <a:endParaRPr lang="en-GB"/>
          </a:p>
        </p:txBody>
      </p:sp>
    </p:spTree>
    <p:extLst>
      <p:ext uri="{BB962C8B-B14F-4D97-AF65-F5344CB8AC3E}">
        <p14:creationId xmlns:p14="http://schemas.microsoft.com/office/powerpoint/2010/main" val="366519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D930C5-320A-40DB-B397-D060B24733B7}"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C1C73-6AA0-443F-9AD1-B8D3F2586629}" type="slidenum">
              <a:rPr lang="en-GB" smtClean="0"/>
              <a:t>‹#›</a:t>
            </a:fld>
            <a:endParaRPr lang="en-GB"/>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711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D930C5-320A-40DB-B397-D060B24733B7}"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C1C73-6AA0-443F-9AD1-B8D3F2586629}" type="slidenum">
              <a:rPr lang="en-GB" smtClean="0"/>
              <a:t>‹#›</a:t>
            </a:fld>
            <a:endParaRPr lang="en-GB"/>
          </a:p>
        </p:txBody>
      </p:sp>
    </p:spTree>
    <p:extLst>
      <p:ext uri="{BB962C8B-B14F-4D97-AF65-F5344CB8AC3E}">
        <p14:creationId xmlns:p14="http://schemas.microsoft.com/office/powerpoint/2010/main" val="353769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D930C5-320A-40DB-B397-D060B24733B7}" type="datetimeFigureOut">
              <a:rPr lang="en-GB" smtClean="0"/>
              <a:t>20/06/2024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9C1C73-6AA0-443F-9AD1-B8D3F2586629}" type="slidenum">
              <a:rPr lang="en-GB" smtClean="0"/>
              <a:t>‹#›</a:t>
            </a:fld>
            <a:endParaRPr lang="en-GB"/>
          </a:p>
        </p:txBody>
      </p:sp>
    </p:spTree>
    <p:extLst>
      <p:ext uri="{BB962C8B-B14F-4D97-AF65-F5344CB8AC3E}">
        <p14:creationId xmlns:p14="http://schemas.microsoft.com/office/powerpoint/2010/main" val="209168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D930C5-320A-40DB-B397-D060B24733B7}" type="datetimeFigureOut">
              <a:rPr lang="en-GB" smtClean="0"/>
              <a:t>20/06/2024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9C1C73-6AA0-443F-9AD1-B8D3F2586629}" type="slidenum">
              <a:rPr lang="en-GB" smtClean="0"/>
              <a:t>‹#›</a:t>
            </a:fld>
            <a:endParaRPr lang="en-GB"/>
          </a:p>
        </p:txBody>
      </p:sp>
    </p:spTree>
    <p:extLst>
      <p:ext uri="{BB962C8B-B14F-4D97-AF65-F5344CB8AC3E}">
        <p14:creationId xmlns:p14="http://schemas.microsoft.com/office/powerpoint/2010/main" val="308292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930C5-320A-40DB-B397-D060B24733B7}" type="datetimeFigureOut">
              <a:rPr lang="en-GB" smtClean="0"/>
              <a:t>20/06/2024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9C1C73-6AA0-443F-9AD1-B8D3F2586629}" type="slidenum">
              <a:rPr lang="en-GB" smtClean="0"/>
              <a:t>‹#›</a:t>
            </a:fld>
            <a:endParaRPr lang="en-GB"/>
          </a:p>
        </p:txBody>
      </p:sp>
    </p:spTree>
    <p:extLst>
      <p:ext uri="{BB962C8B-B14F-4D97-AF65-F5344CB8AC3E}">
        <p14:creationId xmlns:p14="http://schemas.microsoft.com/office/powerpoint/2010/main" val="28189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930C5-320A-40DB-B397-D060B24733B7}"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C1C73-6AA0-443F-9AD1-B8D3F2586629}" type="slidenum">
              <a:rPr lang="en-GB" smtClean="0"/>
              <a:t>‹#›</a:t>
            </a:fld>
            <a:endParaRPr lang="en-GB"/>
          </a:p>
        </p:txBody>
      </p:sp>
    </p:spTree>
    <p:extLst>
      <p:ext uri="{BB962C8B-B14F-4D97-AF65-F5344CB8AC3E}">
        <p14:creationId xmlns:p14="http://schemas.microsoft.com/office/powerpoint/2010/main" val="281204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930C5-320A-40DB-B397-D060B24733B7}"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9C1C73-6AA0-443F-9AD1-B8D3F2586629}" type="slidenum">
              <a:rPr lang="en-GB" smtClean="0"/>
              <a:t>‹#›</a:t>
            </a:fld>
            <a:endParaRPr lang="en-GB"/>
          </a:p>
        </p:txBody>
      </p:sp>
    </p:spTree>
    <p:extLst>
      <p:ext uri="{BB962C8B-B14F-4D97-AF65-F5344CB8AC3E}">
        <p14:creationId xmlns:p14="http://schemas.microsoft.com/office/powerpoint/2010/main" val="304120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40D930C5-320A-40DB-B397-D060B24733B7}" type="datetimeFigureOut">
              <a:rPr lang="en-GB" smtClean="0"/>
              <a:t>20/06/2024</a:t>
            </a:fld>
            <a:endParaRPr lang="en-GB"/>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GB"/>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CC9C1C73-6AA0-443F-9AD1-B8D3F2586629}" type="slidenum">
              <a:rPr lang="en-GB" smtClean="0"/>
              <a:t>‹#›</a:t>
            </a:fld>
            <a:endParaRPr lang="en-GB"/>
          </a:p>
        </p:txBody>
      </p:sp>
    </p:spTree>
    <p:extLst>
      <p:ext uri="{BB962C8B-B14F-4D97-AF65-F5344CB8AC3E}">
        <p14:creationId xmlns:p14="http://schemas.microsoft.com/office/powerpoint/2010/main" val="3815487863"/>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4E8D-FDBB-9F1D-37B2-B136DAECA878}"/>
              </a:ext>
            </a:extLst>
          </p:cNvPr>
          <p:cNvSpPr>
            <a:spLocks noGrp="1"/>
          </p:cNvSpPr>
          <p:nvPr>
            <p:ph type="ctrTitle"/>
          </p:nvPr>
        </p:nvSpPr>
        <p:spPr>
          <a:xfrm>
            <a:off x="3336967" y="3761890"/>
            <a:ext cx="5518066" cy="936525"/>
          </a:xfrm>
        </p:spPr>
        <p:txBody>
          <a:bodyPr>
            <a:normAutofit/>
          </a:bodyPr>
          <a:lstStyle/>
          <a:p>
            <a:pPr algn="ctr"/>
            <a:r>
              <a:rPr lang="en-GB" sz="2800" dirty="0"/>
              <a:t>Meeting 2025</a:t>
            </a:r>
            <a:br>
              <a:rPr lang="en-GB" sz="2800" dirty="0"/>
            </a:br>
            <a:r>
              <a:rPr lang="en-GB" sz="2800" dirty="0"/>
              <a:t>Mid-May – Mid-June</a:t>
            </a:r>
          </a:p>
        </p:txBody>
      </p:sp>
      <p:sp>
        <p:nvSpPr>
          <p:cNvPr id="3" name="Subtitle 2">
            <a:extLst>
              <a:ext uri="{FF2B5EF4-FFF2-40B4-BE49-F238E27FC236}">
                <a16:creationId xmlns:a16="http://schemas.microsoft.com/office/drawing/2014/main" id="{FBA10DEF-95FF-F540-7F3E-75B6181AA201}"/>
              </a:ext>
            </a:extLst>
          </p:cNvPr>
          <p:cNvSpPr>
            <a:spLocks noGrp="1"/>
          </p:cNvSpPr>
          <p:nvPr>
            <p:ph type="subTitle" idx="1"/>
          </p:nvPr>
        </p:nvSpPr>
        <p:spPr>
          <a:xfrm>
            <a:off x="1821671" y="1563320"/>
            <a:ext cx="8548658" cy="1897629"/>
          </a:xfrm>
        </p:spPr>
        <p:txBody>
          <a:bodyPr>
            <a:noAutofit/>
          </a:bodyPr>
          <a:lstStyle/>
          <a:p>
            <a:pPr algn="ctr"/>
            <a:r>
              <a:rPr lang="en-GB" sz="6600" b="1" dirty="0">
                <a:effectLst>
                  <a:outerShdw blurRad="38100" dist="38100" dir="2700000" algn="tl">
                    <a:srgbClr val="000000">
                      <a:alpha val="43137"/>
                    </a:srgbClr>
                  </a:outerShdw>
                </a:effectLst>
              </a:rPr>
              <a:t>Venue Proposals Athens</a:t>
            </a:r>
          </a:p>
        </p:txBody>
      </p:sp>
    </p:spTree>
    <p:extLst>
      <p:ext uri="{BB962C8B-B14F-4D97-AF65-F5344CB8AC3E}">
        <p14:creationId xmlns:p14="http://schemas.microsoft.com/office/powerpoint/2010/main" val="1126204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0A36-1C15-6F0A-4DB5-050EA447C351}"/>
              </a:ext>
            </a:extLst>
          </p:cNvPr>
          <p:cNvSpPr>
            <a:spLocks noGrp="1"/>
          </p:cNvSpPr>
          <p:nvPr>
            <p:ph type="ctrTitle"/>
          </p:nvPr>
        </p:nvSpPr>
        <p:spPr>
          <a:xfrm>
            <a:off x="1386840" y="2057400"/>
            <a:ext cx="9418320" cy="2340980"/>
          </a:xfrm>
        </p:spPr>
        <p:txBody>
          <a:bodyPr>
            <a:normAutofit fontScale="90000"/>
          </a:bodyPr>
          <a:lstStyle/>
          <a:p>
            <a:pPr algn="ctr"/>
            <a:r>
              <a:rPr lang="en-GB" sz="6600" b="1" spc="10" dirty="0">
                <a:solidFill>
                  <a:schemeClr val="tx1">
                    <a:lumMod val="65000"/>
                  </a:schemeClr>
                </a:solidFill>
                <a:effectLst>
                  <a:outerShdw blurRad="38100" dist="38100" dir="2700000" algn="tl">
                    <a:srgbClr val="000000">
                      <a:alpha val="43137"/>
                    </a:srgbClr>
                  </a:outerShdw>
                </a:effectLst>
                <a:latin typeface="+mn-lt"/>
                <a:ea typeface="+mn-ea"/>
                <a:cs typeface="+mn-cs"/>
              </a:rPr>
              <a:t>Venue Proposals </a:t>
            </a:r>
            <a:br>
              <a:rPr lang="en-GB" sz="6600" b="1" spc="10" dirty="0">
                <a:solidFill>
                  <a:schemeClr val="tx1">
                    <a:lumMod val="65000"/>
                  </a:schemeClr>
                </a:solidFill>
                <a:effectLst>
                  <a:outerShdw blurRad="38100" dist="38100" dir="2700000" algn="tl">
                    <a:srgbClr val="000000">
                      <a:alpha val="43137"/>
                    </a:srgbClr>
                  </a:outerShdw>
                </a:effectLst>
                <a:latin typeface="+mn-lt"/>
                <a:ea typeface="+mn-ea"/>
                <a:cs typeface="+mn-cs"/>
              </a:rPr>
            </a:br>
            <a:r>
              <a:rPr lang="en-GB" sz="6600" b="1" spc="10" dirty="0" err="1">
                <a:solidFill>
                  <a:schemeClr val="tx1">
                    <a:lumMod val="65000"/>
                  </a:schemeClr>
                </a:solidFill>
                <a:effectLst>
                  <a:outerShdw blurRad="38100" dist="38100" dir="2700000" algn="tl">
                    <a:srgbClr val="000000">
                      <a:alpha val="43137"/>
                    </a:srgbClr>
                  </a:outerShdw>
                </a:effectLst>
                <a:latin typeface="+mn-lt"/>
                <a:ea typeface="+mn-ea"/>
                <a:cs typeface="+mn-cs"/>
              </a:rPr>
              <a:t>Nafplio</a:t>
            </a:r>
            <a:br>
              <a:rPr lang="en-GB" sz="7200" b="1" dirty="0">
                <a:effectLst>
                  <a:outerShdw blurRad="38100" dist="38100" dir="2700000" algn="tl">
                    <a:srgbClr val="000000">
                      <a:alpha val="43137"/>
                    </a:srgbClr>
                  </a:outerShdw>
                </a:effectLst>
              </a:rPr>
            </a:br>
            <a:endParaRPr lang="en-GB" dirty="0"/>
          </a:p>
        </p:txBody>
      </p:sp>
      <p:sp>
        <p:nvSpPr>
          <p:cNvPr id="3" name="Subtitle 2">
            <a:extLst>
              <a:ext uri="{FF2B5EF4-FFF2-40B4-BE49-F238E27FC236}">
                <a16:creationId xmlns:a16="http://schemas.microsoft.com/office/drawing/2014/main" id="{A93EE5A3-D965-3D5D-F848-3238151DC8B0}"/>
              </a:ext>
            </a:extLst>
          </p:cNvPr>
          <p:cNvSpPr>
            <a:spLocks noGrp="1"/>
          </p:cNvSpPr>
          <p:nvPr>
            <p:ph type="subTitle" idx="1"/>
          </p:nvPr>
        </p:nvSpPr>
        <p:spPr>
          <a:xfrm>
            <a:off x="1386840" y="3631557"/>
            <a:ext cx="9418320" cy="1691640"/>
          </a:xfrm>
        </p:spPr>
        <p:txBody>
          <a:bodyPr/>
          <a:lstStyle/>
          <a:p>
            <a:pPr algn="ctr">
              <a:lnSpc>
                <a:spcPct val="85000"/>
              </a:lnSpc>
              <a:spcBef>
                <a:spcPct val="0"/>
              </a:spcBef>
            </a:pPr>
            <a:r>
              <a:rPr lang="en-GB" sz="2800" spc="-50" dirty="0">
                <a:solidFill>
                  <a:schemeClr val="tx1"/>
                </a:solidFill>
                <a:latin typeface="+mj-lt"/>
                <a:ea typeface="+mj-ea"/>
                <a:cs typeface="+mj-cs"/>
              </a:rPr>
              <a:t>Meeting 2025</a:t>
            </a:r>
            <a:br>
              <a:rPr lang="en-GB" sz="2800" spc="-50" dirty="0">
                <a:solidFill>
                  <a:schemeClr val="tx1"/>
                </a:solidFill>
                <a:latin typeface="+mj-lt"/>
                <a:ea typeface="+mj-ea"/>
                <a:cs typeface="+mj-cs"/>
              </a:rPr>
            </a:br>
            <a:r>
              <a:rPr lang="en-GB" sz="2800" spc="-50" dirty="0">
                <a:solidFill>
                  <a:schemeClr val="tx1"/>
                </a:solidFill>
                <a:latin typeface="+mj-lt"/>
                <a:ea typeface="+mj-ea"/>
                <a:cs typeface="+mj-cs"/>
              </a:rPr>
              <a:t>Mid-May – Mid-June</a:t>
            </a:r>
          </a:p>
        </p:txBody>
      </p:sp>
    </p:spTree>
    <p:extLst>
      <p:ext uri="{BB962C8B-B14F-4D97-AF65-F5344CB8AC3E}">
        <p14:creationId xmlns:p14="http://schemas.microsoft.com/office/powerpoint/2010/main" val="284888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DC1A5-B506-46AE-2B9B-81F634A6AE74}"/>
              </a:ext>
            </a:extLst>
          </p:cNvPr>
          <p:cNvSpPr>
            <a:spLocks noGrp="1"/>
          </p:cNvSpPr>
          <p:nvPr>
            <p:ph idx="1"/>
          </p:nvPr>
        </p:nvSpPr>
        <p:spPr>
          <a:xfrm>
            <a:off x="1350765" y="5388759"/>
            <a:ext cx="8595360" cy="1469241"/>
          </a:xfrm>
        </p:spPr>
        <p:txBody>
          <a:bodyPr/>
          <a:lstStyle/>
          <a:p>
            <a:pPr marL="0" indent="0" algn="ctr">
              <a:buNone/>
            </a:pPr>
            <a:r>
              <a:rPr lang="en-GB" sz="4800" i="1" spc="-50" dirty="0">
                <a:latin typeface="+mj-lt"/>
                <a:ea typeface="+mj-ea"/>
                <a:cs typeface="+mj-cs"/>
              </a:rPr>
              <a:t>Amalia Hotel</a:t>
            </a:r>
          </a:p>
        </p:txBody>
      </p:sp>
      <p:pic>
        <p:nvPicPr>
          <p:cNvPr id="9218" name="Picture 2">
            <a:extLst>
              <a:ext uri="{FF2B5EF4-FFF2-40B4-BE49-F238E27FC236}">
                <a16:creationId xmlns:a16="http://schemas.microsoft.com/office/drawing/2014/main" id="{CB9854CC-EF03-FEC1-BBB9-E0259AA91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296891" cy="480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7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31C0-0F63-56D9-7EFD-DF13FE202B01}"/>
              </a:ext>
            </a:extLst>
          </p:cNvPr>
          <p:cNvSpPr>
            <a:spLocks noGrp="1"/>
          </p:cNvSpPr>
          <p:nvPr>
            <p:ph type="title"/>
          </p:nvPr>
        </p:nvSpPr>
        <p:spPr>
          <a:xfrm rot="5400000">
            <a:off x="10775667" y="3081050"/>
            <a:ext cx="1840143" cy="695899"/>
          </a:xfrm>
        </p:spPr>
        <p:txBody>
          <a:bodyPr/>
          <a:lstStyle/>
          <a:p>
            <a:r>
              <a:rPr lang="en-GB" dirty="0"/>
              <a:t>Venue</a:t>
            </a:r>
          </a:p>
        </p:txBody>
      </p:sp>
      <p:sp>
        <p:nvSpPr>
          <p:cNvPr id="3" name="Content Placeholder 2">
            <a:extLst>
              <a:ext uri="{FF2B5EF4-FFF2-40B4-BE49-F238E27FC236}">
                <a16:creationId xmlns:a16="http://schemas.microsoft.com/office/drawing/2014/main" id="{86881EBA-75E8-0F62-B884-27EE7258823C}"/>
              </a:ext>
            </a:extLst>
          </p:cNvPr>
          <p:cNvSpPr>
            <a:spLocks noGrp="1"/>
          </p:cNvSpPr>
          <p:nvPr>
            <p:ph idx="1"/>
          </p:nvPr>
        </p:nvSpPr>
        <p:spPr>
          <a:xfrm>
            <a:off x="443452" y="4473879"/>
            <a:ext cx="4880902" cy="2190625"/>
          </a:xfrm>
        </p:spPr>
        <p:txBody>
          <a:bodyPr>
            <a:normAutofit/>
          </a:bodyPr>
          <a:lstStyle/>
          <a:p>
            <a:r>
              <a:rPr lang="en-GB" sz="2000" dirty="0">
                <a:effectLst/>
                <a:latin typeface="Open Sans" panose="020B0606030504020204" pitchFamily="34" charset="0"/>
                <a:ea typeface="Open Sans" panose="020B0606030504020204" pitchFamily="34" charset="0"/>
                <a:cs typeface="Open Sans" panose="020B0606030504020204" pitchFamily="34" charset="0"/>
              </a:rPr>
              <a:t>Amalia </a:t>
            </a:r>
            <a:r>
              <a:rPr lang="en-GB" sz="2000" dirty="0" err="1">
                <a:effectLst/>
                <a:latin typeface="Open Sans" panose="020B0606030504020204" pitchFamily="34" charset="0"/>
                <a:ea typeface="Open Sans" panose="020B0606030504020204" pitchFamily="34" charset="0"/>
                <a:cs typeface="Open Sans" panose="020B0606030504020204" pitchFamily="34" charset="0"/>
              </a:rPr>
              <a:t>Nafplio</a:t>
            </a:r>
            <a:r>
              <a:rPr lang="en-GB" sz="2000" dirty="0">
                <a:effectLst/>
                <a:latin typeface="Open Sans" panose="020B0606030504020204" pitchFamily="34" charset="0"/>
                <a:ea typeface="Open Sans" panose="020B0606030504020204" pitchFamily="34" charset="0"/>
                <a:cs typeface="Open Sans" panose="020B0606030504020204" pitchFamily="34" charset="0"/>
              </a:rPr>
              <a:t> offers small and large conference rooms that are fully equipped for various conferences. The gardens and the pool area are the perfect place for social events.</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1">
            <a:extLst>
              <a:ext uri="{FF2B5EF4-FFF2-40B4-BE49-F238E27FC236}">
                <a16:creationId xmlns:a16="http://schemas.microsoft.com/office/drawing/2014/main" id="{455CAFE0-A0F3-63A2-08B7-A76F3D2000E4}"/>
              </a:ext>
            </a:extLst>
          </p:cNvPr>
          <p:cNvPicPr>
            <a:picLocks noChangeAspect="1" noChangeArrowheads="1"/>
          </p:cNvPicPr>
          <p:nvPr/>
        </p:nvPicPr>
        <p:blipFill>
          <a:blip r:embed="rId2" cstate="print"/>
          <a:srcRect/>
          <a:stretch>
            <a:fillRect/>
          </a:stretch>
        </p:blipFill>
        <p:spPr bwMode="auto">
          <a:xfrm>
            <a:off x="235108" y="193496"/>
            <a:ext cx="5469598" cy="3534820"/>
          </a:xfrm>
          <a:prstGeom prst="rect">
            <a:avLst/>
          </a:prstGeom>
          <a:ln>
            <a:noFill/>
          </a:ln>
          <a:effectLst>
            <a:outerShdw blurRad="190500" algn="tl" rotWithShape="0">
              <a:srgbClr val="000000">
                <a:alpha val="70000"/>
              </a:srgbClr>
            </a:outerShdw>
          </a:effectLst>
        </p:spPr>
      </p:pic>
      <p:pic>
        <p:nvPicPr>
          <p:cNvPr id="5" name="Picture 2">
            <a:extLst>
              <a:ext uri="{FF2B5EF4-FFF2-40B4-BE49-F238E27FC236}">
                <a16:creationId xmlns:a16="http://schemas.microsoft.com/office/drawing/2014/main" id="{B728A557-859D-CEB8-094B-2CB76F9EE013}"/>
              </a:ext>
            </a:extLst>
          </p:cNvPr>
          <p:cNvPicPr>
            <a:picLocks noChangeAspect="1" noChangeArrowheads="1"/>
          </p:cNvPicPr>
          <p:nvPr/>
        </p:nvPicPr>
        <p:blipFill>
          <a:blip r:embed="rId3" cstate="print"/>
          <a:srcRect/>
          <a:stretch>
            <a:fillRect/>
          </a:stretch>
        </p:blipFill>
        <p:spPr bwMode="auto">
          <a:xfrm>
            <a:off x="5856791" y="3263600"/>
            <a:ext cx="5233746" cy="3317460"/>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CF9976DA-D220-047C-68D6-3A7732BEB1C8}"/>
              </a:ext>
            </a:extLst>
          </p:cNvPr>
          <p:cNvSpPr txBox="1"/>
          <p:nvPr/>
        </p:nvSpPr>
        <p:spPr>
          <a:xfrm>
            <a:off x="5961958" y="520860"/>
            <a:ext cx="5023412"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effectLst/>
                <a:latin typeface="Open Sans" panose="020B0606030504020204" pitchFamily="34" charset="0"/>
                <a:ea typeface="Open Sans" panose="020B0606030504020204" pitchFamily="34" charset="0"/>
                <a:cs typeface="Open Sans" panose="020B0606030504020204" pitchFamily="34" charset="0"/>
              </a:rPr>
              <a:t>Three meeting rooms are located on the ground floor and one on the lobby level. All conference rooms have natural lighting, are soundproofed and fully air-conditioned and offer wireless internet access and the latest audiovisual equipment.</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472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B70B-FD43-DCC4-94F2-5E58E29561B7}"/>
              </a:ext>
            </a:extLst>
          </p:cNvPr>
          <p:cNvSpPr>
            <a:spLocks noGrp="1"/>
          </p:cNvSpPr>
          <p:nvPr>
            <p:ph type="title"/>
          </p:nvPr>
        </p:nvSpPr>
        <p:spPr>
          <a:xfrm rot="5400000">
            <a:off x="9618795" y="3989016"/>
            <a:ext cx="4490746" cy="989463"/>
          </a:xfrm>
        </p:spPr>
        <p:txBody>
          <a:bodyPr>
            <a:normAutofit/>
          </a:bodyPr>
          <a:lstStyle/>
          <a:p>
            <a:r>
              <a:rPr lang="en-GB" dirty="0" err="1"/>
              <a:t>Faclities</a:t>
            </a:r>
            <a:endParaRPr lang="en-GB" dirty="0"/>
          </a:p>
        </p:txBody>
      </p:sp>
      <p:sp>
        <p:nvSpPr>
          <p:cNvPr id="3" name="Content Placeholder 2">
            <a:extLst>
              <a:ext uri="{FF2B5EF4-FFF2-40B4-BE49-F238E27FC236}">
                <a16:creationId xmlns:a16="http://schemas.microsoft.com/office/drawing/2014/main" id="{EC53AA52-CF28-093E-BD52-D1CD7F91539F}"/>
              </a:ext>
            </a:extLst>
          </p:cNvPr>
          <p:cNvSpPr>
            <a:spLocks noGrp="1"/>
          </p:cNvSpPr>
          <p:nvPr>
            <p:ph idx="1"/>
          </p:nvPr>
        </p:nvSpPr>
        <p:spPr>
          <a:xfrm>
            <a:off x="1273447" y="1405731"/>
            <a:ext cx="4954920" cy="4046538"/>
          </a:xfrm>
        </p:spPr>
        <p:txBody>
          <a:bodyPr>
            <a:normAutofit fontScale="92500" lnSpcReduction="10000"/>
          </a:bodyPr>
          <a:lstStyle/>
          <a:p>
            <a:r>
              <a:rPr lang="en-GB" sz="2000" dirty="0">
                <a:latin typeface="Open Sans" panose="020B0606030504020204" pitchFamily="34" charset="0"/>
                <a:ea typeface="Open Sans" panose="020B0606030504020204" pitchFamily="34" charset="0"/>
                <a:cs typeface="Open Sans" panose="020B0606030504020204" pitchFamily="34" charset="0"/>
              </a:rPr>
              <a:t>Main Restaurant</a:t>
            </a:r>
          </a:p>
          <a:p>
            <a:r>
              <a:rPr lang="en-GB" sz="2000" dirty="0">
                <a:latin typeface="Open Sans" panose="020B0606030504020204" pitchFamily="34" charset="0"/>
                <a:ea typeface="Open Sans" panose="020B0606030504020204" pitchFamily="34" charset="0"/>
                <a:cs typeface="Open Sans" panose="020B0606030504020204" pitchFamily="34" charset="0"/>
              </a:rPr>
              <a:t>Pool Bar &amp; Café</a:t>
            </a:r>
          </a:p>
          <a:p>
            <a:r>
              <a:rPr lang="en-GB" sz="2000" dirty="0">
                <a:latin typeface="Open Sans" panose="020B0606030504020204" pitchFamily="34" charset="0"/>
                <a:ea typeface="Open Sans" panose="020B0606030504020204" pitchFamily="34" charset="0"/>
                <a:cs typeface="Open Sans" panose="020B0606030504020204" pitchFamily="34" charset="0"/>
              </a:rPr>
              <a:t>Lobby Lounge bar</a:t>
            </a:r>
          </a:p>
          <a:p>
            <a:r>
              <a:rPr lang="en-GB" sz="2000" dirty="0">
                <a:latin typeface="Open Sans" panose="020B0606030504020204" pitchFamily="34" charset="0"/>
                <a:ea typeface="Open Sans" panose="020B0606030504020204" pitchFamily="34" charset="0"/>
                <a:cs typeface="Open Sans" panose="020B0606030504020204" pitchFamily="34" charset="0"/>
              </a:rPr>
              <a:t>Summer BBQ</a:t>
            </a:r>
          </a:p>
          <a:p>
            <a:r>
              <a:rPr lang="en-GB" sz="2000" dirty="0">
                <a:latin typeface="Open Sans" panose="020B0606030504020204" pitchFamily="34" charset="0"/>
                <a:ea typeface="Open Sans" panose="020B0606030504020204" pitchFamily="34" charset="0"/>
                <a:cs typeface="Open Sans" panose="020B0606030504020204" pitchFamily="34" charset="0"/>
              </a:rPr>
              <a:t>Outdoor Pool</a:t>
            </a:r>
          </a:p>
          <a:p>
            <a:r>
              <a:rPr lang="en-GB" sz="2000" dirty="0">
                <a:latin typeface="Open Sans" panose="020B0606030504020204" pitchFamily="34" charset="0"/>
                <a:ea typeface="Open Sans" panose="020B0606030504020204" pitchFamily="34" charset="0"/>
                <a:cs typeface="Open Sans" panose="020B0606030504020204" pitchFamily="34" charset="0"/>
              </a:rPr>
              <a:t>Parking</a:t>
            </a:r>
          </a:p>
          <a:p>
            <a:r>
              <a:rPr lang="en-GB" sz="2000" dirty="0">
                <a:latin typeface="Open Sans" panose="020B0606030504020204" pitchFamily="34" charset="0"/>
                <a:ea typeface="Open Sans" panose="020B0606030504020204" pitchFamily="34" charset="0"/>
                <a:cs typeface="Open Sans" panose="020B0606030504020204" pitchFamily="34" charset="0"/>
              </a:rPr>
              <a:t>Gym</a:t>
            </a:r>
          </a:p>
          <a:p>
            <a:r>
              <a:rPr lang="en-GB" sz="2000" dirty="0">
                <a:latin typeface="Open Sans" panose="020B0606030504020204" pitchFamily="34" charset="0"/>
                <a:ea typeface="Open Sans" panose="020B0606030504020204" pitchFamily="34" charset="0"/>
                <a:cs typeface="Open Sans" panose="020B0606030504020204" pitchFamily="34" charset="0"/>
              </a:rPr>
              <a:t>24 h </a:t>
            </a:r>
            <a:r>
              <a:rPr lang="de-DE" sz="2000" dirty="0">
                <a:latin typeface="Open Sans" panose="020B0606030504020204" pitchFamily="34" charset="0"/>
                <a:ea typeface="Open Sans" panose="020B0606030504020204" pitchFamily="34" charset="0"/>
                <a:cs typeface="Open Sans" panose="020B0606030504020204" pitchFamily="34" charset="0"/>
              </a:rPr>
              <a:t>full</a:t>
            </a:r>
            <a:r>
              <a:rPr lang="en-GB" sz="2000" dirty="0">
                <a:latin typeface="Open Sans" panose="020B0606030504020204" pitchFamily="34" charset="0"/>
                <a:ea typeface="Open Sans" panose="020B0606030504020204" pitchFamily="34" charset="0"/>
                <a:cs typeface="Open Sans" panose="020B0606030504020204" pitchFamily="34" charset="0"/>
              </a:rPr>
              <a:t>y</a:t>
            </a:r>
            <a:r>
              <a:rPr lang="de-DE" sz="2000" dirty="0">
                <a:latin typeface="Open Sans" panose="020B0606030504020204" pitchFamily="34" charset="0"/>
                <a:ea typeface="Open Sans" panose="020B0606030504020204" pitchFamily="34" charset="0"/>
                <a:cs typeface="Open Sans" panose="020B0606030504020204" pitchFamily="34" charset="0"/>
              </a:rPr>
              <a:t> </a:t>
            </a:r>
            <a:r>
              <a:rPr lang="de-DE" sz="2000" dirty="0" err="1">
                <a:latin typeface="Open Sans" panose="020B0606030504020204" pitchFamily="34" charset="0"/>
                <a:ea typeface="Open Sans" panose="020B0606030504020204" pitchFamily="34" charset="0"/>
                <a:cs typeface="Open Sans" panose="020B0606030504020204" pitchFamily="34" charset="0"/>
              </a:rPr>
              <a:t>trained</a:t>
            </a:r>
            <a:r>
              <a:rPr lang="de-DE" sz="2000" dirty="0">
                <a:latin typeface="Open Sans" panose="020B0606030504020204" pitchFamily="34" charset="0"/>
                <a:ea typeface="Open Sans" panose="020B0606030504020204" pitchFamily="34" charset="0"/>
                <a:cs typeface="Open Sans" panose="020B0606030504020204" pitchFamily="34" charset="0"/>
              </a:rPr>
              <a:t> Hotel </a:t>
            </a:r>
            <a:r>
              <a:rPr lang="de-DE" sz="2000" dirty="0" err="1">
                <a:latin typeface="Open Sans" panose="020B0606030504020204" pitchFamily="34" charset="0"/>
                <a:ea typeface="Open Sans" panose="020B0606030504020204" pitchFamily="34" charset="0"/>
                <a:cs typeface="Open Sans" panose="020B0606030504020204" pitchFamily="34" charset="0"/>
              </a:rPr>
              <a:t>Staff</a:t>
            </a:r>
            <a:endParaRPr lang="de-DE" sz="2000" dirty="0">
              <a:latin typeface="Open Sans" panose="020B0606030504020204" pitchFamily="34" charset="0"/>
              <a:ea typeface="Open Sans" panose="020B0606030504020204" pitchFamily="34" charset="0"/>
              <a:cs typeface="Open Sans" panose="020B0606030504020204" pitchFamily="34" charset="0"/>
            </a:endParaRPr>
          </a:p>
          <a:p>
            <a:r>
              <a:rPr lang="de-DE" sz="2000" dirty="0">
                <a:latin typeface="Open Sans" panose="020B0606030504020204" pitchFamily="34" charset="0"/>
                <a:ea typeface="Open Sans" panose="020B0606030504020204" pitchFamily="34" charset="0"/>
                <a:cs typeface="Open Sans" panose="020B0606030504020204" pitchFamily="34" charset="0"/>
              </a:rPr>
              <a:t>4 </a:t>
            </a:r>
            <a:r>
              <a:rPr lang="de-DE" sz="2000" dirty="0" err="1">
                <a:latin typeface="Open Sans" panose="020B0606030504020204" pitchFamily="34" charset="0"/>
                <a:ea typeface="Open Sans" panose="020B0606030504020204" pitchFamily="34" charset="0"/>
                <a:cs typeface="Open Sans" panose="020B0606030504020204" pitchFamily="34" charset="0"/>
              </a:rPr>
              <a:t>main</a:t>
            </a:r>
            <a:r>
              <a:rPr lang="de-DE" sz="2000" dirty="0">
                <a:latin typeface="Open Sans" panose="020B0606030504020204" pitchFamily="34" charset="0"/>
                <a:ea typeface="Open Sans" panose="020B0606030504020204" pitchFamily="34" charset="0"/>
                <a:cs typeface="Open Sans" panose="020B0606030504020204" pitchFamily="34" charset="0"/>
              </a:rPr>
              <a:t> </a:t>
            </a:r>
            <a:r>
              <a:rPr lang="de-DE" sz="2000" dirty="0" err="1">
                <a:latin typeface="Open Sans" panose="020B0606030504020204" pitchFamily="34" charset="0"/>
                <a:ea typeface="Open Sans" panose="020B0606030504020204" pitchFamily="34" charset="0"/>
                <a:cs typeface="Open Sans" panose="020B0606030504020204" pitchFamily="34" charset="0"/>
              </a:rPr>
              <a:t>meeting</a:t>
            </a:r>
            <a:r>
              <a:rPr lang="de-DE" sz="2000" dirty="0">
                <a:latin typeface="Open Sans" panose="020B0606030504020204" pitchFamily="34" charset="0"/>
                <a:ea typeface="Open Sans" panose="020B0606030504020204" pitchFamily="34" charset="0"/>
                <a:cs typeface="Open Sans" panose="020B0606030504020204" pitchFamily="34" charset="0"/>
              </a:rPr>
              <a:t> </a:t>
            </a:r>
            <a:r>
              <a:rPr lang="de-DE" sz="2000" dirty="0" err="1">
                <a:latin typeface="Open Sans" panose="020B0606030504020204" pitchFamily="34" charset="0"/>
                <a:ea typeface="Open Sans" panose="020B0606030504020204" pitchFamily="34" charset="0"/>
                <a:cs typeface="Open Sans" panose="020B0606030504020204" pitchFamily="34" charset="0"/>
              </a:rPr>
              <a:t>rooms</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44" name="Picture 4" descr="Προσφορές Amalia Hotel Nafplio | Ναύπλιο">
            <a:extLst>
              <a:ext uri="{FF2B5EF4-FFF2-40B4-BE49-F238E27FC236}">
                <a16:creationId xmlns:a16="http://schemas.microsoft.com/office/drawing/2014/main" id="{81278588-B9AC-0D99-04FF-3AC8D92AA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5" r="8249" b="2"/>
          <a:stretch/>
        </p:blipFill>
        <p:spPr bwMode="auto">
          <a:xfrm>
            <a:off x="6746828" y="640081"/>
            <a:ext cx="3973908" cy="262889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Nafplio Amalia- Facilities | Amalia Nafplio Hotel">
            <a:extLst>
              <a:ext uri="{FF2B5EF4-FFF2-40B4-BE49-F238E27FC236}">
                <a16:creationId xmlns:a16="http://schemas.microsoft.com/office/drawing/2014/main" id="{F7086BB1-8EFB-5F8D-3781-34F8E2EEF3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09" r="3884" b="2"/>
          <a:stretch/>
        </p:blipFill>
        <p:spPr bwMode="auto">
          <a:xfrm>
            <a:off x="6746828" y="3589021"/>
            <a:ext cx="3973908" cy="262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4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540C-ED13-7DE7-86A0-946E6EA117B3}"/>
              </a:ext>
            </a:extLst>
          </p:cNvPr>
          <p:cNvSpPr>
            <a:spLocks noGrp="1"/>
          </p:cNvSpPr>
          <p:nvPr>
            <p:ph type="title"/>
          </p:nvPr>
        </p:nvSpPr>
        <p:spPr>
          <a:xfrm rot="5400000">
            <a:off x="9714540" y="2785547"/>
            <a:ext cx="4954920" cy="1606948"/>
          </a:xfrm>
        </p:spPr>
        <p:txBody>
          <a:bodyPr>
            <a:normAutofit/>
          </a:bodyPr>
          <a:lstStyle/>
          <a:p>
            <a:r>
              <a:rPr lang="en-GB" sz="4000" dirty="0"/>
              <a:t>Rooms and Prices</a:t>
            </a:r>
          </a:p>
        </p:txBody>
      </p:sp>
      <p:sp>
        <p:nvSpPr>
          <p:cNvPr id="3" name="Content Placeholder 2">
            <a:extLst>
              <a:ext uri="{FF2B5EF4-FFF2-40B4-BE49-F238E27FC236}">
                <a16:creationId xmlns:a16="http://schemas.microsoft.com/office/drawing/2014/main" id="{E6062AB4-FE9A-21D3-2CD0-15D7DFA86D4D}"/>
              </a:ext>
            </a:extLst>
          </p:cNvPr>
          <p:cNvSpPr>
            <a:spLocks noGrp="1"/>
          </p:cNvSpPr>
          <p:nvPr>
            <p:ph idx="1"/>
          </p:nvPr>
        </p:nvSpPr>
        <p:spPr>
          <a:xfrm>
            <a:off x="1180617" y="1405730"/>
            <a:ext cx="5383415" cy="5168689"/>
          </a:xfrm>
        </p:spPr>
        <p:txBody>
          <a:bodyPr>
            <a:normAutofit/>
          </a:bodyPr>
          <a:lstStyle/>
          <a:p>
            <a:pPr marL="0" indent="0">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SINGLE  ROOM BB  --&gt; 130 euro /night</a:t>
            </a: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br>
              <a:rPr lang="en-GB" sz="2000" dirty="0">
                <a:effectLst/>
                <a:latin typeface="Open Sans" panose="020B0606030504020204" pitchFamily="34" charset="0"/>
                <a:ea typeface="Open Sans" panose="020B0606030504020204" pitchFamily="34" charset="0"/>
                <a:cs typeface="Open Sans" panose="020B0606030504020204" pitchFamily="34" charset="0"/>
              </a:rPr>
            </a:br>
            <a:endParaRPr lang="en-GB" sz="2000" dirty="0">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2000" dirty="0">
                <a:effectLst/>
                <a:latin typeface="Open Sans" panose="020B0606030504020204" pitchFamily="34" charset="0"/>
                <a:ea typeface="Open Sans" panose="020B0606030504020204" pitchFamily="34" charset="0"/>
                <a:cs typeface="Open Sans" panose="020B0606030504020204" pitchFamily="34" charset="0"/>
              </a:rPr>
              <a:t>DOUBLE ROOM BB  --&gt; 150 euro /night</a:t>
            </a:r>
          </a:p>
          <a:p>
            <a:pPr marL="0" indent="0">
              <a:buNone/>
            </a:pPr>
            <a:br>
              <a:rPr lang="en-GB" dirty="0">
                <a:effectLst/>
                <a:latin typeface="verdana" panose="020B0604030504040204" pitchFamily="34" charset="0"/>
              </a:rPr>
            </a:br>
            <a:endParaRPr lang="en-GB" dirty="0"/>
          </a:p>
        </p:txBody>
      </p:sp>
      <p:pic>
        <p:nvPicPr>
          <p:cNvPr id="11266" name="Picture 2" descr="Amalia Hotel Nafplio">
            <a:extLst>
              <a:ext uri="{FF2B5EF4-FFF2-40B4-BE49-F238E27FC236}">
                <a16:creationId xmlns:a16="http://schemas.microsoft.com/office/drawing/2014/main" id="{6295390C-8E76-09D6-986F-488B81BD9A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1" r="8583" b="2"/>
          <a:stretch/>
        </p:blipFill>
        <p:spPr bwMode="auto">
          <a:xfrm>
            <a:off x="6746828" y="640081"/>
            <a:ext cx="3973908" cy="262889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malia Hotel Nafplio Reviews, Deals &amp; Photos 2024 - Expedia">
            <a:extLst>
              <a:ext uri="{FF2B5EF4-FFF2-40B4-BE49-F238E27FC236}">
                <a16:creationId xmlns:a16="http://schemas.microsoft.com/office/drawing/2014/main" id="{6C8F4E4F-CCE5-0EA7-7EA4-51F47B6DC6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3" r="2" b="2"/>
          <a:stretch/>
        </p:blipFill>
        <p:spPr bwMode="auto">
          <a:xfrm>
            <a:off x="6746828" y="3589021"/>
            <a:ext cx="3973908" cy="262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05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B4E380C5-7749-43BA-8882-FCA204E04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1292840" cy="2606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15DB8F2-5D2F-3DD9-8C44-C71E7E01B087}"/>
              </a:ext>
            </a:extLst>
          </p:cNvPr>
          <p:cNvSpPr>
            <a:spLocks noGrp="1"/>
          </p:cNvSpPr>
          <p:nvPr>
            <p:ph type="ctrTitle"/>
          </p:nvPr>
        </p:nvSpPr>
        <p:spPr>
          <a:xfrm>
            <a:off x="914400" y="4624001"/>
            <a:ext cx="9777603" cy="1152524"/>
          </a:xfrm>
        </p:spPr>
        <p:txBody>
          <a:bodyPr>
            <a:normAutofit/>
          </a:bodyPr>
          <a:lstStyle/>
          <a:p>
            <a:pPr algn="ctr">
              <a:lnSpc>
                <a:spcPct val="95000"/>
              </a:lnSpc>
              <a:spcBef>
                <a:spcPts val="1400"/>
              </a:spcBef>
              <a:spcAft>
                <a:spcPts val="200"/>
              </a:spcAft>
              <a:buClr>
                <a:schemeClr val="accent1"/>
              </a:buClr>
              <a:buSzPct val="80000"/>
            </a:pPr>
            <a:r>
              <a:rPr lang="en-GB" sz="4800" i="1" dirty="0"/>
              <a:t>Nafplia Palace</a:t>
            </a:r>
          </a:p>
        </p:txBody>
      </p:sp>
      <p:sp>
        <p:nvSpPr>
          <p:cNvPr id="12299" name="Rectangle 12298">
            <a:extLst>
              <a:ext uri="{FF2B5EF4-FFF2-40B4-BE49-F238E27FC236}">
                <a16:creationId xmlns:a16="http://schemas.microsoft.com/office/drawing/2014/main" id="{96CE6671-CF24-4AFF-9AA3-19B3A7A5A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2294" name="Picture 6">
            <a:extLst>
              <a:ext uri="{FF2B5EF4-FFF2-40B4-BE49-F238E27FC236}">
                <a16:creationId xmlns:a16="http://schemas.microsoft.com/office/drawing/2014/main" id="{B63CAE10-5FF1-B4C3-EC75-85DBF9CFD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09109"/>
            <a:ext cx="4618299"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588763A5-BDE7-633D-E14E-69E698BAA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04" y="109109"/>
            <a:ext cx="4618299"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36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D39302-60FE-708C-BF3B-B58FCBC812F7}"/>
              </a:ext>
            </a:extLst>
          </p:cNvPr>
          <p:cNvSpPr>
            <a:spLocks noGrp="1"/>
          </p:cNvSpPr>
          <p:nvPr>
            <p:ph idx="1"/>
          </p:nvPr>
        </p:nvSpPr>
        <p:spPr>
          <a:xfrm>
            <a:off x="513169" y="3562014"/>
            <a:ext cx="4668431" cy="3137134"/>
          </a:xfrm>
        </p:spPr>
        <p:txBody>
          <a:bodyPr vert="horz" lIns="91440" tIns="45720" rIns="91440" bIns="45720" rtlCol="0">
            <a:normAutofit/>
          </a:bodyPr>
          <a:lstStyle/>
          <a:p>
            <a:r>
              <a:rPr lang="en-GB" dirty="0">
                <a:latin typeface="Open Sans" panose="020B0606030504020204" pitchFamily="34" charset="0"/>
                <a:ea typeface="Open Sans" panose="020B0606030504020204" pitchFamily="34" charset="0"/>
                <a:cs typeface="Open Sans" panose="020B0606030504020204" pitchFamily="34" charset="0"/>
              </a:rPr>
              <a:t>Spacious and contemporary event facilities, with advanced support from the dedicated staff in refined surroundings all combine to create the ideal setting for a flawless event or corporate meeting. Light and airy spaces provide for flexible environments which spill out onto the terrace enjoying the most captivating views of the bay</a:t>
            </a:r>
          </a:p>
        </p:txBody>
      </p:sp>
      <p:sp>
        <p:nvSpPr>
          <p:cNvPr id="4" name="TextBox 3">
            <a:extLst>
              <a:ext uri="{FF2B5EF4-FFF2-40B4-BE49-F238E27FC236}">
                <a16:creationId xmlns:a16="http://schemas.microsoft.com/office/drawing/2014/main" id="{20C43ACA-4808-3441-752C-69756C466BCD}"/>
              </a:ext>
            </a:extLst>
          </p:cNvPr>
          <p:cNvSpPr txBox="1"/>
          <p:nvPr/>
        </p:nvSpPr>
        <p:spPr>
          <a:xfrm>
            <a:off x="6096000" y="401892"/>
            <a:ext cx="4649571" cy="2308324"/>
          </a:xfrm>
          <a:prstGeom prst="rect">
            <a:avLst/>
          </a:prstGeom>
          <a:noFill/>
        </p:spPr>
        <p:txBody>
          <a:bodyPr wrap="square" rtlCol="0">
            <a:spAutoFit/>
          </a:bodyPr>
          <a:lstStyle/>
          <a:p>
            <a:pPr marL="285750" indent="-285750">
              <a:buFont typeface="Arial" panose="020B0604020202020204" pitchFamily="34" charset="0"/>
              <a:buChar char="•"/>
            </a:pPr>
            <a:r>
              <a:rPr lang="en-GB" spc="10" dirty="0">
                <a:latin typeface="Open Sans" panose="020B0606030504020204" pitchFamily="34" charset="0"/>
                <a:ea typeface="Open Sans" panose="020B0606030504020204" pitchFamily="34" charset="0"/>
                <a:cs typeface="Open Sans" panose="020B0606030504020204" pitchFamily="34" charset="0"/>
              </a:rPr>
              <a:t>The daylight meeting facilities at Nafplia Palace &amp; Amphitryon can cater for up to 316 guests. State-of-the-art equipment is available according to individual needs and demands, creating tailor made services. The aim is to ensure a successful, stress free, business or private function</a:t>
            </a:r>
            <a:r>
              <a:rPr lang="en-GB" dirty="0">
                <a:latin typeface="Open Sans" panose="020B0606030504020204" pitchFamily="34" charset="0"/>
                <a:ea typeface="Open Sans" panose="020B0606030504020204" pitchFamily="34" charset="0"/>
                <a:cs typeface="Open Sans" panose="020B0606030504020204" pitchFamily="34" charset="0"/>
              </a:rPr>
              <a:t>. </a:t>
            </a:r>
          </a:p>
        </p:txBody>
      </p:sp>
      <p:pic>
        <p:nvPicPr>
          <p:cNvPr id="13314" name="Picture 2" descr="About">
            <a:extLst>
              <a:ext uri="{FF2B5EF4-FFF2-40B4-BE49-F238E27FC236}">
                <a16:creationId xmlns:a16="http://schemas.microsoft.com/office/drawing/2014/main" id="{3673654E-EBDA-317C-E432-9F9EFE61B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02" y="231620"/>
            <a:ext cx="4561081" cy="306436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Nafplia Palace Hotel &amp; Villas - Ancient history, modern luxury - Conference  and Meetings">
            <a:extLst>
              <a:ext uri="{FF2B5EF4-FFF2-40B4-BE49-F238E27FC236}">
                <a16:creationId xmlns:a16="http://schemas.microsoft.com/office/drawing/2014/main" id="{6C6E4558-EE51-4D48-37D8-3255A02CA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310" y="3547902"/>
            <a:ext cx="4285777" cy="2908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CA9C9A-BD17-F844-8923-15A48A1FA2F2}"/>
              </a:ext>
            </a:extLst>
          </p:cNvPr>
          <p:cNvSpPr txBox="1"/>
          <p:nvPr/>
        </p:nvSpPr>
        <p:spPr>
          <a:xfrm rot="5400000">
            <a:off x="10597592" y="3566922"/>
            <a:ext cx="2359742" cy="646331"/>
          </a:xfrm>
          <a:prstGeom prst="rect">
            <a:avLst/>
          </a:prstGeom>
          <a:noFill/>
        </p:spPr>
        <p:txBody>
          <a:bodyPr wrap="square" rtlCol="0">
            <a:spAutoFit/>
          </a:bodyPr>
          <a:lstStyle/>
          <a:p>
            <a:r>
              <a:rPr lang="de-DE" sz="3600" dirty="0"/>
              <a:t>Venue</a:t>
            </a:r>
            <a:endParaRPr lang="en-GB" dirty="0"/>
          </a:p>
        </p:txBody>
      </p:sp>
    </p:spTree>
    <p:extLst>
      <p:ext uri="{BB962C8B-B14F-4D97-AF65-F5344CB8AC3E}">
        <p14:creationId xmlns:p14="http://schemas.microsoft.com/office/powerpoint/2010/main" val="284257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F3C8-8A67-6CF3-A7D3-5EFBDD5511AA}"/>
              </a:ext>
            </a:extLst>
          </p:cNvPr>
          <p:cNvSpPr>
            <a:spLocks noGrp="1"/>
          </p:cNvSpPr>
          <p:nvPr>
            <p:ph type="title"/>
          </p:nvPr>
        </p:nvSpPr>
        <p:spPr>
          <a:xfrm rot="5400000">
            <a:off x="10485482" y="3055087"/>
            <a:ext cx="2583118" cy="723922"/>
          </a:xfrm>
        </p:spPr>
        <p:txBody>
          <a:bodyPr>
            <a:normAutofit/>
          </a:bodyPr>
          <a:lstStyle/>
          <a:p>
            <a:r>
              <a:rPr lang="de-DE" sz="4000" dirty="0"/>
              <a:t>Facilities</a:t>
            </a:r>
            <a:endParaRPr lang="en-GB" dirty="0"/>
          </a:p>
        </p:txBody>
      </p:sp>
      <p:sp>
        <p:nvSpPr>
          <p:cNvPr id="14354" name="Rectangle 14353">
            <a:extLst>
              <a:ext uri="{FF2B5EF4-FFF2-40B4-BE49-F238E27FC236}">
                <a16:creationId xmlns:a16="http://schemas.microsoft.com/office/drawing/2014/main" id="{62993D7B-1C24-4C94-AC36-65B630572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1952"/>
            <a:ext cx="6106991" cy="68580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descr="Nafplia Palace Hotel &amp; Villas, Ναύπλιο | Hotels.com">
            <a:extLst>
              <a:ext uri="{FF2B5EF4-FFF2-40B4-BE49-F238E27FC236}">
                <a16:creationId xmlns:a16="http://schemas.microsoft.com/office/drawing/2014/main" id="{EF0EDC61-2329-70A0-4385-9DA68F770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3" r="-3" b="-3"/>
          <a:stretch/>
        </p:blipFill>
        <p:spPr bwMode="auto">
          <a:xfrm>
            <a:off x="161152" y="160866"/>
            <a:ext cx="5784972" cy="3772147"/>
          </a:xfrm>
          <a:custGeom>
            <a:avLst/>
            <a:gdLst/>
            <a:ahLst/>
            <a:cxnLst/>
            <a:rect l="l" t="t" r="r" b="b"/>
            <a:pathLst>
              <a:path w="3762123" h="3772147">
                <a:moveTo>
                  <a:pt x="0" y="0"/>
                </a:moveTo>
                <a:lnTo>
                  <a:pt x="3762123" y="0"/>
                </a:lnTo>
                <a:lnTo>
                  <a:pt x="3762123" y="2803198"/>
                </a:lnTo>
                <a:lnTo>
                  <a:pt x="1898122" y="2803198"/>
                </a:lnTo>
                <a:lnTo>
                  <a:pt x="1898122" y="3772147"/>
                </a:lnTo>
                <a:lnTo>
                  <a:pt x="0" y="3772147"/>
                </a:lnTo>
                <a:close/>
              </a:path>
            </a:pathLst>
          </a:custGeom>
          <a:noFill/>
          <a:extLst>
            <a:ext uri="{909E8E84-426E-40DD-AFC4-6F175D3DCCD1}">
              <a14:hiddenFill xmlns:a14="http://schemas.microsoft.com/office/drawing/2010/main">
                <a:solidFill>
                  <a:srgbClr val="FFFFFF"/>
                </a:solidFill>
              </a14:hiddenFill>
            </a:ext>
          </a:extLst>
        </p:spPr>
      </p:pic>
      <p:pic>
        <p:nvPicPr>
          <p:cNvPr id="14346" name="Picture 10" descr="Ξενοδοχείο Nafplia Palace - Α.Κ.Ε.Τ.">
            <a:extLst>
              <a:ext uri="{FF2B5EF4-FFF2-40B4-BE49-F238E27FC236}">
                <a16:creationId xmlns:a16="http://schemas.microsoft.com/office/drawing/2014/main" id="{58317384-4B14-6F9B-B324-050AA45210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75" r="4" b="4"/>
          <a:stretch/>
        </p:blipFill>
        <p:spPr bwMode="auto">
          <a:xfrm>
            <a:off x="161153" y="4093872"/>
            <a:ext cx="2922516" cy="261798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Nafplia Palace Hotel and Villas, Nafplion, Greece">
            <a:extLst>
              <a:ext uri="{FF2B5EF4-FFF2-40B4-BE49-F238E27FC236}">
                <a16:creationId xmlns:a16="http://schemas.microsoft.com/office/drawing/2014/main" id="{CACF6328-6B19-B04F-B309-2AEA4D17AD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477" r="1" b="1"/>
          <a:stretch/>
        </p:blipFill>
        <p:spPr bwMode="auto">
          <a:xfrm>
            <a:off x="3242960" y="4983547"/>
            <a:ext cx="2703164" cy="171358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a:extLst>
              <a:ext uri="{FF2B5EF4-FFF2-40B4-BE49-F238E27FC236}">
                <a16:creationId xmlns:a16="http://schemas.microsoft.com/office/drawing/2014/main" id="{1BA27FFB-9798-1CF0-CB2A-4CF1FB7CAC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113" r="-2" b="-2"/>
          <a:stretch/>
        </p:blipFill>
        <p:spPr bwMode="auto">
          <a:xfrm>
            <a:off x="3243747" y="3152358"/>
            <a:ext cx="2703164" cy="17221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359AC3F-884E-A2C3-548A-FE0752E5C44C}"/>
              </a:ext>
            </a:extLst>
          </p:cNvPr>
          <p:cNvSpPr>
            <a:spLocks noGrp="1"/>
          </p:cNvSpPr>
          <p:nvPr>
            <p:ph idx="1"/>
          </p:nvPr>
        </p:nvSpPr>
        <p:spPr>
          <a:xfrm>
            <a:off x="6266281" y="597396"/>
            <a:ext cx="4677389" cy="5663208"/>
          </a:xfrm>
        </p:spPr>
        <p:txBody>
          <a:bodyPr>
            <a:normAutofit/>
          </a:bodyPr>
          <a:lstStyle/>
          <a:p>
            <a:r>
              <a:rPr lang="en-GB" sz="1700" b="0" i="0" dirty="0">
                <a:effectLst/>
                <a:latin typeface="Open Sans" panose="020B0606030504020204" pitchFamily="34" charset="0"/>
                <a:ea typeface="Open Sans" panose="020B0606030504020204" pitchFamily="34" charset="0"/>
                <a:cs typeface="Open Sans" panose="020B0606030504020204" pitchFamily="34" charset="0"/>
              </a:rPr>
              <a:t>For the business minded the hotel has three meeting rooms and offers a full concierge facility, business centre and internet access. A lift takes guests down through the ancient rock of the acropolis into the town of Nafplion.</a:t>
            </a:r>
          </a:p>
          <a:p>
            <a:r>
              <a:rPr lang="en-GB" sz="1700" dirty="0">
                <a:effectLst/>
                <a:latin typeface="Open Sans" panose="020B0606030504020204" pitchFamily="34" charset="0"/>
                <a:ea typeface="Open Sans" panose="020B0606030504020204" pitchFamily="34" charset="0"/>
                <a:cs typeface="Open Sans" panose="020B0606030504020204" pitchFamily="34" charset="0"/>
              </a:rPr>
              <a:t>The freshwater swimming pool at the hotel is a sparkling delight. Public beaches are easily accessible, close by around the hotel. Umbrellas and sun-beds with a pool drinks service is available. An infinity pool is available for the exclusive use of villa quests.</a:t>
            </a:r>
          </a:p>
          <a:p>
            <a:r>
              <a:rPr lang="en-GB" sz="1700" b="0" i="0" dirty="0">
                <a:effectLst/>
                <a:latin typeface="Open Sans" panose="020B0606030504020204" pitchFamily="34" charset="0"/>
                <a:ea typeface="Open Sans" panose="020B0606030504020204" pitchFamily="34" charset="0"/>
                <a:cs typeface="Open Sans" panose="020B0606030504020204" pitchFamily="34" charset="0"/>
              </a:rPr>
              <a:t>Ample covered car parking is available at the Hotel. A heliport has been created on the top of the acropolis just a few steps away from the hotel entrance. Transfer times from Athens International airport are about 30minutes and private helicopter transfer can be arranged.</a:t>
            </a:r>
            <a:endParaRPr lang="en-GB" sz="1700" dirty="0">
              <a:effectLst/>
              <a:latin typeface="Open Sans" panose="020B0606030504020204" pitchFamily="34" charset="0"/>
              <a:ea typeface="Open Sans" panose="020B0606030504020204" pitchFamily="34" charset="0"/>
              <a:cs typeface="Open Sans" panose="020B0606030504020204" pitchFamily="34" charset="0"/>
            </a:endParaRPr>
          </a:p>
          <a:p>
            <a:endParaRPr lang="en-GB" sz="1400" dirty="0"/>
          </a:p>
          <a:p>
            <a:endParaRPr lang="en-GB" sz="1400" b="0" i="0" dirty="0">
              <a:effectLst/>
              <a:latin typeface="Verdana" panose="020B0604030504040204" pitchFamily="34" charset="0"/>
            </a:endParaRPr>
          </a:p>
          <a:p>
            <a:endParaRPr lang="en-GB" sz="1400" dirty="0"/>
          </a:p>
        </p:txBody>
      </p:sp>
    </p:spTree>
    <p:extLst>
      <p:ext uri="{BB962C8B-B14F-4D97-AF65-F5344CB8AC3E}">
        <p14:creationId xmlns:p14="http://schemas.microsoft.com/office/powerpoint/2010/main" val="390328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9D2A-50FF-AFEE-2788-D8AC9742E1E4}"/>
              </a:ext>
            </a:extLst>
          </p:cNvPr>
          <p:cNvSpPr>
            <a:spLocks noGrp="1"/>
          </p:cNvSpPr>
          <p:nvPr>
            <p:ph type="title"/>
          </p:nvPr>
        </p:nvSpPr>
        <p:spPr>
          <a:xfrm rot="5400000">
            <a:off x="9399872" y="3492784"/>
            <a:ext cx="4834128" cy="750128"/>
          </a:xfrm>
        </p:spPr>
        <p:txBody>
          <a:bodyPr>
            <a:normAutofit/>
          </a:bodyPr>
          <a:lstStyle/>
          <a:p>
            <a:r>
              <a:rPr lang="en-GB" sz="3600" dirty="0"/>
              <a:t>Rooms and Prices</a:t>
            </a:r>
          </a:p>
        </p:txBody>
      </p:sp>
      <p:sp>
        <p:nvSpPr>
          <p:cNvPr id="3" name="Content Placeholder 2">
            <a:extLst>
              <a:ext uri="{FF2B5EF4-FFF2-40B4-BE49-F238E27FC236}">
                <a16:creationId xmlns:a16="http://schemas.microsoft.com/office/drawing/2014/main" id="{E0A42EB9-E3F7-6D78-8AA3-EABE72323ACE}"/>
              </a:ext>
            </a:extLst>
          </p:cNvPr>
          <p:cNvSpPr>
            <a:spLocks noGrp="1"/>
          </p:cNvSpPr>
          <p:nvPr>
            <p:ph idx="1"/>
          </p:nvPr>
        </p:nvSpPr>
        <p:spPr>
          <a:xfrm>
            <a:off x="375945" y="3160423"/>
            <a:ext cx="6010315" cy="537153"/>
          </a:xfrm>
        </p:spPr>
        <p:txBody>
          <a:bodyPr>
            <a:normAutofit/>
          </a:bodyPr>
          <a:lstStyle/>
          <a:p>
            <a:pPr marL="0" indent="0">
              <a:buNone/>
            </a:pPr>
            <a:r>
              <a:rPr lang="en-GB" b="0" i="0" dirty="0">
                <a:solidFill>
                  <a:schemeClr val="tx1">
                    <a:lumMod val="95000"/>
                  </a:schemeClr>
                </a:solidFill>
                <a:effectLst/>
                <a:latin typeface="verdana" panose="020B0604030504040204" pitchFamily="34" charset="0"/>
              </a:rPr>
              <a:t>SINGLE / DOUBLE ROOM BB  --&gt; 270 euro /night</a:t>
            </a:r>
            <a:endParaRPr lang="en-GB" dirty="0">
              <a:solidFill>
                <a:schemeClr val="tx1">
                  <a:lumMod val="95000"/>
                </a:schemeClr>
              </a:solidFill>
            </a:endParaRPr>
          </a:p>
        </p:txBody>
      </p:sp>
      <p:pic>
        <p:nvPicPr>
          <p:cNvPr id="15362" name="Picture 2" descr="Nafplia Palace Hotel &amp; Villas, Nafplio – Updated 2024 Prices">
            <a:extLst>
              <a:ext uri="{FF2B5EF4-FFF2-40B4-BE49-F238E27FC236}">
                <a16:creationId xmlns:a16="http://schemas.microsoft.com/office/drawing/2014/main" id="{97AB49AB-5C4F-0BC7-1A8D-F355265085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95"/>
          <a:stretch/>
        </p:blipFill>
        <p:spPr bwMode="auto">
          <a:xfrm>
            <a:off x="6746828" y="640081"/>
            <a:ext cx="3973908" cy="262889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NAFPLIA PALACE • NAFPLIO • 5⋆ GREECE • RATES FROM €227">
            <a:extLst>
              <a:ext uri="{FF2B5EF4-FFF2-40B4-BE49-F238E27FC236}">
                <a16:creationId xmlns:a16="http://schemas.microsoft.com/office/drawing/2014/main" id="{97073B04-09AC-0DF4-80FC-DE09FDF9F4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65" r="2" b="8931"/>
          <a:stretch/>
        </p:blipFill>
        <p:spPr bwMode="auto">
          <a:xfrm>
            <a:off x="6746828" y="3589021"/>
            <a:ext cx="3973908" cy="262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75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16390">
            <a:extLst>
              <a:ext uri="{FF2B5EF4-FFF2-40B4-BE49-F238E27FC236}">
                <a16:creationId xmlns:a16="http://schemas.microsoft.com/office/drawing/2014/main" id="{F0FD769F-BDEE-4149-8C98-A92F1F8A1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393" name="Rectangle 16392">
            <a:extLst>
              <a:ext uri="{FF2B5EF4-FFF2-40B4-BE49-F238E27FC236}">
                <a16:creationId xmlns:a16="http://schemas.microsoft.com/office/drawing/2014/main" id="{DC00EF3B-797F-4060-9460-6EEF08B1B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6386" name="Picture 2" descr="Thank You PNG Images, Free Thank You Clipart Pictures - Free Transparent PNG  Logos">
            <a:extLst>
              <a:ext uri="{FF2B5EF4-FFF2-40B4-BE49-F238E27FC236}">
                <a16:creationId xmlns:a16="http://schemas.microsoft.com/office/drawing/2014/main" id="{874EBBB4-B2C0-BD73-89F3-EA87B7CE4C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1078" y="1922687"/>
            <a:ext cx="6409839" cy="3012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D92BEE-8002-33F5-4719-A53A0796E68E}"/>
              </a:ext>
            </a:extLst>
          </p:cNvPr>
          <p:cNvSpPr txBox="1"/>
          <p:nvPr/>
        </p:nvSpPr>
        <p:spPr>
          <a:xfrm>
            <a:off x="5352299" y="5466736"/>
            <a:ext cx="1487395" cy="369332"/>
          </a:xfrm>
          <a:prstGeom prst="rect">
            <a:avLst/>
          </a:prstGeom>
          <a:noFill/>
        </p:spPr>
        <p:txBody>
          <a:bodyPr wrap="none" rtlCol="0">
            <a:spAutoFit/>
          </a:bodyPr>
          <a:lstStyle/>
          <a:p>
            <a:r>
              <a:rPr lang="en-GB" dirty="0">
                <a:solidFill>
                  <a:schemeClr val="tx1">
                    <a:lumMod val="75000"/>
                  </a:schemeClr>
                </a:solidFill>
                <a:latin typeface="Bell MT" panose="02020503060305020303" pitchFamily="18" charset="0"/>
              </a:rPr>
              <a:t>NBES Events</a:t>
            </a:r>
          </a:p>
        </p:txBody>
      </p:sp>
    </p:spTree>
    <p:extLst>
      <p:ext uri="{BB962C8B-B14F-4D97-AF65-F5344CB8AC3E}">
        <p14:creationId xmlns:p14="http://schemas.microsoft.com/office/powerpoint/2010/main" val="201697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74CAF12E-65FC-4341-AE5D-E634F118E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42" name="Rectangle 1041">
            <a:extLst>
              <a:ext uri="{FF2B5EF4-FFF2-40B4-BE49-F238E27FC236}">
                <a16:creationId xmlns:a16="http://schemas.microsoft.com/office/drawing/2014/main" id="{B0A86763-F274-4DD1-92AB-08A2407A1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044" name="Rectangle 1043">
            <a:extLst>
              <a:ext uri="{FF2B5EF4-FFF2-40B4-BE49-F238E27FC236}">
                <a16:creationId xmlns:a16="http://schemas.microsoft.com/office/drawing/2014/main" id="{B4E380C5-7749-43BA-8882-FCA204E04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1292840" cy="2606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79676F20-95ED-F800-EFEB-46149979F9D8}"/>
              </a:ext>
            </a:extLst>
          </p:cNvPr>
          <p:cNvSpPr>
            <a:spLocks noGrp="1"/>
          </p:cNvSpPr>
          <p:nvPr>
            <p:ph type="title"/>
          </p:nvPr>
        </p:nvSpPr>
        <p:spPr>
          <a:xfrm>
            <a:off x="914400" y="4624001"/>
            <a:ext cx="9777603" cy="1152524"/>
          </a:xfrm>
        </p:spPr>
        <p:txBody>
          <a:bodyPr vert="horz" lIns="91440" tIns="45720" rIns="91440" bIns="45720" rtlCol="0" anchor="b">
            <a:normAutofit/>
          </a:bodyPr>
          <a:lstStyle/>
          <a:p>
            <a:pPr>
              <a:lnSpc>
                <a:spcPct val="85000"/>
              </a:lnSpc>
            </a:pPr>
            <a:r>
              <a:rPr lang="en-US" sz="4800" i="1" dirty="0" err="1"/>
              <a:t>Kastri</a:t>
            </a:r>
            <a:r>
              <a:rPr lang="en-US" sz="4800" i="1" dirty="0"/>
              <a:t> </a:t>
            </a:r>
            <a:r>
              <a:rPr lang="en-US" sz="4800" i="1" dirty="0" err="1"/>
              <a:t>Domotel</a:t>
            </a:r>
            <a:r>
              <a:rPr lang="en-US" sz="4800" i="1" dirty="0"/>
              <a:t> Athens</a:t>
            </a:r>
          </a:p>
        </p:txBody>
      </p:sp>
      <p:sp>
        <p:nvSpPr>
          <p:cNvPr id="1046" name="Rectangle 1045">
            <a:extLst>
              <a:ext uri="{FF2B5EF4-FFF2-40B4-BE49-F238E27FC236}">
                <a16:creationId xmlns:a16="http://schemas.microsoft.com/office/drawing/2014/main" id="{96CE6671-CF24-4AFF-9AA3-19B3A7A5A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034" name="Picture 10" descr="DOMOTEL KASTRI ΑΘΉΝΑ">
            <a:extLst>
              <a:ext uri="{FF2B5EF4-FFF2-40B4-BE49-F238E27FC236}">
                <a16:creationId xmlns:a16="http://schemas.microsoft.com/office/drawing/2014/main" id="{34879F3A-DB2B-47D1-253F-25ADE772965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 b="16933"/>
          <a:stretch/>
        </p:blipFill>
        <p:spPr bwMode="auto">
          <a:xfrm>
            <a:off x="457199" y="10"/>
            <a:ext cx="6916589" cy="42514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motel Kastri, Αθήνα (ενημερωμένες τιμές για το 2024)">
            <a:extLst>
              <a:ext uri="{FF2B5EF4-FFF2-40B4-BE49-F238E27FC236}">
                <a16:creationId xmlns:a16="http://schemas.microsoft.com/office/drawing/2014/main" id="{B98CB964-06CA-931D-A24F-FA743A5759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23" r="21911" b="-3"/>
          <a:stretch/>
        </p:blipFill>
        <p:spPr bwMode="auto">
          <a:xfrm>
            <a:off x="7534657" y="10"/>
            <a:ext cx="3758183" cy="42514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omotel Kastri: Ξανασυστήνοντας μια γειτονιά με... - Athinorama.gr">
            <a:extLst>
              <a:ext uri="{FF2B5EF4-FFF2-40B4-BE49-F238E27FC236}">
                <a16:creationId xmlns:a16="http://schemas.microsoft.com/office/drawing/2014/main" id="{4C3A99B2-5198-A7F2-A5EA-05E63C9A52E4}"/>
              </a:ext>
            </a:extLst>
          </p:cNvPr>
          <p:cNvSpPr>
            <a:spLocks noChangeAspect="1" noChangeArrowheads="1"/>
          </p:cNvSpPr>
          <p:nvPr/>
        </p:nvSpPr>
        <p:spPr bwMode="auto">
          <a:xfrm>
            <a:off x="2453833" y="-213167"/>
            <a:ext cx="3794567" cy="37945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4783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CAF5-EBA6-F47B-3FCB-D40587EA1A69}"/>
              </a:ext>
            </a:extLst>
          </p:cNvPr>
          <p:cNvSpPr>
            <a:spLocks noGrp="1"/>
          </p:cNvSpPr>
          <p:nvPr>
            <p:ph type="title"/>
          </p:nvPr>
        </p:nvSpPr>
        <p:spPr>
          <a:xfrm rot="5400000">
            <a:off x="10652473" y="2767642"/>
            <a:ext cx="2268406" cy="915818"/>
          </a:xfrm>
        </p:spPr>
        <p:txBody>
          <a:bodyPr/>
          <a:lstStyle/>
          <a:p>
            <a:r>
              <a:rPr lang="en-GB" dirty="0"/>
              <a:t>Venue</a:t>
            </a:r>
          </a:p>
        </p:txBody>
      </p:sp>
      <p:sp>
        <p:nvSpPr>
          <p:cNvPr id="3" name="Content Placeholder 2">
            <a:extLst>
              <a:ext uri="{FF2B5EF4-FFF2-40B4-BE49-F238E27FC236}">
                <a16:creationId xmlns:a16="http://schemas.microsoft.com/office/drawing/2014/main" id="{15310937-ED5A-DBE0-E147-7DDF14EB57A7}"/>
              </a:ext>
            </a:extLst>
          </p:cNvPr>
          <p:cNvSpPr>
            <a:spLocks noGrp="1"/>
          </p:cNvSpPr>
          <p:nvPr>
            <p:ph idx="1"/>
          </p:nvPr>
        </p:nvSpPr>
        <p:spPr>
          <a:xfrm>
            <a:off x="4905028" y="671699"/>
            <a:ext cx="6423718" cy="1902878"/>
          </a:xfrm>
        </p:spPr>
        <p:txBody>
          <a:bodyPr>
            <a:normAutofit/>
          </a:bodyPr>
          <a:lstStyle/>
          <a:p>
            <a:r>
              <a:rPr lang="en-GB" b="0" i="0" dirty="0" err="1">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Domotel</a:t>
            </a: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GB" b="0" i="0" dirty="0" err="1">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Kastri</a:t>
            </a: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is the only Athens hotel with an in-house </a:t>
            </a:r>
            <a:r>
              <a:rPr lang="en-GB" b="0" i="0" dirty="0" err="1">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autidorium</a:t>
            </a: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The Conference </a:t>
            </a:r>
            <a:r>
              <a:rPr lang="en-GB" b="0" i="0" dirty="0" err="1">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Center</a:t>
            </a: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and its advanced infrastructure, multifunctional meeting rooms, state-of-the art equipment and experienced staff, ensure the success of every event, whether a business conference, a science convention or an international cultural event.</a:t>
            </a:r>
          </a:p>
          <a:p>
            <a:endParaRPr lang="en-GB" dirty="0"/>
          </a:p>
        </p:txBody>
      </p:sp>
      <p:sp>
        <p:nvSpPr>
          <p:cNvPr id="5" name="TextBox 4">
            <a:extLst>
              <a:ext uri="{FF2B5EF4-FFF2-40B4-BE49-F238E27FC236}">
                <a16:creationId xmlns:a16="http://schemas.microsoft.com/office/drawing/2014/main" id="{3221614B-9C70-D809-7E31-8CAFBED4F388}"/>
              </a:ext>
            </a:extLst>
          </p:cNvPr>
          <p:cNvSpPr txBox="1"/>
          <p:nvPr/>
        </p:nvSpPr>
        <p:spPr>
          <a:xfrm>
            <a:off x="137595" y="3026333"/>
            <a:ext cx="6193756" cy="3970318"/>
          </a:xfrm>
          <a:prstGeom prst="rect">
            <a:avLst/>
          </a:prstGeom>
          <a:noFill/>
        </p:spPr>
        <p:txBody>
          <a:bodyPr wrap="square" rtlCol="0">
            <a:spAutoFit/>
          </a:bodyPr>
          <a:lstStyle/>
          <a:p>
            <a:pPr fontAlgn="base">
              <a:buFont typeface="Arial" panose="020B0604020202020204" pitchFamily="34" charset="0"/>
              <a:buChar char="•"/>
            </a:pPr>
            <a:r>
              <a:rPr lang="en-GB" b="0" i="0" dirty="0">
                <a:solidFill>
                  <a:schemeClr val="tx1">
                    <a:lumMod val="95000"/>
                  </a:schemeClr>
                </a:solidFill>
                <a:effectLst/>
                <a:latin typeface="Ubuntu" panose="020B0504030602030204" pitchFamily="34" charset="0"/>
              </a:rPr>
              <a:t> </a:t>
            </a: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Ultramodern auditorium with simultaneous translation      cabins,</a:t>
            </a:r>
          </a:p>
          <a:p>
            <a:pPr algn="l" fontAlgn="base">
              <a:buFont typeface="Arial" panose="020B0604020202020204" pitchFamily="34" charset="0"/>
              <a:buChar char="•"/>
            </a:pP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Seating capacity of 196</a:t>
            </a:r>
          </a:p>
          <a:p>
            <a:pPr algn="l" fontAlgn="base">
              <a:buFont typeface="Arial" panose="020B0604020202020204" pitchFamily="34" charset="0"/>
              <a:buChar char="•"/>
            </a:pP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Natural-lighting conference room with high-tech audiovisual equipment,  seating capacity of 550</a:t>
            </a:r>
          </a:p>
          <a:p>
            <a:pPr algn="l" fontAlgn="base">
              <a:buFont typeface="Arial" panose="020B0604020202020204" pitchFamily="34" charset="0"/>
              <a:buChar char="•"/>
            </a:pP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Sixteen multipurpose rooms with a seating capacity of 50</a:t>
            </a:r>
          </a:p>
          <a:p>
            <a:pPr algn="l" fontAlgn="base">
              <a:buFont typeface="Arial" panose="020B0604020202020204" pitchFamily="34" charset="0"/>
              <a:buChar char="•"/>
            </a:pP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Eight rooms equipped with PCs &amp; a seating capacity of 30</a:t>
            </a:r>
          </a:p>
          <a:p>
            <a:pPr algn="l" fontAlgn="base">
              <a:buFont typeface="Arial" panose="020B0604020202020204" pitchFamily="34" charset="0"/>
              <a:buChar char="•"/>
            </a:pP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Indoor and outdoor venues Business Centre</a:t>
            </a:r>
          </a:p>
          <a:p>
            <a:pPr algn="l" fontAlgn="base">
              <a:buFont typeface="Arial" panose="020B0604020202020204" pitchFamily="34" charset="0"/>
              <a:buChar char="•"/>
            </a:pP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Library</a:t>
            </a:r>
          </a:p>
          <a:p>
            <a:pPr algn="l" fontAlgn="base">
              <a:buFont typeface="Arial" panose="020B0604020202020204" pitchFamily="34" charset="0"/>
              <a:buChar char="•"/>
            </a:pP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Technical support</a:t>
            </a:r>
          </a:p>
          <a:p>
            <a:pPr algn="l" fontAlgn="base">
              <a:buFont typeface="Arial" panose="020B0604020202020204" pitchFamily="34" charset="0"/>
              <a:buChar char="•"/>
            </a:pPr>
            <a:r>
              <a:rPr lang="en-GB" b="0" i="0" dirty="0">
                <a:solidFill>
                  <a:schemeClr val="tx1">
                    <a:lumMod val="95000"/>
                  </a:schemeClr>
                </a:solidFill>
                <a:effectLst/>
                <a:latin typeface="Open Sans" panose="020B0606030504020204" pitchFamily="34" charset="0"/>
                <a:ea typeface="Open Sans" panose="020B0606030504020204" pitchFamily="34" charset="0"/>
                <a:cs typeface="Open Sans" panose="020B0606030504020204" pitchFamily="34" charset="0"/>
              </a:rPr>
              <a:t> Free wireless Internet (Wi-Fi)</a:t>
            </a:r>
          </a:p>
          <a:p>
            <a:endParaRPr lang="en-GB" dirty="0"/>
          </a:p>
        </p:txBody>
      </p:sp>
      <p:pic>
        <p:nvPicPr>
          <p:cNvPr id="2050" name="Picture 2">
            <a:extLst>
              <a:ext uri="{FF2B5EF4-FFF2-40B4-BE49-F238E27FC236}">
                <a16:creationId xmlns:a16="http://schemas.microsoft.com/office/drawing/2014/main" id="{BA22920A-861E-9C5F-19D5-3CB282036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41" y="294732"/>
            <a:ext cx="4596851" cy="26568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D1452C4-31A7-D5E0-5EEE-DBFC6B47B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351" y="3327275"/>
            <a:ext cx="4783971" cy="321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4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139C-6E15-C31A-5FF8-A71DACF5A325}"/>
              </a:ext>
            </a:extLst>
          </p:cNvPr>
          <p:cNvSpPr>
            <a:spLocks noGrp="1"/>
          </p:cNvSpPr>
          <p:nvPr>
            <p:ph type="title"/>
          </p:nvPr>
        </p:nvSpPr>
        <p:spPr>
          <a:xfrm rot="5400000">
            <a:off x="10377872" y="3009504"/>
            <a:ext cx="2789267" cy="838992"/>
          </a:xfrm>
        </p:spPr>
        <p:txBody>
          <a:bodyPr>
            <a:normAutofit/>
          </a:bodyPr>
          <a:lstStyle/>
          <a:p>
            <a:r>
              <a:rPr lang="en-GB" dirty="0"/>
              <a:t>Facilities</a:t>
            </a:r>
          </a:p>
        </p:txBody>
      </p:sp>
      <p:sp>
        <p:nvSpPr>
          <p:cNvPr id="3" name="Content Placeholder 2">
            <a:extLst>
              <a:ext uri="{FF2B5EF4-FFF2-40B4-BE49-F238E27FC236}">
                <a16:creationId xmlns:a16="http://schemas.microsoft.com/office/drawing/2014/main" id="{2525F551-F7BF-7AA3-A070-1B592F35DF74}"/>
              </a:ext>
            </a:extLst>
          </p:cNvPr>
          <p:cNvSpPr>
            <a:spLocks noGrp="1"/>
          </p:cNvSpPr>
          <p:nvPr>
            <p:ph idx="1"/>
          </p:nvPr>
        </p:nvSpPr>
        <p:spPr>
          <a:xfrm>
            <a:off x="1141080" y="1245711"/>
            <a:ext cx="4954920" cy="4599504"/>
          </a:xfrm>
        </p:spPr>
        <p:txBody>
          <a:bodyPr>
            <a:normAutofit/>
          </a:bodyPr>
          <a:lstStyle/>
          <a:p>
            <a:r>
              <a:rPr lang="en-GB" dirty="0" err="1">
                <a:latin typeface="Open Sans" panose="020B0606030504020204" pitchFamily="34" charset="0"/>
                <a:ea typeface="Open Sans" panose="020B0606030504020204" pitchFamily="34" charset="0"/>
                <a:cs typeface="Open Sans" panose="020B0606030504020204" pitchFamily="34" charset="0"/>
              </a:rPr>
              <a:t>Kastri</a:t>
            </a:r>
            <a:r>
              <a:rPr lang="en-GB" dirty="0">
                <a:latin typeface="Open Sans" panose="020B0606030504020204" pitchFamily="34" charset="0"/>
                <a:ea typeface="Open Sans" panose="020B0606030504020204" pitchFamily="34" charset="0"/>
                <a:cs typeface="Open Sans" panose="020B0606030504020204" pitchFamily="34" charset="0"/>
              </a:rPr>
              <a:t> Bistro: </a:t>
            </a:r>
          </a:p>
          <a:p>
            <a:pPr>
              <a:buFont typeface="Wingdings" panose="05000000000000000000" pitchFamily="2" charset="2"/>
              <a:buChar char="ü"/>
            </a:pPr>
            <a:r>
              <a:rPr lang="en-GB" b="0" i="0" dirty="0">
                <a:effectLst/>
                <a:latin typeface="Open Sans" panose="020B0606030504020204" pitchFamily="34" charset="0"/>
                <a:ea typeface="Open Sans" panose="020B0606030504020204" pitchFamily="34" charset="0"/>
                <a:cs typeface="Open Sans" panose="020B0606030504020204" pitchFamily="34" charset="0"/>
              </a:rPr>
              <a:t>The </a:t>
            </a:r>
            <a:r>
              <a:rPr lang="en-GB" b="0" i="0" dirty="0" err="1">
                <a:effectLst/>
                <a:latin typeface="Open Sans" panose="020B0606030504020204" pitchFamily="34" charset="0"/>
                <a:ea typeface="Open Sans" panose="020B0606030504020204" pitchFamily="34" charset="0"/>
                <a:cs typeface="Open Sans" panose="020B0606030504020204" pitchFamily="34" charset="0"/>
              </a:rPr>
              <a:t>Kastri</a:t>
            </a:r>
            <a:r>
              <a:rPr lang="en-GB" b="0" i="0" dirty="0">
                <a:effectLst/>
                <a:latin typeface="Open Sans" panose="020B0606030504020204" pitchFamily="34" charset="0"/>
                <a:ea typeface="Open Sans" panose="020B0606030504020204" pitchFamily="34" charset="0"/>
                <a:cs typeface="Open Sans" panose="020B0606030504020204" pitchFamily="34" charset="0"/>
              </a:rPr>
              <a:t> bistro providing a view of the trees and well-tended gardens, is open from early in the morning to late night offering selected Flavors of Greek and Mediterranean cuisine, as well as delicious cocktails from its bar. </a:t>
            </a:r>
          </a:p>
          <a:p>
            <a:pPr>
              <a:buFont typeface="Wingdings" panose="05000000000000000000" pitchFamily="2" charset="2"/>
              <a:buChar char="ü"/>
            </a:pPr>
            <a:r>
              <a:rPr lang="en-GB" b="0" i="0" dirty="0">
                <a:effectLst/>
                <a:latin typeface="Open Sans" panose="020B0606030504020204" pitchFamily="34" charset="0"/>
                <a:ea typeface="Open Sans" panose="020B0606030504020204" pitchFamily="34" charset="0"/>
                <a:cs typeface="Open Sans" panose="020B0606030504020204" pitchFamily="34" charset="0"/>
              </a:rPr>
              <a:t>Elegant coffee blends and light meals blend in harmoniously with selections from the Greek Creative Cuisine. </a:t>
            </a:r>
            <a:r>
              <a:rPr lang="en-GB" b="0" i="0" dirty="0" err="1">
                <a:effectLst/>
                <a:latin typeface="Open Sans" panose="020B0606030504020204" pitchFamily="34" charset="0"/>
                <a:ea typeface="Open Sans" panose="020B0606030504020204" pitchFamily="34" charset="0"/>
                <a:cs typeface="Open Sans" panose="020B0606030504020204" pitchFamily="34" charset="0"/>
              </a:rPr>
              <a:t>Domotel</a:t>
            </a:r>
            <a:r>
              <a:rPr lang="en-GB" b="0" i="0" dirty="0">
                <a:effectLst/>
                <a:latin typeface="Open Sans" panose="020B0606030504020204" pitchFamily="34" charset="0"/>
                <a:ea typeface="Open Sans" panose="020B0606030504020204" pitchFamily="34" charset="0"/>
                <a:cs typeface="Open Sans" panose="020B0606030504020204" pitchFamily="34" charset="0"/>
              </a:rPr>
              <a:t> </a:t>
            </a:r>
            <a:r>
              <a:rPr lang="en-GB" b="0" i="0" dirty="0" err="1">
                <a:effectLst/>
                <a:latin typeface="Open Sans" panose="020B0606030504020204" pitchFamily="34" charset="0"/>
                <a:ea typeface="Open Sans" panose="020B0606030504020204" pitchFamily="34" charset="0"/>
                <a:cs typeface="Open Sans" panose="020B0606030504020204" pitchFamily="34" charset="0"/>
              </a:rPr>
              <a:t>Kastri’s</a:t>
            </a:r>
            <a:r>
              <a:rPr lang="en-GB" b="0" i="0" dirty="0">
                <a:effectLst/>
                <a:latin typeface="Open Sans" panose="020B0606030504020204" pitchFamily="34" charset="0"/>
                <a:ea typeface="Open Sans" panose="020B0606030504020204" pitchFamily="34" charset="0"/>
                <a:cs typeface="Open Sans" panose="020B0606030504020204" pitchFamily="34" charset="0"/>
              </a:rPr>
              <a:t> chefs are inspired by Greek tradition raw materials and create original dishes that captivate the palate.</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4100" name="Picture 4" descr="Domotel Kastri Athens - Dine at Kastri Bistro">
            <a:extLst>
              <a:ext uri="{FF2B5EF4-FFF2-40B4-BE49-F238E27FC236}">
                <a16:creationId xmlns:a16="http://schemas.microsoft.com/office/drawing/2014/main" id="{810C8176-5C14-94EA-6D8C-E78EE6574F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52" r="15156" b="2"/>
          <a:stretch/>
        </p:blipFill>
        <p:spPr bwMode="auto">
          <a:xfrm>
            <a:off x="6746828" y="640081"/>
            <a:ext cx="3973908" cy="26288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omotel Kastri Athens - Dine at Kastri Bistro">
            <a:extLst>
              <a:ext uri="{FF2B5EF4-FFF2-40B4-BE49-F238E27FC236}">
                <a16:creationId xmlns:a16="http://schemas.microsoft.com/office/drawing/2014/main" id="{0E214F56-23C5-2F9F-4AFF-BFBD095584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27" r="5882" b="2"/>
          <a:stretch/>
        </p:blipFill>
        <p:spPr bwMode="auto">
          <a:xfrm>
            <a:off x="6746828" y="3589021"/>
            <a:ext cx="3973908" cy="262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81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3A28-3CAC-D605-6292-AB8D9B0F5ADC}"/>
              </a:ext>
            </a:extLst>
          </p:cNvPr>
          <p:cNvSpPr>
            <a:spLocks noGrp="1"/>
          </p:cNvSpPr>
          <p:nvPr>
            <p:ph type="title"/>
          </p:nvPr>
        </p:nvSpPr>
        <p:spPr>
          <a:xfrm rot="5400000">
            <a:off x="9318193" y="3344114"/>
            <a:ext cx="4954920" cy="792693"/>
          </a:xfrm>
        </p:spPr>
        <p:txBody>
          <a:bodyPr vert="horz" lIns="91440" tIns="45720" rIns="91440" bIns="45720" rtlCol="0" anchor="b">
            <a:normAutofit/>
          </a:bodyPr>
          <a:lstStyle/>
          <a:p>
            <a:r>
              <a:rPr lang="en-US" sz="4000" dirty="0"/>
              <a:t>Rooms and Prices</a:t>
            </a:r>
          </a:p>
        </p:txBody>
      </p:sp>
      <p:sp>
        <p:nvSpPr>
          <p:cNvPr id="8" name="TextBox 7">
            <a:extLst>
              <a:ext uri="{FF2B5EF4-FFF2-40B4-BE49-F238E27FC236}">
                <a16:creationId xmlns:a16="http://schemas.microsoft.com/office/drawing/2014/main" id="{8B505D2E-7481-D06B-CAF8-6F5A8BD54C40}"/>
              </a:ext>
            </a:extLst>
          </p:cNvPr>
          <p:cNvSpPr txBox="1"/>
          <p:nvPr/>
        </p:nvSpPr>
        <p:spPr>
          <a:xfrm>
            <a:off x="1113336" y="1565751"/>
            <a:ext cx="4954920" cy="4046538"/>
          </a:xfrm>
          <a:prstGeom prst="rect">
            <a:avLst/>
          </a:prstGeom>
        </p:spPr>
        <p:txBody>
          <a:bodyPr vert="horz" lIns="91440" tIns="45720" rIns="91440" bIns="45720" rtlCol="0">
            <a:normAutofit/>
          </a:bodyPr>
          <a:lstStyle/>
          <a:p>
            <a:pPr indent="-182880" defTabSz="914400">
              <a:spcAft>
                <a:spcPts val="600"/>
              </a:spcAft>
              <a:buClr>
                <a:schemeClr val="accent1"/>
              </a:buClr>
            </a:pPr>
            <a:r>
              <a:rPr lang="en-US" sz="2000" b="0" i="0" dirty="0">
                <a:effectLst/>
                <a:latin typeface="Open Sans" panose="020B0606030504020204" pitchFamily="34" charset="0"/>
                <a:ea typeface="Open Sans" panose="020B0606030504020204" pitchFamily="34" charset="0"/>
                <a:cs typeface="Open Sans" panose="020B0606030504020204" pitchFamily="34" charset="0"/>
              </a:rPr>
              <a:t>SINGLE  ROOM BB --&gt; 160 euro /night</a:t>
            </a:r>
          </a:p>
          <a:p>
            <a:pPr indent="-182880" defTabSz="914400">
              <a:spcAft>
                <a:spcPts val="600"/>
              </a:spcAft>
              <a:buClr>
                <a:schemeClr val="accent1"/>
              </a:buClr>
            </a:pPr>
            <a:endParaRPr lang="en-US" sz="2000" dirty="0">
              <a:highlight>
                <a:srgbClr val="FFFFFF"/>
              </a:highlight>
            </a:endParaRPr>
          </a:p>
          <a:p>
            <a:pPr indent="-182880" defTabSz="914400">
              <a:spcAft>
                <a:spcPts val="600"/>
              </a:spcAft>
              <a:buClr>
                <a:schemeClr val="accent1"/>
              </a:buClr>
            </a:pPr>
            <a:endParaRPr lang="en-US" sz="2000" b="0" i="0" dirty="0">
              <a:effectLst/>
              <a:highlight>
                <a:srgbClr val="FFFFFF"/>
              </a:highlight>
            </a:endParaRPr>
          </a:p>
          <a:p>
            <a:pPr indent="-182880" defTabSz="914400">
              <a:spcAft>
                <a:spcPts val="600"/>
              </a:spcAft>
              <a:buClr>
                <a:schemeClr val="accent1"/>
              </a:buClr>
            </a:pPr>
            <a:endParaRPr lang="en-US" sz="2000" dirty="0">
              <a:highlight>
                <a:srgbClr val="FFFFFF"/>
              </a:highlight>
            </a:endParaRPr>
          </a:p>
          <a:p>
            <a:pPr indent="-182880" defTabSz="914400">
              <a:spcAft>
                <a:spcPts val="600"/>
              </a:spcAft>
              <a:buClr>
                <a:schemeClr val="accent1"/>
              </a:buClr>
            </a:pPr>
            <a:endParaRPr lang="en-US" sz="2000" b="0" i="0" dirty="0">
              <a:effectLst/>
              <a:highlight>
                <a:srgbClr val="FFFFFF"/>
              </a:highlight>
            </a:endParaRPr>
          </a:p>
          <a:p>
            <a:pPr indent="-182880" defTabSz="914400">
              <a:spcAft>
                <a:spcPts val="600"/>
              </a:spcAft>
              <a:buClr>
                <a:schemeClr val="accent1"/>
              </a:buClr>
            </a:pPr>
            <a:endParaRPr lang="en-US" sz="2000" b="0" i="0" dirty="0">
              <a:effectLst/>
              <a:highlight>
                <a:srgbClr val="FFFFFF"/>
              </a:highlight>
            </a:endParaRPr>
          </a:p>
          <a:p>
            <a:pPr indent="-182880" defTabSz="914400">
              <a:spcAft>
                <a:spcPts val="600"/>
              </a:spcAft>
              <a:buClr>
                <a:schemeClr val="accent1"/>
              </a:buClr>
            </a:pPr>
            <a:endParaRPr lang="en-US" sz="2000" dirty="0">
              <a:highlight>
                <a:srgbClr val="FFFFFF"/>
              </a:highlight>
            </a:endParaRPr>
          </a:p>
          <a:p>
            <a:pPr indent="-182880" defTabSz="914400">
              <a:spcAft>
                <a:spcPts val="600"/>
              </a:spcAft>
              <a:buClr>
                <a:schemeClr val="accent1"/>
              </a:buClr>
            </a:pPr>
            <a:endParaRPr lang="en-US" sz="2000" b="0" i="0" dirty="0">
              <a:effectLst/>
              <a:highlight>
                <a:srgbClr val="FFFFFF"/>
              </a:highlight>
            </a:endParaRPr>
          </a:p>
          <a:p>
            <a:pPr indent="-182880" defTabSz="914400">
              <a:spcAft>
                <a:spcPts val="600"/>
              </a:spcAft>
              <a:buClr>
                <a:schemeClr val="accent1"/>
              </a:buClr>
            </a:pPr>
            <a:r>
              <a:rPr lang="en-US" sz="2000" b="0" i="0" dirty="0">
                <a:effectLst/>
                <a:latin typeface="Open Sans" panose="020B0606030504020204" pitchFamily="34" charset="0"/>
                <a:ea typeface="Open Sans" panose="020B0606030504020204" pitchFamily="34" charset="0"/>
                <a:cs typeface="Open Sans" panose="020B0606030504020204" pitchFamily="34" charset="0"/>
              </a:rPr>
              <a:t>DOUBLE ROOM BB --&gt; 180 euro /night</a:t>
            </a:r>
            <a:endParaRPr lang="en-US" b="0" i="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3078" name="Picture 6" descr="Domotel Kastri, Athens – Updated 2024 Prices">
            <a:extLst>
              <a:ext uri="{FF2B5EF4-FFF2-40B4-BE49-F238E27FC236}">
                <a16:creationId xmlns:a16="http://schemas.microsoft.com/office/drawing/2014/main" id="{61198BCC-1E12-B7E3-0FEF-9935A2D0B7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02" r="2" b="2"/>
          <a:stretch/>
        </p:blipFill>
        <p:spPr bwMode="auto">
          <a:xfrm>
            <a:off x="6746828" y="640081"/>
            <a:ext cx="3973908" cy="26288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motel Kastri Hotel (Athens) - Deals, Photos &amp; Reviews">
            <a:extLst>
              <a:ext uri="{FF2B5EF4-FFF2-40B4-BE49-F238E27FC236}">
                <a16:creationId xmlns:a16="http://schemas.microsoft.com/office/drawing/2014/main" id="{58AF7A63-B14C-3BEF-1ABA-D803DAECB49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20" r="2" b="2"/>
          <a:stretch/>
        </p:blipFill>
        <p:spPr bwMode="auto">
          <a:xfrm>
            <a:off x="6746828" y="3589021"/>
            <a:ext cx="3973908" cy="262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9" name="Rectangle 5138">
            <a:extLst>
              <a:ext uri="{FF2B5EF4-FFF2-40B4-BE49-F238E27FC236}">
                <a16:creationId xmlns:a16="http://schemas.microsoft.com/office/drawing/2014/main" id="{0457123F-05AC-44DA-AB68-7EEB5037B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1292840" cy="2606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Subtitle 2">
            <a:extLst>
              <a:ext uri="{FF2B5EF4-FFF2-40B4-BE49-F238E27FC236}">
                <a16:creationId xmlns:a16="http://schemas.microsoft.com/office/drawing/2014/main" id="{5E6F741F-0FB8-EE6B-AE53-2163EE171C32}"/>
              </a:ext>
            </a:extLst>
          </p:cNvPr>
          <p:cNvSpPr>
            <a:spLocks noGrp="1"/>
          </p:cNvSpPr>
          <p:nvPr>
            <p:ph type="subTitle" idx="1"/>
          </p:nvPr>
        </p:nvSpPr>
        <p:spPr>
          <a:xfrm>
            <a:off x="899160" y="4960384"/>
            <a:ext cx="9777603" cy="594360"/>
          </a:xfrm>
        </p:spPr>
        <p:txBody>
          <a:bodyPr>
            <a:noAutofit/>
          </a:bodyPr>
          <a:lstStyle/>
          <a:p>
            <a:pPr algn="ctr"/>
            <a:r>
              <a:rPr lang="en-GB" sz="4800" i="1" spc="-50" dirty="0">
                <a:solidFill>
                  <a:schemeClr val="tx1"/>
                </a:solidFill>
                <a:latin typeface="+mj-lt"/>
                <a:ea typeface="+mj-ea"/>
                <a:cs typeface="+mj-cs"/>
              </a:rPr>
              <a:t>Royal Olympic Hotel</a:t>
            </a:r>
          </a:p>
        </p:txBody>
      </p:sp>
      <p:pic>
        <p:nvPicPr>
          <p:cNvPr id="5128" name="Picture 8" descr="The Royal Olympic Hotel. Athens | Sunvil.co.uk">
            <a:extLst>
              <a:ext uri="{FF2B5EF4-FFF2-40B4-BE49-F238E27FC236}">
                <a16:creationId xmlns:a16="http://schemas.microsoft.com/office/drawing/2014/main" id="{4821CC09-39E2-C0A3-2675-97C1314F76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47" b="679"/>
          <a:stretch/>
        </p:blipFill>
        <p:spPr bwMode="auto">
          <a:xfrm>
            <a:off x="20" y="10"/>
            <a:ext cx="11292820" cy="425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4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28DA-DDE4-8712-6093-86C9B2CDA439}"/>
              </a:ext>
            </a:extLst>
          </p:cNvPr>
          <p:cNvSpPr>
            <a:spLocks noGrp="1"/>
          </p:cNvSpPr>
          <p:nvPr>
            <p:ph type="title"/>
          </p:nvPr>
        </p:nvSpPr>
        <p:spPr>
          <a:xfrm rot="5400000">
            <a:off x="10663550" y="3017390"/>
            <a:ext cx="2233682" cy="823221"/>
          </a:xfrm>
        </p:spPr>
        <p:txBody>
          <a:bodyPr/>
          <a:lstStyle/>
          <a:p>
            <a:r>
              <a:rPr lang="en-GB" dirty="0"/>
              <a:t>Venue</a:t>
            </a:r>
          </a:p>
        </p:txBody>
      </p:sp>
      <p:sp>
        <p:nvSpPr>
          <p:cNvPr id="3" name="Content Placeholder 2">
            <a:extLst>
              <a:ext uri="{FF2B5EF4-FFF2-40B4-BE49-F238E27FC236}">
                <a16:creationId xmlns:a16="http://schemas.microsoft.com/office/drawing/2014/main" id="{D9F82033-1896-51BD-0A93-562C3AA1D31D}"/>
              </a:ext>
            </a:extLst>
          </p:cNvPr>
          <p:cNvSpPr>
            <a:spLocks noGrp="1"/>
          </p:cNvSpPr>
          <p:nvPr>
            <p:ph idx="1"/>
          </p:nvPr>
        </p:nvSpPr>
        <p:spPr>
          <a:xfrm>
            <a:off x="173676" y="3486156"/>
            <a:ext cx="5447818" cy="3139321"/>
          </a:xfrm>
        </p:spPr>
        <p:txBody>
          <a:bodyPr>
            <a:normAutofit fontScale="25000" lnSpcReduction="20000"/>
          </a:bodyPr>
          <a:lstStyle/>
          <a:p>
            <a:pPr>
              <a:lnSpc>
                <a:spcPct val="120000"/>
              </a:lnSpc>
            </a:pPr>
            <a:r>
              <a:rPr lang="en-GB" sz="7200" dirty="0">
                <a:solidFill>
                  <a:schemeClr val="tx1">
                    <a:lumMod val="95000"/>
                  </a:schemeClr>
                </a:solidFill>
                <a:latin typeface="Open Sans" panose="020B0606030504020204" pitchFamily="34" charset="0"/>
                <a:ea typeface="Open Sans" panose="020B0606030504020204" pitchFamily="34" charset="0"/>
                <a:cs typeface="Open Sans" panose="020B0606030504020204" pitchFamily="34" charset="0"/>
              </a:rPr>
              <a:t> In 2007 the ROYAL OLYMPIC extended its conference assets by creating 5 brand new meeting rooms. All the venues are at the same wing (each floor is a meeting room on its own) and they are all identical in dimensions. They are flooded in day light and four of them have the possibility to be divided into two separate rooms that are soundproof, have separate entrances and have all audio visual and technological facilities (such as WI-FI, UPS’, etc). </a:t>
            </a:r>
            <a:endParaRPr lang="en-GB" dirty="0">
              <a:solidFill>
                <a:schemeClr val="tx1">
                  <a:lumMod val="9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146" name="Picture 2">
            <a:extLst>
              <a:ext uri="{FF2B5EF4-FFF2-40B4-BE49-F238E27FC236}">
                <a16:creationId xmlns:a16="http://schemas.microsoft.com/office/drawing/2014/main" id="{3362CE33-0C56-5F3A-9D44-CB74E86EC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72" y="248177"/>
            <a:ext cx="4336648" cy="2884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CE89C8-F514-6AEB-E139-F9F9B69038CF}"/>
              </a:ext>
            </a:extLst>
          </p:cNvPr>
          <p:cNvSpPr txBox="1"/>
          <p:nvPr/>
        </p:nvSpPr>
        <p:spPr>
          <a:xfrm>
            <a:off x="5134939" y="248177"/>
            <a:ext cx="5790890" cy="3139321"/>
          </a:xfrm>
          <a:prstGeom prst="rect">
            <a:avLst/>
          </a:prstGeom>
          <a:noFill/>
        </p:spPr>
        <p:txBody>
          <a:bodyPr wrap="square" rtlCol="0">
            <a:spAutoFit/>
          </a:bodyPr>
          <a:lstStyle/>
          <a:p>
            <a:pPr marL="285750" indent="-285750">
              <a:buFont typeface="Arial" panose="020B0604020202020204" pitchFamily="34" charset="0"/>
              <a:buChar char="•"/>
            </a:pPr>
            <a:r>
              <a:rPr lang="en-GB" b="0" i="0" dirty="0">
                <a:solidFill>
                  <a:schemeClr val="tx1">
                    <a:lumMod val="95000"/>
                  </a:schemeClr>
                </a:solidFill>
                <a:effectLst/>
                <a:latin typeface="Open Sans" panose="020B0606030504020204" pitchFamily="34" charset="0"/>
              </a:rPr>
              <a:t>Royal Olympic is an excellent choice, as it is a modern and elegant 5-star Athens conference hotel, able to hold meetings stretching from 5 to 700 delegates. It combines outstanding conference facilities together with a very personal attendance of our experienced and very caring personnel.  An ultra-high speed (optic fibres) Wi-Fi connection is available throughout the hotel complimentary, since it is of great importance and a key issue in successful business. </a:t>
            </a:r>
            <a:br>
              <a:rPr lang="en-GB" dirty="0"/>
            </a:br>
            <a:endParaRPr lang="en-GB" dirty="0"/>
          </a:p>
        </p:txBody>
      </p:sp>
      <p:pic>
        <p:nvPicPr>
          <p:cNvPr id="6148" name="Picture 4">
            <a:extLst>
              <a:ext uri="{FF2B5EF4-FFF2-40B4-BE49-F238E27FC236}">
                <a16:creationId xmlns:a16="http://schemas.microsoft.com/office/drawing/2014/main" id="{D06B90C6-428D-CC9E-29E6-2548DD382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892" y="3308652"/>
            <a:ext cx="4965539" cy="331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5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D913-3A48-88BD-3C03-C39894E6CBE7}"/>
              </a:ext>
            </a:extLst>
          </p:cNvPr>
          <p:cNvSpPr>
            <a:spLocks noGrp="1"/>
          </p:cNvSpPr>
          <p:nvPr>
            <p:ph type="title"/>
          </p:nvPr>
        </p:nvSpPr>
        <p:spPr>
          <a:xfrm rot="5400000">
            <a:off x="10455204" y="3046326"/>
            <a:ext cx="2546199" cy="765347"/>
          </a:xfrm>
        </p:spPr>
        <p:txBody>
          <a:bodyPr/>
          <a:lstStyle/>
          <a:p>
            <a:r>
              <a:rPr lang="en-GB" dirty="0"/>
              <a:t>Facilities</a:t>
            </a:r>
          </a:p>
        </p:txBody>
      </p:sp>
      <p:sp>
        <p:nvSpPr>
          <p:cNvPr id="3" name="Content Placeholder 2">
            <a:extLst>
              <a:ext uri="{FF2B5EF4-FFF2-40B4-BE49-F238E27FC236}">
                <a16:creationId xmlns:a16="http://schemas.microsoft.com/office/drawing/2014/main" id="{AD818AD0-A5C7-CE50-1A42-408C48E11D60}"/>
              </a:ext>
            </a:extLst>
          </p:cNvPr>
          <p:cNvSpPr>
            <a:spLocks noGrp="1"/>
          </p:cNvSpPr>
          <p:nvPr>
            <p:ph sz="half" idx="1"/>
          </p:nvPr>
        </p:nvSpPr>
        <p:spPr>
          <a:xfrm>
            <a:off x="359047" y="2905246"/>
            <a:ext cx="4480560" cy="3634450"/>
          </a:xfrm>
        </p:spPr>
        <p:txBody>
          <a:bodyPr>
            <a:normAutofit fontScale="25000" lnSpcReduction="20000"/>
          </a:bodyPr>
          <a:lstStyle/>
          <a:p>
            <a:pPr>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Business Centre</a:t>
            </a:r>
          </a:p>
          <a:p>
            <a:pPr>
              <a:buFont typeface="Wingdings" panose="05000000000000000000" pitchFamily="2" charset="2"/>
              <a:buChar char="v"/>
            </a:pPr>
            <a:r>
              <a:rPr lang="en-GB" sz="6400" dirty="0">
                <a:solidFill>
                  <a:schemeClr val="tx1">
                    <a:lumMod val="95000"/>
                  </a:schemeClr>
                </a:solidFill>
                <a:latin typeface="Open Sans" panose="020B0606030504020204" pitchFamily="34" charset="0"/>
              </a:rPr>
              <a:t>Wi-Fi Internet Complimentary</a:t>
            </a:r>
          </a:p>
          <a:p>
            <a:pPr>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Library</a:t>
            </a:r>
          </a:p>
          <a:p>
            <a:pPr>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Conference Rooms</a:t>
            </a:r>
          </a:p>
          <a:p>
            <a:pPr>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Meeting &amp; Banquet Facilities</a:t>
            </a:r>
          </a:p>
          <a:p>
            <a:pPr>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Terrace</a:t>
            </a:r>
          </a:p>
          <a:p>
            <a:pPr algn="just">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Multilingual Staff</a:t>
            </a:r>
          </a:p>
          <a:p>
            <a:pPr>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Outdoor Swimming Pool (Seasonal)</a:t>
            </a:r>
          </a:p>
          <a:p>
            <a:pPr>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Fax/Photocopying</a:t>
            </a:r>
          </a:p>
          <a:p>
            <a:pPr>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Currency Exchange</a:t>
            </a:r>
          </a:p>
          <a:p>
            <a:pPr>
              <a:buFont typeface="Wingdings" panose="05000000000000000000" pitchFamily="2" charset="2"/>
              <a:buChar char="v"/>
            </a:pPr>
            <a:endParaRPr lang="en-GB" sz="5500" b="0" i="0" dirty="0">
              <a:solidFill>
                <a:schemeClr val="tx1">
                  <a:lumMod val="95000"/>
                </a:schemeClr>
              </a:solidFill>
              <a:effectLst/>
              <a:latin typeface="Open Sans" panose="020B0606030504020204" pitchFamily="34" charset="0"/>
            </a:endParaRPr>
          </a:p>
        </p:txBody>
      </p:sp>
      <p:sp>
        <p:nvSpPr>
          <p:cNvPr id="4" name="Content Placeholder 3">
            <a:extLst>
              <a:ext uri="{FF2B5EF4-FFF2-40B4-BE49-F238E27FC236}">
                <a16:creationId xmlns:a16="http://schemas.microsoft.com/office/drawing/2014/main" id="{7708852F-32FA-D250-1B5A-0E71C43C89AA}"/>
              </a:ext>
            </a:extLst>
          </p:cNvPr>
          <p:cNvSpPr>
            <a:spLocks noGrp="1"/>
          </p:cNvSpPr>
          <p:nvPr>
            <p:ph sz="half" idx="2"/>
          </p:nvPr>
        </p:nvSpPr>
        <p:spPr>
          <a:xfrm>
            <a:off x="6276952" y="3009418"/>
            <a:ext cx="4480560" cy="3530278"/>
          </a:xfrm>
        </p:spPr>
        <p:txBody>
          <a:bodyPr>
            <a:normAutofit fontScale="25000" lnSpcReduction="20000"/>
          </a:bodyPr>
          <a:lstStyle/>
          <a:p>
            <a:pPr algn="just">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Rooms Service</a:t>
            </a:r>
          </a:p>
          <a:p>
            <a:pPr algn="just">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Laundry &amp; Dry Cleaning</a:t>
            </a:r>
          </a:p>
          <a:p>
            <a:pPr algn="just">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Valet Parking</a:t>
            </a:r>
          </a:p>
          <a:p>
            <a:pPr algn="just">
              <a:buFont typeface="Wingdings" panose="05000000000000000000" pitchFamily="2" charset="2"/>
              <a:buChar char="v"/>
            </a:pPr>
            <a:r>
              <a:rPr lang="en-GB" sz="6400" b="0" i="0" dirty="0">
                <a:solidFill>
                  <a:schemeClr val="tx1">
                    <a:lumMod val="95000"/>
                  </a:schemeClr>
                </a:solidFill>
                <a:effectLst/>
                <a:latin typeface="Open Sans" panose="020B0606030504020204" pitchFamily="34" charset="0"/>
              </a:rPr>
              <a:t>Luggage Storage</a:t>
            </a:r>
          </a:p>
          <a:p>
            <a:pPr algn="just">
              <a:buFont typeface="Wingdings" panose="05000000000000000000" pitchFamily="2" charset="2"/>
              <a:buChar char="v"/>
            </a:pPr>
            <a:r>
              <a:rPr lang="en-GB" sz="6500" dirty="0">
                <a:solidFill>
                  <a:schemeClr val="tx1">
                    <a:lumMod val="95000"/>
                  </a:schemeClr>
                </a:solidFill>
                <a:latin typeface="Open Sans" panose="020B0606030504020204" pitchFamily="34" charset="0"/>
              </a:rPr>
              <a:t>Rooms &amp; Facilities for Disabled Guests</a:t>
            </a:r>
          </a:p>
          <a:p>
            <a:pPr algn="just">
              <a:buFont typeface="Wingdings" panose="05000000000000000000" pitchFamily="2" charset="2"/>
              <a:buChar char="v"/>
            </a:pPr>
            <a:r>
              <a:rPr lang="en-GB" sz="6500" dirty="0">
                <a:solidFill>
                  <a:schemeClr val="tx1">
                    <a:lumMod val="95000"/>
                  </a:schemeClr>
                </a:solidFill>
                <a:latin typeface="Open Sans" panose="020B0606030504020204" pitchFamily="34" charset="0"/>
              </a:rPr>
              <a:t>Non-Smoking Rooms</a:t>
            </a:r>
          </a:p>
          <a:p>
            <a:pPr algn="just">
              <a:buFont typeface="Wingdings" panose="05000000000000000000" pitchFamily="2" charset="2"/>
              <a:buChar char="v"/>
            </a:pPr>
            <a:r>
              <a:rPr lang="en-GB" sz="6500" dirty="0">
                <a:solidFill>
                  <a:schemeClr val="tx1">
                    <a:lumMod val="95000"/>
                  </a:schemeClr>
                </a:solidFill>
                <a:latin typeface="Open Sans" panose="020B0606030504020204" pitchFamily="34" charset="0"/>
              </a:rPr>
              <a:t>Sound proofed rooms</a:t>
            </a:r>
          </a:p>
          <a:p>
            <a:pPr algn="just">
              <a:buFont typeface="Wingdings" panose="05000000000000000000" pitchFamily="2" charset="2"/>
              <a:buChar char="v"/>
            </a:pPr>
            <a:r>
              <a:rPr lang="en-GB" sz="6500" dirty="0">
                <a:solidFill>
                  <a:schemeClr val="tx1">
                    <a:lumMod val="95000"/>
                  </a:schemeClr>
                </a:solidFill>
                <a:latin typeface="Open Sans" panose="020B0606030504020204" pitchFamily="34" charset="0"/>
              </a:rPr>
              <a:t>Central Heating/Cooling</a:t>
            </a:r>
          </a:p>
          <a:p>
            <a:pPr algn="just">
              <a:buFont typeface="Wingdings" panose="05000000000000000000" pitchFamily="2" charset="2"/>
              <a:buChar char="v"/>
            </a:pPr>
            <a:r>
              <a:rPr lang="en-GB" sz="6500" dirty="0">
                <a:solidFill>
                  <a:schemeClr val="tx1">
                    <a:lumMod val="95000"/>
                  </a:schemeClr>
                </a:solidFill>
                <a:latin typeface="Open Sans" panose="020B0606030504020204" pitchFamily="34" charset="0"/>
              </a:rPr>
              <a:t>Restaurant</a:t>
            </a:r>
          </a:p>
          <a:p>
            <a:pPr algn="just">
              <a:buFont typeface="Wingdings" panose="05000000000000000000" pitchFamily="2" charset="2"/>
              <a:buChar char="v"/>
            </a:pPr>
            <a:r>
              <a:rPr lang="en-GB" sz="6500" dirty="0">
                <a:solidFill>
                  <a:schemeClr val="tx1">
                    <a:lumMod val="95000"/>
                  </a:schemeClr>
                </a:solidFill>
                <a:latin typeface="Open Sans" panose="020B0606030504020204" pitchFamily="34" charset="0"/>
              </a:rPr>
              <a:t>Bars</a:t>
            </a:r>
          </a:p>
        </p:txBody>
      </p:sp>
      <p:pic>
        <p:nvPicPr>
          <p:cNvPr id="7170" name="Picture 2">
            <a:extLst>
              <a:ext uri="{FF2B5EF4-FFF2-40B4-BE49-F238E27FC236}">
                <a16:creationId xmlns:a16="http://schemas.microsoft.com/office/drawing/2014/main" id="{5E66DA8D-2AA6-D7D8-A20D-024F237A4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26" y="162046"/>
            <a:ext cx="4174602" cy="26183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70ABBB1-EE1A-AAA3-94BF-8B1B42E6D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235" y="162046"/>
            <a:ext cx="4271994" cy="267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57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65544C5F-0163-48BD-8D7E-C2DDFE20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AF20B977-4579-4F70-CE39-2BCA8576ACBE}"/>
              </a:ext>
            </a:extLst>
          </p:cNvPr>
          <p:cNvSpPr>
            <a:spLocks noGrp="1"/>
          </p:cNvSpPr>
          <p:nvPr>
            <p:ph type="title"/>
          </p:nvPr>
        </p:nvSpPr>
        <p:spPr>
          <a:xfrm rot="5400000">
            <a:off x="9414053" y="3163738"/>
            <a:ext cx="4834128" cy="850567"/>
          </a:xfrm>
        </p:spPr>
        <p:txBody>
          <a:bodyPr vert="horz" lIns="91440" tIns="45720" rIns="91440" bIns="45720" rtlCol="0" anchor="b">
            <a:normAutofit/>
          </a:bodyPr>
          <a:lstStyle/>
          <a:p>
            <a:r>
              <a:rPr lang="en-US" sz="4000" dirty="0"/>
              <a:t>Rooms and Prices</a:t>
            </a:r>
          </a:p>
        </p:txBody>
      </p:sp>
      <p:sp>
        <p:nvSpPr>
          <p:cNvPr id="3" name="Content Placeholder 2">
            <a:extLst>
              <a:ext uri="{FF2B5EF4-FFF2-40B4-BE49-F238E27FC236}">
                <a16:creationId xmlns:a16="http://schemas.microsoft.com/office/drawing/2014/main" id="{DAD0F234-7051-44DC-BB81-B46CD927602A}"/>
              </a:ext>
            </a:extLst>
          </p:cNvPr>
          <p:cNvSpPr>
            <a:spLocks noGrp="1"/>
          </p:cNvSpPr>
          <p:nvPr>
            <p:ph sz="half" idx="1"/>
          </p:nvPr>
        </p:nvSpPr>
        <p:spPr>
          <a:xfrm>
            <a:off x="1219804" y="1565752"/>
            <a:ext cx="4954920" cy="4046538"/>
          </a:xfrm>
        </p:spPr>
        <p:txBody>
          <a:bodyPr vert="horz" lIns="91440" tIns="45720" rIns="91440" bIns="45720" rtlCol="0">
            <a:normAutofit/>
          </a:bodyPr>
          <a:lstStyle/>
          <a:p>
            <a:pPr marL="0">
              <a:buNone/>
            </a:pPr>
            <a:r>
              <a:rPr lang="en-US" b="0" i="0" dirty="0">
                <a:effectLst/>
              </a:rPr>
              <a:t>SINGLE  ROOM BB  --&gt; 210 euro /night</a:t>
            </a:r>
          </a:p>
          <a:p>
            <a:endParaRPr lang="en-US" dirty="0">
              <a:highlight>
                <a:srgbClr val="FFFFFF"/>
              </a:highlight>
            </a:endParaRPr>
          </a:p>
          <a:p>
            <a:endParaRPr lang="en-US" b="0" i="0" dirty="0">
              <a:effectLst/>
              <a:highlight>
                <a:srgbClr val="FFFFFF"/>
              </a:highlight>
            </a:endParaRPr>
          </a:p>
          <a:p>
            <a:endParaRPr lang="en-US" dirty="0">
              <a:highlight>
                <a:srgbClr val="FFFFFF"/>
              </a:highlight>
            </a:endParaRPr>
          </a:p>
          <a:p>
            <a:endParaRPr lang="en-US" b="0" i="0" dirty="0">
              <a:effectLst/>
            </a:endParaRPr>
          </a:p>
          <a:p>
            <a:endParaRPr lang="en-US" b="0" i="0" dirty="0">
              <a:effectLst/>
            </a:endParaRPr>
          </a:p>
          <a:p>
            <a:pPr marL="0">
              <a:buNone/>
            </a:pPr>
            <a:r>
              <a:rPr lang="en-US" b="0" i="0" dirty="0">
                <a:effectLst/>
              </a:rPr>
              <a:t>DOUBLE ROOM BB  --&gt; 230 euro /night</a:t>
            </a:r>
          </a:p>
          <a:p>
            <a:endParaRPr lang="en-US" dirty="0"/>
          </a:p>
        </p:txBody>
      </p:sp>
      <p:pic>
        <p:nvPicPr>
          <p:cNvPr id="8196" name="Picture 4">
            <a:extLst>
              <a:ext uri="{FF2B5EF4-FFF2-40B4-BE49-F238E27FC236}">
                <a16:creationId xmlns:a16="http://schemas.microsoft.com/office/drawing/2014/main" id="{FA7422EF-DD0E-AC45-6068-A43F579404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 r="2" b="2"/>
          <a:stretch/>
        </p:blipFill>
        <p:spPr bwMode="auto">
          <a:xfrm>
            <a:off x="6746828" y="640081"/>
            <a:ext cx="3973908" cy="262889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060A0DDC-344C-08A7-F1CA-F2D8CCB6B2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02" r="2" b="2"/>
          <a:stretch/>
        </p:blipFill>
        <p:spPr bwMode="auto">
          <a:xfrm>
            <a:off x="6746828" y="3589021"/>
            <a:ext cx="3973908" cy="262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913609"/>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docProps/app.xml><?xml version="1.0" encoding="utf-8"?>
<Properties xmlns="http://schemas.openxmlformats.org/officeDocument/2006/extended-properties" xmlns:vt="http://schemas.openxmlformats.org/officeDocument/2006/docPropsVTypes">
  <Template>View</Template>
  <TotalTime>7019</TotalTime>
  <Words>867</Words>
  <Application>Microsoft Macintosh PowerPoint</Application>
  <PresentationFormat>Widescreen</PresentationFormat>
  <Paragraphs>98</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Bell MT</vt:lpstr>
      <vt:lpstr>Century Schoolbook</vt:lpstr>
      <vt:lpstr>Open Sans</vt:lpstr>
      <vt:lpstr>Ubuntu</vt:lpstr>
      <vt:lpstr>verdana</vt:lpstr>
      <vt:lpstr>verdana</vt:lpstr>
      <vt:lpstr>Wingdings</vt:lpstr>
      <vt:lpstr>Wingdings 2</vt:lpstr>
      <vt:lpstr>View</vt:lpstr>
      <vt:lpstr>Meeting 2025 Mid-May – Mid-June</vt:lpstr>
      <vt:lpstr>Kastri Domotel Athens</vt:lpstr>
      <vt:lpstr>Venue</vt:lpstr>
      <vt:lpstr>Facilities</vt:lpstr>
      <vt:lpstr>Rooms and Prices</vt:lpstr>
      <vt:lpstr>PowerPoint Presentation</vt:lpstr>
      <vt:lpstr>Venue</vt:lpstr>
      <vt:lpstr>Facilities</vt:lpstr>
      <vt:lpstr>Rooms and Prices</vt:lpstr>
      <vt:lpstr>Venue Proposals  Nafplio </vt:lpstr>
      <vt:lpstr>PowerPoint Presentation</vt:lpstr>
      <vt:lpstr>Venue</vt:lpstr>
      <vt:lpstr>Faclities</vt:lpstr>
      <vt:lpstr>Rooms and Prices</vt:lpstr>
      <vt:lpstr>Nafplia Palace</vt:lpstr>
      <vt:lpstr>PowerPoint Presentation</vt:lpstr>
      <vt:lpstr>Facilities</vt:lpstr>
      <vt:lpstr>Rooms and Prices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Ilia Bai</dc:creator>
  <cp:lastModifiedBy>Schuster, Gregory L. (LARC-E302)</cp:lastModifiedBy>
  <cp:revision>5</cp:revision>
  <dcterms:created xsi:type="dcterms:W3CDTF">2024-06-18T10:50:47Z</dcterms:created>
  <dcterms:modified xsi:type="dcterms:W3CDTF">2024-06-24T00:33:15Z</dcterms:modified>
</cp:coreProperties>
</file>