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2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FF20D-8E2E-214B-BD74-9C779B43754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57346-C6E8-4A4A-8A96-2B011866C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2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561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7007-DBE7-754A-874B-CC81A6176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84258-83CD-D142-AD90-AE6B3A946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D3A28-9CF1-ED4A-9565-7BA6231F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7A372-6E6B-5E41-AEFD-E7677D75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055FB-0503-5745-A038-ABA9161F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3937-CDC7-124C-BE4B-1DAE0281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BE4E9-5A67-7949-A4DD-489F6F7B4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B1E4F-743C-0F41-B15B-B683B12D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8836F-BD3D-D845-B177-0D66BAE4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998B1-D185-B543-B0A1-E6580088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5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5027C-55FB-464E-9107-CF963EA2A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72EDB-B7A6-5841-A183-32DE42495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2C12B-81ED-A842-9AB9-28B0A447C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E7D71-23A8-9C4E-93A0-4FD39E74A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91B74-84C6-6241-BD0D-FC833C6F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Title and Content">
  <p:cSld name="5_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8"/>
          <p:cNvSpPr/>
          <p:nvPr/>
        </p:nvSpPr>
        <p:spPr>
          <a:xfrm>
            <a:off x="0" y="-19393"/>
            <a:ext cx="12192000" cy="6887665"/>
          </a:xfrm>
          <a:prstGeom prst="rect">
            <a:avLst/>
          </a:prstGeom>
          <a:gradFill>
            <a:gsLst>
              <a:gs pos="0">
                <a:srgbClr val="255B74"/>
              </a:gs>
              <a:gs pos="25000">
                <a:srgbClr val="255B74"/>
              </a:gs>
              <a:gs pos="91000">
                <a:srgbClr val="C3873A"/>
              </a:gs>
              <a:gs pos="100000">
                <a:srgbClr val="C3873A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" name="Google Shape;16;p28"/>
          <p:cNvGrpSpPr/>
          <p:nvPr/>
        </p:nvGrpSpPr>
        <p:grpSpPr>
          <a:xfrm>
            <a:off x="517664" y="-19393"/>
            <a:ext cx="4628149" cy="6890327"/>
            <a:chOff x="3308351" y="2370138"/>
            <a:chExt cx="2760662" cy="4110037"/>
          </a:xfrm>
        </p:grpSpPr>
        <p:sp>
          <p:nvSpPr>
            <p:cNvPr id="17" name="Google Shape;17;p28"/>
            <p:cNvSpPr/>
            <p:nvPr/>
          </p:nvSpPr>
          <p:spPr>
            <a:xfrm>
              <a:off x="4494213" y="2370138"/>
              <a:ext cx="1574800" cy="3676650"/>
            </a:xfrm>
            <a:custGeom>
              <a:avLst/>
              <a:gdLst/>
              <a:ahLst/>
              <a:cxnLst/>
              <a:rect l="l" t="t" r="r" b="b"/>
              <a:pathLst>
                <a:path w="828" h="1936" extrusionOk="0">
                  <a:moveTo>
                    <a:pt x="239" y="1416"/>
                  </a:moveTo>
                  <a:cubicBezTo>
                    <a:pt x="273" y="1728"/>
                    <a:pt x="387" y="1936"/>
                    <a:pt x="387" y="1936"/>
                  </a:cubicBezTo>
                  <a:cubicBezTo>
                    <a:pt x="271" y="1756"/>
                    <a:pt x="186" y="1583"/>
                    <a:pt x="127" y="1417"/>
                  </a:cubicBezTo>
                  <a:lnTo>
                    <a:pt x="239" y="1416"/>
                  </a:lnTo>
                  <a:close/>
                  <a:moveTo>
                    <a:pt x="273" y="883"/>
                  </a:moveTo>
                  <a:cubicBezTo>
                    <a:pt x="342" y="603"/>
                    <a:pt x="503" y="296"/>
                    <a:pt x="828" y="3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82" y="241"/>
                    <a:pt x="0" y="540"/>
                    <a:pt x="18" y="883"/>
                  </a:cubicBezTo>
                  <a:lnTo>
                    <a:pt x="273" y="883"/>
                  </a:lnTo>
                  <a:close/>
                </a:path>
              </a:pathLst>
            </a:custGeom>
            <a:gradFill>
              <a:gsLst>
                <a:gs pos="0">
                  <a:srgbClr val="8ACCEC"/>
                </a:gs>
                <a:gs pos="100000">
                  <a:srgbClr val="6BB7E0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28"/>
            <p:cNvSpPr/>
            <p:nvPr/>
          </p:nvSpPr>
          <p:spPr>
            <a:xfrm>
              <a:off x="3343276" y="5254625"/>
              <a:ext cx="542925" cy="1223962"/>
            </a:xfrm>
            <a:custGeom>
              <a:avLst/>
              <a:gdLst/>
              <a:ahLst/>
              <a:cxnLst/>
              <a:rect l="l" t="t" r="r" b="b"/>
              <a:pathLst>
                <a:path w="286" h="645" extrusionOk="0">
                  <a:moveTo>
                    <a:pt x="286" y="645"/>
                  </a:moveTo>
                  <a:cubicBezTo>
                    <a:pt x="167" y="471"/>
                    <a:pt x="62" y="257"/>
                    <a:pt x="0" y="0"/>
                  </a:cubicBezTo>
                  <a:cubicBezTo>
                    <a:pt x="0" y="0"/>
                    <a:pt x="14" y="282"/>
                    <a:pt x="166" y="645"/>
                  </a:cubicBezTo>
                  <a:lnTo>
                    <a:pt x="286" y="645"/>
                  </a:lnTo>
                  <a:close/>
                </a:path>
              </a:pathLst>
            </a:custGeom>
            <a:solidFill>
              <a:srgbClr val="ABD5E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28"/>
            <p:cNvSpPr/>
            <p:nvPr/>
          </p:nvSpPr>
          <p:spPr>
            <a:xfrm>
              <a:off x="3308351" y="2376488"/>
              <a:ext cx="2270125" cy="4103687"/>
            </a:xfrm>
            <a:custGeom>
              <a:avLst/>
              <a:gdLst/>
              <a:ahLst/>
              <a:cxnLst/>
              <a:rect l="l" t="t" r="r" b="b"/>
              <a:pathLst>
                <a:path w="1193" h="2162" extrusionOk="0">
                  <a:moveTo>
                    <a:pt x="32" y="1413"/>
                  </a:moveTo>
                  <a:cubicBezTo>
                    <a:pt x="79" y="1653"/>
                    <a:pt x="178" y="1910"/>
                    <a:pt x="361" y="2161"/>
                  </a:cubicBezTo>
                  <a:cubicBezTo>
                    <a:pt x="362" y="2162"/>
                    <a:pt x="1193" y="2161"/>
                    <a:pt x="1193" y="2161"/>
                  </a:cubicBezTo>
                  <a:cubicBezTo>
                    <a:pt x="1113" y="2085"/>
                    <a:pt x="1034" y="2000"/>
                    <a:pt x="955" y="1903"/>
                  </a:cubicBezTo>
                  <a:cubicBezTo>
                    <a:pt x="955" y="1903"/>
                    <a:pt x="812" y="1718"/>
                    <a:pt x="704" y="1413"/>
                  </a:cubicBezTo>
                  <a:lnTo>
                    <a:pt x="32" y="1413"/>
                  </a:lnTo>
                  <a:close/>
                  <a:moveTo>
                    <a:pt x="0" y="879"/>
                  </a:moveTo>
                  <a:cubicBezTo>
                    <a:pt x="25" y="534"/>
                    <a:pt x="126" y="299"/>
                    <a:pt x="126" y="299"/>
                  </a:cubicBezTo>
                  <a:cubicBezTo>
                    <a:pt x="173" y="190"/>
                    <a:pt x="220" y="94"/>
                    <a:pt x="275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599" y="319"/>
                    <a:pt x="569" y="617"/>
                    <a:pt x="590" y="879"/>
                  </a:cubicBezTo>
                  <a:lnTo>
                    <a:pt x="0" y="879"/>
                  </a:lnTo>
                  <a:close/>
                </a:path>
              </a:pathLst>
            </a:custGeom>
            <a:gradFill>
              <a:gsLst>
                <a:gs pos="0">
                  <a:srgbClr val="9FDCF2"/>
                </a:gs>
                <a:gs pos="85000">
                  <a:srgbClr val="52B3D9"/>
                </a:gs>
                <a:gs pos="100000">
                  <a:srgbClr val="52B3D9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" name="Google Shape;20;p28"/>
          <p:cNvSpPr/>
          <p:nvPr/>
        </p:nvSpPr>
        <p:spPr>
          <a:xfrm>
            <a:off x="0" y="203200"/>
            <a:ext cx="12192000" cy="618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8"/>
          <p:cNvSpPr txBox="1">
            <a:spLocks noGrp="1"/>
          </p:cNvSpPr>
          <p:nvPr>
            <p:ph type="title"/>
          </p:nvPr>
        </p:nvSpPr>
        <p:spPr>
          <a:xfrm>
            <a:off x="952500" y="1104144"/>
            <a:ext cx="1039368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8"/>
          <p:cNvSpPr txBox="1">
            <a:spLocks noGrp="1"/>
          </p:cNvSpPr>
          <p:nvPr>
            <p:ph type="body" idx="1"/>
          </p:nvPr>
        </p:nvSpPr>
        <p:spPr>
          <a:xfrm>
            <a:off x="952500" y="2271860"/>
            <a:ext cx="10619923" cy="1623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sldNum" idx="12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251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4D7A3-A80C-2E4D-9F2A-C4E9BD62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0B3A2-5BEF-9B4A-96CA-92980403E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19210-C197-BB46-A866-10D8825CF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65536-EB00-AD42-86AC-684C38FB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D03BA-BF1A-6C48-8B6C-33FAF11B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5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4FCEB-7B16-FB4D-83B0-28C9AFDA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A73C7-4BE9-F246-B6C4-9920F404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DED62-46FE-5B4F-9492-B9E226BE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3C472-CED8-FC42-A883-EFBFDA21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86A38-A941-5545-AFA8-C71D7269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8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D0897-085E-244F-A327-43932890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5A310-7111-9D4D-9208-C2117A933C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346E8-9926-A74B-9BB1-AC26E7334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664E7-5009-2A46-B926-75EB79C0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06E9B-2235-FC49-84B2-32287DCF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ABA33-0856-DC4F-BB6D-4B124B24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1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D27FB-CF62-0449-9558-49051EE4A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6A69D-3A0D-F84C-B71D-AEF113696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9B6F6-8158-7140-A233-576B6F843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57422C-4689-484B-8F6E-0311107F3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2CBADD-12FE-A046-9C9F-57FC78973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3D2D8-DFD0-A64B-BA52-832E049B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C36057-0210-3B42-AC12-1CF8F955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7EABC-A7F3-5F43-8B0C-78EC7A42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6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0AAA-5614-A443-9562-F3E69C795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995331-57ED-B448-9B10-1B822E23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281A5-8A20-C543-BF05-9ABF3917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A5859-3121-9E4A-90D8-CA00451D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0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482D32-7030-6C41-BF06-1DF496D0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1D0F3-1E97-1C42-9D1B-6B1317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C3DA9-BCF0-BA4E-85E5-28823851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3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52D9-F87A-9348-B6D3-2A747201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F405C-81EF-5644-A0EE-66488824C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2CD93-6214-514E-9D7B-56A571310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F97B4-7319-E44E-9D54-92BE7946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A318-9F57-754D-9C72-FEC7C14F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5EF16-893A-CB41-9FB1-6F030AFF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7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CD81-E31F-5C42-B50D-008152B4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66528C-3C45-E648-B05E-C630587B4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E620E-DABB-794B-B3F9-293D65514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72318-7652-174D-9C83-429A7141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53C2E-E2BC-B24C-AB8D-BB3AE6A96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77565-0A8B-BA4C-81B8-F307C835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297A48-6477-D54A-AF07-7E021F34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208EB-63E3-F746-89C2-C4F3ABEE3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AF0B4-779D-A441-AE3D-2A65EB84C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4840-1AD5-6D40-B60C-808617A59E21}" type="datetimeFigureOut">
              <a:rPr lang="en-US" smtClean="0"/>
              <a:t>5/25/22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7E53B-E158-4848-86B8-42FC8283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0089B-A914-1B4C-93F0-A8DFA5AEA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0586-8C63-964C-BABD-2976A478E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1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>
            <a:off x="10390683" y="5651368"/>
            <a:ext cx="184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/>
          <p:nvPr/>
        </p:nvSpPr>
        <p:spPr>
          <a:xfrm>
            <a:off x="1193975" y="203200"/>
            <a:ext cx="10102916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244D60"/>
              </a:buClr>
              <a:buSzPts val="3200"/>
            </a:pPr>
            <a:r>
              <a:rPr lang="en-US" sz="2800" b="1" dirty="0" err="1">
                <a:solidFill>
                  <a:srgbClr val="244D60"/>
                </a:solidFill>
                <a:latin typeface="Arial Narrow"/>
                <a:ea typeface="Arial Narrow"/>
                <a:cs typeface="Arial Narrow"/>
                <a:sym typeface="Arial Narrow"/>
              </a:rPr>
              <a:t>Lamsal</a:t>
            </a:r>
            <a:r>
              <a:rPr lang="en-US" sz="2800" b="1" dirty="0">
                <a:solidFill>
                  <a:srgbClr val="244D60"/>
                </a:solidFill>
                <a:latin typeface="Arial Narrow"/>
                <a:ea typeface="Arial Narrow"/>
                <a:cs typeface="Arial Narrow"/>
                <a:sym typeface="Arial Narrow"/>
              </a:rPr>
              <a:t>–Sensitivity of tropospheric NO</a:t>
            </a:r>
            <a:r>
              <a:rPr lang="en-US" sz="2800" b="1" baseline="-25000" dirty="0">
                <a:solidFill>
                  <a:srgbClr val="244D60"/>
                </a:solidFill>
                <a:latin typeface="Arial Narrow"/>
                <a:ea typeface="Arial Narrow"/>
                <a:cs typeface="Arial Narrow"/>
                <a:sym typeface="Arial Narrow"/>
              </a:rPr>
              <a:t>2</a:t>
            </a:r>
            <a:r>
              <a:rPr lang="en-US" sz="2800" b="1" dirty="0">
                <a:solidFill>
                  <a:srgbClr val="244D60"/>
                </a:solidFill>
                <a:latin typeface="Arial Narrow"/>
                <a:ea typeface="Arial Narrow"/>
                <a:cs typeface="Arial Narrow"/>
                <a:sym typeface="Arial Narrow"/>
              </a:rPr>
              <a:t> retrievals to diurnal…..</a:t>
            </a:r>
          </a:p>
          <a:p>
            <a:pPr algn="ctr">
              <a:buClr>
                <a:srgbClr val="244D60"/>
              </a:buClr>
              <a:buSzPts val="3200"/>
            </a:pPr>
            <a:r>
              <a:rPr lang="en-US" u="sng" strike="noStrike" cap="none" dirty="0">
                <a:latin typeface="Arial Narrow" panose="020B0604020202020204" pitchFamily="34" charset="0"/>
                <a:ea typeface="Arial Narrow"/>
                <a:cs typeface="Arial Narrow" panose="020B0604020202020204" pitchFamily="34" charset="0"/>
                <a:sym typeface="Arial Narrow"/>
              </a:rPr>
              <a:t>Lok </a:t>
            </a:r>
            <a:r>
              <a:rPr lang="en-US" u="sng" strike="noStrike" cap="none" dirty="0" err="1">
                <a:latin typeface="Arial Narrow" panose="020B0604020202020204" pitchFamily="34" charset="0"/>
                <a:ea typeface="Arial Narrow"/>
                <a:cs typeface="Arial Narrow" panose="020B0604020202020204" pitchFamily="34" charset="0"/>
                <a:sym typeface="Arial Narrow"/>
              </a:rPr>
              <a:t>Lamsal</a:t>
            </a:r>
            <a:r>
              <a:rPr lang="en-US" dirty="0">
                <a:latin typeface="Arial Narrow" panose="020B0604020202020204" pitchFamily="34" charset="0"/>
                <a:ea typeface="Arial Narrow"/>
                <a:cs typeface="Arial Narrow" panose="020B0604020202020204" pitchFamily="34" charset="0"/>
                <a:sym typeface="Arial Narrow"/>
              </a:rPr>
              <a:t> (</a:t>
            </a:r>
            <a:r>
              <a:rPr lang="en-US" u="none" strike="noStrike" cap="none" dirty="0">
                <a:latin typeface="Arial Narrow" panose="020B0604020202020204" pitchFamily="34" charset="0"/>
                <a:ea typeface="Arial Narrow"/>
                <a:cs typeface="Arial Narrow" panose="020B0604020202020204" pitchFamily="34" charset="0"/>
                <a:sym typeface="Arial Narrow"/>
              </a:rPr>
              <a:t>UMBC/NASA GSFC), </a:t>
            </a:r>
            <a:r>
              <a:rPr lang="en-US" dirty="0">
                <a:latin typeface="Arial Narrow" panose="020B0604020202020204" pitchFamily="34" charset="0"/>
                <a:cs typeface="Arial Narrow" panose="020B0604020202020204" pitchFamily="34" charset="0"/>
              </a:rPr>
              <a:t>Melanie Follett-Cook, Kenneth Pickering, Christopher Loughner, William Swartz, </a:t>
            </a:r>
            <a:r>
              <a:rPr lang="en-US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Sungyeon</a:t>
            </a:r>
            <a:r>
              <a:rPr lang="en-US" dirty="0">
                <a:latin typeface="Arial Narrow" panose="020B0604020202020204" pitchFamily="34" charset="0"/>
                <a:cs typeface="Arial Narrow" panose="020B0604020202020204" pitchFamily="34" charset="0"/>
              </a:rPr>
              <a:t> Choi, Scott </a:t>
            </a:r>
            <a:r>
              <a:rPr lang="en-US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Janz</a:t>
            </a:r>
            <a:r>
              <a:rPr lang="en-US" dirty="0">
                <a:latin typeface="Arial Narrow" panose="020B0604020202020204" pitchFamily="34" charset="0"/>
                <a:cs typeface="Arial Narrow" panose="020B0604020202020204" pitchFamily="34" charset="0"/>
              </a:rPr>
              <a:t>, Dale Allen, </a:t>
            </a:r>
            <a:r>
              <a:rPr lang="en-US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Nickolay</a:t>
            </a:r>
            <a:r>
              <a:rPr lang="en-US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en-US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Krotkov</a:t>
            </a:r>
            <a:r>
              <a:rPr lang="en-US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endParaRPr sz="4400" b="1" i="0" u="none" strike="noStrike" cap="none" dirty="0">
              <a:solidFill>
                <a:srgbClr val="244D6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" name="Google Shape;151;p1"/>
          <p:cNvCxnSpPr/>
          <p:nvPr/>
        </p:nvCxnSpPr>
        <p:spPr>
          <a:xfrm flipH="1">
            <a:off x="380872" y="1321768"/>
            <a:ext cx="11430256" cy="21214"/>
          </a:xfrm>
          <a:prstGeom prst="straightConnector1">
            <a:avLst/>
          </a:prstGeom>
          <a:noFill/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229590-6CCA-5E42-83A7-E8168A61A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5879" y="251912"/>
            <a:ext cx="1169511" cy="11695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FB8860-E159-1B7D-0229-E564886FE3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69" y="253195"/>
            <a:ext cx="1143000" cy="11430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671684AE-B455-0934-6795-D85E6366E34F}"/>
              </a:ext>
            </a:extLst>
          </p:cNvPr>
          <p:cNvGrpSpPr/>
          <p:nvPr/>
        </p:nvGrpSpPr>
        <p:grpSpPr>
          <a:xfrm>
            <a:off x="4315242" y="3472413"/>
            <a:ext cx="7532830" cy="2769781"/>
            <a:chOff x="3956422" y="2395963"/>
            <a:chExt cx="7532830" cy="276978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5432282-9858-C6A3-4F42-2D7A28BD0E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209" t="40854" b="10990"/>
            <a:stretch/>
          </p:blipFill>
          <p:spPr>
            <a:xfrm>
              <a:off x="4178467" y="2696864"/>
              <a:ext cx="7310785" cy="2468880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677058D-2381-D8BE-451D-6AF5E9DE03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5512" t="20796" r="62745" b="62192"/>
            <a:stretch/>
          </p:blipFill>
          <p:spPr>
            <a:xfrm>
              <a:off x="5752616" y="3522541"/>
              <a:ext cx="1006998" cy="980015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C8AF950-FA4A-4B78-B15F-1AD70F63B8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20160" r="95791" b="26126"/>
            <a:stretch/>
          </p:blipFill>
          <p:spPr>
            <a:xfrm>
              <a:off x="3956422" y="2395963"/>
              <a:ext cx="298650" cy="256032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87D093D-DCA8-285B-892D-44A24EBF66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97365"/>
            <a:stretch/>
          </p:blipFill>
          <p:spPr>
            <a:xfrm>
              <a:off x="3968001" y="2519431"/>
              <a:ext cx="7315200" cy="129464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0930BD2B-4364-A452-B614-29B21606DD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8948" y="1465406"/>
            <a:ext cx="3941796" cy="19202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8687C4-3E50-7062-E8E5-945C66A9155B}"/>
                  </a:ext>
                </a:extLst>
              </p:cNvPr>
              <p:cNvSpPr txBox="1"/>
              <p:nvPr/>
            </p:nvSpPr>
            <p:spPr>
              <a:xfrm>
                <a:off x="127326" y="1608880"/>
                <a:ext cx="4187915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/>
                  <a:t>How much error one can possibly introduce in NO</a:t>
                </a:r>
                <a:r>
                  <a:rPr lang="en-US" baseline="-25000" dirty="0"/>
                  <a:t>2</a:t>
                </a:r>
                <a:r>
                  <a:rPr lang="en-US" dirty="0"/>
                  <a:t> retrievals through model-derived a-priori NO</a:t>
                </a:r>
                <a:r>
                  <a:rPr lang="en-US" baseline="-25000" dirty="0"/>
                  <a:t>2</a:t>
                </a:r>
                <a:r>
                  <a:rPr lang="en-US" dirty="0"/>
                  <a:t> profiles?; applicable for other species as well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/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/>
                  <a:t>Conducted simulation and retrieval studies using observations and model during NASA DISCOVER-AQ campaign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/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/>
                  <a:t>Three CMAQ simulations: </a:t>
                </a:r>
                <a:r>
                  <a:rPr lang="en-US" b="1" dirty="0"/>
                  <a:t>BASE</a:t>
                </a:r>
                <a:r>
                  <a:rPr lang="en-US" dirty="0"/>
                  <a:t>, </a:t>
                </a:r>
                <a:r>
                  <a:rPr lang="en-US" b="1" dirty="0"/>
                  <a:t>EMIS-CHEM</a:t>
                </a:r>
                <a:r>
                  <a:rPr lang="en-US" dirty="0"/>
                  <a:t> (perturbing mobile NO</a:t>
                </a:r>
                <a:r>
                  <a:rPr lang="en-US" baseline="-25000" dirty="0"/>
                  <a:t>x</a:t>
                </a:r>
                <a:r>
                  <a:rPr lang="en-US" dirty="0"/>
                  <a:t> emissions &amp; chemistry), and </a:t>
                </a:r>
                <a:r>
                  <a:rPr lang="en-US" b="1" dirty="0"/>
                  <a:t>PBL-SURFACE </a:t>
                </a:r>
                <a:r>
                  <a:rPr lang="en-US" dirty="0"/>
                  <a:t>(changing PBL scheme)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/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/>
                  <a:t>Up 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dirty="0"/>
                  <a:t>20% model-dependent diurnal NO</a:t>
                </a:r>
                <a:r>
                  <a:rPr lang="en-US" baseline="-25000" dirty="0"/>
                  <a:t>2</a:t>
                </a:r>
                <a:r>
                  <a:rPr lang="en-US" dirty="0"/>
                  <a:t> retrieval errors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A8687C4-3E50-7062-E8E5-945C66A91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26" y="1608880"/>
                <a:ext cx="4187915" cy="4524315"/>
              </a:xfrm>
              <a:prstGeom prst="rect">
                <a:avLst/>
              </a:prstGeom>
              <a:blipFill>
                <a:blip r:embed="rId7"/>
                <a:stretch>
                  <a:fillRect l="-909" t="-560" b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6815DD9-22AD-C888-710F-44915728B959}"/>
              </a:ext>
            </a:extLst>
          </p:cNvPr>
          <p:cNvSpPr txBox="1"/>
          <p:nvPr/>
        </p:nvSpPr>
        <p:spPr>
          <a:xfrm>
            <a:off x="9931076" y="1713052"/>
            <a:ext cx="1799028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AMF (or retrieval) errors from model profiles relative to observations</a:t>
            </a:r>
          </a:p>
        </p:txBody>
      </p:sp>
      <p:sp>
        <p:nvSpPr>
          <p:cNvPr id="7" name="Striped Right Arrow 6">
            <a:extLst>
              <a:ext uri="{FF2B5EF4-FFF2-40B4-BE49-F238E27FC236}">
                <a16:creationId xmlns:a16="http://schemas.microsoft.com/office/drawing/2014/main" id="{BEA79C9E-4C1D-8833-59C7-2C58EE26EF8C}"/>
              </a:ext>
            </a:extLst>
          </p:cNvPr>
          <p:cNvSpPr/>
          <p:nvPr/>
        </p:nvSpPr>
        <p:spPr>
          <a:xfrm>
            <a:off x="9595410" y="2187616"/>
            <a:ext cx="312515" cy="104172"/>
          </a:xfrm>
          <a:prstGeom prst="striped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1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120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Cambria Math</vt:lpstr>
      <vt:lpstr>Wingdings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Mcfadden, Susan K. (ARC-SGG)[Bay Area Environmental Research Institute]</dc:creator>
  <cp:keywords/>
  <dc:description/>
  <cp:lastModifiedBy>Lamsal, Lok Nath. (GSFC-614.0)[UNIVERSITY OF MARYLAND BALTIMORE CO]</cp:lastModifiedBy>
  <cp:revision>30</cp:revision>
  <dcterms:created xsi:type="dcterms:W3CDTF">2020-07-29T20:44:57Z</dcterms:created>
  <dcterms:modified xsi:type="dcterms:W3CDTF">2022-05-25T15:16:51Z</dcterms:modified>
  <cp:category/>
</cp:coreProperties>
</file>