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920"/>
    <p:restoredTop sz="94740"/>
  </p:normalViewPr>
  <p:slideViewPr>
    <p:cSldViewPr snapToGrid="0" snapToObjects="1">
      <p:cViewPr varScale="1">
        <p:scale>
          <a:sx n="124" d="100"/>
          <a:sy n="124" d="100"/>
        </p:scale>
        <p:origin x="16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FF20D-8E2E-214B-BD74-9C779B437541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57346-C6E8-4A4A-8A96-2B011866C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929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5619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B7007-DBE7-754A-874B-CC81A6176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284258-83CD-D142-AD90-AE6B3A946C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D3A28-9CF1-ED4A-9565-7BA6231F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7A372-6E6B-5E41-AEFD-E7677D75B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055FB-0503-5745-A038-ABA9161FD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63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B3937-CDC7-124C-BE4B-1DAE02818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4BE4E9-5A67-7949-A4DD-489F6F7B46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B1E4F-743C-0F41-B15B-B683B12D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8836F-BD3D-D845-B177-0D66BAE49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998B1-D185-B543-B0A1-E65800883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58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E5027C-55FB-464E-9107-CF963EA2A7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972EDB-B7A6-5841-A183-32DE42495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2C12B-81ED-A842-9AB9-28B0A447C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E7D71-23A8-9C4E-93A0-4FD39E74A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91B74-84C6-6241-BD0D-FC833C6F1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06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5_Title and Content">
  <p:cSld name="5_Title and Conten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8"/>
          <p:cNvSpPr/>
          <p:nvPr/>
        </p:nvSpPr>
        <p:spPr>
          <a:xfrm>
            <a:off x="0" y="-19393"/>
            <a:ext cx="12192000" cy="6887665"/>
          </a:xfrm>
          <a:prstGeom prst="rect">
            <a:avLst/>
          </a:prstGeom>
          <a:gradFill>
            <a:gsLst>
              <a:gs pos="0">
                <a:srgbClr val="255B74"/>
              </a:gs>
              <a:gs pos="25000">
                <a:srgbClr val="255B74"/>
              </a:gs>
              <a:gs pos="91000">
                <a:srgbClr val="C3873A"/>
              </a:gs>
              <a:gs pos="100000">
                <a:srgbClr val="C3873A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" name="Google Shape;16;p28"/>
          <p:cNvGrpSpPr/>
          <p:nvPr/>
        </p:nvGrpSpPr>
        <p:grpSpPr>
          <a:xfrm>
            <a:off x="517664" y="-19393"/>
            <a:ext cx="4628149" cy="6890327"/>
            <a:chOff x="3308351" y="2370138"/>
            <a:chExt cx="2760662" cy="4110037"/>
          </a:xfrm>
        </p:grpSpPr>
        <p:sp>
          <p:nvSpPr>
            <p:cNvPr id="17" name="Google Shape;17;p28"/>
            <p:cNvSpPr/>
            <p:nvPr/>
          </p:nvSpPr>
          <p:spPr>
            <a:xfrm>
              <a:off x="4494213" y="2370138"/>
              <a:ext cx="1574800" cy="3676650"/>
            </a:xfrm>
            <a:custGeom>
              <a:avLst/>
              <a:gdLst/>
              <a:ahLst/>
              <a:cxnLst/>
              <a:rect l="l" t="t" r="r" b="b"/>
              <a:pathLst>
                <a:path w="828" h="1936" extrusionOk="0">
                  <a:moveTo>
                    <a:pt x="239" y="1416"/>
                  </a:moveTo>
                  <a:cubicBezTo>
                    <a:pt x="273" y="1728"/>
                    <a:pt x="387" y="1936"/>
                    <a:pt x="387" y="1936"/>
                  </a:cubicBezTo>
                  <a:cubicBezTo>
                    <a:pt x="271" y="1756"/>
                    <a:pt x="186" y="1583"/>
                    <a:pt x="127" y="1417"/>
                  </a:cubicBezTo>
                  <a:lnTo>
                    <a:pt x="239" y="1416"/>
                  </a:lnTo>
                  <a:close/>
                  <a:moveTo>
                    <a:pt x="273" y="883"/>
                  </a:moveTo>
                  <a:cubicBezTo>
                    <a:pt x="342" y="603"/>
                    <a:pt x="503" y="296"/>
                    <a:pt x="828" y="3"/>
                  </a:cubicBezTo>
                  <a:cubicBezTo>
                    <a:pt x="195" y="0"/>
                    <a:pt x="195" y="0"/>
                    <a:pt x="195" y="0"/>
                  </a:cubicBezTo>
                  <a:cubicBezTo>
                    <a:pt x="82" y="241"/>
                    <a:pt x="0" y="540"/>
                    <a:pt x="18" y="883"/>
                  </a:cubicBezTo>
                  <a:lnTo>
                    <a:pt x="273" y="883"/>
                  </a:lnTo>
                  <a:close/>
                </a:path>
              </a:pathLst>
            </a:custGeom>
            <a:gradFill>
              <a:gsLst>
                <a:gs pos="0">
                  <a:srgbClr val="8ACCEC"/>
                </a:gs>
                <a:gs pos="100000">
                  <a:srgbClr val="6BB7E0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28"/>
            <p:cNvSpPr/>
            <p:nvPr/>
          </p:nvSpPr>
          <p:spPr>
            <a:xfrm>
              <a:off x="3343276" y="5254625"/>
              <a:ext cx="542925" cy="1223962"/>
            </a:xfrm>
            <a:custGeom>
              <a:avLst/>
              <a:gdLst/>
              <a:ahLst/>
              <a:cxnLst/>
              <a:rect l="l" t="t" r="r" b="b"/>
              <a:pathLst>
                <a:path w="286" h="645" extrusionOk="0">
                  <a:moveTo>
                    <a:pt x="286" y="645"/>
                  </a:moveTo>
                  <a:cubicBezTo>
                    <a:pt x="167" y="471"/>
                    <a:pt x="62" y="257"/>
                    <a:pt x="0" y="0"/>
                  </a:cubicBezTo>
                  <a:cubicBezTo>
                    <a:pt x="0" y="0"/>
                    <a:pt x="14" y="282"/>
                    <a:pt x="166" y="645"/>
                  </a:cubicBezTo>
                  <a:lnTo>
                    <a:pt x="286" y="645"/>
                  </a:lnTo>
                  <a:close/>
                </a:path>
              </a:pathLst>
            </a:custGeom>
            <a:solidFill>
              <a:srgbClr val="ABD5E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28"/>
            <p:cNvSpPr/>
            <p:nvPr/>
          </p:nvSpPr>
          <p:spPr>
            <a:xfrm>
              <a:off x="3308351" y="2376488"/>
              <a:ext cx="2270125" cy="4103687"/>
            </a:xfrm>
            <a:custGeom>
              <a:avLst/>
              <a:gdLst/>
              <a:ahLst/>
              <a:cxnLst/>
              <a:rect l="l" t="t" r="r" b="b"/>
              <a:pathLst>
                <a:path w="1193" h="2162" extrusionOk="0">
                  <a:moveTo>
                    <a:pt x="32" y="1413"/>
                  </a:moveTo>
                  <a:cubicBezTo>
                    <a:pt x="79" y="1653"/>
                    <a:pt x="178" y="1910"/>
                    <a:pt x="361" y="2161"/>
                  </a:cubicBezTo>
                  <a:cubicBezTo>
                    <a:pt x="362" y="2162"/>
                    <a:pt x="1193" y="2161"/>
                    <a:pt x="1193" y="2161"/>
                  </a:cubicBezTo>
                  <a:cubicBezTo>
                    <a:pt x="1113" y="2085"/>
                    <a:pt x="1034" y="2000"/>
                    <a:pt x="955" y="1903"/>
                  </a:cubicBezTo>
                  <a:cubicBezTo>
                    <a:pt x="955" y="1903"/>
                    <a:pt x="812" y="1718"/>
                    <a:pt x="704" y="1413"/>
                  </a:cubicBezTo>
                  <a:lnTo>
                    <a:pt x="32" y="1413"/>
                  </a:lnTo>
                  <a:close/>
                  <a:moveTo>
                    <a:pt x="0" y="879"/>
                  </a:moveTo>
                  <a:cubicBezTo>
                    <a:pt x="25" y="534"/>
                    <a:pt x="126" y="299"/>
                    <a:pt x="126" y="299"/>
                  </a:cubicBezTo>
                  <a:cubicBezTo>
                    <a:pt x="173" y="190"/>
                    <a:pt x="220" y="94"/>
                    <a:pt x="275" y="0"/>
                  </a:cubicBezTo>
                  <a:cubicBezTo>
                    <a:pt x="725" y="0"/>
                    <a:pt x="725" y="0"/>
                    <a:pt x="725" y="0"/>
                  </a:cubicBezTo>
                  <a:cubicBezTo>
                    <a:pt x="599" y="319"/>
                    <a:pt x="569" y="617"/>
                    <a:pt x="590" y="879"/>
                  </a:cubicBezTo>
                  <a:lnTo>
                    <a:pt x="0" y="879"/>
                  </a:lnTo>
                  <a:close/>
                </a:path>
              </a:pathLst>
            </a:custGeom>
            <a:gradFill>
              <a:gsLst>
                <a:gs pos="0">
                  <a:srgbClr val="9FDCF2"/>
                </a:gs>
                <a:gs pos="85000">
                  <a:srgbClr val="52B3D9"/>
                </a:gs>
                <a:gs pos="100000">
                  <a:srgbClr val="52B3D9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" name="Google Shape;20;p28"/>
          <p:cNvSpPr/>
          <p:nvPr/>
        </p:nvSpPr>
        <p:spPr>
          <a:xfrm>
            <a:off x="0" y="203200"/>
            <a:ext cx="12192000" cy="6184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28"/>
          <p:cNvSpPr txBox="1">
            <a:spLocks noGrp="1"/>
          </p:cNvSpPr>
          <p:nvPr>
            <p:ph type="title"/>
          </p:nvPr>
        </p:nvSpPr>
        <p:spPr>
          <a:xfrm>
            <a:off x="952500" y="1104144"/>
            <a:ext cx="1039368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8"/>
          <p:cNvSpPr txBox="1">
            <a:spLocks noGrp="1"/>
          </p:cNvSpPr>
          <p:nvPr>
            <p:ph type="body" idx="1"/>
          </p:nvPr>
        </p:nvSpPr>
        <p:spPr>
          <a:xfrm>
            <a:off x="952500" y="2271860"/>
            <a:ext cx="10619923" cy="1623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  <a:defRPr/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28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28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28"/>
          <p:cNvSpPr txBox="1">
            <a:spLocks noGrp="1"/>
          </p:cNvSpPr>
          <p:nvPr>
            <p:ph type="sldNum" idx="12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251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6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4D7A3-A80C-2E4D-9F2A-C4E9BD629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0B3A2-5BEF-9B4A-96CA-92980403E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19210-C197-BB46-A866-10D8825CF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65536-EB00-AD42-86AC-684C38FB3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D03BA-BF1A-6C48-8B6C-33FAF11B4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51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4FCEB-7B16-FB4D-83B0-28C9AFDAA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CA73C7-4BE9-F246-B6C4-9920F404E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DED62-46FE-5B4F-9492-B9E226BEC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3C472-CED8-FC42-A883-EFBFDA211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86A38-A941-5545-AFA8-C71D72690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86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D0897-085E-244F-A327-439328903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5A310-7111-9D4D-9208-C2117A933C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5346E8-9926-A74B-9BB1-AC26E7334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1664E7-5009-2A46-B926-75EB79C0C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06E9B-2235-FC49-84B2-32287DCF0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ABA33-0856-DC4F-BB6D-4B124B24A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916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D27FB-CF62-0449-9558-49051EE4A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36A69D-3A0D-F84C-B71D-AEF113696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89B6F6-8158-7140-A233-576B6F843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57422C-4689-484B-8F6E-0311107F39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2CBADD-12FE-A046-9C9F-57FC789732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63D2D8-DFD0-A64B-BA52-832E049BF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C36057-0210-3B42-AC12-1CF8F9553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87EABC-A7F3-5F43-8B0C-78EC7A42F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64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E0AAA-5614-A443-9562-F3E69C795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995331-57ED-B448-9B10-1B822E239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5281A5-8A20-C543-BF05-9ABF3917D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7A5859-3121-9E4A-90D8-CA00451DC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06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482D32-7030-6C41-BF06-1DF496D0D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51D0F3-1E97-1C42-9D1B-6B1317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3C3DA9-BCF0-BA4E-85E5-288238516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3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552D9-F87A-9348-B6D3-2A747201A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F405C-81EF-5644-A0EE-66488824C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52CD93-6214-514E-9D7B-56A5713108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FF97B4-7319-E44E-9D54-92BE79460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B0A318-9F57-754D-9C72-FEC7C14F9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F5EF16-893A-CB41-9FB1-6F030AFF0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7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FCD81-E31F-5C42-B50D-008152B44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66528C-3C45-E648-B05E-C630587B4C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E620E-DABB-794B-B3F9-293D65514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072318-7652-174D-9C83-429A7141A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953C2E-E2BC-B24C-AB8D-BB3AE6A96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577565-0A8B-BA4C-81B8-F307C835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72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297A48-6477-D54A-AF07-7E021F347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7208EB-63E3-F746-89C2-C4F3ABEE3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AF0B4-779D-A441-AE3D-2A65EB84CD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54840-1AD5-6D40-B60C-808617A59E21}" type="datetimeFigureOut">
              <a:rPr lang="en-US" smtClean="0"/>
              <a:t>10/18/21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7E53B-E158-4848-86B8-42FC82837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0089B-A914-1B4C-93F0-A8DFA5AEA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1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tiff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 txBox="1"/>
          <p:nvPr/>
        </p:nvSpPr>
        <p:spPr>
          <a:xfrm>
            <a:off x="11142310" y="5654213"/>
            <a:ext cx="1846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"/>
          <p:cNvSpPr/>
          <p:nvPr/>
        </p:nvSpPr>
        <p:spPr>
          <a:xfrm>
            <a:off x="1193975" y="203200"/>
            <a:ext cx="9844500" cy="1867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4D60"/>
              </a:buClr>
              <a:buSzPts val="3200"/>
              <a:buFont typeface="Arial Narrow"/>
              <a:buNone/>
            </a:pPr>
            <a:r>
              <a:rPr lang="en-US" sz="3200" b="1" dirty="0">
                <a:solidFill>
                  <a:srgbClr val="244D60"/>
                </a:solidFill>
                <a:latin typeface="Arial Narrow"/>
                <a:ea typeface="Arial Narrow"/>
                <a:cs typeface="Arial Narrow"/>
                <a:sym typeface="Arial Narrow"/>
              </a:rPr>
              <a:t>Otis–Coastal Surface Temperatures using ECOSTRESS</a:t>
            </a:r>
            <a:endParaRPr sz="3200" b="1" i="0" u="none" strike="noStrike" cap="none" dirty="0">
              <a:solidFill>
                <a:srgbClr val="244D6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Narrow"/>
              <a:buNone/>
            </a:pPr>
            <a:r>
              <a:rPr lang="en-US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Daniel Otis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, University of South Florida</a:t>
            </a:r>
            <a:br>
              <a:rPr lang="en-US" sz="1800" b="0" i="0" u="none" strike="noStrike" cap="none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en-US" sz="1800" b="0" i="0" u="none" strike="noStrike" cap="none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Frank Muller-Karger, University of South Florida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Narrow"/>
              <a:buNone/>
            </a:pPr>
            <a:endParaRPr sz="4400" b="1" i="0" u="none" strike="noStrike" cap="none" dirty="0">
              <a:solidFill>
                <a:srgbClr val="244D6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151" name="Google Shape;151;p1"/>
          <p:cNvCxnSpPr/>
          <p:nvPr/>
        </p:nvCxnSpPr>
        <p:spPr>
          <a:xfrm flipH="1">
            <a:off x="380872" y="1458356"/>
            <a:ext cx="11430256" cy="21214"/>
          </a:xfrm>
          <a:prstGeom prst="straightConnector1">
            <a:avLst/>
          </a:prstGeom>
          <a:noFill/>
          <a:ln w="1270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AC68535F-863E-4340-A006-B6A0BB5FCB92}"/>
              </a:ext>
            </a:extLst>
          </p:cNvPr>
          <p:cNvSpPr/>
          <p:nvPr/>
        </p:nvSpPr>
        <p:spPr>
          <a:xfrm>
            <a:off x="10918535" y="258156"/>
            <a:ext cx="1139380" cy="1145245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CFCCF77-D6D2-C943-8C96-30951045CF22}"/>
              </a:ext>
            </a:extLst>
          </p:cNvPr>
          <p:cNvSpPr/>
          <p:nvPr/>
        </p:nvSpPr>
        <p:spPr>
          <a:xfrm>
            <a:off x="10918535" y="258156"/>
            <a:ext cx="1139380" cy="11452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Logo, icon&#10;&#10;Description automatically generated">
            <a:extLst>
              <a:ext uri="{FF2B5EF4-FFF2-40B4-BE49-F238E27FC236}">
                <a16:creationId xmlns:a16="http://schemas.microsoft.com/office/drawing/2014/main" id="{3F55B5FC-009E-8242-BF78-B107C28B513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3865" y="236418"/>
            <a:ext cx="1188720" cy="11887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6376D6F-8664-CE45-A309-1D5F5859E69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415" y="258156"/>
            <a:ext cx="1084560" cy="1176522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B554F35D-A5FF-E341-ABC9-75B8DDCB1E5C}"/>
              </a:ext>
            </a:extLst>
          </p:cNvPr>
          <p:cNvGrpSpPr/>
          <p:nvPr/>
        </p:nvGrpSpPr>
        <p:grpSpPr>
          <a:xfrm>
            <a:off x="6824771" y="1760407"/>
            <a:ext cx="5066065" cy="3160449"/>
            <a:chOff x="2431254" y="2352787"/>
            <a:chExt cx="3954910" cy="224355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1C99B97-9387-414B-994E-A5639A7883E6}"/>
                </a:ext>
              </a:extLst>
            </p:cNvPr>
            <p:cNvSpPr txBox="1"/>
            <p:nvPr/>
          </p:nvSpPr>
          <p:spPr>
            <a:xfrm>
              <a:off x="2718214" y="3947840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AFE95D83-E922-494E-9DE1-7F75AA0DB65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31254" y="2405607"/>
              <a:ext cx="3900653" cy="2190734"/>
            </a:xfrm>
            <a:prstGeom prst="rect">
              <a:avLst/>
            </a:prstGeom>
          </p:spPr>
        </p:pic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BCA4522-6EA9-5449-AA48-F02730B7ACEA}"/>
                </a:ext>
              </a:extLst>
            </p:cNvPr>
            <p:cNvGrpSpPr/>
            <p:nvPr/>
          </p:nvGrpSpPr>
          <p:grpSpPr>
            <a:xfrm>
              <a:off x="2943760" y="2484450"/>
              <a:ext cx="1295661" cy="1029467"/>
              <a:chOff x="914400" y="1083013"/>
              <a:chExt cx="2399489" cy="1964987"/>
            </a:xfrm>
          </p:grpSpPr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5BFD3C12-9807-0843-8376-2E6243894ED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914400" y="1083013"/>
                <a:ext cx="2399489" cy="1964987"/>
              </a:xfrm>
              <a:prstGeom prst="rect">
                <a:avLst/>
              </a:prstGeom>
            </p:spPr>
          </p:pic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D6FA38FC-E601-674B-BD69-67D6107743F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443789" y="1281910"/>
                <a:ext cx="1496291" cy="1408790"/>
              </a:xfrm>
              <a:prstGeom prst="line">
                <a:avLst/>
              </a:prstGeom>
              <a:ln w="317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C8902217-0E7E-C34A-8B1C-994ED37B011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239421" y="2484450"/>
              <a:ext cx="201764" cy="1029467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E5DCEAB-CEED-624E-8E14-E338FD1FC9C2}"/>
                </a:ext>
              </a:extLst>
            </p:cNvPr>
            <p:cNvSpPr txBox="1"/>
            <p:nvPr/>
          </p:nvSpPr>
          <p:spPr>
            <a:xfrm>
              <a:off x="4441185" y="2352787"/>
              <a:ext cx="11709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LST(</a:t>
              </a:r>
              <a:r>
                <a:rPr lang="en-US" sz="1400" dirty="0" err="1"/>
                <a:t>DegC</a:t>
              </a:r>
              <a:r>
                <a:rPr lang="en-US" sz="1400" dirty="0"/>
                <a:t>)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61E4460-4EE1-484C-98A9-5BEBF1E6579A}"/>
                </a:ext>
              </a:extLst>
            </p:cNvPr>
            <p:cNvSpPr txBox="1"/>
            <p:nvPr/>
          </p:nvSpPr>
          <p:spPr>
            <a:xfrm>
              <a:off x="4514639" y="2736806"/>
              <a:ext cx="18100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Beach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9A44BECD-3BA2-F342-91FE-198D36441245}"/>
                </a:ext>
              </a:extLst>
            </p:cNvPr>
            <p:cNvCxnSpPr>
              <a:cxnSpLocks/>
              <a:stCxn id="24" idx="1"/>
            </p:cNvCxnSpPr>
            <p:nvPr/>
          </p:nvCxnSpPr>
          <p:spPr>
            <a:xfrm flipH="1" flipV="1">
              <a:off x="3867381" y="2760521"/>
              <a:ext cx="647258" cy="13017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C440396B-2546-764A-8A65-889C4B5CF919}"/>
                </a:ext>
              </a:extLst>
            </p:cNvPr>
            <p:cNvCxnSpPr>
              <a:cxnSpLocks/>
            </p:cNvCxnSpPr>
            <p:nvPr/>
          </p:nvCxnSpPr>
          <p:spPr>
            <a:xfrm>
              <a:off x="5090125" y="2963351"/>
              <a:ext cx="161310" cy="1700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80C2800-773E-724C-94C8-C7FEA003F6B8}"/>
                </a:ext>
              </a:extLst>
            </p:cNvPr>
            <p:cNvSpPr txBox="1"/>
            <p:nvPr/>
          </p:nvSpPr>
          <p:spPr>
            <a:xfrm>
              <a:off x="5635791" y="2814517"/>
              <a:ext cx="7503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Land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F8E2F75-3626-6E4A-8AF2-429790186D24}"/>
                </a:ext>
              </a:extLst>
            </p:cNvPr>
            <p:cNvSpPr txBox="1"/>
            <p:nvPr/>
          </p:nvSpPr>
          <p:spPr>
            <a:xfrm>
              <a:off x="3869544" y="3841483"/>
              <a:ext cx="7503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Water</a:t>
              </a: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id="{9376B06E-E570-EC4E-BA1D-6F39160448D1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16182" y="5566055"/>
            <a:ext cx="2294018" cy="583063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90A094CF-69B1-6F41-9CD1-DEE0C9E9587A}"/>
              </a:ext>
            </a:extLst>
          </p:cNvPr>
          <p:cNvSpPr txBox="1"/>
          <p:nvPr/>
        </p:nvSpPr>
        <p:spPr>
          <a:xfrm>
            <a:off x="301164" y="1506534"/>
            <a:ext cx="74523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Motivation to use ECOSTRESS near the coast</a:t>
            </a:r>
            <a:endParaRPr lang="en-US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High spatial resolution (70m)</a:t>
            </a:r>
          </a:p>
          <a:p>
            <a:endParaRPr lang="en-US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Non-uniform sampling and re-visit times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Ability to extract data at the water-land interface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BCEF04-B161-E443-9C91-740B28A94934}"/>
              </a:ext>
            </a:extLst>
          </p:cNvPr>
          <p:cNvSpPr txBox="1"/>
          <p:nvPr/>
        </p:nvSpPr>
        <p:spPr>
          <a:xfrm>
            <a:off x="4318489" y="4662022"/>
            <a:ext cx="41335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ECOSTRESS </a:t>
            </a:r>
          </a:p>
          <a:p>
            <a:r>
              <a:rPr lang="en-US" sz="2000" dirty="0"/>
              <a:t>8/16/18 13:04 GMT</a:t>
            </a:r>
          </a:p>
          <a:p>
            <a:r>
              <a:rPr lang="en-US" sz="2000" dirty="0"/>
              <a:t>70-m pixel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120F0080-4C25-4246-B048-43147FED0721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1164" y="5871353"/>
            <a:ext cx="4912528" cy="285602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CDB5AA75-83B6-F049-A8E3-5418ACBEED91}"/>
              </a:ext>
            </a:extLst>
          </p:cNvPr>
          <p:cNvSpPr txBox="1"/>
          <p:nvPr/>
        </p:nvSpPr>
        <p:spPr>
          <a:xfrm>
            <a:off x="4318489" y="3452691"/>
            <a:ext cx="40173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VIIRS-SNPP </a:t>
            </a:r>
          </a:p>
          <a:p>
            <a:r>
              <a:rPr lang="en-US" sz="2000" dirty="0"/>
              <a:t>8/16/18 10:00 GMT</a:t>
            </a:r>
          </a:p>
          <a:p>
            <a:r>
              <a:rPr lang="en-US" sz="2000" dirty="0"/>
              <a:t>750-m pixel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3B5A8D8A-48A2-CF42-A35C-2F9E4CF4CB6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1164" y="4623747"/>
            <a:ext cx="4017325" cy="123384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C1E90033-9A3E-D746-883E-71D07A3CA74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1164" y="3354699"/>
            <a:ext cx="4017325" cy="123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617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300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6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 animBg="1"/>
      <p:bldP spid="11" grpId="2" animBg="1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59</Words>
  <Application>Microsoft Macintosh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Mcfadden, Susan K. (ARC-SGG)[Bay Area Environmental Research Institute]</dc:creator>
  <cp:keywords/>
  <dc:description/>
  <cp:lastModifiedBy>Otis, Daniel</cp:lastModifiedBy>
  <cp:revision>39</cp:revision>
  <dcterms:created xsi:type="dcterms:W3CDTF">2020-07-29T20:44:57Z</dcterms:created>
  <dcterms:modified xsi:type="dcterms:W3CDTF">2021-10-18T14:22:21Z</dcterms:modified>
  <cp:category/>
</cp:coreProperties>
</file>