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920"/>
    <p:restoredTop sz="94674"/>
  </p:normalViewPr>
  <p:slideViewPr>
    <p:cSldViewPr snapToGrid="0" snapToObjects="1">
      <p:cViewPr varScale="1">
        <p:scale>
          <a:sx n="124" d="100"/>
          <a:sy n="124" d="100"/>
        </p:scale>
        <p:origin x="1632" y="16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2FF20D-8E2E-214B-BD74-9C779B437541}" type="datetimeFigureOut">
              <a:rPr lang="en-US" smtClean="0"/>
              <a:t>10/13/21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57346-C6E8-4A4A-8A96-2B011866C38E}" type="slidenum">
              <a:rPr lang="en-US" smtClean="0"/>
              <a:t>‹#›</a:t>
            </a:fld>
            <a:endParaRPr lang="en-US"/>
          </a:p>
        </p:txBody>
      </p:sp>
    </p:spTree>
    <p:extLst>
      <p:ext uri="{BB962C8B-B14F-4D97-AF65-F5344CB8AC3E}">
        <p14:creationId xmlns:p14="http://schemas.microsoft.com/office/powerpoint/2010/main" val="646929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561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B7007-DBE7-754A-874B-CC81A61762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284258-83CD-D142-AD90-AE6B3A946C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9D3A28-9CF1-ED4A-9565-7BA6231F4A9B}"/>
              </a:ext>
            </a:extLst>
          </p:cNvPr>
          <p:cNvSpPr>
            <a:spLocks noGrp="1"/>
          </p:cNvSpPr>
          <p:nvPr>
            <p:ph type="dt" sz="half" idx="10"/>
          </p:nvPr>
        </p:nvSpPr>
        <p:spPr/>
        <p:txBody>
          <a:bodyPr/>
          <a:lstStyle/>
          <a:p>
            <a:fld id="{9AB54840-1AD5-6D40-B60C-808617A59E21}" type="datetimeFigureOut">
              <a:rPr lang="en-US" smtClean="0"/>
              <a:t>10/13/21</a:t>
            </a:fld>
            <a:endParaRPr lang="en-US"/>
          </a:p>
        </p:txBody>
      </p:sp>
      <p:sp>
        <p:nvSpPr>
          <p:cNvPr id="5" name="Footer Placeholder 4">
            <a:extLst>
              <a:ext uri="{FF2B5EF4-FFF2-40B4-BE49-F238E27FC236}">
                <a16:creationId xmlns:a16="http://schemas.microsoft.com/office/drawing/2014/main" id="{0D97A372-6E6B-5E41-AEFD-E7677D75B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055FB-0503-5745-A038-ABA9161FDEBF}"/>
              </a:ext>
            </a:extLst>
          </p:cNvPr>
          <p:cNvSpPr>
            <a:spLocks noGrp="1"/>
          </p:cNvSpPr>
          <p:nvPr>
            <p:ph type="sldNum" sz="quarter" idx="12"/>
          </p:nvPr>
        </p:nvSpPr>
        <p:spPr/>
        <p:txBody>
          <a:bodyPr/>
          <a:lstStyle/>
          <a:p>
            <a:fld id="{33DA0586-8C63-964C-BABD-2976A478E027}" type="slidenum">
              <a:rPr lang="en-US" smtClean="0"/>
              <a:t>‹#›</a:t>
            </a:fld>
            <a:endParaRPr lang="en-US"/>
          </a:p>
        </p:txBody>
      </p:sp>
    </p:spTree>
    <p:extLst>
      <p:ext uri="{BB962C8B-B14F-4D97-AF65-F5344CB8AC3E}">
        <p14:creationId xmlns:p14="http://schemas.microsoft.com/office/powerpoint/2010/main" val="3689263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B3937-CDC7-124C-BE4B-1DAE028189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4BE4E9-5A67-7949-A4DD-489F6F7B46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B1E4F-743C-0F41-B15B-B683B12D9294}"/>
              </a:ext>
            </a:extLst>
          </p:cNvPr>
          <p:cNvSpPr>
            <a:spLocks noGrp="1"/>
          </p:cNvSpPr>
          <p:nvPr>
            <p:ph type="dt" sz="half" idx="10"/>
          </p:nvPr>
        </p:nvSpPr>
        <p:spPr/>
        <p:txBody>
          <a:bodyPr/>
          <a:lstStyle/>
          <a:p>
            <a:fld id="{9AB54840-1AD5-6D40-B60C-808617A59E21}" type="datetimeFigureOut">
              <a:rPr lang="en-US" smtClean="0"/>
              <a:t>10/13/21</a:t>
            </a:fld>
            <a:endParaRPr lang="en-US"/>
          </a:p>
        </p:txBody>
      </p:sp>
      <p:sp>
        <p:nvSpPr>
          <p:cNvPr id="5" name="Footer Placeholder 4">
            <a:extLst>
              <a:ext uri="{FF2B5EF4-FFF2-40B4-BE49-F238E27FC236}">
                <a16:creationId xmlns:a16="http://schemas.microsoft.com/office/drawing/2014/main" id="{DD48836F-BD3D-D845-B177-0D66BAE49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998B1-D185-B543-B0A1-E65800883730}"/>
              </a:ext>
            </a:extLst>
          </p:cNvPr>
          <p:cNvSpPr>
            <a:spLocks noGrp="1"/>
          </p:cNvSpPr>
          <p:nvPr>
            <p:ph type="sldNum" sz="quarter" idx="12"/>
          </p:nvPr>
        </p:nvSpPr>
        <p:spPr/>
        <p:txBody>
          <a:bodyPr/>
          <a:lstStyle/>
          <a:p>
            <a:fld id="{33DA0586-8C63-964C-BABD-2976A478E027}" type="slidenum">
              <a:rPr lang="en-US" smtClean="0"/>
              <a:t>‹#›</a:t>
            </a:fld>
            <a:endParaRPr lang="en-US"/>
          </a:p>
        </p:txBody>
      </p:sp>
    </p:spTree>
    <p:extLst>
      <p:ext uri="{BB962C8B-B14F-4D97-AF65-F5344CB8AC3E}">
        <p14:creationId xmlns:p14="http://schemas.microsoft.com/office/powerpoint/2010/main" val="1431858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E5027C-55FB-464E-9107-CF963EA2A7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972EDB-B7A6-5841-A183-32DE424957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F2C12B-81ED-A842-9AB9-28B0A447C146}"/>
              </a:ext>
            </a:extLst>
          </p:cNvPr>
          <p:cNvSpPr>
            <a:spLocks noGrp="1"/>
          </p:cNvSpPr>
          <p:nvPr>
            <p:ph type="dt" sz="half" idx="10"/>
          </p:nvPr>
        </p:nvSpPr>
        <p:spPr/>
        <p:txBody>
          <a:bodyPr/>
          <a:lstStyle/>
          <a:p>
            <a:fld id="{9AB54840-1AD5-6D40-B60C-808617A59E21}" type="datetimeFigureOut">
              <a:rPr lang="en-US" smtClean="0"/>
              <a:t>10/13/21</a:t>
            </a:fld>
            <a:endParaRPr lang="en-US"/>
          </a:p>
        </p:txBody>
      </p:sp>
      <p:sp>
        <p:nvSpPr>
          <p:cNvPr id="5" name="Footer Placeholder 4">
            <a:extLst>
              <a:ext uri="{FF2B5EF4-FFF2-40B4-BE49-F238E27FC236}">
                <a16:creationId xmlns:a16="http://schemas.microsoft.com/office/drawing/2014/main" id="{64CE7D71-23A8-9C4E-93A0-4FD39E74A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91B74-84C6-6241-BD0D-FC833C6F1876}"/>
              </a:ext>
            </a:extLst>
          </p:cNvPr>
          <p:cNvSpPr>
            <a:spLocks noGrp="1"/>
          </p:cNvSpPr>
          <p:nvPr>
            <p:ph type="sldNum" sz="quarter" idx="12"/>
          </p:nvPr>
        </p:nvSpPr>
        <p:spPr/>
        <p:txBody>
          <a:bodyPr/>
          <a:lstStyle/>
          <a:p>
            <a:fld id="{33DA0586-8C63-964C-BABD-2976A478E027}" type="slidenum">
              <a:rPr lang="en-US" smtClean="0"/>
              <a:t>‹#›</a:t>
            </a:fld>
            <a:endParaRPr lang="en-US"/>
          </a:p>
        </p:txBody>
      </p:sp>
    </p:spTree>
    <p:extLst>
      <p:ext uri="{BB962C8B-B14F-4D97-AF65-F5344CB8AC3E}">
        <p14:creationId xmlns:p14="http://schemas.microsoft.com/office/powerpoint/2010/main" val="3610406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5_Title and Content">
  <p:cSld name="5_Title and Content">
    <p:spTree>
      <p:nvGrpSpPr>
        <p:cNvPr id="1" name="Shape 14"/>
        <p:cNvGrpSpPr/>
        <p:nvPr/>
      </p:nvGrpSpPr>
      <p:grpSpPr>
        <a:xfrm>
          <a:off x="0" y="0"/>
          <a:ext cx="0" cy="0"/>
          <a:chOff x="0" y="0"/>
          <a:chExt cx="0" cy="0"/>
        </a:xfrm>
      </p:grpSpPr>
      <p:sp>
        <p:nvSpPr>
          <p:cNvPr id="15" name="Google Shape;15;p28"/>
          <p:cNvSpPr/>
          <p:nvPr/>
        </p:nvSpPr>
        <p:spPr>
          <a:xfrm>
            <a:off x="0" y="-19393"/>
            <a:ext cx="12192000" cy="6887665"/>
          </a:xfrm>
          <a:prstGeom prst="rect">
            <a:avLst/>
          </a:prstGeom>
          <a:gradFill>
            <a:gsLst>
              <a:gs pos="0">
                <a:srgbClr val="255B74"/>
              </a:gs>
              <a:gs pos="25000">
                <a:srgbClr val="255B74"/>
              </a:gs>
              <a:gs pos="91000">
                <a:srgbClr val="C3873A"/>
              </a:gs>
              <a:gs pos="100000">
                <a:srgbClr val="C3873A"/>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6" name="Google Shape;16;p28"/>
          <p:cNvGrpSpPr/>
          <p:nvPr/>
        </p:nvGrpSpPr>
        <p:grpSpPr>
          <a:xfrm>
            <a:off x="517664" y="-19393"/>
            <a:ext cx="4628149" cy="6890327"/>
            <a:chOff x="3308351" y="2370138"/>
            <a:chExt cx="2760662" cy="4110037"/>
          </a:xfrm>
        </p:grpSpPr>
        <p:sp>
          <p:nvSpPr>
            <p:cNvPr id="17" name="Google Shape;17;p28"/>
            <p:cNvSpPr/>
            <p:nvPr/>
          </p:nvSpPr>
          <p:spPr>
            <a:xfrm>
              <a:off x="4494213" y="2370138"/>
              <a:ext cx="1574800" cy="3676650"/>
            </a:xfrm>
            <a:custGeom>
              <a:avLst/>
              <a:gdLst/>
              <a:ahLst/>
              <a:cxnLst/>
              <a:rect l="l" t="t" r="r" b="b"/>
              <a:pathLst>
                <a:path w="828" h="1936" extrusionOk="0">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a:gsLst>
                <a:gs pos="0">
                  <a:srgbClr val="8ACCEC"/>
                </a:gs>
                <a:gs pos="100000">
                  <a:srgbClr val="6BB7E0"/>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 name="Google Shape;18;p28"/>
            <p:cNvSpPr/>
            <p:nvPr/>
          </p:nvSpPr>
          <p:spPr>
            <a:xfrm>
              <a:off x="3343276" y="5254625"/>
              <a:ext cx="542925" cy="1223962"/>
            </a:xfrm>
            <a:custGeom>
              <a:avLst/>
              <a:gdLst/>
              <a:ahLst/>
              <a:cxnLst/>
              <a:rect l="l" t="t" r="r" b="b"/>
              <a:pathLst>
                <a:path w="286" h="645" extrusionOk="0">
                  <a:moveTo>
                    <a:pt x="286" y="645"/>
                  </a:moveTo>
                  <a:cubicBezTo>
                    <a:pt x="167" y="471"/>
                    <a:pt x="62" y="257"/>
                    <a:pt x="0" y="0"/>
                  </a:cubicBezTo>
                  <a:cubicBezTo>
                    <a:pt x="0" y="0"/>
                    <a:pt x="14" y="282"/>
                    <a:pt x="166" y="645"/>
                  </a:cubicBezTo>
                  <a:lnTo>
                    <a:pt x="286" y="645"/>
                  </a:lnTo>
                  <a:close/>
                </a:path>
              </a:pathLst>
            </a:custGeom>
            <a:solidFill>
              <a:srgbClr val="ABD5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 name="Google Shape;19;p28"/>
            <p:cNvSpPr/>
            <p:nvPr/>
          </p:nvSpPr>
          <p:spPr>
            <a:xfrm>
              <a:off x="3308351" y="2376488"/>
              <a:ext cx="2270125" cy="4103687"/>
            </a:xfrm>
            <a:custGeom>
              <a:avLst/>
              <a:gdLst/>
              <a:ahLst/>
              <a:cxnLst/>
              <a:rect l="l" t="t" r="r" b="b"/>
              <a:pathLst>
                <a:path w="1193" h="2162" extrusionOk="0">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a:gsLst>
                <a:gs pos="0">
                  <a:srgbClr val="9FDCF2"/>
                </a:gs>
                <a:gs pos="85000">
                  <a:srgbClr val="52B3D9"/>
                </a:gs>
                <a:gs pos="100000">
                  <a:srgbClr val="52B3D9"/>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 name="Google Shape;20;p28"/>
          <p:cNvSpPr/>
          <p:nvPr/>
        </p:nvSpPr>
        <p:spPr>
          <a:xfrm>
            <a:off x="0" y="203200"/>
            <a:ext cx="12192000" cy="6184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Google Shape;21;p28"/>
          <p:cNvSpPr txBox="1">
            <a:spLocks noGrp="1"/>
          </p:cNvSpPr>
          <p:nvPr>
            <p:ph type="title"/>
          </p:nvPr>
        </p:nvSpPr>
        <p:spPr>
          <a:xfrm>
            <a:off x="952500" y="1104144"/>
            <a:ext cx="10393680" cy="6463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SzPts val="40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8"/>
          <p:cNvSpPr txBox="1">
            <a:spLocks noGrp="1"/>
          </p:cNvSpPr>
          <p:nvPr>
            <p:ph type="body" idx="1"/>
          </p:nvPr>
        </p:nvSpPr>
        <p:spPr>
          <a:xfrm>
            <a:off x="952500" y="2271860"/>
            <a:ext cx="10619923" cy="1623008"/>
          </a:xfrm>
          <a:prstGeom prst="rect">
            <a:avLst/>
          </a:prstGeom>
          <a:noFill/>
          <a:ln>
            <a:noFill/>
          </a:ln>
        </p:spPr>
        <p:txBody>
          <a:bodyPr spcFirstLastPara="1" wrap="square" lIns="91425" tIns="45700" rIns="91425" bIns="45700" anchor="t" anchorCtr="0">
            <a:sp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3" name="Google Shape;23;p2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 name="Google Shape;24;p2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 name="Google Shape;25;p28"/>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6251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D7A3-A80C-2E4D-9F2A-C4E9BD629F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90B3A2-5BEF-9B4A-96CA-92980403EC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319210-C197-BB46-A866-10D8825CF115}"/>
              </a:ext>
            </a:extLst>
          </p:cNvPr>
          <p:cNvSpPr>
            <a:spLocks noGrp="1"/>
          </p:cNvSpPr>
          <p:nvPr>
            <p:ph type="dt" sz="half" idx="10"/>
          </p:nvPr>
        </p:nvSpPr>
        <p:spPr/>
        <p:txBody>
          <a:bodyPr/>
          <a:lstStyle/>
          <a:p>
            <a:fld id="{9AB54840-1AD5-6D40-B60C-808617A59E21}" type="datetimeFigureOut">
              <a:rPr lang="en-US" smtClean="0"/>
              <a:t>10/13/21</a:t>
            </a:fld>
            <a:endParaRPr lang="en-US"/>
          </a:p>
        </p:txBody>
      </p:sp>
      <p:sp>
        <p:nvSpPr>
          <p:cNvPr id="5" name="Footer Placeholder 4">
            <a:extLst>
              <a:ext uri="{FF2B5EF4-FFF2-40B4-BE49-F238E27FC236}">
                <a16:creationId xmlns:a16="http://schemas.microsoft.com/office/drawing/2014/main" id="{5AF65536-EB00-AD42-86AC-684C38FB3A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D03BA-BF1A-6C48-8B6C-33FAF11B4606}"/>
              </a:ext>
            </a:extLst>
          </p:cNvPr>
          <p:cNvSpPr>
            <a:spLocks noGrp="1"/>
          </p:cNvSpPr>
          <p:nvPr>
            <p:ph type="sldNum" sz="quarter" idx="12"/>
          </p:nvPr>
        </p:nvSpPr>
        <p:spPr/>
        <p:txBody>
          <a:bodyPr/>
          <a:lstStyle/>
          <a:p>
            <a:fld id="{33DA0586-8C63-964C-BABD-2976A478E027}" type="slidenum">
              <a:rPr lang="en-US" smtClean="0"/>
              <a:t>‹#›</a:t>
            </a:fld>
            <a:endParaRPr lang="en-US"/>
          </a:p>
        </p:txBody>
      </p:sp>
    </p:spTree>
    <p:extLst>
      <p:ext uri="{BB962C8B-B14F-4D97-AF65-F5344CB8AC3E}">
        <p14:creationId xmlns:p14="http://schemas.microsoft.com/office/powerpoint/2010/main" val="312755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4FCEB-7B16-FB4D-83B0-28C9AFDAAD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CA73C7-4BE9-F246-B6C4-9920F404E1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DED62-46FE-5B4F-9492-B9E226BECE2F}"/>
              </a:ext>
            </a:extLst>
          </p:cNvPr>
          <p:cNvSpPr>
            <a:spLocks noGrp="1"/>
          </p:cNvSpPr>
          <p:nvPr>
            <p:ph type="dt" sz="half" idx="10"/>
          </p:nvPr>
        </p:nvSpPr>
        <p:spPr/>
        <p:txBody>
          <a:bodyPr/>
          <a:lstStyle/>
          <a:p>
            <a:fld id="{9AB54840-1AD5-6D40-B60C-808617A59E21}" type="datetimeFigureOut">
              <a:rPr lang="en-US" smtClean="0"/>
              <a:t>10/13/21</a:t>
            </a:fld>
            <a:endParaRPr lang="en-US"/>
          </a:p>
        </p:txBody>
      </p:sp>
      <p:sp>
        <p:nvSpPr>
          <p:cNvPr id="5" name="Footer Placeholder 4">
            <a:extLst>
              <a:ext uri="{FF2B5EF4-FFF2-40B4-BE49-F238E27FC236}">
                <a16:creationId xmlns:a16="http://schemas.microsoft.com/office/drawing/2014/main" id="{FAA3C472-CED8-FC42-A883-EFBFDA211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86A38-A941-5545-AFA8-C71D726904B7}"/>
              </a:ext>
            </a:extLst>
          </p:cNvPr>
          <p:cNvSpPr>
            <a:spLocks noGrp="1"/>
          </p:cNvSpPr>
          <p:nvPr>
            <p:ph type="sldNum" sz="quarter" idx="12"/>
          </p:nvPr>
        </p:nvSpPr>
        <p:spPr/>
        <p:txBody>
          <a:bodyPr/>
          <a:lstStyle/>
          <a:p>
            <a:fld id="{33DA0586-8C63-964C-BABD-2976A478E027}" type="slidenum">
              <a:rPr lang="en-US" smtClean="0"/>
              <a:t>‹#›</a:t>
            </a:fld>
            <a:endParaRPr lang="en-US"/>
          </a:p>
        </p:txBody>
      </p:sp>
    </p:spTree>
    <p:extLst>
      <p:ext uri="{BB962C8B-B14F-4D97-AF65-F5344CB8AC3E}">
        <p14:creationId xmlns:p14="http://schemas.microsoft.com/office/powerpoint/2010/main" val="411108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D0897-085E-244F-A327-439328903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F5A310-7111-9D4D-9208-C2117A933C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5346E8-9926-A74B-9BB1-AC26E7334E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1664E7-5009-2A46-B926-75EB79C0C8DA}"/>
              </a:ext>
            </a:extLst>
          </p:cNvPr>
          <p:cNvSpPr>
            <a:spLocks noGrp="1"/>
          </p:cNvSpPr>
          <p:nvPr>
            <p:ph type="dt" sz="half" idx="10"/>
          </p:nvPr>
        </p:nvSpPr>
        <p:spPr/>
        <p:txBody>
          <a:bodyPr/>
          <a:lstStyle/>
          <a:p>
            <a:fld id="{9AB54840-1AD5-6D40-B60C-808617A59E21}" type="datetimeFigureOut">
              <a:rPr lang="en-US" smtClean="0"/>
              <a:t>10/13/21</a:t>
            </a:fld>
            <a:endParaRPr lang="en-US"/>
          </a:p>
        </p:txBody>
      </p:sp>
      <p:sp>
        <p:nvSpPr>
          <p:cNvPr id="6" name="Footer Placeholder 5">
            <a:extLst>
              <a:ext uri="{FF2B5EF4-FFF2-40B4-BE49-F238E27FC236}">
                <a16:creationId xmlns:a16="http://schemas.microsoft.com/office/drawing/2014/main" id="{16606E9B-2235-FC49-84B2-32287DCF0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AABA33-0856-DC4F-BB6D-4B124B24A81E}"/>
              </a:ext>
            </a:extLst>
          </p:cNvPr>
          <p:cNvSpPr>
            <a:spLocks noGrp="1"/>
          </p:cNvSpPr>
          <p:nvPr>
            <p:ph type="sldNum" sz="quarter" idx="12"/>
          </p:nvPr>
        </p:nvSpPr>
        <p:spPr/>
        <p:txBody>
          <a:bodyPr/>
          <a:lstStyle/>
          <a:p>
            <a:fld id="{33DA0586-8C63-964C-BABD-2976A478E027}" type="slidenum">
              <a:rPr lang="en-US" smtClean="0"/>
              <a:t>‹#›</a:t>
            </a:fld>
            <a:endParaRPr lang="en-US"/>
          </a:p>
        </p:txBody>
      </p:sp>
    </p:spTree>
    <p:extLst>
      <p:ext uri="{BB962C8B-B14F-4D97-AF65-F5344CB8AC3E}">
        <p14:creationId xmlns:p14="http://schemas.microsoft.com/office/powerpoint/2010/main" val="399091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27FB-CF62-0449-9558-49051EE4A6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36A69D-3A0D-F84C-B71D-AEF1136964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89B6F6-8158-7140-A233-576B6F843A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57422C-4689-484B-8F6E-0311107F39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2CBADD-12FE-A046-9C9F-57FC789732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63D2D8-DFD0-A64B-BA52-832E049BFC87}"/>
              </a:ext>
            </a:extLst>
          </p:cNvPr>
          <p:cNvSpPr>
            <a:spLocks noGrp="1"/>
          </p:cNvSpPr>
          <p:nvPr>
            <p:ph type="dt" sz="half" idx="10"/>
          </p:nvPr>
        </p:nvSpPr>
        <p:spPr/>
        <p:txBody>
          <a:bodyPr/>
          <a:lstStyle/>
          <a:p>
            <a:fld id="{9AB54840-1AD5-6D40-B60C-808617A59E21}" type="datetimeFigureOut">
              <a:rPr lang="en-US" smtClean="0"/>
              <a:t>10/13/21</a:t>
            </a:fld>
            <a:endParaRPr lang="en-US"/>
          </a:p>
        </p:txBody>
      </p:sp>
      <p:sp>
        <p:nvSpPr>
          <p:cNvPr id="8" name="Footer Placeholder 7">
            <a:extLst>
              <a:ext uri="{FF2B5EF4-FFF2-40B4-BE49-F238E27FC236}">
                <a16:creationId xmlns:a16="http://schemas.microsoft.com/office/drawing/2014/main" id="{FFC36057-0210-3B42-AC12-1CF8F95539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87EABC-A7F3-5F43-8B0C-78EC7A42F8BE}"/>
              </a:ext>
            </a:extLst>
          </p:cNvPr>
          <p:cNvSpPr>
            <a:spLocks noGrp="1"/>
          </p:cNvSpPr>
          <p:nvPr>
            <p:ph type="sldNum" sz="quarter" idx="12"/>
          </p:nvPr>
        </p:nvSpPr>
        <p:spPr/>
        <p:txBody>
          <a:bodyPr/>
          <a:lstStyle/>
          <a:p>
            <a:fld id="{33DA0586-8C63-964C-BABD-2976A478E027}" type="slidenum">
              <a:rPr lang="en-US" smtClean="0"/>
              <a:t>‹#›</a:t>
            </a:fld>
            <a:endParaRPr lang="en-US"/>
          </a:p>
        </p:txBody>
      </p:sp>
    </p:spTree>
    <p:extLst>
      <p:ext uri="{BB962C8B-B14F-4D97-AF65-F5344CB8AC3E}">
        <p14:creationId xmlns:p14="http://schemas.microsoft.com/office/powerpoint/2010/main" val="118176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E0AAA-5614-A443-9562-F3E69C795B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995331-57ED-B448-9B10-1B822E239E82}"/>
              </a:ext>
            </a:extLst>
          </p:cNvPr>
          <p:cNvSpPr>
            <a:spLocks noGrp="1"/>
          </p:cNvSpPr>
          <p:nvPr>
            <p:ph type="dt" sz="half" idx="10"/>
          </p:nvPr>
        </p:nvSpPr>
        <p:spPr/>
        <p:txBody>
          <a:bodyPr/>
          <a:lstStyle/>
          <a:p>
            <a:fld id="{9AB54840-1AD5-6D40-B60C-808617A59E21}" type="datetimeFigureOut">
              <a:rPr lang="en-US" smtClean="0"/>
              <a:t>10/13/21</a:t>
            </a:fld>
            <a:endParaRPr lang="en-US"/>
          </a:p>
        </p:txBody>
      </p:sp>
      <p:sp>
        <p:nvSpPr>
          <p:cNvPr id="4" name="Footer Placeholder 3">
            <a:extLst>
              <a:ext uri="{FF2B5EF4-FFF2-40B4-BE49-F238E27FC236}">
                <a16:creationId xmlns:a16="http://schemas.microsoft.com/office/drawing/2014/main" id="{705281A5-8A20-C543-BF05-9ABF3917D5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7A5859-3121-9E4A-90D8-CA00451DC9B2}"/>
              </a:ext>
            </a:extLst>
          </p:cNvPr>
          <p:cNvSpPr>
            <a:spLocks noGrp="1"/>
          </p:cNvSpPr>
          <p:nvPr>
            <p:ph type="sldNum" sz="quarter" idx="12"/>
          </p:nvPr>
        </p:nvSpPr>
        <p:spPr/>
        <p:txBody>
          <a:bodyPr/>
          <a:lstStyle/>
          <a:p>
            <a:fld id="{33DA0586-8C63-964C-BABD-2976A478E027}" type="slidenum">
              <a:rPr lang="en-US" smtClean="0"/>
              <a:t>‹#›</a:t>
            </a:fld>
            <a:endParaRPr lang="en-US"/>
          </a:p>
        </p:txBody>
      </p:sp>
    </p:spTree>
    <p:extLst>
      <p:ext uri="{BB962C8B-B14F-4D97-AF65-F5344CB8AC3E}">
        <p14:creationId xmlns:p14="http://schemas.microsoft.com/office/powerpoint/2010/main" val="383580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482D32-7030-6C41-BF06-1DF496D0D06B}"/>
              </a:ext>
            </a:extLst>
          </p:cNvPr>
          <p:cNvSpPr>
            <a:spLocks noGrp="1"/>
          </p:cNvSpPr>
          <p:nvPr>
            <p:ph type="dt" sz="half" idx="10"/>
          </p:nvPr>
        </p:nvSpPr>
        <p:spPr/>
        <p:txBody>
          <a:bodyPr/>
          <a:lstStyle/>
          <a:p>
            <a:fld id="{9AB54840-1AD5-6D40-B60C-808617A59E21}" type="datetimeFigureOut">
              <a:rPr lang="en-US" smtClean="0"/>
              <a:t>10/13/21</a:t>
            </a:fld>
            <a:endParaRPr lang="en-US"/>
          </a:p>
        </p:txBody>
      </p:sp>
      <p:sp>
        <p:nvSpPr>
          <p:cNvPr id="3" name="Footer Placeholder 2">
            <a:extLst>
              <a:ext uri="{FF2B5EF4-FFF2-40B4-BE49-F238E27FC236}">
                <a16:creationId xmlns:a16="http://schemas.microsoft.com/office/drawing/2014/main" id="{5551D0F3-1E97-1C42-9D1B-6B13179DC3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3C3DA9-BCF0-BA4E-85E5-28823851660E}"/>
              </a:ext>
            </a:extLst>
          </p:cNvPr>
          <p:cNvSpPr>
            <a:spLocks noGrp="1"/>
          </p:cNvSpPr>
          <p:nvPr>
            <p:ph type="sldNum" sz="quarter" idx="12"/>
          </p:nvPr>
        </p:nvSpPr>
        <p:spPr/>
        <p:txBody>
          <a:bodyPr/>
          <a:lstStyle/>
          <a:p>
            <a:fld id="{33DA0586-8C63-964C-BABD-2976A478E027}" type="slidenum">
              <a:rPr lang="en-US" smtClean="0"/>
              <a:t>‹#›</a:t>
            </a:fld>
            <a:endParaRPr lang="en-US"/>
          </a:p>
        </p:txBody>
      </p:sp>
    </p:spTree>
    <p:extLst>
      <p:ext uri="{BB962C8B-B14F-4D97-AF65-F5344CB8AC3E}">
        <p14:creationId xmlns:p14="http://schemas.microsoft.com/office/powerpoint/2010/main" val="425543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552D9-F87A-9348-B6D3-2A747201A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2F405C-81EF-5644-A0EE-66488824CF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52CD93-6214-514E-9D7B-56A571310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FF97B4-7319-E44E-9D54-92BE79460042}"/>
              </a:ext>
            </a:extLst>
          </p:cNvPr>
          <p:cNvSpPr>
            <a:spLocks noGrp="1"/>
          </p:cNvSpPr>
          <p:nvPr>
            <p:ph type="dt" sz="half" idx="10"/>
          </p:nvPr>
        </p:nvSpPr>
        <p:spPr/>
        <p:txBody>
          <a:bodyPr/>
          <a:lstStyle/>
          <a:p>
            <a:fld id="{9AB54840-1AD5-6D40-B60C-808617A59E21}" type="datetimeFigureOut">
              <a:rPr lang="en-US" smtClean="0"/>
              <a:t>10/13/21</a:t>
            </a:fld>
            <a:endParaRPr lang="en-US"/>
          </a:p>
        </p:txBody>
      </p:sp>
      <p:sp>
        <p:nvSpPr>
          <p:cNvPr id="6" name="Footer Placeholder 5">
            <a:extLst>
              <a:ext uri="{FF2B5EF4-FFF2-40B4-BE49-F238E27FC236}">
                <a16:creationId xmlns:a16="http://schemas.microsoft.com/office/drawing/2014/main" id="{04B0A318-9F57-754D-9C72-FEC7C14F97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F5EF16-893A-CB41-9FB1-6F030AFF0B90}"/>
              </a:ext>
            </a:extLst>
          </p:cNvPr>
          <p:cNvSpPr>
            <a:spLocks noGrp="1"/>
          </p:cNvSpPr>
          <p:nvPr>
            <p:ph type="sldNum" sz="quarter" idx="12"/>
          </p:nvPr>
        </p:nvSpPr>
        <p:spPr/>
        <p:txBody>
          <a:bodyPr/>
          <a:lstStyle/>
          <a:p>
            <a:fld id="{33DA0586-8C63-964C-BABD-2976A478E027}" type="slidenum">
              <a:rPr lang="en-US" smtClean="0"/>
              <a:t>‹#›</a:t>
            </a:fld>
            <a:endParaRPr lang="en-US"/>
          </a:p>
        </p:txBody>
      </p:sp>
    </p:spTree>
    <p:extLst>
      <p:ext uri="{BB962C8B-B14F-4D97-AF65-F5344CB8AC3E}">
        <p14:creationId xmlns:p14="http://schemas.microsoft.com/office/powerpoint/2010/main" val="2384977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CD81-E31F-5C42-B50D-008152B443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66528C-3C45-E648-B05E-C630587B4C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DE620E-DABB-794B-B3F9-293D65514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72318-7652-174D-9C83-429A7141A41B}"/>
              </a:ext>
            </a:extLst>
          </p:cNvPr>
          <p:cNvSpPr>
            <a:spLocks noGrp="1"/>
          </p:cNvSpPr>
          <p:nvPr>
            <p:ph type="dt" sz="half" idx="10"/>
          </p:nvPr>
        </p:nvSpPr>
        <p:spPr/>
        <p:txBody>
          <a:bodyPr/>
          <a:lstStyle/>
          <a:p>
            <a:fld id="{9AB54840-1AD5-6D40-B60C-808617A59E21}" type="datetimeFigureOut">
              <a:rPr lang="en-US" smtClean="0"/>
              <a:t>10/13/21</a:t>
            </a:fld>
            <a:endParaRPr lang="en-US"/>
          </a:p>
        </p:txBody>
      </p:sp>
      <p:sp>
        <p:nvSpPr>
          <p:cNvPr id="6" name="Footer Placeholder 5">
            <a:extLst>
              <a:ext uri="{FF2B5EF4-FFF2-40B4-BE49-F238E27FC236}">
                <a16:creationId xmlns:a16="http://schemas.microsoft.com/office/drawing/2014/main" id="{41953C2E-E2BC-B24C-AB8D-BB3AE6A96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577565-0A8B-BA4C-81B8-F307C835B86D}"/>
              </a:ext>
            </a:extLst>
          </p:cNvPr>
          <p:cNvSpPr>
            <a:spLocks noGrp="1"/>
          </p:cNvSpPr>
          <p:nvPr>
            <p:ph type="sldNum" sz="quarter" idx="12"/>
          </p:nvPr>
        </p:nvSpPr>
        <p:spPr/>
        <p:txBody>
          <a:bodyPr/>
          <a:lstStyle/>
          <a:p>
            <a:fld id="{33DA0586-8C63-964C-BABD-2976A478E027}" type="slidenum">
              <a:rPr lang="en-US" smtClean="0"/>
              <a:t>‹#›</a:t>
            </a:fld>
            <a:endParaRPr lang="en-US"/>
          </a:p>
        </p:txBody>
      </p:sp>
    </p:spTree>
    <p:extLst>
      <p:ext uri="{BB962C8B-B14F-4D97-AF65-F5344CB8AC3E}">
        <p14:creationId xmlns:p14="http://schemas.microsoft.com/office/powerpoint/2010/main" val="189072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297A48-6477-D54A-AF07-7E021F347D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7208EB-63E3-F746-89C2-C4F3ABEE34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AF0B4-779D-A441-AE3D-2A65EB84CD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54840-1AD5-6D40-B60C-808617A59E21}" type="datetimeFigureOut">
              <a:rPr lang="en-US" smtClean="0"/>
              <a:t>10/13/21</a:t>
            </a:fld>
            <a:endParaRPr lang="en-US"/>
          </a:p>
        </p:txBody>
      </p:sp>
      <p:sp>
        <p:nvSpPr>
          <p:cNvPr id="5" name="Footer Placeholder 4">
            <a:extLst>
              <a:ext uri="{FF2B5EF4-FFF2-40B4-BE49-F238E27FC236}">
                <a16:creationId xmlns:a16="http://schemas.microsoft.com/office/drawing/2014/main" id="{0067E53B-E158-4848-86B8-42FC828379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A0089B-A914-1B4C-93F0-A8DFA5AEA4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A0586-8C63-964C-BABD-2976A478E027}" type="slidenum">
              <a:rPr lang="en-US" smtClean="0"/>
              <a:t>‹#›</a:t>
            </a:fld>
            <a:endParaRPr lang="en-US"/>
          </a:p>
        </p:txBody>
      </p:sp>
    </p:spTree>
    <p:extLst>
      <p:ext uri="{BB962C8B-B14F-4D97-AF65-F5344CB8AC3E}">
        <p14:creationId xmlns:p14="http://schemas.microsoft.com/office/powerpoint/2010/main" val="1764615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tiff"/><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Google Shape;148;p1"/>
          <p:cNvSpPr txBox="1"/>
          <p:nvPr/>
        </p:nvSpPr>
        <p:spPr>
          <a:xfrm>
            <a:off x="10390683" y="5651368"/>
            <a:ext cx="18466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cxnSp>
        <p:nvCxnSpPr>
          <p:cNvPr id="151" name="Google Shape;151;p1"/>
          <p:cNvCxnSpPr/>
          <p:nvPr/>
        </p:nvCxnSpPr>
        <p:spPr>
          <a:xfrm flipH="1">
            <a:off x="403782" y="1629338"/>
            <a:ext cx="11430256" cy="21214"/>
          </a:xfrm>
          <a:prstGeom prst="straightConnector1">
            <a:avLst/>
          </a:prstGeom>
          <a:noFill/>
          <a:ln w="12700" cap="flat" cmpd="sng">
            <a:solidFill>
              <a:srgbClr val="002060"/>
            </a:solidFill>
            <a:prstDash val="solid"/>
            <a:miter lim="800000"/>
            <a:headEnd type="none" w="sm" len="sm"/>
            <a:tailEnd type="none" w="sm" len="sm"/>
          </a:ln>
        </p:spPr>
      </p:cxnSp>
      <p:sp>
        <p:nvSpPr>
          <p:cNvPr id="11" name="Oval 10">
            <a:extLst>
              <a:ext uri="{FF2B5EF4-FFF2-40B4-BE49-F238E27FC236}">
                <a16:creationId xmlns:a16="http://schemas.microsoft.com/office/drawing/2014/main" id="{AC68535F-863E-4340-A006-B6A0BB5FCB92}"/>
              </a:ext>
            </a:extLst>
          </p:cNvPr>
          <p:cNvSpPr/>
          <p:nvPr/>
        </p:nvSpPr>
        <p:spPr>
          <a:xfrm>
            <a:off x="10918535" y="258156"/>
            <a:ext cx="1139380" cy="114524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CFCCF77-D6D2-C943-8C96-30951045CF22}"/>
              </a:ext>
            </a:extLst>
          </p:cNvPr>
          <p:cNvSpPr/>
          <p:nvPr/>
        </p:nvSpPr>
        <p:spPr>
          <a:xfrm>
            <a:off x="10918535" y="258156"/>
            <a:ext cx="1139380" cy="11452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 icon&#10;&#10;Description automatically generated">
            <a:extLst>
              <a:ext uri="{FF2B5EF4-FFF2-40B4-BE49-F238E27FC236}">
                <a16:creationId xmlns:a16="http://schemas.microsoft.com/office/drawing/2014/main" id="{3F55B5FC-009E-8242-BF78-B107C28B5133}"/>
              </a:ext>
            </a:extLst>
          </p:cNvPr>
          <p:cNvPicPr>
            <a:picLocks noChangeAspect="1"/>
          </p:cNvPicPr>
          <p:nvPr/>
        </p:nvPicPr>
        <p:blipFill>
          <a:blip r:embed="rId4"/>
          <a:stretch>
            <a:fillRect/>
          </a:stretch>
        </p:blipFill>
        <p:spPr>
          <a:xfrm>
            <a:off x="10893865" y="236418"/>
            <a:ext cx="1188720" cy="1188720"/>
          </a:xfrm>
          <a:prstGeom prst="rect">
            <a:avLst/>
          </a:prstGeom>
        </p:spPr>
      </p:pic>
      <p:sp>
        <p:nvSpPr>
          <p:cNvPr id="4" name="TextBox 3">
            <a:extLst>
              <a:ext uri="{FF2B5EF4-FFF2-40B4-BE49-F238E27FC236}">
                <a16:creationId xmlns:a16="http://schemas.microsoft.com/office/drawing/2014/main" id="{51C99B97-9387-414B-994E-A5639A7883E6}"/>
              </a:ext>
            </a:extLst>
          </p:cNvPr>
          <p:cNvSpPr txBox="1"/>
          <p:nvPr/>
        </p:nvSpPr>
        <p:spPr>
          <a:xfrm>
            <a:off x="728546" y="3531220"/>
            <a:ext cx="184731" cy="369332"/>
          </a:xfrm>
          <a:prstGeom prst="rect">
            <a:avLst/>
          </a:prstGeom>
          <a:noFill/>
        </p:spPr>
        <p:txBody>
          <a:bodyPr wrap="none" rtlCol="0">
            <a:spAutoFit/>
          </a:bodyPr>
          <a:lstStyle/>
          <a:p>
            <a:endParaRPr lang="en-US" dirty="0"/>
          </a:p>
        </p:txBody>
      </p:sp>
      <p:sp>
        <p:nvSpPr>
          <p:cNvPr id="14" name="Google Shape;150;p1">
            <a:extLst>
              <a:ext uri="{FF2B5EF4-FFF2-40B4-BE49-F238E27FC236}">
                <a16:creationId xmlns:a16="http://schemas.microsoft.com/office/drawing/2014/main" id="{87A4CA68-E22E-2845-827B-B6E24E1F92DA}"/>
              </a:ext>
            </a:extLst>
          </p:cNvPr>
          <p:cNvSpPr/>
          <p:nvPr/>
        </p:nvSpPr>
        <p:spPr>
          <a:xfrm>
            <a:off x="820811" y="204166"/>
            <a:ext cx="10363514" cy="142086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44D60"/>
              </a:buClr>
              <a:buSzPts val="3200"/>
              <a:buFont typeface="Arial Narrow"/>
              <a:buNone/>
            </a:pPr>
            <a:r>
              <a:rPr lang="en-US" sz="3200" b="1" dirty="0">
                <a:solidFill>
                  <a:srgbClr val="244D60"/>
                </a:solidFill>
                <a:latin typeface="Arial Narrow"/>
                <a:ea typeface="Arial Narrow"/>
                <a:cs typeface="Arial Narrow"/>
                <a:sym typeface="Arial Narrow"/>
              </a:rPr>
              <a:t>Podest – </a:t>
            </a:r>
            <a:r>
              <a:rPr lang="en-US" sz="3200" b="1" i="0" u="none" strike="noStrike" cap="none" dirty="0">
                <a:solidFill>
                  <a:srgbClr val="244D60"/>
                </a:solidFill>
                <a:latin typeface="Arial Narrow"/>
                <a:ea typeface="Arial Narrow"/>
                <a:cs typeface="Arial Narrow"/>
                <a:sym typeface="Arial Narrow"/>
              </a:rPr>
              <a:t>A Tool to Map Forest Cover in Panama</a:t>
            </a:r>
            <a:endParaRPr sz="3200" b="1" i="0" u="none" strike="noStrike" cap="none" dirty="0">
              <a:solidFill>
                <a:srgbClr val="244D60"/>
              </a:solidFill>
              <a:latin typeface="Arial Narrow"/>
              <a:ea typeface="Arial Narrow"/>
              <a:cs typeface="Arial Narrow"/>
              <a:sym typeface="Arial Narrow"/>
            </a:endParaRPr>
          </a:p>
          <a:p>
            <a:pPr algn="ctr">
              <a:spcBef>
                <a:spcPts val="200"/>
              </a:spcBef>
              <a:buClr>
                <a:srgbClr val="000000"/>
              </a:buClr>
              <a:buSzPts val="1800"/>
            </a:pPr>
            <a:r>
              <a:rPr lang="en-US" sz="1700" b="0" i="0" u="none" strike="noStrike" cap="none" dirty="0">
                <a:solidFill>
                  <a:srgbClr val="000000"/>
                </a:solidFill>
                <a:latin typeface="Arial Narrow"/>
                <a:ea typeface="Arial Narrow"/>
                <a:cs typeface="Arial Narrow"/>
                <a:sym typeface="Arial Narrow"/>
              </a:rPr>
              <a:t>Erika Podest, Jet Propulsion Laboratory, California Institute of Technology</a:t>
            </a:r>
            <a:br>
              <a:rPr lang="en-US" sz="1700" b="0" i="0" u="none" strike="noStrike" cap="none" dirty="0">
                <a:solidFill>
                  <a:srgbClr val="000000"/>
                </a:solidFill>
                <a:latin typeface="Arial Narrow"/>
                <a:ea typeface="Arial Narrow"/>
                <a:cs typeface="Arial Narrow"/>
                <a:sym typeface="Arial Narrow"/>
              </a:rPr>
            </a:br>
            <a:r>
              <a:rPr lang="en-US" sz="1700" b="0" i="0" u="none" strike="noStrike" cap="none" dirty="0">
                <a:solidFill>
                  <a:srgbClr val="000000"/>
                </a:solidFill>
                <a:latin typeface="Arial Narrow"/>
                <a:ea typeface="Arial Narrow"/>
                <a:cs typeface="Arial Narrow"/>
                <a:sym typeface="Arial Narrow"/>
              </a:rPr>
              <a:t>Co-Investigators: </a:t>
            </a:r>
            <a:r>
              <a:rPr lang="en-US" sz="1700" b="0" i="0" u="none" strike="noStrike" cap="none" dirty="0" err="1">
                <a:solidFill>
                  <a:srgbClr val="000000"/>
                </a:solidFill>
                <a:latin typeface="Arial Narrow"/>
                <a:ea typeface="Arial Narrow"/>
                <a:cs typeface="Arial Narrow"/>
                <a:sym typeface="Arial Narrow"/>
              </a:rPr>
              <a:t>Amita</a:t>
            </a:r>
            <a:r>
              <a:rPr lang="en-US" sz="1700" b="0" i="0" u="none" strike="noStrike" cap="none" dirty="0">
                <a:solidFill>
                  <a:srgbClr val="000000"/>
                </a:solidFill>
                <a:latin typeface="Arial Narrow"/>
                <a:ea typeface="Arial Narrow"/>
                <a:cs typeface="Arial Narrow"/>
                <a:sym typeface="Arial Narrow"/>
              </a:rPr>
              <a:t> Mehta (UMBC JCET &amp; NASA), George Chang (JPL/</a:t>
            </a:r>
            <a:r>
              <a:rPr lang="en-US" sz="1700" dirty="0">
                <a:solidFill>
                  <a:srgbClr val="000000"/>
                </a:solidFill>
                <a:latin typeface="Arial Narrow"/>
                <a:ea typeface="Arial Narrow"/>
                <a:cs typeface="Arial Narrow"/>
                <a:sym typeface="Arial Narrow"/>
              </a:rPr>
              <a:t>Caltech) Student: </a:t>
            </a:r>
            <a:r>
              <a:rPr lang="en-US" sz="1700" dirty="0" err="1">
                <a:solidFill>
                  <a:srgbClr val="000000"/>
                </a:solidFill>
                <a:latin typeface="Arial Narrow"/>
                <a:ea typeface="Arial Narrow"/>
                <a:cs typeface="Arial Narrow"/>
                <a:sym typeface="Arial Narrow"/>
              </a:rPr>
              <a:t>Reetam</a:t>
            </a:r>
            <a:r>
              <a:rPr lang="en-US" sz="1700" dirty="0">
                <a:solidFill>
                  <a:srgbClr val="000000"/>
                </a:solidFill>
                <a:latin typeface="Arial Narrow"/>
                <a:ea typeface="Arial Narrow"/>
                <a:cs typeface="Arial Narrow"/>
                <a:sym typeface="Arial Narrow"/>
              </a:rPr>
              <a:t> Majumder (UMBC)</a:t>
            </a:r>
          </a:p>
          <a:p>
            <a:pPr marL="0" marR="0" lvl="0" indent="0" algn="ctr" rtl="0">
              <a:lnSpc>
                <a:spcPct val="100000"/>
              </a:lnSpc>
              <a:spcBef>
                <a:spcPts val="200"/>
              </a:spcBef>
              <a:spcAft>
                <a:spcPts val="0"/>
              </a:spcAft>
              <a:buClr>
                <a:srgbClr val="000000"/>
              </a:buClr>
              <a:buSzPts val="1800"/>
              <a:buFont typeface="Arial Narrow"/>
              <a:buNone/>
            </a:pPr>
            <a:r>
              <a:rPr lang="en-US" sz="1700" dirty="0">
                <a:solidFill>
                  <a:srgbClr val="000000"/>
                </a:solidFill>
                <a:latin typeface="Arial Narrow"/>
                <a:ea typeface="Arial Narrow"/>
                <a:cs typeface="Arial Narrow"/>
                <a:sym typeface="Arial Narrow"/>
              </a:rPr>
              <a:t>Collaborators from the Ministry of the Environment of Panama: Roney Samaniego, Javier Martinez, </a:t>
            </a:r>
            <a:r>
              <a:rPr lang="en-US" sz="1700" dirty="0" err="1">
                <a:solidFill>
                  <a:srgbClr val="000000"/>
                </a:solidFill>
                <a:latin typeface="Arial Narrow"/>
                <a:ea typeface="Arial Narrow"/>
                <a:cs typeface="Arial Narrow"/>
                <a:sym typeface="Arial Narrow"/>
              </a:rPr>
              <a:t>Vaneska</a:t>
            </a:r>
            <a:r>
              <a:rPr lang="en-US" sz="1700" dirty="0">
                <a:solidFill>
                  <a:srgbClr val="000000"/>
                </a:solidFill>
                <a:latin typeface="Arial Narrow"/>
                <a:ea typeface="Arial Narrow"/>
                <a:cs typeface="Arial Narrow"/>
                <a:sym typeface="Arial Narrow"/>
              </a:rPr>
              <a:t> </a:t>
            </a:r>
            <a:r>
              <a:rPr lang="en-US" sz="1700" dirty="0" err="1">
                <a:solidFill>
                  <a:srgbClr val="000000"/>
                </a:solidFill>
                <a:latin typeface="Arial Narrow"/>
                <a:ea typeface="Arial Narrow"/>
                <a:cs typeface="Arial Narrow"/>
                <a:sym typeface="Arial Narrow"/>
              </a:rPr>
              <a:t>Bethancourt</a:t>
            </a:r>
            <a:endParaRPr lang="en-US" sz="1700" dirty="0">
              <a:solidFill>
                <a:srgbClr val="000000"/>
              </a:solidFill>
              <a:latin typeface="Arial Narrow"/>
              <a:ea typeface="Arial Narrow"/>
              <a:cs typeface="Arial Narrow"/>
              <a:sym typeface="Arial Narrow"/>
            </a:endParaRPr>
          </a:p>
        </p:txBody>
      </p:sp>
      <p:pic>
        <p:nvPicPr>
          <p:cNvPr id="16" name="Picture 15">
            <a:extLst>
              <a:ext uri="{FF2B5EF4-FFF2-40B4-BE49-F238E27FC236}">
                <a16:creationId xmlns:a16="http://schemas.microsoft.com/office/drawing/2014/main" id="{DF5EE369-E586-9247-8D2A-CD72D5B333B8}"/>
              </a:ext>
            </a:extLst>
          </p:cNvPr>
          <p:cNvPicPr>
            <a:picLocks noChangeAspect="1"/>
          </p:cNvPicPr>
          <p:nvPr/>
        </p:nvPicPr>
        <p:blipFill rotWithShape="1">
          <a:blip r:embed="rId5"/>
          <a:srcRect l="34794" r="30263" b="40824"/>
          <a:stretch/>
        </p:blipFill>
        <p:spPr>
          <a:xfrm>
            <a:off x="76344" y="222511"/>
            <a:ext cx="958027" cy="12167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 Box 1659">
            <a:extLst>
              <a:ext uri="{FF2B5EF4-FFF2-40B4-BE49-F238E27FC236}">
                <a16:creationId xmlns:a16="http://schemas.microsoft.com/office/drawing/2014/main" id="{6BE85003-1914-F04B-98DC-677F05E93640}"/>
              </a:ext>
            </a:extLst>
          </p:cNvPr>
          <p:cNvSpPr txBox="1">
            <a:spLocks noChangeArrowheads="1"/>
          </p:cNvSpPr>
          <p:nvPr/>
        </p:nvSpPr>
        <p:spPr bwMode="auto">
          <a:xfrm>
            <a:off x="264478" y="1754310"/>
            <a:ext cx="11280458"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a:lnSpc>
                <a:spcPct val="150000"/>
              </a:lnSpc>
            </a:pPr>
            <a:r>
              <a:rPr lang="en-US" altLang="x-none" sz="1800" b="1" u="sng" dirty="0">
                <a:solidFill>
                  <a:srgbClr val="0070C0"/>
                </a:solidFill>
                <a:ea typeface="Arial" charset="0"/>
                <a:cs typeface="Arial" charset="0"/>
              </a:rPr>
              <a:t>Project Objective:</a:t>
            </a:r>
            <a:r>
              <a:rPr lang="en-US" altLang="x-none" sz="1800" b="1" dirty="0">
                <a:solidFill>
                  <a:srgbClr val="0070C0"/>
                </a:solidFill>
                <a:ea typeface="Arial" charset="0"/>
                <a:cs typeface="Arial" charset="0"/>
              </a:rPr>
              <a:t> </a:t>
            </a:r>
          </a:p>
          <a:p>
            <a:pPr marL="0" indent="0"/>
            <a:r>
              <a:rPr lang="en-US" sz="1800" dirty="0"/>
              <a:t>The objective of this project is to develop a tool (SFMIS) for addressing SDG 15.2.1, which consists of tracking net forest area change in Panama. The tool calculates current and historical forest cover and determines trends in forest cover change through time. </a:t>
            </a:r>
          </a:p>
          <a:p>
            <a:pPr marL="0" indent="0"/>
            <a:endParaRPr lang="en-US" sz="1800" dirty="0"/>
          </a:p>
          <a:p>
            <a:pPr marL="0" indent="0"/>
            <a:r>
              <a:rPr lang="en-US" altLang="x-none" sz="1800" b="1" u="sng" dirty="0">
                <a:solidFill>
                  <a:srgbClr val="0070C0"/>
                </a:solidFill>
                <a:ea typeface="Arial" charset="0"/>
                <a:cs typeface="Arial" charset="0"/>
              </a:rPr>
              <a:t>Poster Overview:</a:t>
            </a:r>
          </a:p>
          <a:p>
            <a:pPr marL="0" indent="0"/>
            <a:r>
              <a:rPr lang="en-US" altLang="x-none" sz="1800" dirty="0">
                <a:ea typeface="Arial" charset="0"/>
                <a:cs typeface="Arial" charset="0"/>
              </a:rPr>
              <a:t>-Intercomparison of Derived Landcover Maps: These include MODIS, PALSAR Forest/</a:t>
            </a:r>
            <a:r>
              <a:rPr lang="en-US" altLang="x-none" sz="1800" dirty="0" err="1">
                <a:ea typeface="Arial" charset="0"/>
                <a:cs typeface="Arial" charset="0"/>
              </a:rPr>
              <a:t>Nonforest</a:t>
            </a:r>
            <a:r>
              <a:rPr lang="en-US" altLang="x-none" sz="1800" dirty="0">
                <a:ea typeface="Arial" charset="0"/>
                <a:cs typeface="Arial" charset="0"/>
              </a:rPr>
              <a:t>, and Global Forest Watch.</a:t>
            </a:r>
          </a:p>
          <a:p>
            <a:pPr marL="0" indent="0"/>
            <a:r>
              <a:rPr lang="en-US" altLang="x-none" sz="1800" b="1" dirty="0">
                <a:solidFill>
                  <a:srgbClr val="0070C0"/>
                </a:solidFill>
                <a:ea typeface="Arial" charset="0"/>
                <a:cs typeface="Arial" charset="0"/>
              </a:rPr>
              <a:t> </a:t>
            </a:r>
          </a:p>
          <a:p>
            <a:pPr marL="0" indent="0"/>
            <a:r>
              <a:rPr lang="en-US" sz="1800" dirty="0"/>
              <a:t>-Development of Landcover maps: Our methodology uses Random Forest with optical (Sentinel-2 and Landsat), SAR (Sentinel-1 </a:t>
            </a:r>
            <a:r>
              <a:rPr lang="en-US" sz="1800"/>
              <a:t>and PALSAR), </a:t>
            </a:r>
            <a:r>
              <a:rPr lang="en-US" sz="1800" dirty="0"/>
              <a:t>and ancillary data to generate landcover classifications.</a:t>
            </a:r>
          </a:p>
          <a:p>
            <a:pPr marL="0" indent="0"/>
            <a:endParaRPr lang="en-US" sz="1800" dirty="0"/>
          </a:p>
          <a:p>
            <a:pPr marL="0" indent="0"/>
            <a:r>
              <a:rPr lang="en-US" sz="1800" dirty="0"/>
              <a:t>-Structure and Capabilities of the SFMIS Tool: This includes a description of the inputs and outputs to the tool, its mapping and analysis capabilities. </a:t>
            </a:r>
          </a:p>
        </p:txBody>
      </p:sp>
    </p:spTree>
    <p:extLst>
      <p:ext uri="{BB962C8B-B14F-4D97-AF65-F5344CB8AC3E}">
        <p14:creationId xmlns:p14="http://schemas.microsoft.com/office/powerpoint/2010/main" val="3547617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60000"/>
                                  </p:stCondLst>
                                  <p:childTnLst>
                                    <p:set>
                                      <p:cBhvr>
                                        <p:cTn id="6" dur="1" fill="hold">
                                          <p:stCondLst>
                                            <p:cond delay="0"/>
                                          </p:stCondLst>
                                        </p:cTn>
                                        <p:tgtEl>
                                          <p:spTgt spid="11"/>
                                        </p:tgtEl>
                                        <p:attrNameLst>
                                          <p:attrName>style.visibility</p:attrName>
                                        </p:attrNameLst>
                                      </p:cBhvr>
                                      <p:to>
                                        <p:strVal val="visible"/>
                                      </p:to>
                                    </p:set>
                                  </p:childTnLst>
                                </p:cTn>
                              </p:par>
                              <p:par>
                                <p:cTn id="7" presetID="35" presetClass="emph" presetSubtype="0" repeatCount="3000" fill="hold" grpId="1" nodeType="withEffect">
                                  <p:stCondLst>
                                    <p:cond delay="60000"/>
                                  </p:stCondLst>
                                  <p:childTnLst>
                                    <p:anim calcmode="discrete" valueType="str">
                                      <p:cBhvr>
                                        <p:cTn id="8" dur="1000" fill="hold"/>
                                        <p:tgtEl>
                                          <p:spTgt spid="11"/>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7"/>
                                            </p:cond>
                                          </p:stCondLst>
                                          <p:endCondLst>
                                            <p:cond evt="onStopAudio" delay="0">
                                              <p:tgtEl>
                                                <p:sldTgt/>
                                              </p:tgtEl>
                                            </p:cond>
                                          </p:endCondLst>
                                        </p:cTn>
                                        <p:tgtEl>
                                          <p:sndTgt r:embed="rId3" name="laser.wav"/>
                                        </p:tgtEl>
                                      </p:cMediaNode>
                                    </p:audio>
                                  </p:subTnLst>
                                </p:cTn>
                              </p:par>
                              <p:par>
                                <p:cTn id="9" presetID="21"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60000"/>
                                        <p:tgtEl>
                                          <p:spTgt spid="3"/>
                                        </p:tgtEl>
                                      </p:cBhvr>
                                    </p:animEffect>
                                  </p:childTnLst>
                                  <p:subTnLst>
                                    <p:set>
                                      <p:cBhvr override="childStyle">
                                        <p:cTn dur="1" fill="hold" display="0" masterRel="sameClick" afterEffect="1">
                                          <p:stCondLst>
                                            <p:cond evt="end" delay="0">
                                              <p:tn val="9"/>
                                            </p:cond>
                                          </p:stCondLst>
                                        </p:cTn>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1" grpId="2"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199</Words>
  <Application>Microsoft Macintosh PowerPoint</Application>
  <PresentationFormat>Widescreen</PresentationFormat>
  <Paragraphs>12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Calibri</vt:lpstr>
      <vt:lpstr>Calibri Light</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Mcfadden, Susan K. (ARC-SGG)[Bay Area Environmental Research Institute]</dc:creator>
  <cp:keywords/>
  <dc:description/>
  <cp:lastModifiedBy>Erika Podest</cp:lastModifiedBy>
  <cp:revision>33</cp:revision>
  <dcterms:created xsi:type="dcterms:W3CDTF">2020-07-29T20:44:57Z</dcterms:created>
  <dcterms:modified xsi:type="dcterms:W3CDTF">2021-10-14T01:34:57Z</dcterms:modified>
  <cp:category/>
</cp:coreProperties>
</file>