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873A"/>
    <a:srgbClr val="81CCE8"/>
    <a:srgbClr val="255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5920"/>
    <p:restoredTop sz="94711"/>
  </p:normalViewPr>
  <p:slideViewPr>
    <p:cSldViewPr snapToGrid="0" snapToObjects="1">
      <p:cViewPr varScale="1">
        <p:scale>
          <a:sx n="63" d="100"/>
          <a:sy n="63" d="100"/>
        </p:scale>
        <p:origin x="3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FF20D-8E2E-214B-BD74-9C779B437541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57346-C6E8-4A4A-8A96-2B011866C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29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7207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B7007-DBE7-754A-874B-CC81A6176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84258-83CD-D142-AD90-AE6B3A946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D3A28-9CF1-ED4A-9565-7BA6231F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7A372-6E6B-5E41-AEFD-E7677D75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055FB-0503-5745-A038-ABA9161F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6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B3937-CDC7-124C-BE4B-1DAE02818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4BE4E9-5A67-7949-A4DD-489F6F7B4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B1E4F-743C-0F41-B15B-B683B12D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8836F-BD3D-D845-B177-0D66BAE4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998B1-D185-B543-B0A1-E6580088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5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E5027C-55FB-464E-9107-CF963EA2A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972EDB-B7A6-5841-A183-32DE42495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2C12B-81ED-A842-9AB9-28B0A447C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E7D71-23A8-9C4E-93A0-4FD39E74A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91B74-84C6-6241-BD0D-FC833C6F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06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Title and Content">
  <p:cSld name="5_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9393"/>
            <a:ext cx="12192000" cy="6887665"/>
          </a:xfrm>
          <a:prstGeom prst="rect">
            <a:avLst/>
          </a:prstGeom>
          <a:gradFill>
            <a:gsLst>
              <a:gs pos="0">
                <a:srgbClr val="255B74"/>
              </a:gs>
              <a:gs pos="25000">
                <a:srgbClr val="255B74"/>
              </a:gs>
              <a:gs pos="91000">
                <a:srgbClr val="C3873A"/>
              </a:gs>
              <a:gs pos="100000">
                <a:srgbClr val="C3873A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16;p28"/>
          <p:cNvGrpSpPr/>
          <p:nvPr/>
        </p:nvGrpSpPr>
        <p:grpSpPr>
          <a:xfrm>
            <a:off x="517664" y="-19393"/>
            <a:ext cx="4628149" cy="6890327"/>
            <a:chOff x="3308351" y="2370138"/>
            <a:chExt cx="2760662" cy="4110037"/>
          </a:xfrm>
        </p:grpSpPr>
        <p:sp>
          <p:nvSpPr>
            <p:cNvPr id="17" name="Google Shape;17;p28"/>
            <p:cNvSpPr/>
            <p:nvPr/>
          </p:nvSpPr>
          <p:spPr>
            <a:xfrm>
              <a:off x="4494213" y="2370138"/>
              <a:ext cx="1574800" cy="3676650"/>
            </a:xfrm>
            <a:custGeom>
              <a:avLst/>
              <a:gdLst/>
              <a:ahLst/>
              <a:cxnLst/>
              <a:rect l="l" t="t" r="r" b="b"/>
              <a:pathLst>
                <a:path w="828" h="1936" extrusionOk="0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>
              <a:gsLst>
                <a:gs pos="0">
                  <a:srgbClr val="8ACCEC"/>
                </a:gs>
                <a:gs pos="100000">
                  <a:srgbClr val="6BB7E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8"/>
            <p:cNvSpPr/>
            <p:nvPr/>
          </p:nvSpPr>
          <p:spPr>
            <a:xfrm>
              <a:off x="3343276" y="5254625"/>
              <a:ext cx="542925" cy="1223962"/>
            </a:xfrm>
            <a:custGeom>
              <a:avLst/>
              <a:gdLst/>
              <a:ahLst/>
              <a:cxnLst/>
              <a:rect l="l" t="t" r="r" b="b"/>
              <a:pathLst>
                <a:path w="286" h="645" extrusionOk="0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8"/>
            <p:cNvSpPr/>
            <p:nvPr/>
          </p:nvSpPr>
          <p:spPr>
            <a:xfrm>
              <a:off x="3308351" y="2376488"/>
              <a:ext cx="2270125" cy="4103687"/>
            </a:xfrm>
            <a:custGeom>
              <a:avLst/>
              <a:gdLst/>
              <a:ahLst/>
              <a:cxnLst/>
              <a:rect l="l" t="t" r="r" b="b"/>
              <a:pathLst>
                <a:path w="1193" h="2162" extrusionOk="0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>
              <a:gsLst>
                <a:gs pos="0">
                  <a:srgbClr val="9FDCF2"/>
                </a:gs>
                <a:gs pos="85000">
                  <a:srgbClr val="52B3D9"/>
                </a:gs>
                <a:gs pos="100000">
                  <a:srgbClr val="52B3D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28"/>
          <p:cNvSpPr/>
          <p:nvPr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8"/>
          <p:cNvSpPr txBox="1">
            <a:spLocks noGrp="1"/>
          </p:cNvSpPr>
          <p:nvPr>
            <p:ph type="title"/>
          </p:nvPr>
        </p:nvSpPr>
        <p:spPr>
          <a:xfrm>
            <a:off x="952500" y="1104144"/>
            <a:ext cx="1039368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body" idx="1"/>
          </p:nvPr>
        </p:nvSpPr>
        <p:spPr>
          <a:xfrm>
            <a:off x="952500" y="2271860"/>
            <a:ext cx="10619923" cy="162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251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4D7A3-A80C-2E4D-9F2A-C4E9BD629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0B3A2-5BEF-9B4A-96CA-92980403E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19210-C197-BB46-A866-10D8825CF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65536-EB00-AD42-86AC-684C38FB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D03BA-BF1A-6C48-8B6C-33FAF11B4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5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4FCEB-7B16-FB4D-83B0-28C9AFDAA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A73C7-4BE9-F246-B6C4-9920F404E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DED62-46FE-5B4F-9492-B9E226BE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3C472-CED8-FC42-A883-EFBFDA211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86A38-A941-5545-AFA8-C71D72690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8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D0897-085E-244F-A327-439328903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5A310-7111-9D4D-9208-C2117A933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346E8-9926-A74B-9BB1-AC26E7334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1664E7-5009-2A46-B926-75EB79C0C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06E9B-2235-FC49-84B2-32287DCF0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ABA33-0856-DC4F-BB6D-4B124B24A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1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D27FB-CF62-0449-9558-49051EE4A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6A69D-3A0D-F84C-B71D-AEF113696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9B6F6-8158-7140-A233-576B6F843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57422C-4689-484B-8F6E-0311107F3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2CBADD-12FE-A046-9C9F-57FC78973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63D2D8-DFD0-A64B-BA52-832E049BF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C36057-0210-3B42-AC12-1CF8F955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87EABC-A7F3-5F43-8B0C-78EC7A42F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6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E0AAA-5614-A443-9562-F3E69C795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995331-57ED-B448-9B10-1B822E239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281A5-8A20-C543-BF05-9ABF3917D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7A5859-3121-9E4A-90D8-CA00451DC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0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482D32-7030-6C41-BF06-1DF496D0D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51D0F3-1E97-1C42-9D1B-6B13179D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C3DA9-BCF0-BA4E-85E5-288238516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3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52D9-F87A-9348-B6D3-2A747201A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F405C-81EF-5644-A0EE-66488824C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52CD93-6214-514E-9D7B-56A571310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F97B4-7319-E44E-9D54-92BE79460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0A318-9F57-754D-9C72-FEC7C14F9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5EF16-893A-CB41-9FB1-6F030AFF0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77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FCD81-E31F-5C42-B50D-008152B44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66528C-3C45-E648-B05E-C630587B4C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E620E-DABB-794B-B3F9-293D65514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72318-7652-174D-9C83-429A7141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53C2E-E2BC-B24C-AB8D-BB3AE6A9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77565-0A8B-BA4C-81B8-F307C835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2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297A48-6477-D54A-AF07-7E021F34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208EB-63E3-F746-89C2-C4F3ABEE3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AF0B4-779D-A441-AE3D-2A65EB84CD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54840-1AD5-6D40-B60C-808617A59E21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7E53B-E158-4848-86B8-42FC82837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0089B-A914-1B4C-93F0-A8DFA5AEA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1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"/>
          <p:cNvSpPr txBox="1"/>
          <p:nvPr/>
        </p:nvSpPr>
        <p:spPr>
          <a:xfrm>
            <a:off x="82666" y="267761"/>
            <a:ext cx="1188720" cy="1169511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Headshot of yourself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4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400" b="0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40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46" name="Google Shape;146;p1"/>
          <p:cNvPicPr preferRelativeResize="0"/>
          <p:nvPr/>
        </p:nvPicPr>
        <p:blipFill rotWithShape="1">
          <a:blip r:embed="rId4"/>
          <a:srcRect l="2243" t="20198" r="42235" b="-1364"/>
          <a:stretch/>
        </p:blipFill>
        <p:spPr>
          <a:xfrm>
            <a:off x="134085" y="336817"/>
            <a:ext cx="1094729" cy="106727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"/>
          <p:cNvSpPr txBox="1"/>
          <p:nvPr/>
        </p:nvSpPr>
        <p:spPr>
          <a:xfrm>
            <a:off x="10390683" y="5651368"/>
            <a:ext cx="1846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"/>
          <p:cNvSpPr/>
          <p:nvPr/>
        </p:nvSpPr>
        <p:spPr>
          <a:xfrm>
            <a:off x="1193975" y="203200"/>
            <a:ext cx="9844500" cy="235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3200"/>
              <a:buFont typeface="Arial Narrow"/>
              <a:buNone/>
            </a:pPr>
            <a:r>
              <a:rPr lang="en-US" sz="3200" b="1" dirty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Myers–Variability of Water Transparency and its Drivers in the Hudson River</a:t>
            </a:r>
            <a:endParaRPr sz="3200" b="1" i="0" u="none" strike="noStrike" cap="none" dirty="0">
              <a:solidFill>
                <a:srgbClr val="244D6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Elise Myers, Columbia University &amp; Lamont Dohert</a:t>
            </a:r>
            <a:r>
              <a:rPr lang="en-US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y Earth Observatory</a:t>
            </a:r>
            <a:br>
              <a:rPr lang="en-US" sz="18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18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Andrew R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Juhl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Ajit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Subramaniam, Carol Knudson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None/>
            </a:pPr>
            <a:endParaRPr sz="4400" b="1" i="0" u="none" strike="noStrike" cap="none" dirty="0">
              <a:solidFill>
                <a:srgbClr val="244D6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51" name="Google Shape;151;p1"/>
          <p:cNvCxnSpPr/>
          <p:nvPr/>
        </p:nvCxnSpPr>
        <p:spPr>
          <a:xfrm flipH="1">
            <a:off x="403782" y="1464954"/>
            <a:ext cx="11430256" cy="21214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AC68535F-863E-4340-A006-B6A0BB5FCB92}"/>
              </a:ext>
            </a:extLst>
          </p:cNvPr>
          <p:cNvSpPr/>
          <p:nvPr/>
        </p:nvSpPr>
        <p:spPr>
          <a:xfrm>
            <a:off x="10918535" y="258156"/>
            <a:ext cx="1139380" cy="114524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FCCF77-D6D2-C943-8C96-30951045CF22}"/>
              </a:ext>
            </a:extLst>
          </p:cNvPr>
          <p:cNvSpPr/>
          <p:nvPr/>
        </p:nvSpPr>
        <p:spPr>
          <a:xfrm>
            <a:off x="10918535" y="258156"/>
            <a:ext cx="1139380" cy="11452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3F55B5FC-009E-8242-BF78-B107C28B5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3865" y="236418"/>
            <a:ext cx="1188720" cy="1188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C99B97-9387-414B-994E-A5639A7883E6}"/>
              </a:ext>
            </a:extLst>
          </p:cNvPr>
          <p:cNvSpPr txBox="1"/>
          <p:nvPr/>
        </p:nvSpPr>
        <p:spPr>
          <a:xfrm>
            <a:off x="872378" y="35312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FD650D-9A24-4F6A-93BE-C2B3275A635C}"/>
              </a:ext>
            </a:extLst>
          </p:cNvPr>
          <p:cNvSpPr/>
          <p:nvPr/>
        </p:nvSpPr>
        <p:spPr>
          <a:xfrm>
            <a:off x="3403896" y="5125212"/>
            <a:ext cx="1097280" cy="914400"/>
          </a:xfrm>
          <a:prstGeom prst="rect">
            <a:avLst/>
          </a:prstGeom>
          <a:blipFill dpi="0" rotWithShape="1">
            <a:blip r:embed="rId6"/>
            <a:srcRect/>
            <a:stretch>
              <a:fillRect l="-22000" t="-45000" r="-41000" b="-35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150345-1ECB-4A9A-9582-CDEF32BB6082}"/>
              </a:ext>
            </a:extLst>
          </p:cNvPr>
          <p:cNvSpPr/>
          <p:nvPr/>
        </p:nvSpPr>
        <p:spPr>
          <a:xfrm>
            <a:off x="4477822" y="5123614"/>
            <a:ext cx="1097280" cy="9144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hape 228">
            <a:extLst>
              <a:ext uri="{FF2B5EF4-FFF2-40B4-BE49-F238E27FC236}">
                <a16:creationId xmlns:a16="http://schemas.microsoft.com/office/drawing/2014/main" id="{682341F2-5A5E-4141-B2B3-F547E7ADB6F0}"/>
              </a:ext>
            </a:extLst>
          </p:cNvPr>
          <p:cNvSpPr txBox="1"/>
          <p:nvPr/>
        </p:nvSpPr>
        <p:spPr>
          <a:xfrm>
            <a:off x="3041151" y="5301950"/>
            <a:ext cx="1819081" cy="62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bg1"/>
                </a:solidFill>
                <a:latin typeface="Alegreya"/>
                <a:ea typeface="Alegreya"/>
                <a:cs typeface="Alegreya"/>
                <a:sym typeface="Alegreya"/>
              </a:rPr>
              <a:t>Particles</a:t>
            </a:r>
            <a:endParaRPr sz="2400" b="1" dirty="0">
              <a:solidFill>
                <a:schemeClr val="bg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17" name="Shape 228">
            <a:extLst>
              <a:ext uri="{FF2B5EF4-FFF2-40B4-BE49-F238E27FC236}">
                <a16:creationId xmlns:a16="http://schemas.microsoft.com/office/drawing/2014/main" id="{E39D7F2F-76AE-4FE2-A753-C2A2AD6E680B}"/>
              </a:ext>
            </a:extLst>
          </p:cNvPr>
          <p:cNvSpPr txBox="1"/>
          <p:nvPr/>
        </p:nvSpPr>
        <p:spPr>
          <a:xfrm>
            <a:off x="4213850" y="5116888"/>
            <a:ext cx="1625221" cy="652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bg1"/>
                </a:solidFill>
                <a:latin typeface="Alegreya"/>
                <a:ea typeface="Alegreya"/>
                <a:cs typeface="Alegreya"/>
                <a:sym typeface="Alegreya"/>
              </a:rPr>
              <a:t>Phytopl-</a:t>
            </a:r>
          </a:p>
          <a:p>
            <a:pPr algn="ctr"/>
            <a:r>
              <a:rPr lang="en" sz="2400" b="1" dirty="0">
                <a:solidFill>
                  <a:schemeClr val="bg1"/>
                </a:solidFill>
                <a:latin typeface="Alegreya"/>
                <a:ea typeface="Alegreya"/>
                <a:cs typeface="Alegreya"/>
                <a:sym typeface="Alegreya"/>
              </a:rPr>
              <a:t>ankton</a:t>
            </a:r>
          </a:p>
        </p:txBody>
      </p:sp>
      <p:pic>
        <p:nvPicPr>
          <p:cNvPr id="19" name="Content Placeholder 15">
            <a:extLst>
              <a:ext uri="{FF2B5EF4-FFF2-40B4-BE49-F238E27FC236}">
                <a16:creationId xmlns:a16="http://schemas.microsoft.com/office/drawing/2014/main" id="{E4464D25-A012-4C88-BAED-FEBB4BD4524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6" t="86" r="67399" b="66719"/>
          <a:stretch/>
        </p:blipFill>
        <p:spPr>
          <a:xfrm>
            <a:off x="3069170" y="2654711"/>
            <a:ext cx="2818003" cy="225863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0CB578E-B91A-4104-A5CA-96710A41182D}"/>
              </a:ext>
            </a:extLst>
          </p:cNvPr>
          <p:cNvSpPr txBox="1"/>
          <p:nvPr/>
        </p:nvSpPr>
        <p:spPr>
          <a:xfrm>
            <a:off x="684314" y="2766496"/>
            <a:ext cx="3048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does water transparency vary spatially and temporally?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4F5220-9BAC-49E0-80E2-9046AF7ACA6D}"/>
              </a:ext>
            </a:extLst>
          </p:cNvPr>
          <p:cNvSpPr txBox="1"/>
          <p:nvPr/>
        </p:nvSpPr>
        <p:spPr>
          <a:xfrm>
            <a:off x="684314" y="4777514"/>
            <a:ext cx="2818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are the primary drivers of water transparency?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D0E311-4D35-45F8-B38F-B24AA2F5D6A7}"/>
              </a:ext>
            </a:extLst>
          </p:cNvPr>
          <p:cNvSpPr/>
          <p:nvPr/>
        </p:nvSpPr>
        <p:spPr>
          <a:xfrm>
            <a:off x="-20349" y="3148636"/>
            <a:ext cx="856324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cap="none" spc="0" dirty="0">
                <a:ln w="22225">
                  <a:solidFill>
                    <a:srgbClr val="C3873A"/>
                  </a:solidFill>
                  <a:prstDash val="solid"/>
                </a:ln>
                <a:solidFill>
                  <a:srgbClr val="81CCE8"/>
                </a:solidFill>
                <a:effectLst/>
              </a:rPr>
              <a:t>Q1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DCD185-6324-4032-9E80-3EEA28A26E02}"/>
              </a:ext>
            </a:extLst>
          </p:cNvPr>
          <p:cNvSpPr/>
          <p:nvPr/>
        </p:nvSpPr>
        <p:spPr>
          <a:xfrm>
            <a:off x="-36518" y="1785187"/>
            <a:ext cx="70700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rgbClr val="C3873A"/>
                  </a:solidFill>
                  <a:prstDash val="solid"/>
                </a:ln>
                <a:solidFill>
                  <a:srgbClr val="81CCE8"/>
                </a:solidFill>
              </a:rPr>
              <a:t>In the Hudson River Estuary…</a:t>
            </a:r>
            <a:endParaRPr lang="en-US" sz="4400" b="1" cap="none" spc="0" dirty="0">
              <a:ln w="22225">
                <a:solidFill>
                  <a:srgbClr val="C3873A"/>
                </a:solidFill>
                <a:prstDash val="solid"/>
              </a:ln>
              <a:solidFill>
                <a:srgbClr val="81CCE8"/>
              </a:solidFill>
              <a:effectLst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4A350C-BE58-49E8-B4EA-1F68174C833A}"/>
              </a:ext>
            </a:extLst>
          </p:cNvPr>
          <p:cNvSpPr/>
          <p:nvPr/>
        </p:nvSpPr>
        <p:spPr>
          <a:xfrm>
            <a:off x="-20349" y="5004436"/>
            <a:ext cx="856324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cap="none" spc="0" dirty="0">
                <a:ln w="22225">
                  <a:solidFill>
                    <a:srgbClr val="C3873A"/>
                  </a:solidFill>
                  <a:prstDash val="solid"/>
                </a:ln>
                <a:solidFill>
                  <a:srgbClr val="81CCE8"/>
                </a:solidFill>
                <a:effectLst/>
              </a:rPr>
              <a:t>Q2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EA0DFEC-1E2C-426F-A4EA-2C70B9571C47}"/>
              </a:ext>
            </a:extLst>
          </p:cNvPr>
          <p:cNvSpPr/>
          <p:nvPr/>
        </p:nvSpPr>
        <p:spPr>
          <a:xfrm>
            <a:off x="5585376" y="5120180"/>
            <a:ext cx="1097280" cy="914400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hape 228">
            <a:extLst>
              <a:ext uri="{FF2B5EF4-FFF2-40B4-BE49-F238E27FC236}">
                <a16:creationId xmlns:a16="http://schemas.microsoft.com/office/drawing/2014/main" id="{600D0A34-702D-40B6-86C5-51B6C3F2FA0D}"/>
              </a:ext>
            </a:extLst>
          </p:cNvPr>
          <p:cNvSpPr txBox="1"/>
          <p:nvPr/>
        </p:nvSpPr>
        <p:spPr>
          <a:xfrm>
            <a:off x="5409865" y="5279109"/>
            <a:ext cx="1404711" cy="62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bg1"/>
                </a:solidFill>
                <a:latin typeface="Alegreya"/>
                <a:ea typeface="Alegreya"/>
                <a:cs typeface="Alegreya"/>
                <a:sym typeface="Alegreya"/>
              </a:rPr>
              <a:t>CDOM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143DE48-090B-4EB7-BB64-78A329D19D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8990" y="2423021"/>
            <a:ext cx="5295003" cy="37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5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6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66</Words>
  <Application>Microsoft Office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Alegreya</vt:lpstr>
      <vt:lpstr>Arial</vt:lpstr>
      <vt:lpstr>Arial Narrow</vt:lpstr>
      <vt:lpstr>Calibri</vt:lpstr>
      <vt:lpstr>Calibri Light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Mcfadden, Susan K. (ARC-SGG)[Bay Area Environmental Research Institute]</dc:creator>
  <cp:keywords/>
  <dc:description/>
  <cp:lastModifiedBy>Elise M</cp:lastModifiedBy>
  <cp:revision>33</cp:revision>
  <dcterms:created xsi:type="dcterms:W3CDTF">2020-07-29T20:44:57Z</dcterms:created>
  <dcterms:modified xsi:type="dcterms:W3CDTF">2021-10-15T00:30:22Z</dcterms:modified>
  <cp:category/>
</cp:coreProperties>
</file>