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920"/>
    <p:restoredTop sz="94740"/>
  </p:normalViewPr>
  <p:slideViewPr>
    <p:cSldViewPr snapToGrid="0" snapToObjects="1">
      <p:cViewPr varScale="1">
        <p:scale>
          <a:sx n="124" d="100"/>
          <a:sy n="124" d="100"/>
        </p:scale>
        <p:origin x="4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FF20D-8E2E-214B-BD74-9C779B43754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57346-C6E8-4A4A-8A96-2B011866C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29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561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B7007-DBE7-754A-874B-CC81A6176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84258-83CD-D142-AD90-AE6B3A946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D3A28-9CF1-ED4A-9565-7BA6231F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7A372-6E6B-5E41-AEFD-E7677D75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055FB-0503-5745-A038-ABA9161F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6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B3937-CDC7-124C-BE4B-1DAE02818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4BE4E9-5A67-7949-A4DD-489F6F7B4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B1E4F-743C-0F41-B15B-B683B12D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8836F-BD3D-D845-B177-0D66BAE4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998B1-D185-B543-B0A1-E6580088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5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E5027C-55FB-464E-9107-CF963EA2A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972EDB-B7A6-5841-A183-32DE42495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2C12B-81ED-A842-9AB9-28B0A447C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E7D71-23A8-9C4E-93A0-4FD39E74A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91B74-84C6-6241-BD0D-FC833C6F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06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Title and Content">
  <p:cSld name="5_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9393"/>
            <a:ext cx="12192000" cy="6887665"/>
          </a:xfrm>
          <a:prstGeom prst="rect">
            <a:avLst/>
          </a:prstGeom>
          <a:gradFill>
            <a:gsLst>
              <a:gs pos="0">
                <a:srgbClr val="255B74"/>
              </a:gs>
              <a:gs pos="25000">
                <a:srgbClr val="255B74"/>
              </a:gs>
              <a:gs pos="91000">
                <a:srgbClr val="C3873A"/>
              </a:gs>
              <a:gs pos="100000">
                <a:srgbClr val="C3873A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16;p28"/>
          <p:cNvGrpSpPr/>
          <p:nvPr/>
        </p:nvGrpSpPr>
        <p:grpSpPr>
          <a:xfrm>
            <a:off x="517664" y="-19393"/>
            <a:ext cx="4628149" cy="6890327"/>
            <a:chOff x="3308351" y="2370138"/>
            <a:chExt cx="2760662" cy="4110037"/>
          </a:xfrm>
        </p:grpSpPr>
        <p:sp>
          <p:nvSpPr>
            <p:cNvPr id="17" name="Google Shape;17;p28"/>
            <p:cNvSpPr/>
            <p:nvPr/>
          </p:nvSpPr>
          <p:spPr>
            <a:xfrm>
              <a:off x="4494213" y="2370138"/>
              <a:ext cx="1574800" cy="3676650"/>
            </a:xfrm>
            <a:custGeom>
              <a:avLst/>
              <a:gdLst/>
              <a:ahLst/>
              <a:cxnLst/>
              <a:rect l="l" t="t" r="r" b="b"/>
              <a:pathLst>
                <a:path w="828" h="1936" extrusionOk="0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>
              <a:gsLst>
                <a:gs pos="0">
                  <a:srgbClr val="8ACCEC"/>
                </a:gs>
                <a:gs pos="100000">
                  <a:srgbClr val="6BB7E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8"/>
            <p:cNvSpPr/>
            <p:nvPr/>
          </p:nvSpPr>
          <p:spPr>
            <a:xfrm>
              <a:off x="3343276" y="5254625"/>
              <a:ext cx="542925" cy="1223962"/>
            </a:xfrm>
            <a:custGeom>
              <a:avLst/>
              <a:gdLst/>
              <a:ahLst/>
              <a:cxnLst/>
              <a:rect l="l" t="t" r="r" b="b"/>
              <a:pathLst>
                <a:path w="286" h="645" extrusionOk="0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8"/>
            <p:cNvSpPr/>
            <p:nvPr/>
          </p:nvSpPr>
          <p:spPr>
            <a:xfrm>
              <a:off x="3308351" y="2376488"/>
              <a:ext cx="2270125" cy="4103687"/>
            </a:xfrm>
            <a:custGeom>
              <a:avLst/>
              <a:gdLst/>
              <a:ahLst/>
              <a:cxnLst/>
              <a:rect l="l" t="t" r="r" b="b"/>
              <a:pathLst>
                <a:path w="1193" h="2162" extrusionOk="0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>
              <a:gsLst>
                <a:gs pos="0">
                  <a:srgbClr val="9FDCF2"/>
                </a:gs>
                <a:gs pos="85000">
                  <a:srgbClr val="52B3D9"/>
                </a:gs>
                <a:gs pos="100000">
                  <a:srgbClr val="52B3D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28"/>
          <p:cNvSpPr/>
          <p:nvPr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8"/>
          <p:cNvSpPr txBox="1">
            <a:spLocks noGrp="1"/>
          </p:cNvSpPr>
          <p:nvPr>
            <p:ph type="title"/>
          </p:nvPr>
        </p:nvSpPr>
        <p:spPr>
          <a:xfrm>
            <a:off x="952500" y="1104144"/>
            <a:ext cx="1039368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body" idx="1"/>
          </p:nvPr>
        </p:nvSpPr>
        <p:spPr>
          <a:xfrm>
            <a:off x="952500" y="2271860"/>
            <a:ext cx="10619923" cy="162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251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4D7A3-A80C-2E4D-9F2A-C4E9BD629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0B3A2-5BEF-9B4A-96CA-92980403E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19210-C197-BB46-A866-10D8825CF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65536-EB00-AD42-86AC-684C38FB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D03BA-BF1A-6C48-8B6C-33FAF11B4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5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4FCEB-7B16-FB4D-83B0-28C9AFDAA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A73C7-4BE9-F246-B6C4-9920F404E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DED62-46FE-5B4F-9492-B9E226BE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3C472-CED8-FC42-A883-EFBFDA211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86A38-A941-5545-AFA8-C71D72690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8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D0897-085E-244F-A327-439328903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5A310-7111-9D4D-9208-C2117A933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346E8-9926-A74B-9BB1-AC26E7334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1664E7-5009-2A46-B926-75EB79C0C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06E9B-2235-FC49-84B2-32287DCF0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ABA33-0856-DC4F-BB6D-4B124B24A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1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D27FB-CF62-0449-9558-49051EE4A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6A69D-3A0D-F84C-B71D-AEF113696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9B6F6-8158-7140-A233-576B6F843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57422C-4689-484B-8F6E-0311107F3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2CBADD-12FE-A046-9C9F-57FC78973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63D2D8-DFD0-A64B-BA52-832E049BF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C36057-0210-3B42-AC12-1CF8F955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87EABC-A7F3-5F43-8B0C-78EC7A42F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6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E0AAA-5614-A443-9562-F3E69C795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995331-57ED-B448-9B10-1B822E239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281A5-8A20-C543-BF05-9ABF3917D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7A5859-3121-9E4A-90D8-CA00451DC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0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482D32-7030-6C41-BF06-1DF496D0D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51D0F3-1E97-1C42-9D1B-6B13179D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C3DA9-BCF0-BA4E-85E5-288238516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3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52D9-F87A-9348-B6D3-2A747201A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F405C-81EF-5644-A0EE-66488824C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52CD93-6214-514E-9D7B-56A571310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F97B4-7319-E44E-9D54-92BE79460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0A318-9F57-754D-9C72-FEC7C14F9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5EF16-893A-CB41-9FB1-6F030AFF0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77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FCD81-E31F-5C42-B50D-008152B44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66528C-3C45-E648-B05E-C630587B4C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E620E-DABB-794B-B3F9-293D65514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72318-7652-174D-9C83-429A7141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53C2E-E2BC-B24C-AB8D-BB3AE6A9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77565-0A8B-BA4C-81B8-F307C835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2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297A48-6477-D54A-AF07-7E021F34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208EB-63E3-F746-89C2-C4F3ABEE3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AF0B4-779D-A441-AE3D-2A65EB84CD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54840-1AD5-6D40-B60C-808617A59E2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7E53B-E158-4848-86B8-42FC82837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0089B-A914-1B4C-93F0-A8DFA5AEA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1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83686" y="267760"/>
            <a:ext cx="915481" cy="118872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"/>
          <p:cNvSpPr txBox="1"/>
          <p:nvPr/>
        </p:nvSpPr>
        <p:spPr>
          <a:xfrm>
            <a:off x="183686" y="267760"/>
            <a:ext cx="915481" cy="118872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4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400" b="0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40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8" name="Google Shape;148;p1"/>
          <p:cNvSpPr txBox="1"/>
          <p:nvPr/>
        </p:nvSpPr>
        <p:spPr>
          <a:xfrm>
            <a:off x="10379893" y="4416576"/>
            <a:ext cx="1846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"/>
          <p:cNvSpPr/>
          <p:nvPr/>
        </p:nvSpPr>
        <p:spPr>
          <a:xfrm>
            <a:off x="1193975" y="203200"/>
            <a:ext cx="9844500" cy="186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3200"/>
              <a:buFont typeface="Arial Narrow"/>
              <a:buNone/>
            </a:pPr>
            <a:r>
              <a:rPr lang="en-US" sz="3200" b="1" dirty="0" err="1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DeFelice</a:t>
            </a:r>
            <a:r>
              <a:rPr lang="en-US" sz="3200" b="1" dirty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–</a:t>
            </a:r>
            <a:r>
              <a:rPr lang="en-US" sz="3200" b="1" i="0" u="none" strike="noStrike" cap="none" dirty="0" err="1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Environmetally</a:t>
            </a:r>
            <a:r>
              <a:rPr lang="en-US" sz="3200" b="1" i="0" u="none" strike="noStrike" cap="none" dirty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 informed West Nile virus forecasts</a:t>
            </a:r>
            <a:endParaRPr sz="3200" b="1" i="0" u="none" strike="noStrike" cap="none" dirty="0">
              <a:solidFill>
                <a:srgbClr val="244D6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lvl="0" algn="ctr">
              <a:spcBef>
                <a:spcPts val="200"/>
              </a:spcBef>
              <a:buClr>
                <a:srgbClr val="000000"/>
              </a:buClr>
              <a:buSzPts val="1800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Nicholas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DeFelice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dirty="0"/>
              <a:t>Icahn School of Medicine at Mount Sinai</a:t>
            </a:r>
            <a:br>
              <a:rPr lang="en-US" sz="18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i="1" dirty="0"/>
              <a:t>M. </a:t>
            </a:r>
            <a:r>
              <a:rPr lang="en-US" i="1" dirty="0" err="1"/>
              <a:t>Sorek</a:t>
            </a:r>
            <a:r>
              <a:rPr lang="en-US" i="1" dirty="0"/>
              <a:t>-Hamer, M. Ward, K. </a:t>
            </a:r>
            <a:r>
              <a:rPr lang="en-US" i="1" dirty="0" err="1"/>
              <a:t>Vemuri</a:t>
            </a:r>
            <a:r>
              <a:rPr lang="en-US" i="1" dirty="0"/>
              <a:t>, S. Campbell, J. Henke, C. Romano, M. </a:t>
            </a:r>
            <a:r>
              <a:rPr lang="en-US" i="1" dirty="0" err="1"/>
              <a:t>Santoriello</a:t>
            </a:r>
            <a:endParaRPr lang="en-US" sz="180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None/>
            </a:pPr>
            <a:endParaRPr sz="4400" b="1" i="0" u="none" strike="noStrike" cap="none" dirty="0">
              <a:solidFill>
                <a:srgbClr val="244D6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51" name="Google Shape;151;p1"/>
          <p:cNvCxnSpPr/>
          <p:nvPr/>
        </p:nvCxnSpPr>
        <p:spPr>
          <a:xfrm flipH="1">
            <a:off x="403782" y="1464954"/>
            <a:ext cx="11430256" cy="21214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AC68535F-863E-4340-A006-B6A0BB5FCB92}"/>
              </a:ext>
            </a:extLst>
          </p:cNvPr>
          <p:cNvSpPr/>
          <p:nvPr/>
        </p:nvSpPr>
        <p:spPr>
          <a:xfrm>
            <a:off x="10918535" y="258156"/>
            <a:ext cx="1139380" cy="114524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FCCF77-D6D2-C943-8C96-30951045CF22}"/>
              </a:ext>
            </a:extLst>
          </p:cNvPr>
          <p:cNvSpPr/>
          <p:nvPr/>
        </p:nvSpPr>
        <p:spPr>
          <a:xfrm>
            <a:off x="10918535" y="258156"/>
            <a:ext cx="1139380" cy="11452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3F55B5FC-009E-8242-BF78-B107C28B5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3865" y="236418"/>
            <a:ext cx="1188720" cy="1188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C99B97-9387-414B-994E-A5639A7883E6}"/>
              </a:ext>
            </a:extLst>
          </p:cNvPr>
          <p:cNvSpPr txBox="1"/>
          <p:nvPr/>
        </p:nvSpPr>
        <p:spPr>
          <a:xfrm>
            <a:off x="728546" y="35312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" name="Picture 19" descr="A picture containing scatter chart&#10;&#10;Description automatically generated">
            <a:extLst>
              <a:ext uri="{FF2B5EF4-FFF2-40B4-BE49-F238E27FC236}">
                <a16:creationId xmlns:a16="http://schemas.microsoft.com/office/drawing/2014/main" id="{20354CA8-F966-0844-B0B2-8F582027D2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3021" y="1745281"/>
            <a:ext cx="5896406" cy="2357437"/>
          </a:xfrm>
          <a:prstGeom prst="rect">
            <a:avLst/>
          </a:prstGeom>
        </p:spPr>
      </p:pic>
      <p:sp>
        <p:nvSpPr>
          <p:cNvPr id="21" name="Rectangle 4">
            <a:extLst>
              <a:ext uri="{FF2B5EF4-FFF2-40B4-BE49-F238E27FC236}">
                <a16:creationId xmlns:a16="http://schemas.microsoft.com/office/drawing/2014/main" id="{5CFEB76F-9F16-0744-931A-AD61CE872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479" y="-2412952"/>
            <a:ext cx="3864529" cy="27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450FF0-11A1-3843-A463-D5B60A18ACA1}"/>
              </a:ext>
            </a:extLst>
          </p:cNvPr>
          <p:cNvSpPr txBox="1"/>
          <p:nvPr/>
        </p:nvSpPr>
        <p:spPr>
          <a:xfrm>
            <a:off x="6186179" y="3980974"/>
            <a:ext cx="58964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Mean ET (W/m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as measured by ECOSTRESS in the Coachella Valley, CA during the early season (Figure A: March - May) and late season (Figure B: June - Aug) with trap locations (red x) for 2019.</a:t>
            </a:r>
          </a:p>
        </p:txBody>
      </p:sp>
      <p:pic>
        <p:nvPicPr>
          <p:cNvPr id="35" name="Picture 2" descr="Related image">
            <a:extLst>
              <a:ext uri="{FF2B5EF4-FFF2-40B4-BE49-F238E27FC236}">
                <a16:creationId xmlns:a16="http://schemas.microsoft.com/office/drawing/2014/main" id="{441C2828-E7BF-3F40-AB53-A39AB3CF8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90" y="5847843"/>
            <a:ext cx="1841347" cy="48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ontent Placeholder 19">
            <a:extLst>
              <a:ext uri="{FF2B5EF4-FFF2-40B4-BE49-F238E27FC236}">
                <a16:creationId xmlns:a16="http://schemas.microsoft.com/office/drawing/2014/main" id="{6A6F4420-264B-634B-98B5-715AF3CDFEBB}"/>
              </a:ext>
            </a:extLst>
          </p:cNvPr>
          <p:cNvSpPr txBox="1">
            <a:spLocks/>
          </p:cNvSpPr>
          <p:nvPr/>
        </p:nvSpPr>
        <p:spPr>
          <a:xfrm>
            <a:off x="354110" y="1474567"/>
            <a:ext cx="5801828" cy="47366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85000" lnSpcReduction="20000"/>
          </a:bodyPr>
          <a:lstStyle>
            <a:lvl1pPr marL="457200" lvl="0" indent="-4064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81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West Nile virus transmission is driven by an enzootic cycle between mosquito vectors and bird hosts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Identifying the key environmental conditions that facilitate and accelerate this cycle can be used to inform effective vector control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Statistical models using GRIDMET data, 4km resolution, show dry winter followed by warm spring are associated with an increase in mosquito infection rates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ECOSTRESS has potential to identify hydrologically rich areas where mosquitoes and birds interact during a warm spring following a dry winter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07CB951-7BBA-D247-ACCF-980F752C92C4}"/>
              </a:ext>
            </a:extLst>
          </p:cNvPr>
          <p:cNvSpPr/>
          <p:nvPr/>
        </p:nvSpPr>
        <p:spPr>
          <a:xfrm>
            <a:off x="6003021" y="1727772"/>
            <a:ext cx="5997375" cy="3330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5F1F2C-C04E-7D43-969A-A512E532ACFD}"/>
              </a:ext>
            </a:extLst>
          </p:cNvPr>
          <p:cNvSpPr txBox="1"/>
          <p:nvPr/>
        </p:nvSpPr>
        <p:spPr>
          <a:xfrm>
            <a:off x="6491264" y="1845941"/>
            <a:ext cx="25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E3B3ED-F600-C34A-9CCC-F4A8A34F05EC}"/>
              </a:ext>
            </a:extLst>
          </p:cNvPr>
          <p:cNvSpPr txBox="1"/>
          <p:nvPr/>
        </p:nvSpPr>
        <p:spPr>
          <a:xfrm>
            <a:off x="9411990" y="1838867"/>
            <a:ext cx="23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BDD8CA2B-0DDC-9743-AF41-0F39AA85DC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85667" y="5798213"/>
            <a:ext cx="789973" cy="583893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67CC7513-880B-CA40-8CF1-7CDA47F96D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67525" y="5512910"/>
            <a:ext cx="1041400" cy="876300"/>
          </a:xfrm>
          <a:prstGeom prst="rect">
            <a:avLst/>
          </a:prstGeom>
        </p:spPr>
      </p:pic>
      <p:pic>
        <p:nvPicPr>
          <p:cNvPr id="38" name="Picture 37" descr="Text&#10;&#10;Description automatically generated">
            <a:extLst>
              <a:ext uri="{FF2B5EF4-FFF2-40B4-BE49-F238E27FC236}">
                <a16:creationId xmlns:a16="http://schemas.microsoft.com/office/drawing/2014/main" id="{89F4BE01-E4F0-4F43-AEF6-7009CA52ABB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30716" b="6736"/>
          <a:stretch/>
        </p:blipFill>
        <p:spPr>
          <a:xfrm>
            <a:off x="8393359" y="5875493"/>
            <a:ext cx="2271438" cy="48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1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6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179</Words>
  <Application>Microsoft Macintosh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Mcfadden, Susan K. (ARC-SGG)[Bay Area Environmental Research Institute]</dc:creator>
  <cp:keywords/>
  <dc:description/>
  <cp:lastModifiedBy>DeFelice, Nicholas</cp:lastModifiedBy>
  <cp:revision>31</cp:revision>
  <dcterms:created xsi:type="dcterms:W3CDTF">2020-07-29T20:44:57Z</dcterms:created>
  <dcterms:modified xsi:type="dcterms:W3CDTF">2021-10-13T22:19:19Z</dcterms:modified>
  <cp:category/>
</cp:coreProperties>
</file>