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912" autoAdjust="0"/>
    <p:restoredTop sz="94711"/>
  </p:normalViewPr>
  <p:slideViewPr>
    <p:cSldViewPr snapToGrid="0" snapToObjects="1">
      <p:cViewPr>
        <p:scale>
          <a:sx n="125" d="100"/>
          <a:sy n="125" d="100"/>
        </p:scale>
        <p:origin x="-2322" y="-7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2FF20D-8E2E-214B-BD74-9C779B437541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957346-C6E8-4A4A-8A96-2B011866C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929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45619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CDB7007-DBE7-754A-874B-CC81A61762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2D284258-83CD-D142-AD90-AE6B3A946C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59D3A28-9CF1-ED4A-9565-7BA6231F4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54840-1AD5-6D40-B60C-808617A59E21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D97A372-6E6B-5E41-AEFD-E7677D75B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08055FB-0503-5745-A038-ABA9161FD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A0586-8C63-964C-BABD-2976A478E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263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74B3937-CDC7-124C-BE4B-1DAE02818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F14BE4E9-5A67-7949-A4DD-489F6F7B46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62B1E4F-743C-0F41-B15B-B683B12D9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54840-1AD5-6D40-B60C-808617A59E21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D48836F-BD3D-D845-B177-0D66BAE49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C8998B1-D185-B543-B0A1-E65800883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A0586-8C63-964C-BABD-2976A478E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858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B4E5027C-55FB-464E-9107-CF963EA2A7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FB972EDB-B7A6-5841-A183-32DE424957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EF2C12B-81ED-A842-9AB9-28B0A447C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54840-1AD5-6D40-B60C-808617A59E21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4CE7D71-23A8-9C4E-93A0-4FD39E74A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C791B74-84C6-6241-BD0D-FC833C6F1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A0586-8C63-964C-BABD-2976A478E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4069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5_Title and Content">
  <p:cSld name="5_Title and Conten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8"/>
          <p:cNvSpPr/>
          <p:nvPr/>
        </p:nvSpPr>
        <p:spPr>
          <a:xfrm>
            <a:off x="0" y="-19393"/>
            <a:ext cx="12192000" cy="6887665"/>
          </a:xfrm>
          <a:prstGeom prst="rect">
            <a:avLst/>
          </a:prstGeom>
          <a:gradFill>
            <a:gsLst>
              <a:gs pos="0">
                <a:srgbClr val="255B74"/>
              </a:gs>
              <a:gs pos="25000">
                <a:srgbClr val="255B74"/>
              </a:gs>
              <a:gs pos="91000">
                <a:srgbClr val="C3873A"/>
              </a:gs>
              <a:gs pos="100000">
                <a:srgbClr val="C3873A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" name="Google Shape;16;p28"/>
          <p:cNvGrpSpPr/>
          <p:nvPr/>
        </p:nvGrpSpPr>
        <p:grpSpPr>
          <a:xfrm>
            <a:off x="517664" y="-19393"/>
            <a:ext cx="4628149" cy="6890327"/>
            <a:chOff x="3308351" y="2370138"/>
            <a:chExt cx="2760662" cy="4110037"/>
          </a:xfrm>
        </p:grpSpPr>
        <p:sp>
          <p:nvSpPr>
            <p:cNvPr id="17" name="Google Shape;17;p28"/>
            <p:cNvSpPr/>
            <p:nvPr/>
          </p:nvSpPr>
          <p:spPr>
            <a:xfrm>
              <a:off x="4494213" y="2370138"/>
              <a:ext cx="1574800" cy="3676650"/>
            </a:xfrm>
            <a:custGeom>
              <a:avLst/>
              <a:gdLst/>
              <a:ahLst/>
              <a:cxnLst/>
              <a:rect l="l" t="t" r="r" b="b"/>
              <a:pathLst>
                <a:path w="828" h="1936" extrusionOk="0">
                  <a:moveTo>
                    <a:pt x="239" y="1416"/>
                  </a:moveTo>
                  <a:cubicBezTo>
                    <a:pt x="273" y="1728"/>
                    <a:pt x="387" y="1936"/>
                    <a:pt x="387" y="1936"/>
                  </a:cubicBezTo>
                  <a:cubicBezTo>
                    <a:pt x="271" y="1756"/>
                    <a:pt x="186" y="1583"/>
                    <a:pt x="127" y="1417"/>
                  </a:cubicBezTo>
                  <a:lnTo>
                    <a:pt x="239" y="1416"/>
                  </a:lnTo>
                  <a:close/>
                  <a:moveTo>
                    <a:pt x="273" y="883"/>
                  </a:moveTo>
                  <a:cubicBezTo>
                    <a:pt x="342" y="603"/>
                    <a:pt x="503" y="296"/>
                    <a:pt x="828" y="3"/>
                  </a:cubicBezTo>
                  <a:cubicBezTo>
                    <a:pt x="195" y="0"/>
                    <a:pt x="195" y="0"/>
                    <a:pt x="195" y="0"/>
                  </a:cubicBezTo>
                  <a:cubicBezTo>
                    <a:pt x="82" y="241"/>
                    <a:pt x="0" y="540"/>
                    <a:pt x="18" y="883"/>
                  </a:cubicBezTo>
                  <a:lnTo>
                    <a:pt x="273" y="883"/>
                  </a:lnTo>
                  <a:close/>
                </a:path>
              </a:pathLst>
            </a:custGeom>
            <a:gradFill>
              <a:gsLst>
                <a:gs pos="0">
                  <a:srgbClr val="8ACCEC"/>
                </a:gs>
                <a:gs pos="100000">
                  <a:srgbClr val="6BB7E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28"/>
            <p:cNvSpPr/>
            <p:nvPr/>
          </p:nvSpPr>
          <p:spPr>
            <a:xfrm>
              <a:off x="3343276" y="5254625"/>
              <a:ext cx="542925" cy="1223962"/>
            </a:xfrm>
            <a:custGeom>
              <a:avLst/>
              <a:gdLst/>
              <a:ahLst/>
              <a:cxnLst/>
              <a:rect l="l" t="t" r="r" b="b"/>
              <a:pathLst>
                <a:path w="286" h="645" extrusionOk="0">
                  <a:moveTo>
                    <a:pt x="286" y="645"/>
                  </a:moveTo>
                  <a:cubicBezTo>
                    <a:pt x="167" y="471"/>
                    <a:pt x="62" y="257"/>
                    <a:pt x="0" y="0"/>
                  </a:cubicBezTo>
                  <a:cubicBezTo>
                    <a:pt x="0" y="0"/>
                    <a:pt x="14" y="282"/>
                    <a:pt x="166" y="645"/>
                  </a:cubicBezTo>
                  <a:lnTo>
                    <a:pt x="286" y="645"/>
                  </a:lnTo>
                  <a:close/>
                </a:path>
              </a:pathLst>
            </a:custGeom>
            <a:solidFill>
              <a:srgbClr val="ABD5E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28"/>
            <p:cNvSpPr/>
            <p:nvPr/>
          </p:nvSpPr>
          <p:spPr>
            <a:xfrm>
              <a:off x="3308351" y="2376488"/>
              <a:ext cx="2270125" cy="4103687"/>
            </a:xfrm>
            <a:custGeom>
              <a:avLst/>
              <a:gdLst/>
              <a:ahLst/>
              <a:cxnLst/>
              <a:rect l="l" t="t" r="r" b="b"/>
              <a:pathLst>
                <a:path w="1193" h="2162" extrusionOk="0">
                  <a:moveTo>
                    <a:pt x="32" y="1413"/>
                  </a:moveTo>
                  <a:cubicBezTo>
                    <a:pt x="79" y="1653"/>
                    <a:pt x="178" y="1910"/>
                    <a:pt x="361" y="2161"/>
                  </a:cubicBezTo>
                  <a:cubicBezTo>
                    <a:pt x="362" y="2162"/>
                    <a:pt x="1193" y="2161"/>
                    <a:pt x="1193" y="2161"/>
                  </a:cubicBezTo>
                  <a:cubicBezTo>
                    <a:pt x="1113" y="2085"/>
                    <a:pt x="1034" y="2000"/>
                    <a:pt x="955" y="1903"/>
                  </a:cubicBezTo>
                  <a:cubicBezTo>
                    <a:pt x="955" y="1903"/>
                    <a:pt x="812" y="1718"/>
                    <a:pt x="704" y="1413"/>
                  </a:cubicBezTo>
                  <a:lnTo>
                    <a:pt x="32" y="1413"/>
                  </a:lnTo>
                  <a:close/>
                  <a:moveTo>
                    <a:pt x="0" y="879"/>
                  </a:moveTo>
                  <a:cubicBezTo>
                    <a:pt x="25" y="534"/>
                    <a:pt x="126" y="299"/>
                    <a:pt x="126" y="299"/>
                  </a:cubicBezTo>
                  <a:cubicBezTo>
                    <a:pt x="173" y="190"/>
                    <a:pt x="220" y="94"/>
                    <a:pt x="275" y="0"/>
                  </a:cubicBezTo>
                  <a:cubicBezTo>
                    <a:pt x="725" y="0"/>
                    <a:pt x="725" y="0"/>
                    <a:pt x="725" y="0"/>
                  </a:cubicBezTo>
                  <a:cubicBezTo>
                    <a:pt x="599" y="319"/>
                    <a:pt x="569" y="617"/>
                    <a:pt x="590" y="879"/>
                  </a:cubicBezTo>
                  <a:lnTo>
                    <a:pt x="0" y="879"/>
                  </a:lnTo>
                  <a:close/>
                </a:path>
              </a:pathLst>
            </a:custGeom>
            <a:gradFill>
              <a:gsLst>
                <a:gs pos="0">
                  <a:srgbClr val="9FDCF2"/>
                </a:gs>
                <a:gs pos="85000">
                  <a:srgbClr val="52B3D9"/>
                </a:gs>
                <a:gs pos="100000">
                  <a:srgbClr val="52B3D9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" name="Google Shape;20;p28"/>
          <p:cNvSpPr/>
          <p:nvPr/>
        </p:nvSpPr>
        <p:spPr>
          <a:xfrm>
            <a:off x="0" y="203200"/>
            <a:ext cx="12192000" cy="6184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28"/>
          <p:cNvSpPr txBox="1">
            <a:spLocks noGrp="1"/>
          </p:cNvSpPr>
          <p:nvPr>
            <p:ph type="title"/>
          </p:nvPr>
        </p:nvSpPr>
        <p:spPr>
          <a:xfrm>
            <a:off x="952500" y="1104144"/>
            <a:ext cx="1039368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8"/>
          <p:cNvSpPr txBox="1">
            <a:spLocks noGrp="1"/>
          </p:cNvSpPr>
          <p:nvPr>
            <p:ph type="body" idx="1"/>
          </p:nvPr>
        </p:nvSpPr>
        <p:spPr>
          <a:xfrm>
            <a:off x="952500" y="2271860"/>
            <a:ext cx="10619923" cy="1623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28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28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Google Shape;25;p28"/>
          <p:cNvSpPr txBox="1">
            <a:spLocks noGrp="1"/>
          </p:cNvSpPr>
          <p:nvPr>
            <p:ph type="sldNum" idx="12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2515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="" xmlns:p15="http://schemas.microsoft.com/office/powerpoint/2012/main">
        <p15:guide id="1" orient="horz" pos="696">
          <p15:clr>
            <a:srgbClr val="FBAE40"/>
          </p15:clr>
        </p15:guide>
        <p15:guide id="2" pos="60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A54D7A3-A80C-2E4D-9F2A-C4E9BD629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A90B3A2-5BEF-9B4A-96CA-92980403EC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9319210-C197-BB46-A866-10D8825CF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54840-1AD5-6D40-B60C-808617A59E21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AF65536-EB00-AD42-86AC-684C38FB3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53D03BA-BF1A-6C48-8B6C-33FAF11B4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A0586-8C63-964C-BABD-2976A478E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551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BA4FCEB-7B16-FB4D-83B0-28C9AFDAA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1CA73C7-4BE9-F246-B6C4-9920F404E1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E0DED62-46FE-5B4F-9492-B9E226BEC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54840-1AD5-6D40-B60C-808617A59E21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AA3C472-CED8-FC42-A883-EFBFDA211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0886A38-A941-5545-AFA8-C71D72690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A0586-8C63-964C-BABD-2976A478E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086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BCD0897-085E-244F-A327-439328903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8F5A310-7111-9D4D-9208-C2117A933C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45346E8-9926-A74B-9BB1-AC26E7334E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41664E7-5009-2A46-B926-75EB79C0C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54840-1AD5-6D40-B60C-808617A59E21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6606E9B-2235-FC49-84B2-32287DCF0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4AABA33-0856-DC4F-BB6D-4B124B24A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A0586-8C63-964C-BABD-2976A478E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916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68D27FB-CF62-0449-9558-49051EE4A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F36A69D-3A0D-F84C-B71D-AEF1136964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A89B6F6-8158-7140-A233-576B6F843A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C857422C-4689-484B-8F6E-0311107F39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A32CBADD-12FE-A046-9C9F-57FC789732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4B63D2D8-DFD0-A64B-BA52-832E049BF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54840-1AD5-6D40-B60C-808617A59E21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FFC36057-0210-3B42-AC12-1CF8F9553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2E87EABC-A7F3-5F43-8B0C-78EC7A42F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A0586-8C63-964C-BABD-2976A478E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764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EBE0AAA-5614-A443-9562-F3E69C795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DB995331-57ED-B448-9B10-1B822E239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54840-1AD5-6D40-B60C-808617A59E21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705281A5-8A20-C543-BF05-9ABF3917D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147A5859-3121-9E4A-90D8-CA00451DC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A0586-8C63-964C-BABD-2976A478E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806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20482D32-7030-6C41-BF06-1DF496D0D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54840-1AD5-6D40-B60C-808617A59E21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5551D0F3-1E97-1C42-9D1B-6B13179DC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13C3DA9-BCF0-BA4E-85E5-288238516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A0586-8C63-964C-BABD-2976A478E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433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EE552D9-F87A-9348-B6D3-2A747201A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12F405C-81EF-5644-A0EE-66488824CF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D52CD93-6214-514E-9D7B-56A5713108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EFF97B4-7319-E44E-9D54-92BE79460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54840-1AD5-6D40-B60C-808617A59E21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4B0A318-9F57-754D-9C72-FEC7C14F9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4F5EF16-893A-CB41-9FB1-6F030AFF0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A0586-8C63-964C-BABD-2976A478E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977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D9FCD81-E31F-5C42-B50D-008152B44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2D66528C-3C45-E648-B05E-C630587B4C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1DE620E-DABB-794B-B3F9-293D65514C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A072318-7652-174D-9C83-429A7141A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54840-1AD5-6D40-B60C-808617A59E21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1953C2E-E2BC-B24C-AB8D-BB3AE6A96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B577565-0A8B-BA4C-81B8-F307C835B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A0586-8C63-964C-BABD-2976A478E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725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C8297A48-6477-D54A-AF07-7E021F347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C7208EB-63E3-F746-89C2-C4F3ABEE34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86AF0B4-779D-A441-AE3D-2A65EB84CD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B54840-1AD5-6D40-B60C-808617A59E21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067E53B-E158-4848-86B8-42FC828379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FA0089B-A914-1B4C-93F0-A8DFA5AEA4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A0586-8C63-964C-BABD-2976A478E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615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1.wav"/><Relationship Id="rId7" Type="http://schemas.openxmlformats.org/officeDocument/2006/relationships/image" Target="../media/image4.png"/><Relationship Id="rId12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11" Type="http://schemas.openxmlformats.org/officeDocument/2006/relationships/image" Target="../media/image8.emf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9126" y="4545055"/>
            <a:ext cx="2009775" cy="1521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Content Placeholder 4"/>
          <p:cNvSpPr txBox="1">
            <a:spLocks/>
          </p:cNvSpPr>
          <p:nvPr/>
        </p:nvSpPr>
        <p:spPr>
          <a:xfrm>
            <a:off x="7128335" y="2511423"/>
            <a:ext cx="4705703" cy="353377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457200" lvl="0" indent="-4064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81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55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800" indent="0">
              <a:buNone/>
            </a:pPr>
            <a:r>
              <a:rPr lang="en-US" sz="2200" dirty="0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Links between plant diversity &amp; stability of ecosystem phenology</a:t>
            </a:r>
          </a:p>
          <a:p>
            <a:pPr marL="514350" lvl="1">
              <a:spcBef>
                <a:spcPts val="1200"/>
              </a:spcBef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New insights into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biodiversity contributions to stability of ecosystem function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&amp; change responses at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policy-relevant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scales 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lvl="1">
              <a:spcBef>
                <a:spcPts val="1200"/>
              </a:spcBef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New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perspectives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wetland responses to climatic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&amp; other change drivers</a:t>
            </a:r>
          </a:p>
          <a:p>
            <a:pPr marL="571500" lvl="1" indent="-114300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lvl="1" indent="-114300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lvl="1" indent="-114300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lvl="1" indent="-114300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lvl="1" indent="-114300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lvl="1" indent="-114300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lvl="1" indent="-114300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lvl="1" indent="-114300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lvl="1" indent="-114300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lvl="1" indent="-114300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Content Placeholder 4"/>
          <p:cNvSpPr txBox="1">
            <a:spLocks/>
          </p:cNvSpPr>
          <p:nvPr/>
        </p:nvSpPr>
        <p:spPr>
          <a:xfrm>
            <a:off x="3995083" y="2511425"/>
            <a:ext cx="3048001" cy="353377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457200" lvl="0" indent="-4064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81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55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800" indent="0">
              <a:buNone/>
            </a:pPr>
            <a:r>
              <a:rPr lang="en-US" sz="2200" dirty="0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 diversity &amp; spatial heterogeneity of spectral indicators</a:t>
            </a:r>
          </a:p>
          <a:p>
            <a:pPr marL="228600" lvl="1" indent="-168275">
              <a:spcBef>
                <a:spcPts val="1200"/>
              </a:spcBef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Contributions of plant diversity &amp; landscape heterogeneity to wetland spectral-spatial patterns</a:t>
            </a:r>
          </a:p>
          <a:p>
            <a:pPr marL="228600" lvl="1" indent="-168275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Implications of image spatial resolution</a:t>
            </a:r>
          </a:p>
          <a:p>
            <a:pPr marL="571500" lvl="1" indent="-114300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lvl="1" indent="-114300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lvl="1" indent="-114300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lvl="1" indent="-114300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lvl="1" indent="-114300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lvl="1" indent="-114300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lvl="1" indent="-114300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lvl="1" indent="-114300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lvl="1" indent="-114300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lvl="1" indent="-114300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5" name="Google Shape;145;p1"/>
          <p:cNvSpPr txBox="1"/>
          <p:nvPr/>
        </p:nvSpPr>
        <p:spPr>
          <a:xfrm>
            <a:off x="82666" y="267761"/>
            <a:ext cx="1188720" cy="1169511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Headshot of yourself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sz="1400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sz="1400" b="0" i="0" u="none" strike="noStrike" cap="none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sz="1400" b="0" i="0" u="none" strike="noStrike" cap="none" dirty="0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146" name="Google Shape;146;p1"/>
          <p:cNvPicPr preferRelativeResize="0"/>
          <p:nvPr/>
        </p:nvPicPr>
        <p:blipFill rotWithShape="1">
          <a:blip r:embed="rId5">
            <a:alphaModFix amt="35000"/>
          </a:blip>
          <a:srcRect l="24315" t="23771" r="23113" b="36986"/>
          <a:stretch/>
        </p:blipFill>
        <p:spPr>
          <a:xfrm>
            <a:off x="134085" y="336817"/>
            <a:ext cx="1094729" cy="1067278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1"/>
          <p:cNvSpPr txBox="1"/>
          <p:nvPr/>
        </p:nvSpPr>
        <p:spPr>
          <a:xfrm>
            <a:off x="10390683" y="5651368"/>
            <a:ext cx="184666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150" name="Google Shape;150;p1"/>
          <p:cNvSpPr/>
          <p:nvPr/>
        </p:nvSpPr>
        <p:spPr>
          <a:xfrm>
            <a:off x="1193975" y="203200"/>
            <a:ext cx="9844500" cy="1892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Clr>
                <a:srgbClr val="244D60"/>
              </a:buClr>
              <a:buSzPts val="3200"/>
            </a:pPr>
            <a:r>
              <a:rPr lang="en-US" sz="3200" b="1" dirty="0">
                <a:solidFill>
                  <a:srgbClr val="244D60"/>
                </a:solidFill>
                <a:latin typeface="Arial Narrow"/>
                <a:ea typeface="Arial Narrow"/>
                <a:cs typeface="Arial Narrow"/>
                <a:sym typeface="Arial Narrow"/>
              </a:rPr>
              <a:t>Dronova–Plant diversity &amp; change in complex environments</a:t>
            </a:r>
            <a:endParaRPr sz="3200" b="1" i="0" u="none" strike="noStrike" cap="none" dirty="0">
              <a:solidFill>
                <a:srgbClr val="FF000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 Narrow"/>
              <a:buNone/>
            </a:pPr>
            <a:r>
              <a:rPr lang="en-US" sz="1800" b="1" i="0" u="none" strike="noStrike" cap="none" dirty="0" smtClean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Iryna Dronova</a:t>
            </a:r>
            <a:r>
              <a:rPr lang="en-US" sz="1800" b="0" i="0" u="none" strike="noStrike" cap="none" dirty="0" smtClean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, Associate Professor, University of California Berkeley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 Narrow"/>
              <a:buNone/>
            </a:pPr>
            <a:r>
              <a:rPr lang="en-US" sz="1800" b="0" i="0" u="none" strike="noStrike" cap="none" dirty="0" smtClean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Collaborators (current &amp; past): Dr</a:t>
            </a:r>
            <a:r>
              <a:rPr lang="en-US" sz="1800" b="0" i="0" u="none" strike="noStrike" cap="none" dirty="0" smtClean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. Sophie Taddeo, Kendall Harris, Nick </a:t>
            </a:r>
            <a:r>
              <a:rPr lang="en-US" sz="1800" b="0" i="0" u="none" strike="noStrike" cap="none" dirty="0" err="1" smtClean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Depsky</a:t>
            </a:r>
            <a:r>
              <a:rPr lang="en-US" sz="1800" b="0" i="0" u="none" strike="noStrike" cap="none" dirty="0" smtClean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, Skyler Lewis</a:t>
            </a:r>
            <a:endParaRPr lang="en-US" sz="1800" b="0" i="0" u="none" strike="noStrike" cap="none" dirty="0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 Narrow"/>
              <a:buNone/>
            </a:pPr>
            <a:endParaRPr sz="4400" b="1" i="0" u="none" strike="noStrike" cap="none" dirty="0">
              <a:solidFill>
                <a:srgbClr val="244D6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cxnSp>
        <p:nvCxnSpPr>
          <p:cNvPr id="151" name="Google Shape;151;p1"/>
          <p:cNvCxnSpPr/>
          <p:nvPr/>
        </p:nvCxnSpPr>
        <p:spPr>
          <a:xfrm flipH="1">
            <a:off x="403782" y="1464954"/>
            <a:ext cx="11430256" cy="21214"/>
          </a:xfrm>
          <a:prstGeom prst="straightConnector1">
            <a:avLst/>
          </a:prstGeom>
          <a:noFill/>
          <a:ln w="12700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AC68535F-863E-4340-A006-B6A0BB5FCB92}"/>
              </a:ext>
            </a:extLst>
          </p:cNvPr>
          <p:cNvSpPr/>
          <p:nvPr/>
        </p:nvSpPr>
        <p:spPr>
          <a:xfrm>
            <a:off x="10918535" y="258156"/>
            <a:ext cx="1139380" cy="1145245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="" xmlns:a16="http://schemas.microsoft.com/office/drawing/2014/main" id="{BCFCCF77-D6D2-C943-8C96-30951045CF22}"/>
              </a:ext>
            </a:extLst>
          </p:cNvPr>
          <p:cNvSpPr/>
          <p:nvPr/>
        </p:nvSpPr>
        <p:spPr>
          <a:xfrm>
            <a:off x="10918535" y="258156"/>
            <a:ext cx="1139380" cy="11452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Logo, icon&#10;&#10;Description automatically generated">
            <a:extLst>
              <a:ext uri="{FF2B5EF4-FFF2-40B4-BE49-F238E27FC236}">
                <a16:creationId xmlns="" xmlns:a16="http://schemas.microsoft.com/office/drawing/2014/main" id="{3F55B5FC-009E-8242-BF78-B107C28B51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93865" y="236418"/>
            <a:ext cx="1188720" cy="11887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1C99B97-9387-414B-994E-A5639A7883E6}"/>
              </a:ext>
            </a:extLst>
          </p:cNvPr>
          <p:cNvSpPr txBox="1"/>
          <p:nvPr/>
        </p:nvSpPr>
        <p:spPr>
          <a:xfrm>
            <a:off x="728546" y="35312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973765" y="6108315"/>
            <a:ext cx="52182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Many thanks to NASA NIP award 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80NSSC18K0755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460" y="263095"/>
            <a:ext cx="1179751" cy="1185621"/>
          </a:xfrm>
          <a:prstGeom prst="rect">
            <a:avLst/>
          </a:prstGeom>
        </p:spPr>
      </p:pic>
      <p:sp>
        <p:nvSpPr>
          <p:cNvPr id="17" name="Content Placeholder 4"/>
          <p:cNvSpPr txBox="1">
            <a:spLocks/>
          </p:cNvSpPr>
          <p:nvPr/>
        </p:nvSpPr>
        <p:spPr>
          <a:xfrm>
            <a:off x="728547" y="2511424"/>
            <a:ext cx="3208454" cy="353377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457200" lvl="0" indent="-4064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81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55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800" indent="0">
              <a:buNone/>
            </a:pPr>
            <a:r>
              <a:rPr lang="en-US" sz="2200" dirty="0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Wetland plant diversity: relationships with satellite greenness </a:t>
            </a:r>
          </a:p>
          <a:p>
            <a:pPr marL="228600" lvl="1" indent="-168275">
              <a:spcBef>
                <a:spcPts val="1200"/>
              </a:spcBef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Monitoring plant diversity &amp; its change in limited-access environments</a:t>
            </a:r>
          </a:p>
          <a:p>
            <a:pPr marL="571500" lvl="1" indent="-114300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lvl="1" indent="-114300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lvl="1" indent="-114300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lvl="1" indent="-114300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lvl="1" indent="-114300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lvl="1" indent="-114300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lvl="1" indent="-114300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lvl="1" indent="-114300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lvl="1" indent="-114300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lvl="1" indent="-114300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38057" y="5064760"/>
            <a:ext cx="1410879" cy="90059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07892" y="4993331"/>
            <a:ext cx="1544468" cy="94916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0911" y="4738238"/>
            <a:ext cx="1557026" cy="822967"/>
          </a:xfrm>
          <a:prstGeom prst="rect">
            <a:avLst/>
          </a:prstGeom>
        </p:spPr>
      </p:pic>
      <p:sp>
        <p:nvSpPr>
          <p:cNvPr id="24" name="Content Placeholder 4"/>
          <p:cNvSpPr txBox="1">
            <a:spLocks/>
          </p:cNvSpPr>
          <p:nvPr/>
        </p:nvSpPr>
        <p:spPr>
          <a:xfrm>
            <a:off x="677026" y="1728060"/>
            <a:ext cx="10877550" cy="79751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 fontScale="85000" lnSpcReduction="20000"/>
          </a:bodyPr>
          <a:lstStyle>
            <a:lvl1pPr marL="457200" lvl="0" indent="-4064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81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55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800" indent="0">
              <a:buNone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Linking national-scale wetland plant diversity with remotely sensed indicators of ecosystem function, phenology,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long-term change:</a:t>
            </a:r>
            <a:endParaRPr lang="en-US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8179" y="4804456"/>
            <a:ext cx="1611313" cy="100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image8.jpg"/>
          <p:cNvPicPr>
            <a:picLocks noChangeAspect="1"/>
          </p:cNvPicPr>
          <p:nvPr/>
        </p:nvPicPr>
        <p:blipFill rotWithShape="1">
          <a:blip r:embed="rId12"/>
          <a:srcRect l="3706" t="2209" r="1664" b="2209"/>
          <a:stretch/>
        </p:blipFill>
        <p:spPr bwMode="auto">
          <a:xfrm>
            <a:off x="2681054" y="4244268"/>
            <a:ext cx="1133684" cy="7239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47617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3000" fill="hold" grpId="1" nodeType="withEffect">
                                  <p:stCondLst>
                                    <p:cond delay="60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6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1" animBg="1"/>
      <p:bldP spid="11" grpId="2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804</TotalTime>
  <Words>142</Words>
  <Application>Microsoft Office PowerPoint</Application>
  <PresentationFormat>Custom</PresentationFormat>
  <Paragraphs>39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Mcfadden, Susan K. (ARC-SGG)[Bay Area Environmental Research Institute]</dc:creator>
  <cp:lastModifiedBy>Iryna</cp:lastModifiedBy>
  <cp:revision>52</cp:revision>
  <dcterms:created xsi:type="dcterms:W3CDTF">2020-07-29T20:44:57Z</dcterms:created>
  <dcterms:modified xsi:type="dcterms:W3CDTF">2021-10-13T17:40:44Z</dcterms:modified>
</cp:coreProperties>
</file>