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20"/>
    <p:restoredTop sz="94702"/>
  </p:normalViewPr>
  <p:slideViewPr>
    <p:cSldViewPr snapToGrid="0" snapToObjects="1">
      <p:cViewPr varScale="1">
        <p:scale>
          <a:sx n="173" d="100"/>
          <a:sy n="173" d="100"/>
        </p:scale>
        <p:origin x="1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F20D-8E2E-214B-BD74-9C779B43754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7346-C6E8-4A4A-8A96-2B011866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6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007-DBE7-754A-874B-CC81A6176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84258-83CD-D142-AD90-AE6B3A946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3A28-9CF1-ED4A-9565-7BA6231F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A372-6E6B-5E41-AEFD-E7677D75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055FB-0503-5745-A038-ABA9161F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3937-CDC7-124C-BE4B-1DAE0281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BE4E9-5A67-7949-A4DD-489F6F7B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B1E4F-743C-0F41-B15B-B683B12D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836F-BD3D-D845-B177-0D66BAE4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998B1-D185-B543-B0A1-E6580088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5027C-55FB-464E-9107-CF963EA2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72EDB-B7A6-5841-A183-32DE42495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2C12B-81ED-A842-9AB9-28B0A447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E7D71-23A8-9C4E-93A0-4FD39E74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1B74-84C6-6241-BD0D-FC833C6F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>
            <a:gsLst>
              <a:gs pos="0">
                <a:srgbClr val="255B74"/>
              </a:gs>
              <a:gs pos="25000">
                <a:srgbClr val="255B74"/>
              </a:gs>
              <a:gs pos="91000">
                <a:srgbClr val="C3873A"/>
              </a:gs>
              <a:gs pos="100000">
                <a:srgbClr val="C3873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8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7" name="Google Shape;17;p28"/>
            <p:cNvSpPr/>
            <p:nvPr/>
          </p:nvSpPr>
          <p:spPr>
            <a:xfrm>
              <a:off x="4494213" y="2370138"/>
              <a:ext cx="1574800" cy="3676650"/>
            </a:xfrm>
            <a:custGeom>
              <a:avLst/>
              <a:gdLst/>
              <a:ahLst/>
              <a:cxnLst/>
              <a:rect l="l" t="t" r="r" b="b"/>
              <a:pathLst>
                <a:path w="828" h="1936" extrusionOk="0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3343276" y="5254625"/>
              <a:ext cx="542925" cy="1223962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3308351" y="2376488"/>
              <a:ext cx="2270125" cy="4103687"/>
            </a:xfrm>
            <a:custGeom>
              <a:avLst/>
              <a:gdLst/>
              <a:ahLst/>
              <a:cxnLst/>
              <a:rect l="l" t="t" r="r" b="b"/>
              <a:pathLst>
                <a:path w="1193" h="2162" extrusionOk="0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8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5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D7A3-A80C-2E4D-9F2A-C4E9BD62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B3A2-5BEF-9B4A-96CA-92980403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9210-C197-BB46-A866-10D8825C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65536-EB00-AD42-86AC-684C38FB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D03BA-BF1A-6C48-8B6C-33FAF11B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FCEB-7B16-FB4D-83B0-28C9AFDA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A73C7-4BE9-F246-B6C4-9920F404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ED62-46FE-5B4F-9492-B9E226BE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3C472-CED8-FC42-A883-EFBFDA21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86A38-A941-5545-AFA8-C71D7269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0897-085E-244F-A327-43932890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5A310-7111-9D4D-9208-C2117A933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346E8-9926-A74B-9BB1-AC26E7334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664E7-5009-2A46-B926-75EB79C0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06E9B-2235-FC49-84B2-32287D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ABA33-0856-DC4F-BB6D-4B124B24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27FB-CF62-0449-9558-49051EE4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6A69D-3A0D-F84C-B71D-AEF11369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B6F6-8158-7140-A233-576B6F84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7422C-4689-484B-8F6E-0311107F3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CBADD-12FE-A046-9C9F-57FC78973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3D2D8-DFD0-A64B-BA52-832E049B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36057-0210-3B42-AC12-1CF8F955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7EABC-A7F3-5F43-8B0C-78EC7A42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0AAA-5614-A443-9562-F3E69C79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95331-57ED-B448-9B10-1B822E23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281A5-8A20-C543-BF05-9ABF3917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A5859-3121-9E4A-90D8-CA00451D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82D32-7030-6C41-BF06-1DF496D0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1D0F3-1E97-1C42-9D1B-6B13179D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C3DA9-BCF0-BA4E-85E5-28823851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52D9-F87A-9348-B6D3-2A747201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405C-81EF-5644-A0EE-66488824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2CD93-6214-514E-9D7B-56A571310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97B4-7319-E44E-9D54-92BE7946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0A318-9F57-754D-9C72-FEC7C14F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5EF16-893A-CB41-9FB1-6F030AFF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CD81-E31F-5C42-B50D-008152B4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6528C-3C45-E648-B05E-C630587B4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E620E-DABB-794B-B3F9-293D65514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72318-7652-174D-9C83-429A714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3C2E-E2BC-B24C-AB8D-BB3AE6A9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7565-0A8B-BA4C-81B8-F307C835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97A48-6477-D54A-AF07-7E021F34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208EB-63E3-F746-89C2-C4F3ABEE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F0B4-779D-A441-AE3D-2A65EB84C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E53B-E158-4848-86B8-42FC8283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0089B-A914-1B4C-93F0-A8DFA5AEA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193975" y="203200"/>
            <a:ext cx="9844500" cy="233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3200"/>
              <a:buFont typeface="Arial Narrow"/>
              <a:buNone/>
            </a:pPr>
            <a:r>
              <a:rPr lang="en-US" sz="3200" b="1" dirty="0">
                <a:solidFill>
                  <a:srgbClr val="244D60"/>
                </a:solidFill>
                <a:latin typeface="Avenir Next Condensed" panose="020B0506020202020204" pitchFamily="34" charset="0"/>
                <a:ea typeface="Arial Narrow"/>
                <a:cs typeface="Arial Narrow"/>
                <a:sym typeface="Arial Narrow"/>
              </a:rPr>
              <a:t>Townsend–</a:t>
            </a:r>
            <a:r>
              <a:rPr lang="en-US" sz="3200" b="1" i="0" u="none" strike="noStrike" cap="none" dirty="0" err="1">
                <a:solidFill>
                  <a:srgbClr val="244D60"/>
                </a:solidFill>
                <a:latin typeface="Avenir Next Condensed" panose="020B0506020202020204" pitchFamily="34" charset="0"/>
                <a:ea typeface="Arial Narrow"/>
                <a:cs typeface="Arial Narrow"/>
                <a:sym typeface="Arial Narrow"/>
              </a:rPr>
              <a:t>ImgSPEC</a:t>
            </a:r>
            <a:r>
              <a:rPr lang="en-US" sz="3200" b="1" dirty="0">
                <a:solidFill>
                  <a:srgbClr val="244D60"/>
                </a:solidFill>
                <a:latin typeface="Avenir Next Condensed" panose="020B0506020202020204" pitchFamily="34" charset="0"/>
                <a:ea typeface="Arial Narrow"/>
                <a:cs typeface="Arial Narrow"/>
                <a:sym typeface="Arial Narrow"/>
              </a:rPr>
              <a:t>: Cloud-Based On-demand Spectroscopy Processing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3200"/>
              <a:buFont typeface="Arial Narrow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venir Next Condensed" panose="020B0506020202020204" pitchFamily="34" charset="0"/>
                <a:ea typeface="Arial Narrow"/>
                <a:cs typeface="Arial Narrow"/>
                <a:sym typeface="Arial Narrow"/>
              </a:rPr>
              <a:t>Philip Townsend, University of Wisconsin-Madison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venir Next Condensed" panose="020B0506020202020204" pitchFamily="34" charset="0"/>
                <a:ea typeface="Arial Narrow"/>
                <a:cs typeface="Arial Narrow"/>
                <a:sym typeface="Arial Narrow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Avenir Next Condensed" panose="020B0506020202020204" pitchFamily="34" charset="0"/>
                <a:ea typeface="Arial Narrow"/>
                <a:cs typeface="Arial Narrow"/>
                <a:sym typeface="Arial Narrow"/>
              </a:rPr>
              <a:t>Natasha Stavros (University of Colorado), Hook Hua,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venir Next Condensed" panose="020B0506020202020204" pitchFamily="34" charset="0"/>
                <a:ea typeface="Arial Narrow"/>
                <a:cs typeface="Arial Narrow"/>
                <a:sym typeface="Arial Narrow"/>
              </a:rPr>
              <a:t>Sujen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venir Next Condensed" panose="020B0506020202020204" pitchFamily="34" charset="0"/>
                <a:ea typeface="Arial Narrow"/>
                <a:cs typeface="Arial Narrow"/>
                <a:sym typeface="Arial Narrow"/>
              </a:rPr>
              <a:t> Shah, Winston Olson-Duvall (JPL)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endParaRPr sz="4400" b="1" i="0" u="none" strike="noStrike" cap="none" dirty="0">
              <a:solidFill>
                <a:srgbClr val="244D60"/>
              </a:solidFill>
              <a:latin typeface="Avenir Next Condensed" panose="020B0506020202020204" pitchFamily="34" charset="0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" name="Google Shape;151;p1"/>
          <p:cNvCxnSpPr/>
          <p:nvPr/>
        </p:nvCxnSpPr>
        <p:spPr>
          <a:xfrm flipH="1">
            <a:off x="403782" y="1464954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C68535F-863E-4340-A006-B6A0BB5FCB9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FCCF77-D6D2-C943-8C96-30951045CF2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3F55B5FC-009E-8242-BF78-B107C28B5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865" y="236418"/>
            <a:ext cx="1188720" cy="1188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99B97-9387-414B-994E-A5639A7883E6}"/>
              </a:ext>
            </a:extLst>
          </p:cNvPr>
          <p:cNvSpPr txBox="1"/>
          <p:nvPr/>
        </p:nvSpPr>
        <p:spPr>
          <a:xfrm>
            <a:off x="728546" y="3531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9014196-F251-404B-A091-30D1F3E5A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16" y="238414"/>
            <a:ext cx="1066460" cy="1206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872D65-5738-FD41-A4F2-49BD96F42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5" y="1895727"/>
            <a:ext cx="12192000" cy="4222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A81BF8-5DF9-6A44-A851-B1811B32DB96}"/>
              </a:ext>
            </a:extLst>
          </p:cNvPr>
          <p:cNvSpPr txBox="1"/>
          <p:nvPr/>
        </p:nvSpPr>
        <p:spPr>
          <a:xfrm>
            <a:off x="4927125" y="2131829"/>
            <a:ext cx="7110009" cy="378565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There is an increasing flood of data such as imaging spectroscopy (</a:t>
            </a:r>
            <a:r>
              <a:rPr lang="en-US" sz="1600" i="1" dirty="0">
                <a:solidFill>
                  <a:schemeClr val="bg1"/>
                </a:solidFill>
                <a:latin typeface="Avenir Next" panose="020B0503020202020204" pitchFamily="34" charset="0"/>
              </a:rPr>
              <a:t>aka</a:t>
            </a: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 hyperspectral) data available to the scientific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Because of its high dimensionality, hyperspectral imagery has great potential for both biodiversity and ecosystem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There is an ever-growing community of who want to incorporate the products derived from these data sets into their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These users may not have the resources to generate products from hyperspectral imagery on their own (for example, functional diversity)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Avenir Next" panose="020B0503020202020204" pitchFamily="34" charset="0"/>
              </a:rPr>
              <a:t>ImgSPEC</a:t>
            </a: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 is a prototype of an open-source cloud-based processing system that enables image and algorithm discovery, as well as on-demand product generation</a:t>
            </a:r>
          </a:p>
        </p:txBody>
      </p:sp>
    </p:spTree>
    <p:extLst>
      <p:ext uri="{BB962C8B-B14F-4D97-AF65-F5344CB8AC3E}">
        <p14:creationId xmlns:p14="http://schemas.microsoft.com/office/powerpoint/2010/main" val="35476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137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Avenir Next</vt:lpstr>
      <vt:lpstr>Avenir Next Condensed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Mcfadden, Susan K. (ARC-SGG)[Bay Area Environmental Research Institute]</dc:creator>
  <cp:keywords/>
  <dc:description/>
  <cp:lastModifiedBy>Philip Townsend</cp:lastModifiedBy>
  <cp:revision>30</cp:revision>
  <dcterms:created xsi:type="dcterms:W3CDTF">2020-07-29T20:44:57Z</dcterms:created>
  <dcterms:modified xsi:type="dcterms:W3CDTF">2021-10-13T20:34:40Z</dcterms:modified>
  <cp:category/>
</cp:coreProperties>
</file>