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920"/>
    <p:restoredTop sz="77010" autoAdjust="0"/>
  </p:normalViewPr>
  <p:slideViewPr>
    <p:cSldViewPr snapToGrid="0" snapToObjects="1">
      <p:cViewPr varScale="1">
        <p:scale>
          <a:sx n="81" d="100"/>
          <a:sy n="81" d="100"/>
        </p:scale>
        <p:origin x="15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90" d="100"/>
        <a:sy n="1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2FF20D-8E2E-214B-BD74-9C779B437541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957346-C6E8-4A4A-8A96-2B011866C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929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buClr>
                <a:srgbClr val="000000"/>
              </a:buClr>
              <a:buSzPts val="1600"/>
              <a:buFont typeface="+mj-lt"/>
              <a:buAutoNum type="arabicPeriod"/>
            </a:pPr>
            <a:r>
              <a:rPr lang="en-US" sz="2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Make sure “Last Name-Poster Title” is less than 63 characters as that will be the name of your breakout room</a:t>
            </a:r>
          </a:p>
          <a:p>
            <a:pPr marL="342900" indent="-342900">
              <a:buClr>
                <a:srgbClr val="000000"/>
              </a:buClr>
              <a:buSzPts val="1600"/>
              <a:buFont typeface="+mj-lt"/>
              <a:buAutoNum type="arabicPeriod"/>
            </a:pPr>
            <a:r>
              <a:rPr lang="en-US" sz="2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Provide one slide with high-level information to explain what will be shared in your poster session</a:t>
            </a:r>
          </a:p>
          <a:p>
            <a:pPr marL="800100" lvl="1" indent="-342900">
              <a:buClr>
                <a:srgbClr val="000000"/>
              </a:buClr>
              <a:buSzPts val="1600"/>
              <a:buFont typeface="+mj-lt"/>
              <a:buAutoNum type="arabicPeriod"/>
            </a:pPr>
            <a:r>
              <a:rPr lang="en-US" sz="2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This slide is not your poster. In your poster breakout room session you can share a pdf, a website, an application, animation, …. The room is yours.  </a:t>
            </a:r>
          </a:p>
          <a:p>
            <a:pPr marL="342900" marR="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+mj-lt"/>
              <a:buAutoNum type="arabicPeriod"/>
            </a:pPr>
            <a:r>
              <a:rPr lang="en-US" sz="2000" dirty="0">
                <a:latin typeface="Arial Narrow"/>
                <a:ea typeface="Arial Narrow"/>
                <a:cs typeface="Arial Narrow"/>
                <a:sym typeface="Arial Narrow"/>
              </a:rPr>
              <a:t>All posters high-level s</a:t>
            </a:r>
            <a:r>
              <a:rPr lang="en-US" sz="2000" b="0" i="0" strike="noStrike" cap="none" dirty="0">
                <a:latin typeface="Arial Narrow"/>
                <a:ea typeface="Arial Narrow"/>
                <a:cs typeface="Arial Narrow"/>
                <a:sym typeface="Arial Narrow"/>
              </a:rPr>
              <a:t>lides for the day will be bundled into one presentation and shown in the plenary session before poster sessions start.  </a:t>
            </a:r>
          </a:p>
          <a:p>
            <a:pPr marL="342900" marR="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+mj-lt"/>
              <a:buAutoNum type="arabicPeriod"/>
            </a:pPr>
            <a:r>
              <a:rPr lang="en-US" sz="2000" b="0" i="0" strike="noStrike" cap="none" dirty="0">
                <a:latin typeface="Arial Narrow"/>
                <a:ea typeface="Arial Narrow"/>
                <a:cs typeface="Arial Narrow"/>
                <a:sym typeface="Arial Narrow"/>
              </a:rPr>
              <a:t>You will have 1 minute to speak </a:t>
            </a:r>
            <a:r>
              <a:rPr lang="en-US" sz="2000" dirty="0">
                <a:latin typeface="Arial Narrow"/>
                <a:ea typeface="Arial Narrow"/>
                <a:cs typeface="Arial Narrow"/>
                <a:sym typeface="Arial Narrow"/>
              </a:rPr>
              <a:t>to your slide before the slide will change so it is recommended to rehearse timings in PowerPoint (Menu bar Slide Show &gt; Rehearse Timings)</a:t>
            </a:r>
            <a:endParaRPr lang="en-US" sz="2000" b="0" i="0" strike="noStrike" cap="none" dirty="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3" name="Google Shape;14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5619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B7007-DBE7-754A-874B-CC81A61762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284258-83CD-D142-AD90-AE6B3A946C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D3A28-9CF1-ED4A-9565-7BA6231F4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4840-1AD5-6D40-B60C-808617A59E21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97A372-6E6B-5E41-AEFD-E7677D75B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8055FB-0503-5745-A038-ABA9161FD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0586-8C63-964C-BABD-2976A478E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263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B3937-CDC7-124C-BE4B-1DAE02818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4BE4E9-5A67-7949-A4DD-489F6F7B46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B1E4F-743C-0F41-B15B-B683B12D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4840-1AD5-6D40-B60C-808617A59E21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8836F-BD3D-D845-B177-0D66BAE49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8998B1-D185-B543-B0A1-E65800883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0586-8C63-964C-BABD-2976A478E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858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E5027C-55FB-464E-9107-CF963EA2A7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972EDB-B7A6-5841-A183-32DE424957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2C12B-81ED-A842-9AB9-28B0A447C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4840-1AD5-6D40-B60C-808617A59E21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E7D71-23A8-9C4E-93A0-4FD39E74A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791B74-84C6-6241-BD0D-FC833C6F1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0586-8C63-964C-BABD-2976A478E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406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5_Title and Content">
  <p:cSld name="5_Title and Conten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8"/>
          <p:cNvSpPr/>
          <p:nvPr/>
        </p:nvSpPr>
        <p:spPr>
          <a:xfrm>
            <a:off x="0" y="-19393"/>
            <a:ext cx="12192000" cy="6887665"/>
          </a:xfrm>
          <a:prstGeom prst="rect">
            <a:avLst/>
          </a:prstGeom>
          <a:gradFill>
            <a:gsLst>
              <a:gs pos="0">
                <a:srgbClr val="255B74"/>
              </a:gs>
              <a:gs pos="25000">
                <a:srgbClr val="255B74"/>
              </a:gs>
              <a:gs pos="91000">
                <a:srgbClr val="C3873A"/>
              </a:gs>
              <a:gs pos="100000">
                <a:srgbClr val="C3873A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" name="Google Shape;16;p28"/>
          <p:cNvGrpSpPr/>
          <p:nvPr/>
        </p:nvGrpSpPr>
        <p:grpSpPr>
          <a:xfrm>
            <a:off x="517664" y="-19393"/>
            <a:ext cx="4628149" cy="6890327"/>
            <a:chOff x="3308351" y="2370138"/>
            <a:chExt cx="2760662" cy="4110037"/>
          </a:xfrm>
        </p:grpSpPr>
        <p:sp>
          <p:nvSpPr>
            <p:cNvPr id="17" name="Google Shape;17;p28"/>
            <p:cNvSpPr/>
            <p:nvPr/>
          </p:nvSpPr>
          <p:spPr>
            <a:xfrm>
              <a:off x="4494213" y="2370138"/>
              <a:ext cx="1574800" cy="3676650"/>
            </a:xfrm>
            <a:custGeom>
              <a:avLst/>
              <a:gdLst/>
              <a:ahLst/>
              <a:cxnLst/>
              <a:rect l="l" t="t" r="r" b="b"/>
              <a:pathLst>
                <a:path w="828" h="1936" extrusionOk="0">
                  <a:moveTo>
                    <a:pt x="239" y="1416"/>
                  </a:moveTo>
                  <a:cubicBezTo>
                    <a:pt x="273" y="1728"/>
                    <a:pt x="387" y="1936"/>
                    <a:pt x="387" y="1936"/>
                  </a:cubicBezTo>
                  <a:cubicBezTo>
                    <a:pt x="271" y="1756"/>
                    <a:pt x="186" y="1583"/>
                    <a:pt x="127" y="1417"/>
                  </a:cubicBezTo>
                  <a:lnTo>
                    <a:pt x="239" y="1416"/>
                  </a:lnTo>
                  <a:close/>
                  <a:moveTo>
                    <a:pt x="273" y="883"/>
                  </a:moveTo>
                  <a:cubicBezTo>
                    <a:pt x="342" y="603"/>
                    <a:pt x="503" y="296"/>
                    <a:pt x="828" y="3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82" y="241"/>
                    <a:pt x="0" y="540"/>
                    <a:pt x="18" y="883"/>
                  </a:cubicBezTo>
                  <a:lnTo>
                    <a:pt x="273" y="883"/>
                  </a:lnTo>
                  <a:close/>
                </a:path>
              </a:pathLst>
            </a:custGeom>
            <a:gradFill>
              <a:gsLst>
                <a:gs pos="0">
                  <a:srgbClr val="8ACCEC"/>
                </a:gs>
                <a:gs pos="100000">
                  <a:srgbClr val="6BB7E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28"/>
            <p:cNvSpPr/>
            <p:nvPr/>
          </p:nvSpPr>
          <p:spPr>
            <a:xfrm>
              <a:off x="3343276" y="5254625"/>
              <a:ext cx="542925" cy="1223962"/>
            </a:xfrm>
            <a:custGeom>
              <a:avLst/>
              <a:gdLst/>
              <a:ahLst/>
              <a:cxnLst/>
              <a:rect l="l" t="t" r="r" b="b"/>
              <a:pathLst>
                <a:path w="286" h="645" extrusionOk="0">
                  <a:moveTo>
                    <a:pt x="286" y="645"/>
                  </a:moveTo>
                  <a:cubicBezTo>
                    <a:pt x="167" y="471"/>
                    <a:pt x="62" y="257"/>
                    <a:pt x="0" y="0"/>
                  </a:cubicBezTo>
                  <a:cubicBezTo>
                    <a:pt x="0" y="0"/>
                    <a:pt x="14" y="282"/>
                    <a:pt x="166" y="645"/>
                  </a:cubicBezTo>
                  <a:lnTo>
                    <a:pt x="286" y="645"/>
                  </a:lnTo>
                  <a:close/>
                </a:path>
              </a:pathLst>
            </a:custGeom>
            <a:solidFill>
              <a:srgbClr val="ABD5E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8"/>
            <p:cNvSpPr/>
            <p:nvPr/>
          </p:nvSpPr>
          <p:spPr>
            <a:xfrm>
              <a:off x="3308351" y="2376488"/>
              <a:ext cx="2270125" cy="4103687"/>
            </a:xfrm>
            <a:custGeom>
              <a:avLst/>
              <a:gdLst/>
              <a:ahLst/>
              <a:cxnLst/>
              <a:rect l="l" t="t" r="r" b="b"/>
              <a:pathLst>
                <a:path w="1193" h="2162" extrusionOk="0">
                  <a:moveTo>
                    <a:pt x="32" y="1413"/>
                  </a:moveTo>
                  <a:cubicBezTo>
                    <a:pt x="79" y="1653"/>
                    <a:pt x="178" y="1910"/>
                    <a:pt x="361" y="2161"/>
                  </a:cubicBezTo>
                  <a:cubicBezTo>
                    <a:pt x="362" y="2162"/>
                    <a:pt x="1193" y="2161"/>
                    <a:pt x="1193" y="2161"/>
                  </a:cubicBezTo>
                  <a:cubicBezTo>
                    <a:pt x="1113" y="2085"/>
                    <a:pt x="1034" y="2000"/>
                    <a:pt x="955" y="1903"/>
                  </a:cubicBezTo>
                  <a:cubicBezTo>
                    <a:pt x="955" y="1903"/>
                    <a:pt x="812" y="1718"/>
                    <a:pt x="704" y="1413"/>
                  </a:cubicBezTo>
                  <a:lnTo>
                    <a:pt x="32" y="1413"/>
                  </a:lnTo>
                  <a:close/>
                  <a:moveTo>
                    <a:pt x="0" y="879"/>
                  </a:moveTo>
                  <a:cubicBezTo>
                    <a:pt x="25" y="534"/>
                    <a:pt x="126" y="299"/>
                    <a:pt x="126" y="299"/>
                  </a:cubicBezTo>
                  <a:cubicBezTo>
                    <a:pt x="173" y="190"/>
                    <a:pt x="220" y="94"/>
                    <a:pt x="275" y="0"/>
                  </a:cubicBezTo>
                  <a:cubicBezTo>
                    <a:pt x="725" y="0"/>
                    <a:pt x="725" y="0"/>
                    <a:pt x="725" y="0"/>
                  </a:cubicBezTo>
                  <a:cubicBezTo>
                    <a:pt x="599" y="319"/>
                    <a:pt x="569" y="617"/>
                    <a:pt x="590" y="879"/>
                  </a:cubicBezTo>
                  <a:lnTo>
                    <a:pt x="0" y="879"/>
                  </a:lnTo>
                  <a:close/>
                </a:path>
              </a:pathLst>
            </a:custGeom>
            <a:gradFill>
              <a:gsLst>
                <a:gs pos="0">
                  <a:srgbClr val="9FDCF2"/>
                </a:gs>
                <a:gs pos="85000">
                  <a:srgbClr val="52B3D9"/>
                </a:gs>
                <a:gs pos="100000">
                  <a:srgbClr val="52B3D9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" name="Google Shape;20;p28"/>
          <p:cNvSpPr/>
          <p:nvPr/>
        </p:nvSpPr>
        <p:spPr>
          <a:xfrm>
            <a:off x="0" y="203200"/>
            <a:ext cx="12192000" cy="61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8"/>
          <p:cNvSpPr txBox="1">
            <a:spLocks noGrp="1"/>
          </p:cNvSpPr>
          <p:nvPr>
            <p:ph type="title"/>
          </p:nvPr>
        </p:nvSpPr>
        <p:spPr>
          <a:xfrm>
            <a:off x="952500" y="1104144"/>
            <a:ext cx="1039368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8"/>
          <p:cNvSpPr txBox="1">
            <a:spLocks noGrp="1"/>
          </p:cNvSpPr>
          <p:nvPr>
            <p:ph type="body" idx="1"/>
          </p:nvPr>
        </p:nvSpPr>
        <p:spPr>
          <a:xfrm>
            <a:off x="952500" y="2271860"/>
            <a:ext cx="10619923" cy="1623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28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28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28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251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  <p15:guide id="2" pos="60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4D7A3-A80C-2E4D-9F2A-C4E9BD629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0B3A2-5BEF-9B4A-96CA-92980403E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319210-C197-BB46-A866-10D8825CF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4840-1AD5-6D40-B60C-808617A59E21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F65536-EB00-AD42-86AC-684C38FB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3D03BA-BF1A-6C48-8B6C-33FAF11B4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0586-8C63-964C-BABD-2976A478E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551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4FCEB-7B16-FB4D-83B0-28C9AFDAA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CA73C7-4BE9-F246-B6C4-9920F404E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0DED62-46FE-5B4F-9492-B9E226BEC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4840-1AD5-6D40-B60C-808617A59E21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3C472-CED8-FC42-A883-EFBFDA211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86A38-A941-5545-AFA8-C71D72690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0586-8C63-964C-BABD-2976A478E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86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D0897-085E-244F-A327-439328903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F5A310-7111-9D4D-9208-C2117A933C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5346E8-9926-A74B-9BB1-AC26E7334E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1664E7-5009-2A46-B926-75EB79C0C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4840-1AD5-6D40-B60C-808617A59E21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606E9B-2235-FC49-84B2-32287DCF0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AABA33-0856-DC4F-BB6D-4B124B24A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0586-8C63-964C-BABD-2976A478E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916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D27FB-CF62-0449-9558-49051EE4A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6A69D-3A0D-F84C-B71D-AEF1136964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89B6F6-8158-7140-A233-576B6F843A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57422C-4689-484B-8F6E-0311107F39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2CBADD-12FE-A046-9C9F-57FC789732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63D2D8-DFD0-A64B-BA52-832E049BF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4840-1AD5-6D40-B60C-808617A59E21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C36057-0210-3B42-AC12-1CF8F9553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87EABC-A7F3-5F43-8B0C-78EC7A42F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0586-8C63-964C-BABD-2976A478E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764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E0AAA-5614-A443-9562-F3E69C795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995331-57ED-B448-9B10-1B822E239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4840-1AD5-6D40-B60C-808617A59E21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5281A5-8A20-C543-BF05-9ABF3917D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7A5859-3121-9E4A-90D8-CA00451DC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0586-8C63-964C-BABD-2976A478E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806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482D32-7030-6C41-BF06-1DF496D0D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4840-1AD5-6D40-B60C-808617A59E21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51D0F3-1E97-1C42-9D1B-6B13179DC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3C3DA9-BCF0-BA4E-85E5-288238516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0586-8C63-964C-BABD-2976A478E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33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552D9-F87A-9348-B6D3-2A747201A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F405C-81EF-5644-A0EE-66488824C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52CD93-6214-514E-9D7B-56A5713108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FF97B4-7319-E44E-9D54-92BE79460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4840-1AD5-6D40-B60C-808617A59E21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B0A318-9F57-754D-9C72-FEC7C14F9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F5EF16-893A-CB41-9FB1-6F030AFF0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0586-8C63-964C-BABD-2976A478E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977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FCD81-E31F-5C42-B50D-008152B44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66528C-3C45-E648-B05E-C630587B4C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DE620E-DABB-794B-B3F9-293D65514C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072318-7652-174D-9C83-429A7141A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4840-1AD5-6D40-B60C-808617A59E21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953C2E-E2BC-B24C-AB8D-BB3AE6A96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577565-0A8B-BA4C-81B8-F307C835B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0586-8C63-964C-BABD-2976A478E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725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297A48-6477-D54A-AF07-7E021F347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7208EB-63E3-F746-89C2-C4F3ABEE3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6AF0B4-779D-A441-AE3D-2A65EB84CD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54840-1AD5-6D40-B60C-808617A59E21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67E53B-E158-4848-86B8-42FC828379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A0089B-A914-1B4C-93F0-A8DFA5AEA4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A0586-8C63-964C-BABD-2976A478E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615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png"/><Relationship Id="rId18" Type="http://schemas.openxmlformats.org/officeDocument/2006/relationships/image" Target="../media/image15.jpeg"/><Relationship Id="rId3" Type="http://schemas.openxmlformats.org/officeDocument/2006/relationships/audio" Target="../media/audio1.wav"/><Relationship Id="rId7" Type="http://schemas.openxmlformats.org/officeDocument/2006/relationships/image" Target="../media/image4.gif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emf"/><Relationship Id="rId11" Type="http://schemas.openxmlformats.org/officeDocument/2006/relationships/image" Target="../media/image8.png"/><Relationship Id="rId5" Type="http://schemas.openxmlformats.org/officeDocument/2006/relationships/image" Target="../media/image2.jpg"/><Relationship Id="rId15" Type="http://schemas.openxmlformats.org/officeDocument/2006/relationships/image" Target="../media/image12.jpe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"/>
          <p:cNvSpPr txBox="1"/>
          <p:nvPr/>
        </p:nvSpPr>
        <p:spPr>
          <a:xfrm>
            <a:off x="82666" y="267761"/>
            <a:ext cx="1188720" cy="1169511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Headshot of yourself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sz="14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sz="1400" b="0" i="0" u="none" strike="noStrike" cap="none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sz="1400" b="0" i="0" u="none" strike="noStrike" cap="none" dirty="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46" name="Google Shape;146;p1"/>
          <p:cNvPicPr preferRelativeResize="0"/>
          <p:nvPr/>
        </p:nvPicPr>
        <p:blipFill rotWithShape="1">
          <a:blip r:embed="rId4">
            <a:alphaModFix amt="35000"/>
          </a:blip>
          <a:srcRect l="24315" t="23771" r="23113" b="36986"/>
          <a:stretch/>
        </p:blipFill>
        <p:spPr>
          <a:xfrm>
            <a:off x="134085" y="336817"/>
            <a:ext cx="1094729" cy="1067278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"/>
          <p:cNvSpPr txBox="1"/>
          <p:nvPr/>
        </p:nvSpPr>
        <p:spPr>
          <a:xfrm>
            <a:off x="10390683" y="5651368"/>
            <a:ext cx="18466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"/>
          <p:cNvSpPr/>
          <p:nvPr/>
        </p:nvSpPr>
        <p:spPr>
          <a:xfrm>
            <a:off x="1193975" y="203200"/>
            <a:ext cx="9844500" cy="1867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D60"/>
              </a:buClr>
              <a:buSzPts val="3200"/>
              <a:buFont typeface="Arial Narrow"/>
              <a:buNone/>
            </a:pPr>
            <a:r>
              <a:rPr lang="en-US" sz="3200" b="1" dirty="0">
                <a:solidFill>
                  <a:srgbClr val="244D60"/>
                </a:solidFill>
                <a:latin typeface="Arial Narrow"/>
                <a:ea typeface="Arial Narrow"/>
                <a:cs typeface="Arial Narrow"/>
                <a:sym typeface="Arial Narrow"/>
              </a:rPr>
              <a:t>Reiter–</a:t>
            </a:r>
            <a:r>
              <a:rPr lang="en-US" sz="3200" b="1" i="0" u="none" strike="noStrike" cap="none" dirty="0">
                <a:solidFill>
                  <a:srgbClr val="244D60"/>
                </a:solidFill>
                <a:latin typeface="Arial Narrow"/>
                <a:ea typeface="Arial Narrow"/>
                <a:cs typeface="Arial Narrow"/>
                <a:sym typeface="Arial Narrow"/>
              </a:rPr>
              <a:t>Central Valley Water Forecasting for Multipl</a:t>
            </a:r>
            <a:r>
              <a:rPr lang="en-US" sz="3200" b="1" dirty="0">
                <a:solidFill>
                  <a:srgbClr val="244D60"/>
                </a:solidFill>
                <a:latin typeface="Arial Narrow"/>
                <a:ea typeface="Arial Narrow"/>
                <a:cs typeface="Arial Narrow"/>
                <a:sym typeface="Arial Narrow"/>
              </a:rPr>
              <a:t>e Benefits</a:t>
            </a:r>
            <a:endParaRPr sz="3200" b="1" i="0" u="none" strike="noStrike" cap="none" dirty="0">
              <a:solidFill>
                <a:srgbClr val="244D6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 Narrow"/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Matthew E. Reiter Ph.D., Point Blue Conservation Science</a:t>
            </a:r>
            <a:br>
              <a:rPr lang="en-US" sz="1800" b="0" i="0" u="none" strike="noStrike" cap="none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en-US" sz="1800" b="0" i="0" u="none" strike="noStrike" cap="none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Kristin Byrd Ph.D., USGS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 Narrow"/>
              <a:buNone/>
            </a:pPr>
            <a:endParaRPr sz="4400" b="1" i="0" u="none" strike="noStrike" cap="none" dirty="0">
              <a:solidFill>
                <a:srgbClr val="244D6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151" name="Google Shape;151;p1"/>
          <p:cNvCxnSpPr/>
          <p:nvPr/>
        </p:nvCxnSpPr>
        <p:spPr>
          <a:xfrm flipH="1">
            <a:off x="403782" y="1464954"/>
            <a:ext cx="11430256" cy="21214"/>
          </a:xfrm>
          <a:prstGeom prst="straightConnector1">
            <a:avLst/>
          </a:prstGeom>
          <a:noFill/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" name="Google Shape;156;p1">
            <a:extLst>
              <a:ext uri="{FF2B5EF4-FFF2-40B4-BE49-F238E27FC236}">
                <a16:creationId xmlns:a16="http://schemas.microsoft.com/office/drawing/2014/main" id="{BB094AD9-AC8D-9B40-8FA3-CC1939FA91B1}"/>
              </a:ext>
            </a:extLst>
          </p:cNvPr>
          <p:cNvSpPr txBox="1"/>
          <p:nvPr/>
        </p:nvSpPr>
        <p:spPr>
          <a:xfrm>
            <a:off x="1612900" y="1947396"/>
            <a:ext cx="95758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1">
              <a:buClr>
                <a:srgbClr val="000000"/>
              </a:buClr>
              <a:buSzPts val="1600"/>
            </a:pPr>
            <a:endParaRPr lang="en-US" sz="20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C68535F-863E-4340-A006-B6A0BB5FCB92}"/>
              </a:ext>
            </a:extLst>
          </p:cNvPr>
          <p:cNvSpPr/>
          <p:nvPr/>
        </p:nvSpPr>
        <p:spPr>
          <a:xfrm>
            <a:off x="10918535" y="258156"/>
            <a:ext cx="1139380" cy="114524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CFCCF77-D6D2-C943-8C96-30951045CF22}"/>
              </a:ext>
            </a:extLst>
          </p:cNvPr>
          <p:cNvSpPr/>
          <p:nvPr/>
        </p:nvSpPr>
        <p:spPr>
          <a:xfrm>
            <a:off x="10918535" y="258156"/>
            <a:ext cx="1139380" cy="11452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C99B97-9387-414B-994E-A5639A7883E6}"/>
              </a:ext>
            </a:extLst>
          </p:cNvPr>
          <p:cNvSpPr txBox="1"/>
          <p:nvPr/>
        </p:nvSpPr>
        <p:spPr>
          <a:xfrm>
            <a:off x="728546" y="35312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9CC9BDFA-5C75-41E8-809F-F5F9350FD32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330" t="3935" r="17165" b="33677"/>
          <a:stretch/>
        </p:blipFill>
        <p:spPr>
          <a:xfrm>
            <a:off x="123237" y="280589"/>
            <a:ext cx="1085088" cy="11219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5910675-2BE4-46B9-94EF-DAFBAE43261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013" r="49824" b="7640"/>
          <a:stretch/>
        </p:blipFill>
        <p:spPr>
          <a:xfrm>
            <a:off x="4969087" y="3417845"/>
            <a:ext cx="1703375" cy="2853140"/>
          </a:xfrm>
          <a:prstGeom prst="rect">
            <a:avLst/>
          </a:prstGeom>
        </p:spPr>
      </p:pic>
      <p:pic>
        <p:nvPicPr>
          <p:cNvPr id="16" name="Content Placeholder 3">
            <a:extLst>
              <a:ext uri="{FF2B5EF4-FFF2-40B4-BE49-F238E27FC236}">
                <a16:creationId xmlns:a16="http://schemas.microsoft.com/office/drawing/2014/main" id="{EE5BAB63-D3A2-42CE-9DA7-5547823236F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084" y="2457897"/>
            <a:ext cx="1918784" cy="248306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4D1486A-A6F0-4E12-950D-25F203D7DBEF}"/>
              </a:ext>
            </a:extLst>
          </p:cNvPr>
          <p:cNvSpPr/>
          <p:nvPr/>
        </p:nvSpPr>
        <p:spPr>
          <a:xfrm>
            <a:off x="4317662" y="1494889"/>
            <a:ext cx="7230533" cy="646331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459A"/>
                </a:solidFill>
                <a:effectLst/>
                <a:uLnTx/>
                <a:uFillTx/>
                <a:latin typeface="Avenir LT Com 45 Book"/>
              </a:rPr>
              <a:t>Coordinated Data-Driven Decision Support Optimizes Water Management to Achieve Multiple-Benefits for today and 100 years from now</a:t>
            </a:r>
          </a:p>
        </p:txBody>
      </p:sp>
      <p:pic>
        <p:nvPicPr>
          <p:cNvPr id="18" name="Picture 17" descr="2003-05-11_07-52-33">
            <a:extLst>
              <a:ext uri="{FF2B5EF4-FFF2-40B4-BE49-F238E27FC236}">
                <a16:creationId xmlns:a16="http://schemas.microsoft.com/office/drawing/2014/main" id="{AFDC2D38-4609-439F-8DF5-91C26656F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609" y="4484499"/>
            <a:ext cx="1777111" cy="1096558"/>
          </a:xfrm>
          <a:prstGeom prst="rect">
            <a:avLst/>
          </a:prstGeom>
          <a:noFill/>
          <a:ln w="6350">
            <a:solidFill>
              <a:srgbClr val="00459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E7C7FF3-0092-4657-A9A1-E6D5F2D833B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/>
          <a:stretch/>
        </p:blipFill>
        <p:spPr>
          <a:xfrm>
            <a:off x="2585466" y="5610508"/>
            <a:ext cx="1774442" cy="118081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3BC0A90-9B0A-4F26-BB11-7EABB6F4F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309328" y="3234476"/>
            <a:ext cx="3524710" cy="226169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1" name="Rounded Rectangle 25">
            <a:extLst>
              <a:ext uri="{FF2B5EF4-FFF2-40B4-BE49-F238E27FC236}">
                <a16:creationId xmlns:a16="http://schemas.microsoft.com/office/drawing/2014/main" id="{57083BC2-344C-4512-9C0A-ECAB312C8C94}"/>
              </a:ext>
            </a:extLst>
          </p:cNvPr>
          <p:cNvSpPr/>
          <p:nvPr/>
        </p:nvSpPr>
        <p:spPr>
          <a:xfrm>
            <a:off x="100084" y="1518471"/>
            <a:ext cx="3297444" cy="766666"/>
          </a:xfrm>
          <a:prstGeom prst="roundRect">
            <a:avLst/>
          </a:prstGeom>
          <a:solidFill>
            <a:srgbClr val="073676">
              <a:lumMod val="60000"/>
              <a:lumOff val="4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Where to put water and when to maximize multiple benefits &amp; return </a:t>
            </a: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 investment?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Rounded Rectangle 29">
            <a:extLst>
              <a:ext uri="{FF2B5EF4-FFF2-40B4-BE49-F238E27FC236}">
                <a16:creationId xmlns:a16="http://schemas.microsoft.com/office/drawing/2014/main" id="{A6F2F3B2-8BB7-4461-90C8-D4DC5E284EC6}"/>
              </a:ext>
            </a:extLst>
          </p:cNvPr>
          <p:cNvSpPr/>
          <p:nvPr/>
        </p:nvSpPr>
        <p:spPr>
          <a:xfrm>
            <a:off x="4608439" y="2370546"/>
            <a:ext cx="2344568" cy="943494"/>
          </a:xfrm>
          <a:prstGeom prst="roundRect">
            <a:avLst/>
          </a:prstGeom>
          <a:solidFill>
            <a:srgbClr val="00459A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Ecosystem Service Targets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Groundwater Recharge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Freshwater Biodiversity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556F250-5AE0-4271-B418-D9E871DBD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4" y="5115904"/>
            <a:ext cx="1797235" cy="1347926"/>
          </a:xfrm>
          <a:prstGeom prst="rect">
            <a:avLst/>
          </a:prstGeom>
          <a:noFill/>
          <a:ln w="6350">
            <a:solidFill>
              <a:srgbClr val="00459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D0F53C9-4D9D-4913-96C0-D80ECF995CD2}"/>
              </a:ext>
            </a:extLst>
          </p:cNvPr>
          <p:cNvSpPr txBox="1"/>
          <p:nvPr/>
        </p:nvSpPr>
        <p:spPr>
          <a:xfrm>
            <a:off x="7163156" y="4413434"/>
            <a:ext cx="914400" cy="33519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 defTabSz="457200">
              <a:lnSpc>
                <a:spcPts val="2400"/>
              </a:lnSpc>
              <a:spcAft>
                <a:spcPts val="1400"/>
              </a:spcAft>
            </a:pPr>
            <a:r>
              <a:rPr lang="en-US" sz="5400" b="1" dirty="0">
                <a:solidFill>
                  <a:srgbClr val="000000"/>
                </a:solidFill>
                <a:latin typeface="Avenir LT Com 45 Book"/>
              </a:rPr>
              <a:t>=</a:t>
            </a:r>
          </a:p>
        </p:txBody>
      </p:sp>
      <p:sp>
        <p:nvSpPr>
          <p:cNvPr id="26" name="Right Arrow 33">
            <a:extLst>
              <a:ext uri="{FF2B5EF4-FFF2-40B4-BE49-F238E27FC236}">
                <a16:creationId xmlns:a16="http://schemas.microsoft.com/office/drawing/2014/main" id="{1C95FBCB-F914-49DE-8002-91EC001E7EF3}"/>
              </a:ext>
            </a:extLst>
          </p:cNvPr>
          <p:cNvSpPr/>
          <p:nvPr/>
        </p:nvSpPr>
        <p:spPr>
          <a:xfrm>
            <a:off x="3583492" y="1624302"/>
            <a:ext cx="734170" cy="3380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A1A3469-8EF3-445A-A83C-C27B46187D65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4504" r="2147"/>
          <a:stretch/>
        </p:blipFill>
        <p:spPr>
          <a:xfrm>
            <a:off x="2607321" y="3181588"/>
            <a:ext cx="1752588" cy="124392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9E093B4-87E0-412C-8137-BE5E925F641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783478" y="2270769"/>
            <a:ext cx="1004860" cy="1388204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F73690F2-D6DA-4037-A8D5-33580BC8A2A9}"/>
              </a:ext>
            </a:extLst>
          </p:cNvPr>
          <p:cNvGrpSpPr/>
          <p:nvPr/>
        </p:nvGrpSpPr>
        <p:grpSpPr>
          <a:xfrm>
            <a:off x="8636191" y="5662651"/>
            <a:ext cx="3311310" cy="729539"/>
            <a:chOff x="7770682" y="6002102"/>
            <a:chExt cx="3311310" cy="729539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9C2F8382-AA97-447D-B871-1B8AF002FE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"/>
            <a:stretch/>
          </p:blipFill>
          <p:spPr>
            <a:xfrm>
              <a:off x="8940889" y="6076465"/>
              <a:ext cx="1402715" cy="495452"/>
            </a:xfrm>
            <a:prstGeom prst="rect">
              <a:avLst/>
            </a:prstGeom>
          </p:spPr>
        </p:pic>
        <p:pic>
          <p:nvPicPr>
            <p:cNvPr id="31" name="Picture 30" descr="https://encrypted-tbn2.gstatic.com/images?q=tbn:ANd9GcT8VUIuHv59DLpV8qaO23IUHdRP8au3nWw4DMCZV9Rg1Ktl25YW">
              <a:extLst>
                <a:ext uri="{FF2B5EF4-FFF2-40B4-BE49-F238E27FC236}">
                  <a16:creationId xmlns:a16="http://schemas.microsoft.com/office/drawing/2014/main" id="{4E125577-A328-4D44-ACFC-0AFAB7AC2597}"/>
                </a:ext>
              </a:extLst>
            </p:cNvPr>
            <p:cNvPicPr/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85092" y="6002102"/>
              <a:ext cx="596900" cy="7295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Picture 2" descr="https://upload.wikimedia.org/wikipedia/commons/thumb/1/1c/USGS_logo_green.svg/2000px-USGS_logo_green.svg.png">
              <a:extLst>
                <a:ext uri="{FF2B5EF4-FFF2-40B4-BE49-F238E27FC236}">
                  <a16:creationId xmlns:a16="http://schemas.microsoft.com/office/drawing/2014/main" id="{526DF904-B2DD-4A6C-8A55-9CE606A914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0682" y="6161497"/>
              <a:ext cx="1099463" cy="4397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Rounded Rectangle 28">
            <a:extLst>
              <a:ext uri="{FF2B5EF4-FFF2-40B4-BE49-F238E27FC236}">
                <a16:creationId xmlns:a16="http://schemas.microsoft.com/office/drawing/2014/main" id="{4786A20F-EED6-4CD8-A278-C6C6AD054D45}"/>
              </a:ext>
            </a:extLst>
          </p:cNvPr>
          <p:cNvSpPr/>
          <p:nvPr/>
        </p:nvSpPr>
        <p:spPr>
          <a:xfrm>
            <a:off x="2387022" y="2353495"/>
            <a:ext cx="2194283" cy="939632"/>
          </a:xfrm>
          <a:prstGeom prst="roundRect">
            <a:avLst/>
          </a:prstGeom>
          <a:solidFill>
            <a:srgbClr val="00459A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Biological Targets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Waterfowl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Shorebirds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Giant Garter Snake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06AB53DB-2BE0-4784-A38B-71D0920958E6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8248" r="60080"/>
          <a:stretch/>
        </p:blipFill>
        <p:spPr>
          <a:xfrm>
            <a:off x="10733762" y="-282807"/>
            <a:ext cx="1364603" cy="2230203"/>
          </a:xfrm>
          <a:prstGeom prst="rect">
            <a:avLst/>
          </a:prstGeom>
        </p:spPr>
      </p:pic>
      <p:pic>
        <p:nvPicPr>
          <p:cNvPr id="35" name="Picture 34" descr="Logo&#10;&#10;Description automatically generated">
            <a:extLst>
              <a:ext uri="{FF2B5EF4-FFF2-40B4-BE49-F238E27FC236}">
                <a16:creationId xmlns:a16="http://schemas.microsoft.com/office/drawing/2014/main" id="{50942ADB-BE1E-49F4-A927-E7781D2DF13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53007" y="5563999"/>
            <a:ext cx="1846667" cy="955877"/>
          </a:xfrm>
          <a:prstGeom prst="rect">
            <a:avLst/>
          </a:prstGeom>
        </p:spPr>
      </p:pic>
      <p:pic>
        <p:nvPicPr>
          <p:cNvPr id="1026" name="Picture 2" descr="Software developed in CBIG | Digital Geography Lab | University of Helsinki">
            <a:extLst>
              <a:ext uri="{FF2B5EF4-FFF2-40B4-BE49-F238E27FC236}">
                <a16:creationId xmlns:a16="http://schemas.microsoft.com/office/drawing/2014/main" id="{FA1B6F16-AD62-477C-87A9-DA9248025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970" y="3721360"/>
            <a:ext cx="1093024" cy="4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Content Placeholder 3">
            <a:extLst>
              <a:ext uri="{FF2B5EF4-FFF2-40B4-BE49-F238E27FC236}">
                <a16:creationId xmlns:a16="http://schemas.microsoft.com/office/drawing/2014/main" id="{2BE4D8C8-86FD-4F49-A9CA-0BB26558E5AB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6996" t="17859" r="4729" b="20338"/>
          <a:stretch/>
        </p:blipFill>
        <p:spPr>
          <a:xfrm>
            <a:off x="7183011" y="4669897"/>
            <a:ext cx="896314" cy="8377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761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3000" fill="hold" grpId="1" nodeType="withEffect">
                                  <p:stCondLst>
                                    <p:cond delay="60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6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animBg="1"/>
      <p:bldP spid="11" grpId="2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207</Words>
  <Application>Microsoft Office PowerPoint</Application>
  <PresentationFormat>Widescreen</PresentationFormat>
  <Paragraphs>19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Narrow</vt:lpstr>
      <vt:lpstr>Avenir LT Com 45 Book</vt:lpstr>
      <vt:lpstr>Calibri</vt:lpstr>
      <vt:lpstr>Calibri Light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Mcfadden, Susan K. (ARC-SGG)[Bay Area Environmental Research Institute]</dc:creator>
  <cp:keywords/>
  <dc:description/>
  <cp:lastModifiedBy>Rev1</cp:lastModifiedBy>
  <cp:revision>31</cp:revision>
  <dcterms:created xsi:type="dcterms:W3CDTF">2020-07-29T20:44:57Z</dcterms:created>
  <dcterms:modified xsi:type="dcterms:W3CDTF">2021-10-13T19:31:20Z</dcterms:modified>
  <cp:category/>
</cp:coreProperties>
</file>