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Arial Narrow" panose="020B0604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drL5gq9BZkRnyBNpCHQCTTh/J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0000"/>
              </a:buClr>
              <a:buSzPts val="1600"/>
              <a:buFont typeface="Calibri"/>
              <a:buAutoNum type="arabicPeriod"/>
            </a:pPr>
            <a:r>
              <a:rPr lang="en-US" sz="2000">
                <a:solidFill>
                  <a:schemeClr val="dk1"/>
                </a:solidFill>
                <a:latin typeface="Arial Narrow"/>
                <a:ea typeface="Arial Narrow"/>
                <a:cs typeface="Arial Narrow"/>
                <a:sym typeface="Arial Narrow"/>
              </a:rPr>
              <a:t>Make sure “Last Name-Poster Title” is less than 63 characters as that will be the name of your breakout room</a:t>
            </a:r>
            <a:endParaRPr/>
          </a:p>
          <a:p>
            <a:pPr marL="342900" lvl="0" indent="-342900" algn="l" rtl="0">
              <a:spcBef>
                <a:spcPts val="0"/>
              </a:spcBef>
              <a:spcAft>
                <a:spcPts val="0"/>
              </a:spcAft>
              <a:buClr>
                <a:srgbClr val="000000"/>
              </a:buClr>
              <a:buSzPts val="1600"/>
              <a:buFont typeface="Calibri"/>
              <a:buAutoNum type="arabicPeriod"/>
            </a:pPr>
            <a:r>
              <a:rPr lang="en-US" sz="2000">
                <a:solidFill>
                  <a:schemeClr val="dk1"/>
                </a:solidFill>
                <a:latin typeface="Arial Narrow"/>
                <a:ea typeface="Arial Narrow"/>
                <a:cs typeface="Arial Narrow"/>
                <a:sym typeface="Arial Narrow"/>
              </a:rPr>
              <a:t>Provide one slide with high-level information to explain what will be shared in your poster session</a:t>
            </a:r>
            <a:endParaRPr/>
          </a:p>
          <a:p>
            <a:pPr marL="800100" lvl="1" indent="-342900" algn="l" rtl="0">
              <a:spcBef>
                <a:spcPts val="0"/>
              </a:spcBef>
              <a:spcAft>
                <a:spcPts val="0"/>
              </a:spcAft>
              <a:buClr>
                <a:srgbClr val="000000"/>
              </a:buClr>
              <a:buSzPts val="1600"/>
              <a:buFont typeface="Calibri"/>
              <a:buAutoNum type="arabicPeriod"/>
            </a:pPr>
            <a:r>
              <a:rPr lang="en-US" sz="2000">
                <a:solidFill>
                  <a:schemeClr val="dk1"/>
                </a:solidFill>
                <a:latin typeface="Arial Narrow"/>
                <a:ea typeface="Arial Narrow"/>
                <a:cs typeface="Arial Narrow"/>
                <a:sym typeface="Arial Narrow"/>
              </a:rPr>
              <a:t>This slide is not your poster. In your poster breakout room session you can share a pdf, a website, an application, animation, …. The room is yours.  </a:t>
            </a:r>
            <a:endParaRPr/>
          </a:p>
          <a:p>
            <a:pPr marL="342900" marR="0" lvl="0" indent="-342900" algn="l" rtl="0">
              <a:lnSpc>
                <a:spcPct val="100000"/>
              </a:lnSpc>
              <a:spcBef>
                <a:spcPts val="0"/>
              </a:spcBef>
              <a:spcAft>
                <a:spcPts val="0"/>
              </a:spcAft>
              <a:buClr>
                <a:srgbClr val="000000"/>
              </a:buClr>
              <a:buSzPts val="1600"/>
              <a:buFont typeface="Calibri"/>
              <a:buAutoNum type="arabicPeriod"/>
            </a:pPr>
            <a:r>
              <a:rPr lang="en-US" sz="2000">
                <a:latin typeface="Arial Narrow"/>
                <a:ea typeface="Arial Narrow"/>
                <a:cs typeface="Arial Narrow"/>
                <a:sym typeface="Arial Narrow"/>
              </a:rPr>
              <a:t>All posters high-level s</a:t>
            </a:r>
            <a:r>
              <a:rPr lang="en-US" sz="2000" b="0" i="0" strike="noStrike" cap="none">
                <a:latin typeface="Arial Narrow"/>
                <a:ea typeface="Arial Narrow"/>
                <a:cs typeface="Arial Narrow"/>
                <a:sym typeface="Arial Narrow"/>
              </a:rPr>
              <a:t>lides for the day will be bundled into one presentation and shown in the plenary session before poster sessions start.  </a:t>
            </a:r>
            <a:endParaRPr/>
          </a:p>
          <a:p>
            <a:pPr marL="342900" marR="0" lvl="0" indent="-342900" algn="l" rtl="0">
              <a:lnSpc>
                <a:spcPct val="100000"/>
              </a:lnSpc>
              <a:spcBef>
                <a:spcPts val="0"/>
              </a:spcBef>
              <a:spcAft>
                <a:spcPts val="0"/>
              </a:spcAft>
              <a:buClr>
                <a:srgbClr val="000000"/>
              </a:buClr>
              <a:buSzPts val="1600"/>
              <a:buFont typeface="Calibri"/>
              <a:buAutoNum type="arabicPeriod"/>
            </a:pPr>
            <a:r>
              <a:rPr lang="en-US" sz="2000" b="0" i="0" strike="noStrike" cap="none">
                <a:latin typeface="Arial Narrow"/>
                <a:ea typeface="Arial Narrow"/>
                <a:cs typeface="Arial Narrow"/>
                <a:sym typeface="Arial Narrow"/>
              </a:rPr>
              <a:t>You will have 1 minute to speak </a:t>
            </a:r>
            <a:r>
              <a:rPr lang="en-US" sz="2000">
                <a:latin typeface="Arial Narrow"/>
                <a:ea typeface="Arial Narrow"/>
                <a:cs typeface="Arial Narrow"/>
                <a:sym typeface="Arial Narrow"/>
              </a:rPr>
              <a:t>to your slide before the slide will change so it is recommended to rehearse timings in PowerPoint (Menu bar Slide Show &gt; Rehearse Timings)</a:t>
            </a:r>
            <a:endParaRPr sz="2000" b="0" i="0" strike="noStrike" cap="none">
              <a:latin typeface="Arial Narrow"/>
              <a:ea typeface="Arial Narrow"/>
              <a:cs typeface="Arial Narrow"/>
              <a:sym typeface="Arial Narrow"/>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5_Title and Content">
  <p:cSld name="5_Title and Content">
    <p:spTree>
      <p:nvGrpSpPr>
        <p:cNvPr id="1" name="Shape 15"/>
        <p:cNvGrpSpPr/>
        <p:nvPr/>
      </p:nvGrpSpPr>
      <p:grpSpPr>
        <a:xfrm>
          <a:off x="0" y="0"/>
          <a:ext cx="0" cy="0"/>
          <a:chOff x="0" y="0"/>
          <a:chExt cx="0" cy="0"/>
        </a:xfrm>
      </p:grpSpPr>
      <p:sp>
        <p:nvSpPr>
          <p:cNvPr id="16" name="Google Shape;16;p3"/>
          <p:cNvSpPr/>
          <p:nvPr/>
        </p:nvSpPr>
        <p:spPr>
          <a:xfrm>
            <a:off x="0" y="-19393"/>
            <a:ext cx="12192000" cy="6887665"/>
          </a:xfrm>
          <a:prstGeom prst="rect">
            <a:avLst/>
          </a:prstGeom>
          <a:gradFill>
            <a:gsLst>
              <a:gs pos="0">
                <a:srgbClr val="255B74"/>
              </a:gs>
              <a:gs pos="25000">
                <a:srgbClr val="255B74"/>
              </a:gs>
              <a:gs pos="91000">
                <a:srgbClr val="C3873A"/>
              </a:gs>
              <a:gs pos="100000">
                <a:srgbClr val="C3873A"/>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nvGrpSpPr>
          <p:cNvPr id="17" name="Google Shape;17;p3"/>
          <p:cNvGrpSpPr/>
          <p:nvPr/>
        </p:nvGrpSpPr>
        <p:grpSpPr>
          <a:xfrm>
            <a:off x="517664" y="-19393"/>
            <a:ext cx="4628149" cy="6890327"/>
            <a:chOff x="3308351" y="2370138"/>
            <a:chExt cx="2760662" cy="4110037"/>
          </a:xfrm>
        </p:grpSpPr>
        <p:sp>
          <p:nvSpPr>
            <p:cNvPr id="18" name="Google Shape;18;p3"/>
            <p:cNvSpPr/>
            <p:nvPr/>
          </p:nvSpPr>
          <p:spPr>
            <a:xfrm>
              <a:off x="4494213" y="2370138"/>
              <a:ext cx="1574800" cy="3676650"/>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adFill>
              <a:gsLst>
                <a:gs pos="0">
                  <a:srgbClr val="8ACCEC"/>
                </a:gs>
                <a:gs pos="100000">
                  <a:srgbClr val="6BB7E0"/>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20" name="Google Shape;20;p3"/>
            <p:cNvSpPr/>
            <p:nvPr/>
          </p:nvSpPr>
          <p:spPr>
            <a:xfrm>
              <a:off x="3308351" y="2376488"/>
              <a:ext cx="2270125"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adFill>
              <a:gsLst>
                <a:gs pos="0">
                  <a:srgbClr val="9FDCF2"/>
                </a:gs>
                <a:gs pos="85000">
                  <a:srgbClr val="52B3D9"/>
                </a:gs>
                <a:gs pos="100000">
                  <a:srgbClr val="52B3D9"/>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grpSp>
      <p:sp>
        <p:nvSpPr>
          <p:cNvPr id="21" name="Google Shape;21;p3"/>
          <p:cNvSpPr/>
          <p:nvPr/>
        </p:nvSpPr>
        <p:spPr>
          <a:xfrm>
            <a:off x="0" y="203200"/>
            <a:ext cx="12192000" cy="6184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22" name="Google Shape;22;p3"/>
          <p:cNvSpPr txBox="1">
            <a:spLocks noGrp="1"/>
          </p:cNvSpPr>
          <p:nvPr>
            <p:ph type="title"/>
          </p:nvPr>
        </p:nvSpPr>
        <p:spPr>
          <a:xfrm>
            <a:off x="952500" y="1104144"/>
            <a:ext cx="10393680" cy="646331"/>
          </a:xfrm>
          <a:prstGeom prst="rect">
            <a:avLst/>
          </a:prstGeom>
          <a:noFill/>
          <a:ln>
            <a:noFill/>
          </a:ln>
        </p:spPr>
        <p:txBody>
          <a:bodyPr spcFirstLastPara="1" wrap="square" lIns="91425" tIns="45700" rIns="91425" bIns="45700" anchor="ctr" anchorCtr="0">
            <a:sp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952500" y="2271860"/>
            <a:ext cx="10619923" cy="1623008"/>
          </a:xfrm>
          <a:prstGeom prst="rect">
            <a:avLst/>
          </a:prstGeom>
          <a:noFill/>
          <a:ln>
            <a:noFill/>
          </a:ln>
        </p:spPr>
        <p:txBody>
          <a:bodyPr spcFirstLastPara="1" wrap="square" lIns="91425" tIns="45700" rIns="91425" bIns="45700" anchor="t" anchorCtr="0">
            <a:spAutoFit/>
          </a:bodyPr>
          <a:lstStyle>
            <a:lvl1pPr marL="457200" lvl="0" indent="-406400" algn="l">
              <a:lnSpc>
                <a:spcPct val="90000"/>
              </a:lnSpc>
              <a:spcBef>
                <a:spcPts val="1000"/>
              </a:spcBef>
              <a:spcAft>
                <a:spcPts val="0"/>
              </a:spcAft>
              <a:buClr>
                <a:schemeClr val="dk1"/>
              </a:buClr>
              <a:buSzPts val="2800"/>
              <a:buChar char="•"/>
              <a:defRPr/>
            </a:lvl1pPr>
            <a:lvl2pPr marL="914400" lvl="1" indent="-381000" algn="l">
              <a:lnSpc>
                <a:spcPct val="90000"/>
              </a:lnSpc>
              <a:spcBef>
                <a:spcPts val="500"/>
              </a:spcBef>
              <a:spcAft>
                <a:spcPts val="0"/>
              </a:spcAft>
              <a:buClr>
                <a:schemeClr val="dk1"/>
              </a:buClr>
              <a:buSzPts val="2400"/>
              <a:buChar char="•"/>
              <a:defRPr/>
            </a:lvl2pPr>
            <a:lvl3pPr marL="1371600" lvl="2" indent="-355600" algn="l">
              <a:lnSpc>
                <a:spcPct val="90000"/>
              </a:lnSpc>
              <a:spcBef>
                <a:spcPts val="500"/>
              </a:spcBef>
              <a:spcAft>
                <a:spcPts val="0"/>
              </a:spcAft>
              <a:buClr>
                <a:schemeClr val="dk1"/>
              </a:buClr>
              <a:buSzPts val="20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a:spLocks noGrp="1"/>
          </p:cNvSpPr>
          <p:nvPr>
            <p:ph type="pic" idx="2"/>
          </p:nvPr>
        </p:nvSpPr>
        <p:spPr>
          <a:xfrm>
            <a:off x="5183188" y="987425"/>
            <a:ext cx="6172200" cy="4873625"/>
          </a:xfrm>
          <a:prstGeom prst="rect">
            <a:avLst/>
          </a:prstGeom>
          <a:noFill/>
          <a:ln>
            <a:noFill/>
          </a:ln>
        </p:spPr>
      </p:sp>
      <p:sp>
        <p:nvSpPr>
          <p:cNvPr id="80" name="Google Shape;80;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p:nvPr/>
        </p:nvSpPr>
        <p:spPr>
          <a:xfrm>
            <a:off x="82666" y="267761"/>
            <a:ext cx="1188720" cy="1169511"/>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Narrow"/>
              <a:ea typeface="Arial Narrow"/>
              <a:cs typeface="Arial Narrow"/>
              <a:sym typeface="Arial Narrow"/>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Narrow"/>
              <a:ea typeface="Arial Narrow"/>
              <a:cs typeface="Arial Narrow"/>
              <a:sym typeface="Arial Narrow"/>
            </a:endParaRPr>
          </a:p>
        </p:txBody>
      </p:sp>
      <p:sp>
        <p:nvSpPr>
          <p:cNvPr id="101" name="Google Shape;101;p1"/>
          <p:cNvSpPr txBox="1"/>
          <p:nvPr/>
        </p:nvSpPr>
        <p:spPr>
          <a:xfrm>
            <a:off x="10390683" y="5651368"/>
            <a:ext cx="1846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1"/>
          <p:cNvSpPr/>
          <p:nvPr/>
        </p:nvSpPr>
        <p:spPr>
          <a:xfrm>
            <a:off x="1068779" y="203200"/>
            <a:ext cx="9969696"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244D60"/>
                </a:solidFill>
                <a:latin typeface="Arial Narrow"/>
                <a:ea typeface="Arial Narrow"/>
                <a:cs typeface="Arial Narrow"/>
                <a:sym typeface="Arial Narrow"/>
              </a:rPr>
              <a:t>Blair-An integrated biodiversity monitoring system for Colombia</a:t>
            </a:r>
            <a:endParaRPr dirty="0"/>
          </a:p>
          <a:p>
            <a:pPr marL="0" marR="0" lvl="0" indent="0" algn="ctr" rtl="0">
              <a:spcBef>
                <a:spcPts val="0"/>
              </a:spcBef>
              <a:spcAft>
                <a:spcPts val="0"/>
              </a:spcAft>
              <a:buNone/>
            </a:pPr>
            <a:r>
              <a:rPr lang="en-US" sz="1800" b="0" i="0" u="none" strike="noStrike" cap="none" dirty="0">
                <a:solidFill>
                  <a:srgbClr val="000000"/>
                </a:solidFill>
                <a:latin typeface="Arial Narrow"/>
                <a:ea typeface="Arial Narrow"/>
                <a:cs typeface="Arial Narrow"/>
                <a:sym typeface="Arial Narrow"/>
              </a:rPr>
              <a:t>Mary Blair, Center for Biodiversity &amp; Conservation, American Museum of Natural History</a:t>
            </a:r>
            <a:br>
              <a:rPr lang="en-US" sz="1800" b="0" i="0" u="none" strike="noStrike" cap="none" dirty="0">
                <a:solidFill>
                  <a:srgbClr val="000000"/>
                </a:solidFill>
                <a:latin typeface="Arial Narrow"/>
                <a:ea typeface="Arial Narrow"/>
                <a:cs typeface="Arial Narrow"/>
                <a:sym typeface="Arial Narrow"/>
              </a:rPr>
            </a:br>
            <a:r>
              <a:rPr lang="en-US" sz="1400" b="0" i="0" u="none" strike="noStrike" cap="none" dirty="0">
                <a:solidFill>
                  <a:srgbClr val="000000"/>
                </a:solidFill>
                <a:latin typeface="Arial Narrow"/>
                <a:ea typeface="Arial Narrow"/>
                <a:cs typeface="Arial Narrow"/>
                <a:sym typeface="Arial Narrow"/>
              </a:rPr>
              <a:t>Co-authors: V. Gutierrez-Velez (Temple U.), P.J. Galante, N. Horning, P. </a:t>
            </a:r>
            <a:r>
              <a:rPr lang="en-US" sz="1400" b="0" i="0" u="none" strike="noStrike" cap="none" dirty="0" err="1">
                <a:solidFill>
                  <a:srgbClr val="000000"/>
                </a:solidFill>
                <a:latin typeface="Arial Narrow"/>
                <a:ea typeface="Arial Narrow"/>
                <a:cs typeface="Arial Narrow"/>
                <a:sym typeface="Arial Narrow"/>
              </a:rPr>
              <a:t>Ersts</a:t>
            </a:r>
            <a:r>
              <a:rPr lang="en-US" sz="1400" b="0" i="0" u="none" strike="noStrike" cap="none" dirty="0">
                <a:solidFill>
                  <a:srgbClr val="000000"/>
                </a:solidFill>
                <a:latin typeface="Arial Narrow"/>
                <a:ea typeface="Arial Narrow"/>
                <a:cs typeface="Arial Narrow"/>
                <a:sym typeface="Arial Narrow"/>
              </a:rPr>
              <a:t> (AMNH), M.E. Aiello-</a:t>
            </a:r>
            <a:r>
              <a:rPr lang="en-US" sz="1400" b="0" i="0" u="none" strike="noStrike" cap="none" dirty="0" err="1">
                <a:solidFill>
                  <a:srgbClr val="000000"/>
                </a:solidFill>
                <a:latin typeface="Arial Narrow"/>
                <a:ea typeface="Arial Narrow"/>
                <a:cs typeface="Arial Narrow"/>
                <a:sym typeface="Arial Narrow"/>
              </a:rPr>
              <a:t>Lammens</a:t>
            </a:r>
            <a:r>
              <a:rPr lang="en-US" sz="1400" b="0" i="0" u="none" strike="noStrike" cap="none" dirty="0">
                <a:solidFill>
                  <a:srgbClr val="000000"/>
                </a:solidFill>
                <a:latin typeface="Arial Narrow"/>
                <a:ea typeface="Arial Narrow"/>
                <a:cs typeface="Arial Narrow"/>
                <a:sym typeface="Arial Narrow"/>
              </a:rPr>
              <a:t> (Pace U.), P. Jantz (NAU), J.M. Ochoa, M.C. </a:t>
            </a:r>
            <a:r>
              <a:rPr lang="en-US" sz="1400" b="0" i="0" u="none" strike="noStrike" cap="none" dirty="0" err="1">
                <a:solidFill>
                  <a:srgbClr val="000000"/>
                </a:solidFill>
                <a:latin typeface="Arial Narrow"/>
                <a:ea typeface="Arial Narrow"/>
                <a:cs typeface="Arial Narrow"/>
                <a:sym typeface="Arial Narrow"/>
              </a:rPr>
              <a:t>Londoño</a:t>
            </a:r>
            <a:r>
              <a:rPr lang="en-US" sz="1400" b="0" i="0" u="none" strike="noStrike" cap="none" dirty="0">
                <a:solidFill>
                  <a:srgbClr val="000000"/>
                </a:solidFill>
                <a:latin typeface="Arial Narrow"/>
                <a:ea typeface="Arial Narrow"/>
                <a:cs typeface="Arial Narrow"/>
                <a:sym typeface="Arial Narrow"/>
              </a:rPr>
              <a:t>, B. Gómez-Valencia, C. Correa-</a:t>
            </a:r>
            <a:r>
              <a:rPr lang="en-US" sz="1400" b="0" i="0" u="none" strike="noStrike" cap="none" dirty="0" err="1">
                <a:solidFill>
                  <a:srgbClr val="000000"/>
                </a:solidFill>
                <a:latin typeface="Arial Narrow"/>
                <a:ea typeface="Arial Narrow"/>
                <a:cs typeface="Arial Narrow"/>
                <a:sym typeface="Arial Narrow"/>
              </a:rPr>
              <a:t>Ayram</a:t>
            </a:r>
            <a:r>
              <a:rPr lang="en-US" sz="1400" b="0" i="0" u="none" strike="noStrike" cap="none" dirty="0">
                <a:solidFill>
                  <a:srgbClr val="000000"/>
                </a:solidFill>
                <a:latin typeface="Arial Narrow"/>
                <a:ea typeface="Arial Narrow"/>
                <a:cs typeface="Arial Narrow"/>
                <a:sym typeface="Arial Narrow"/>
              </a:rPr>
              <a:t>, J. </a:t>
            </a:r>
            <a:r>
              <a:rPr lang="en-US" sz="1400" b="0" i="0" u="none" strike="noStrike" cap="none" dirty="0" err="1">
                <a:solidFill>
                  <a:srgbClr val="000000"/>
                </a:solidFill>
                <a:latin typeface="Arial Narrow"/>
                <a:ea typeface="Arial Narrow"/>
                <a:cs typeface="Arial Narrow"/>
                <a:sym typeface="Arial Narrow"/>
              </a:rPr>
              <a:t>Burbano-Girón</a:t>
            </a:r>
            <a:r>
              <a:rPr lang="en-US" sz="1400" b="0" i="0" u="none" strike="noStrike" cap="none" dirty="0">
                <a:solidFill>
                  <a:srgbClr val="000000"/>
                </a:solidFill>
                <a:latin typeface="Arial Narrow"/>
                <a:ea typeface="Arial Narrow"/>
                <a:cs typeface="Arial Narrow"/>
                <a:sym typeface="Arial Narrow"/>
              </a:rPr>
              <a:t>, D. López-Lozano, E. Suarez-Valencia, E.A. </a:t>
            </a:r>
            <a:r>
              <a:rPr lang="en-US" sz="1400" b="0" i="0" u="none" strike="noStrike" cap="none" dirty="0" err="1">
                <a:solidFill>
                  <a:srgbClr val="000000"/>
                </a:solidFill>
                <a:latin typeface="Arial Narrow"/>
                <a:ea typeface="Arial Narrow"/>
                <a:cs typeface="Arial Narrow"/>
                <a:sym typeface="Arial Narrow"/>
              </a:rPr>
              <a:t>Noguera-Urbano</a:t>
            </a:r>
            <a:r>
              <a:rPr lang="en-US" sz="1400" b="0" i="0" u="none" strike="noStrike" cap="none" dirty="0">
                <a:solidFill>
                  <a:srgbClr val="000000"/>
                </a:solidFill>
                <a:latin typeface="Arial Narrow"/>
                <a:ea typeface="Arial Narrow"/>
                <a:cs typeface="Arial Narrow"/>
                <a:sym typeface="Arial Narrow"/>
              </a:rPr>
              <a:t> (</a:t>
            </a:r>
            <a:r>
              <a:rPr lang="en-US" sz="1400" b="0" i="0" u="none" strike="noStrike" cap="none" dirty="0" err="1">
                <a:solidFill>
                  <a:srgbClr val="000000"/>
                </a:solidFill>
                <a:latin typeface="Arial Narrow"/>
                <a:ea typeface="Arial Narrow"/>
                <a:cs typeface="Arial Narrow"/>
                <a:sym typeface="Arial Narrow"/>
              </a:rPr>
              <a:t>I.Humboldt</a:t>
            </a:r>
            <a:r>
              <a:rPr lang="en-US" sz="1400" b="0" i="0" u="none" strike="noStrike" cap="none" dirty="0">
                <a:solidFill>
                  <a:srgbClr val="000000"/>
                </a:solidFill>
                <a:latin typeface="Arial Narrow"/>
                <a:ea typeface="Arial Narrow"/>
                <a:cs typeface="Arial Narrow"/>
                <a:sym typeface="Arial Narrow"/>
              </a:rPr>
              <a:t>)</a:t>
            </a:r>
            <a:endParaRPr dirty="0"/>
          </a:p>
        </p:txBody>
      </p:sp>
      <p:cxnSp>
        <p:nvCxnSpPr>
          <p:cNvPr id="103" name="Google Shape;103;p1"/>
          <p:cNvCxnSpPr/>
          <p:nvPr/>
        </p:nvCxnSpPr>
        <p:spPr>
          <a:xfrm flipH="1">
            <a:off x="403782" y="1464954"/>
            <a:ext cx="11430256" cy="21214"/>
          </a:xfrm>
          <a:prstGeom prst="straightConnector1">
            <a:avLst/>
          </a:prstGeom>
          <a:noFill/>
          <a:ln w="12700" cap="flat" cmpd="sng">
            <a:solidFill>
              <a:srgbClr val="002060"/>
            </a:solidFill>
            <a:prstDash val="solid"/>
            <a:miter lim="800000"/>
            <a:headEnd type="none" w="sm" len="sm"/>
            <a:tailEnd type="none" w="sm" len="sm"/>
          </a:ln>
        </p:spPr>
      </p:cxnSp>
      <p:sp>
        <p:nvSpPr>
          <p:cNvPr id="104" name="Google Shape;104;p1"/>
          <p:cNvSpPr txBox="1"/>
          <p:nvPr/>
        </p:nvSpPr>
        <p:spPr>
          <a:xfrm>
            <a:off x="210350" y="2051608"/>
            <a:ext cx="9844500" cy="41712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1600"/>
              <a:buFont typeface="Calibri"/>
              <a:buAutoNum type="arabicPeriod"/>
            </a:pPr>
            <a:r>
              <a:rPr lang="en-US" sz="2000" b="0" i="0" u="none" strike="noStrike" cap="none" dirty="0">
                <a:solidFill>
                  <a:schemeClr val="dk1"/>
                </a:solidFill>
                <a:latin typeface="Arial Narrow"/>
                <a:ea typeface="Arial Narrow"/>
                <a:cs typeface="Arial Narrow"/>
                <a:sym typeface="Arial Narrow"/>
              </a:rPr>
              <a:t>We aim to advance tools to support and test an integrated biodiversity monitoring system for Colombia’s Protected Areas building on current A.50 NASA projects in partnership with the Colombia Biodiversity Observation Network (BON), which have developed:</a:t>
            </a:r>
            <a:endParaRPr dirty="0"/>
          </a:p>
          <a:p>
            <a:pPr marL="800100" marR="0" lvl="1" indent="-342900" algn="l" rtl="0">
              <a:spcBef>
                <a:spcPts val="600"/>
              </a:spcBef>
              <a:spcAft>
                <a:spcPts val="0"/>
              </a:spcAft>
              <a:buClr>
                <a:srgbClr val="000000"/>
              </a:buClr>
              <a:buSzPts val="1600"/>
              <a:buFont typeface="Arial"/>
              <a:buChar char="•"/>
            </a:pPr>
            <a:r>
              <a:rPr lang="en-US" sz="2000" b="0" i="0" u="none" strike="noStrike" cap="none" dirty="0">
                <a:solidFill>
                  <a:schemeClr val="dk1"/>
                </a:solidFill>
                <a:latin typeface="Arial Narrow"/>
                <a:ea typeface="Arial Narrow"/>
                <a:cs typeface="Arial Narrow"/>
                <a:sym typeface="Arial Narrow"/>
              </a:rPr>
              <a:t>tools for modeling and mapping species distributions</a:t>
            </a:r>
            <a:endParaRPr dirty="0"/>
          </a:p>
          <a:p>
            <a:pPr marL="800100" marR="0" lvl="1" indent="-342900" algn="l" rtl="0">
              <a:spcBef>
                <a:spcPts val="600"/>
              </a:spcBef>
              <a:spcAft>
                <a:spcPts val="0"/>
              </a:spcAft>
              <a:buClr>
                <a:srgbClr val="000000"/>
              </a:buClr>
              <a:buSzPts val="1600"/>
              <a:buFont typeface="Arial"/>
              <a:buChar char="•"/>
            </a:pPr>
            <a:r>
              <a:rPr lang="en-US" sz="2000" b="0" i="0" u="none" strike="noStrike" cap="none" dirty="0">
                <a:solidFill>
                  <a:schemeClr val="dk1"/>
                </a:solidFill>
                <a:latin typeface="Arial Narrow"/>
                <a:ea typeface="Arial Narrow"/>
                <a:cs typeface="Arial Narrow"/>
                <a:sym typeface="Arial Narrow"/>
              </a:rPr>
              <a:t>decision-support infrastructure and tools related to ecosystem distribution and biodiversity indicators</a:t>
            </a:r>
            <a:endParaRPr dirty="0"/>
          </a:p>
          <a:p>
            <a:pPr marL="800100" marR="0" lvl="1" indent="-342900" algn="l" rtl="0">
              <a:spcBef>
                <a:spcPts val="600"/>
              </a:spcBef>
              <a:spcAft>
                <a:spcPts val="0"/>
              </a:spcAft>
              <a:buClr>
                <a:srgbClr val="000000"/>
              </a:buClr>
              <a:buSzPts val="1600"/>
              <a:buFont typeface="Arial"/>
              <a:buChar char="•"/>
            </a:pPr>
            <a:r>
              <a:rPr lang="en-US" sz="2000" b="0" i="0" u="none" strike="noStrike" cap="none" dirty="0">
                <a:solidFill>
                  <a:schemeClr val="dk1"/>
                </a:solidFill>
                <a:latin typeface="Arial Narrow"/>
                <a:ea typeface="Arial Narrow"/>
                <a:cs typeface="Arial Narrow"/>
                <a:sym typeface="Arial Narrow"/>
              </a:rPr>
              <a:t>new remote-sensing based datasets on ecosystem structure. </a:t>
            </a:r>
            <a:endParaRPr dirty="0"/>
          </a:p>
          <a:p>
            <a:pPr marL="342900" marR="0" lvl="0" indent="-342900" algn="l" rtl="0">
              <a:spcBef>
                <a:spcPts val="600"/>
              </a:spcBef>
              <a:spcAft>
                <a:spcPts val="0"/>
              </a:spcAft>
              <a:buClr>
                <a:srgbClr val="000000"/>
              </a:buClr>
              <a:buSzPts val="1600"/>
              <a:buFont typeface="Calibri"/>
              <a:buAutoNum type="arabicPeriod"/>
            </a:pPr>
            <a:r>
              <a:rPr lang="en-US" sz="2000" b="0" i="0" u="none" strike="noStrike" cap="none" dirty="0">
                <a:solidFill>
                  <a:schemeClr val="dk1"/>
                </a:solidFill>
                <a:latin typeface="Arial Narrow"/>
                <a:ea typeface="Arial Narrow"/>
                <a:cs typeface="Arial Narrow"/>
                <a:sym typeface="Arial Narrow"/>
              </a:rPr>
              <a:t>By integrating these tools and datasets, we will generate new information on species, community, and ecosystem representativeness and protected area connectivity in Colombia to deliver a dynamically updated information and monitoring system for Colombia's biodiversity. </a:t>
            </a:r>
            <a:endParaRPr dirty="0"/>
          </a:p>
          <a:p>
            <a:pPr marL="342900" marR="0" lvl="0" indent="-342900" algn="l" rtl="0">
              <a:spcBef>
                <a:spcPts val="600"/>
              </a:spcBef>
              <a:spcAft>
                <a:spcPts val="600"/>
              </a:spcAft>
              <a:buClr>
                <a:srgbClr val="000000"/>
              </a:buClr>
              <a:buSzPts val="1600"/>
              <a:buFont typeface="Calibri"/>
              <a:buAutoNum type="arabicPeriod"/>
            </a:pPr>
            <a:r>
              <a:rPr lang="en-US" sz="2000" b="0" i="0" u="none" strike="noStrike" cap="none" dirty="0">
                <a:solidFill>
                  <a:schemeClr val="dk1"/>
                </a:solidFill>
                <a:latin typeface="Arial Narrow"/>
                <a:ea typeface="Arial Narrow"/>
                <a:cs typeface="Arial Narrow"/>
                <a:sym typeface="Arial Narrow"/>
              </a:rPr>
              <a:t>The project will inform key decisions about protected area design and monitoring plan strategies in Colombia towards 2030 biodiversity targets.</a:t>
            </a:r>
            <a:endParaRPr dirty="0"/>
          </a:p>
        </p:txBody>
      </p:sp>
      <p:sp>
        <p:nvSpPr>
          <p:cNvPr id="105" name="Google Shape;105;p1"/>
          <p:cNvSpPr/>
          <p:nvPr/>
        </p:nvSpPr>
        <p:spPr>
          <a:xfrm>
            <a:off x="10918535" y="258156"/>
            <a:ext cx="1139380" cy="1145245"/>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p:nvPr/>
        </p:nvSpPr>
        <p:spPr>
          <a:xfrm>
            <a:off x="10918535" y="258156"/>
            <a:ext cx="1139380" cy="1145245"/>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1" descr="Logo, icon&#10;&#10;Description automatically generated"/>
          <p:cNvPicPr preferRelativeResize="0"/>
          <p:nvPr/>
        </p:nvPicPr>
        <p:blipFill rotWithShape="1">
          <a:blip r:embed="rId3">
            <a:alphaModFix/>
          </a:blip>
          <a:srcRect/>
          <a:stretch/>
        </p:blipFill>
        <p:spPr>
          <a:xfrm>
            <a:off x="10893865" y="236418"/>
            <a:ext cx="1188720" cy="1188720"/>
          </a:xfrm>
          <a:prstGeom prst="rect">
            <a:avLst/>
          </a:prstGeom>
          <a:noFill/>
          <a:ln>
            <a:noFill/>
          </a:ln>
        </p:spPr>
      </p:pic>
      <p:sp>
        <p:nvSpPr>
          <p:cNvPr id="108" name="Google Shape;108;p1"/>
          <p:cNvSpPr txBox="1"/>
          <p:nvPr/>
        </p:nvSpPr>
        <p:spPr>
          <a:xfrm>
            <a:off x="728546" y="353122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9" name="Google Shape;109;p1" descr="A picture containing person, outdoor, grass&#10;&#10;Description automatically generated"/>
          <p:cNvPicPr preferRelativeResize="0"/>
          <p:nvPr/>
        </p:nvPicPr>
        <p:blipFill rotWithShape="1">
          <a:blip r:embed="rId4">
            <a:alphaModFix/>
          </a:blip>
          <a:srcRect b="12172"/>
          <a:stretch/>
        </p:blipFill>
        <p:spPr>
          <a:xfrm>
            <a:off x="73770" y="236418"/>
            <a:ext cx="1206512" cy="1200854"/>
          </a:xfrm>
          <a:prstGeom prst="rect">
            <a:avLst/>
          </a:prstGeom>
          <a:noFill/>
          <a:ln>
            <a:noFill/>
          </a:ln>
        </p:spPr>
      </p:pic>
      <p:pic>
        <p:nvPicPr>
          <p:cNvPr id="110" name="Google Shape;110;p1"/>
          <p:cNvPicPr preferRelativeResize="0"/>
          <p:nvPr/>
        </p:nvPicPr>
        <p:blipFill rotWithShape="1">
          <a:blip r:embed="rId5">
            <a:alphaModFix/>
          </a:blip>
          <a:srcRect/>
          <a:stretch/>
        </p:blipFill>
        <p:spPr>
          <a:xfrm>
            <a:off x="9889150" y="1959225"/>
            <a:ext cx="2092500" cy="2611200"/>
          </a:xfrm>
          <a:prstGeom prst="hexagon">
            <a:avLst>
              <a:gd name="adj" fmla="val 25000"/>
              <a:gd name="vf" fmla="val 115470"/>
            </a:avLst>
          </a:prstGeom>
          <a:noFill/>
          <a:ln>
            <a:noFill/>
          </a:ln>
        </p:spPr>
      </p:pic>
      <p:pic>
        <p:nvPicPr>
          <p:cNvPr id="111" name="Google Shape;111;p1"/>
          <p:cNvPicPr preferRelativeResize="0"/>
          <p:nvPr/>
        </p:nvPicPr>
        <p:blipFill rotWithShape="1">
          <a:blip r:embed="rId6">
            <a:alphaModFix/>
          </a:blip>
          <a:srcRect/>
          <a:stretch/>
        </p:blipFill>
        <p:spPr>
          <a:xfrm>
            <a:off x="10226558" y="4648407"/>
            <a:ext cx="2092572" cy="17322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0"/>
                                  </p:stCondLst>
                                  <p:childTnLst>
                                    <p:set>
                                      <p:cBhvr>
                                        <p:cTn id="6" dur="1" fill="hold">
                                          <p:stCondLst>
                                            <p:cond delay="0"/>
                                          </p:stCondLst>
                                        </p:cTn>
                                        <p:tgtEl>
                                          <p:spTgt spid="10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animEffect transition="in" filter="fade">
                                      <p:cBhvr>
                                        <p:cTn id="9" dur="5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Words>
  <Application>Microsoft Macintosh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Arial Narrow</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Mcfadden, Susan K. (ARC-SGG)[Bay Area Environmental Research Institute]</dc:creator>
  <cp:lastModifiedBy>Mary Blair</cp:lastModifiedBy>
  <cp:revision>1</cp:revision>
  <dcterms:created xsi:type="dcterms:W3CDTF">2020-07-29T20:44:57Z</dcterms:created>
  <dcterms:modified xsi:type="dcterms:W3CDTF">2021-10-13T16:24:37Z</dcterms:modified>
</cp:coreProperties>
</file>