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Arial Narrow" panose="020B0604020202020204" pitchFamily="34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gWft+M9+5CU/2Jc0/DxugAG+Bg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77338"/>
  </p:normalViewPr>
  <p:slideViewPr>
    <p:cSldViewPr snapToGrid="0" snapToObjects="1">
      <p:cViewPr varScale="1">
        <p:scale>
          <a:sx n="72" d="100"/>
          <a:sy n="72" d="100"/>
        </p:scale>
        <p:origin x="15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lang="en-US" sz="2000" b="0" i="0" strike="noStrike" cap="none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Note that this was funded through NASA’s GEO BON </a:t>
            </a:r>
            <a:r>
              <a:rPr lang="en-US" sz="2000" b="0" i="0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work program. </a:t>
            </a:r>
            <a:endParaRPr sz="2000" b="0" i="0" strike="noStrike" cap="none" dirty="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Title and Content">
  <p:cSld name="5_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-19393"/>
            <a:ext cx="12192000" cy="6887665"/>
          </a:xfrm>
          <a:prstGeom prst="rect">
            <a:avLst/>
          </a:prstGeom>
          <a:gradFill>
            <a:gsLst>
              <a:gs pos="0">
                <a:srgbClr val="255B74"/>
              </a:gs>
              <a:gs pos="25000">
                <a:srgbClr val="255B74"/>
              </a:gs>
              <a:gs pos="91000">
                <a:srgbClr val="C3873A"/>
              </a:gs>
              <a:gs pos="100000">
                <a:srgbClr val="C3873A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Google Shape;17;p3"/>
          <p:cNvGrpSpPr/>
          <p:nvPr/>
        </p:nvGrpSpPr>
        <p:grpSpPr>
          <a:xfrm>
            <a:off x="517664" y="-19393"/>
            <a:ext cx="4628149" cy="6890327"/>
            <a:chOff x="3308351" y="2370138"/>
            <a:chExt cx="2760662" cy="4110037"/>
          </a:xfrm>
        </p:grpSpPr>
        <p:sp>
          <p:nvSpPr>
            <p:cNvPr id="18" name="Google Shape;18;p3"/>
            <p:cNvSpPr/>
            <p:nvPr/>
          </p:nvSpPr>
          <p:spPr>
            <a:xfrm>
              <a:off x="4494213" y="2370138"/>
              <a:ext cx="1574800" cy="3676650"/>
            </a:xfrm>
            <a:custGeom>
              <a:avLst/>
              <a:gdLst/>
              <a:ahLst/>
              <a:cxnLst/>
              <a:rect l="l" t="t" r="r" b="b"/>
              <a:pathLst>
                <a:path w="828" h="1936" extrusionOk="0">
                  <a:moveTo>
                    <a:pt x="239" y="1416"/>
                  </a:moveTo>
                  <a:cubicBezTo>
                    <a:pt x="273" y="1728"/>
                    <a:pt x="387" y="1936"/>
                    <a:pt x="387" y="1936"/>
                  </a:cubicBezTo>
                  <a:cubicBezTo>
                    <a:pt x="271" y="1756"/>
                    <a:pt x="186" y="1583"/>
                    <a:pt x="127" y="1417"/>
                  </a:cubicBezTo>
                  <a:lnTo>
                    <a:pt x="239" y="1416"/>
                  </a:lnTo>
                  <a:close/>
                  <a:moveTo>
                    <a:pt x="273" y="883"/>
                  </a:moveTo>
                  <a:cubicBezTo>
                    <a:pt x="342" y="603"/>
                    <a:pt x="503" y="296"/>
                    <a:pt x="828" y="3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82" y="241"/>
                    <a:pt x="0" y="540"/>
                    <a:pt x="18" y="883"/>
                  </a:cubicBezTo>
                  <a:lnTo>
                    <a:pt x="273" y="883"/>
                  </a:lnTo>
                  <a:close/>
                </a:path>
              </a:pathLst>
            </a:custGeom>
            <a:gradFill>
              <a:gsLst>
                <a:gs pos="0">
                  <a:srgbClr val="8ACCEC"/>
                </a:gs>
                <a:gs pos="100000">
                  <a:srgbClr val="6BB7E0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>
              <a:off x="3343276" y="5254625"/>
              <a:ext cx="542925" cy="1223962"/>
            </a:xfrm>
            <a:custGeom>
              <a:avLst/>
              <a:gdLst/>
              <a:ahLst/>
              <a:cxnLst/>
              <a:rect l="l" t="t" r="r" b="b"/>
              <a:pathLst>
                <a:path w="286" h="645" extrusionOk="0">
                  <a:moveTo>
                    <a:pt x="286" y="645"/>
                  </a:moveTo>
                  <a:cubicBezTo>
                    <a:pt x="167" y="471"/>
                    <a:pt x="62" y="257"/>
                    <a:pt x="0" y="0"/>
                  </a:cubicBezTo>
                  <a:cubicBezTo>
                    <a:pt x="0" y="0"/>
                    <a:pt x="14" y="282"/>
                    <a:pt x="166" y="645"/>
                  </a:cubicBezTo>
                  <a:lnTo>
                    <a:pt x="286" y="645"/>
                  </a:lnTo>
                  <a:close/>
                </a:path>
              </a:pathLst>
            </a:custGeom>
            <a:solidFill>
              <a:srgbClr val="ABD5E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308351" y="2376488"/>
              <a:ext cx="2270125" cy="4103687"/>
            </a:xfrm>
            <a:custGeom>
              <a:avLst/>
              <a:gdLst/>
              <a:ahLst/>
              <a:cxnLst/>
              <a:rect l="l" t="t" r="r" b="b"/>
              <a:pathLst>
                <a:path w="1193" h="2162" extrusionOk="0">
                  <a:moveTo>
                    <a:pt x="32" y="1413"/>
                  </a:moveTo>
                  <a:cubicBezTo>
                    <a:pt x="79" y="1653"/>
                    <a:pt x="178" y="1910"/>
                    <a:pt x="361" y="2161"/>
                  </a:cubicBezTo>
                  <a:cubicBezTo>
                    <a:pt x="362" y="2162"/>
                    <a:pt x="1193" y="2161"/>
                    <a:pt x="1193" y="2161"/>
                  </a:cubicBezTo>
                  <a:cubicBezTo>
                    <a:pt x="1113" y="2085"/>
                    <a:pt x="1034" y="2000"/>
                    <a:pt x="955" y="1903"/>
                  </a:cubicBezTo>
                  <a:cubicBezTo>
                    <a:pt x="955" y="1903"/>
                    <a:pt x="812" y="1718"/>
                    <a:pt x="704" y="1413"/>
                  </a:cubicBezTo>
                  <a:lnTo>
                    <a:pt x="32" y="1413"/>
                  </a:lnTo>
                  <a:close/>
                  <a:moveTo>
                    <a:pt x="0" y="879"/>
                  </a:moveTo>
                  <a:cubicBezTo>
                    <a:pt x="25" y="534"/>
                    <a:pt x="126" y="299"/>
                    <a:pt x="126" y="299"/>
                  </a:cubicBezTo>
                  <a:cubicBezTo>
                    <a:pt x="173" y="190"/>
                    <a:pt x="220" y="94"/>
                    <a:pt x="275" y="0"/>
                  </a:cubicBezTo>
                  <a:cubicBezTo>
                    <a:pt x="725" y="0"/>
                    <a:pt x="725" y="0"/>
                    <a:pt x="725" y="0"/>
                  </a:cubicBezTo>
                  <a:cubicBezTo>
                    <a:pt x="599" y="319"/>
                    <a:pt x="569" y="617"/>
                    <a:pt x="590" y="879"/>
                  </a:cubicBezTo>
                  <a:lnTo>
                    <a:pt x="0" y="879"/>
                  </a:lnTo>
                  <a:close/>
                </a:path>
              </a:pathLst>
            </a:custGeom>
            <a:gradFill>
              <a:gsLst>
                <a:gs pos="0">
                  <a:srgbClr val="9FDCF2"/>
                </a:gs>
                <a:gs pos="85000">
                  <a:srgbClr val="52B3D9"/>
                </a:gs>
                <a:gs pos="100000">
                  <a:srgbClr val="52B3D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3"/>
          <p:cNvSpPr/>
          <p:nvPr/>
        </p:nvSpPr>
        <p:spPr>
          <a:xfrm>
            <a:off x="0" y="203200"/>
            <a:ext cx="12192000" cy="61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952500" y="1104144"/>
            <a:ext cx="1039368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952500" y="2271860"/>
            <a:ext cx="10619923" cy="1623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  <p15:guide id="2" pos="60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/>
        </p:nvSpPr>
        <p:spPr>
          <a:xfrm>
            <a:off x="82666" y="267761"/>
            <a:ext cx="1188720" cy="1169511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10390683" y="5651368"/>
            <a:ext cx="1846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1193975" y="203200"/>
            <a:ext cx="9844500" cy="2026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244D60"/>
                </a:solidFill>
                <a:latin typeface="Arial Narrow"/>
                <a:ea typeface="Arial Narrow"/>
                <a:cs typeface="Arial Narrow"/>
                <a:sym typeface="Arial Narrow"/>
              </a:rPr>
              <a:t>Blair-Expanding Wallace, a tool for species distribution modeling</a:t>
            </a:r>
            <a:endParaRPr sz="3200" b="1" i="0" u="none" strike="noStrike" cap="none">
              <a:solidFill>
                <a:srgbClr val="244D6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 Narrow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Mary Blair, Center for Biodiversity &amp; Conservation, American Museum of Natural History</a:t>
            </a:r>
            <a:br>
              <a:rPr lang="en-US" sz="1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1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Co-authors: P.J. Galante, N. Horning, P. Ersts (AMNH), M.E. Aiello-Lammens, S. Chang (Pace U.), B.E. Gerstner (Michigan State), V. Grisales-Betancur (U. Eafít), J.M. Kass (OIST), C. Merow (UCONN), D. López-Lozano, E. Suarez-Valencia, E.A. Noguera-Urbano (I. A. V. Humboldt), J. Velásquez-Tibatá (Audubon), B. Johnson, G.E. Pinilla-Buitrago, A. Paz, R.P. Anderson (CCNY-CUNY)</a:t>
            </a:r>
            <a:endParaRPr/>
          </a:p>
        </p:txBody>
      </p:sp>
      <p:cxnSp>
        <p:nvCxnSpPr>
          <p:cNvPr id="103" name="Google Shape;103;p1"/>
          <p:cNvCxnSpPr/>
          <p:nvPr/>
        </p:nvCxnSpPr>
        <p:spPr>
          <a:xfrm flipH="1">
            <a:off x="403782" y="1464954"/>
            <a:ext cx="11430256" cy="21214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4" name="Google Shape;104;p1"/>
          <p:cNvSpPr txBox="1"/>
          <p:nvPr/>
        </p:nvSpPr>
        <p:spPr>
          <a:xfrm>
            <a:off x="149866" y="2222988"/>
            <a:ext cx="69729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lang="en-US" sz="2000" b="0" i="1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Wallace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is an R-based, user-friendly, modular application for reproducible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modeling of species distributions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(SDMs). 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We expanded </a:t>
            </a:r>
            <a:r>
              <a:rPr lang="en-US" sz="2000" b="0" i="1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Wallace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as a tool for assessment and reporting by Biodiversity Observation Networks (BONs) by developing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two new R packages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and adding them to </a:t>
            </a:r>
            <a:r>
              <a:rPr lang="en-US" sz="2000" b="0" i="1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Wallace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as modules.</a:t>
            </a:r>
            <a:r>
              <a:rPr lang="en-US"/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The new packages leverage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Remote Sensing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products to post-process SDMs to estimate current ranges and calculate key biodiversity indicators and their change over time &amp; space.</a:t>
            </a:r>
            <a:endParaRPr/>
          </a:p>
          <a:p>
            <a:pPr marL="342900" marR="0" lvl="0" indent="-342900" algn="l" rtl="0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600"/>
              <a:buFont typeface="Calibri"/>
              <a:buAutoNum type="arabicPeriod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We also integrated </a:t>
            </a:r>
            <a:r>
              <a:rPr lang="en-US" sz="2000" b="0" i="1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Wallace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with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the Colombia BON's existing BON in a Box tool </a:t>
            </a:r>
            <a:r>
              <a:rPr lang="en-US" sz="2000" b="1" i="1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BioModelos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to facilitate updating of species' range and indicator calculations.</a:t>
            </a:r>
            <a:endParaRPr/>
          </a:p>
        </p:txBody>
      </p:sp>
      <p:sp>
        <p:nvSpPr>
          <p:cNvPr id="105" name="Google Shape;105;p1"/>
          <p:cNvSpPr/>
          <p:nvPr/>
        </p:nvSpPr>
        <p:spPr>
          <a:xfrm>
            <a:off x="10918535" y="258156"/>
            <a:ext cx="1139380" cy="114524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10918535" y="258156"/>
            <a:ext cx="1139380" cy="1145245"/>
          </a:xfrm>
          <a:prstGeom prst="ellipse">
            <a:avLst/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93865" y="236418"/>
            <a:ext cx="1188720" cy="118872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 txBox="1"/>
          <p:nvPr/>
        </p:nvSpPr>
        <p:spPr>
          <a:xfrm>
            <a:off x="728546" y="353122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1" descr="A picture containing person, outdoor, gras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12172"/>
          <a:stretch/>
        </p:blipFill>
        <p:spPr>
          <a:xfrm>
            <a:off x="73770" y="236418"/>
            <a:ext cx="1206512" cy="1200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"/>
          <p:cNvPicPr preferRelativeResize="0"/>
          <p:nvPr/>
        </p:nvPicPr>
        <p:blipFill rotWithShape="1">
          <a:blip r:embed="rId5">
            <a:alphaModFix/>
          </a:blip>
          <a:srcRect l="31546" t="9171" r="32141" b="9013"/>
          <a:stretch/>
        </p:blipFill>
        <p:spPr>
          <a:xfrm>
            <a:off x="9777350" y="2307860"/>
            <a:ext cx="488667" cy="55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49377" y="2399738"/>
            <a:ext cx="473275" cy="372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11898" y="5126362"/>
            <a:ext cx="2109786" cy="84216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13" name="Google Shape;113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187011" y="5190004"/>
            <a:ext cx="1702928" cy="778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 descr="A close up of a map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305808" y="2347781"/>
            <a:ext cx="1857468" cy="2621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" descr="Graphical user interface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l="33672" r="1914" b="16198"/>
          <a:stretch/>
        </p:blipFill>
        <p:spPr>
          <a:xfrm>
            <a:off x="9217974" y="2943360"/>
            <a:ext cx="2814012" cy="2026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0390683" y="2290009"/>
            <a:ext cx="1456637" cy="5923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Macintosh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Arial Narrow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Mcfadden, Susan K. (ARC-SGG)[Bay Area Environmental Research Institute]</dc:creator>
  <cp:lastModifiedBy>Mary Blair</cp:lastModifiedBy>
  <cp:revision>1</cp:revision>
  <dcterms:created xsi:type="dcterms:W3CDTF">2020-07-29T20:44:57Z</dcterms:created>
  <dcterms:modified xsi:type="dcterms:W3CDTF">2021-10-12T14:02:06Z</dcterms:modified>
</cp:coreProperties>
</file>