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920"/>
    <p:restoredTop sz="76549" autoAdjust="0"/>
  </p:normalViewPr>
  <p:slideViewPr>
    <p:cSldViewPr snapToGrid="0" snapToObjects="1">
      <p:cViewPr varScale="1">
        <p:scale>
          <a:sx n="99" d="100"/>
          <a:sy n="99" d="100"/>
        </p:scale>
        <p:origin x="16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Qiongyu" userId="cf920746-c05f-45d8-a9db-b6654a5b3690" providerId="ADAL" clId="{49E39576-BFF0-4E72-9EC9-17EA14FEF751}"/>
    <pc:docChg chg="custSel modSld">
      <pc:chgData name="Huang, Qiongyu" userId="cf920746-c05f-45d8-a9db-b6654a5b3690" providerId="ADAL" clId="{49E39576-BFF0-4E72-9EC9-17EA14FEF751}" dt="2021-10-05T21:47:30.781" v="149" actId="1076"/>
      <pc:docMkLst>
        <pc:docMk/>
      </pc:docMkLst>
      <pc:sldChg chg="modSp mod modNotesTx">
        <pc:chgData name="Huang, Qiongyu" userId="cf920746-c05f-45d8-a9db-b6654a5b3690" providerId="ADAL" clId="{49E39576-BFF0-4E72-9EC9-17EA14FEF751}" dt="2021-10-05T21:47:30.781" v="149" actId="1076"/>
        <pc:sldMkLst>
          <pc:docMk/>
          <pc:sldMk cId="3547617097" sldId="257"/>
        </pc:sldMkLst>
        <pc:spChg chg="mod">
          <ac:chgData name="Huang, Qiongyu" userId="cf920746-c05f-45d8-a9db-b6654a5b3690" providerId="ADAL" clId="{49E39576-BFF0-4E72-9EC9-17EA14FEF751}" dt="2021-10-05T21:47:30.781" v="149" actId="1076"/>
          <ac:spMkLst>
            <pc:docMk/>
            <pc:sldMk cId="3547617097" sldId="257"/>
            <ac:spMk id="14" creationId="{3C3C5E4A-A90B-4DA6-94B7-7E777B922880}"/>
          </ac:spMkLst>
        </pc:spChg>
        <pc:spChg chg="mod">
          <ac:chgData name="Huang, Qiongyu" userId="cf920746-c05f-45d8-a9db-b6654a5b3690" providerId="ADAL" clId="{49E39576-BFF0-4E72-9EC9-17EA14FEF751}" dt="2021-10-05T21:46:23.336" v="141" actId="1076"/>
          <ac:spMkLst>
            <pc:docMk/>
            <pc:sldMk cId="3547617097" sldId="257"/>
            <ac:spMk id="16" creationId="{03A71B28-51B4-4A83-BC7A-F57E63418FEA}"/>
          </ac:spMkLst>
        </pc:spChg>
        <pc:spChg chg="mod">
          <ac:chgData name="Huang, Qiongyu" userId="cf920746-c05f-45d8-a9db-b6654a5b3690" providerId="ADAL" clId="{49E39576-BFF0-4E72-9EC9-17EA14FEF751}" dt="2021-10-05T21:47:23.204" v="148" actId="1076"/>
          <ac:spMkLst>
            <pc:docMk/>
            <pc:sldMk cId="3547617097" sldId="257"/>
            <ac:spMk id="23" creationId="{5A4CCCC7-A250-4F0D-AF65-72E26EBEC1EC}"/>
          </ac:spMkLst>
        </pc:spChg>
        <pc:picChg chg="mod">
          <ac:chgData name="Huang, Qiongyu" userId="cf920746-c05f-45d8-a9db-b6654a5b3690" providerId="ADAL" clId="{49E39576-BFF0-4E72-9EC9-17EA14FEF751}" dt="2021-10-05T21:46:46.818" v="145" actId="14100"/>
          <ac:picMkLst>
            <pc:docMk/>
            <pc:sldMk cId="3547617097" sldId="257"/>
            <ac:picMk id="5" creationId="{FB3F2624-72B5-4441-BFD1-F08F02563850}"/>
          </ac:picMkLst>
        </pc:picChg>
        <pc:picChg chg="mod">
          <ac:chgData name="Huang, Qiongyu" userId="cf920746-c05f-45d8-a9db-b6654a5b3690" providerId="ADAL" clId="{49E39576-BFF0-4E72-9EC9-17EA14FEF751}" dt="2021-10-05T21:47:02.205" v="146" actId="1076"/>
          <ac:picMkLst>
            <pc:docMk/>
            <pc:sldMk cId="3547617097" sldId="257"/>
            <ac:picMk id="8" creationId="{42BEBBB9-4861-4073-92BD-80D0CDFBC7F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FF20D-8E2E-214B-BD74-9C779B43754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57346-C6E8-4A4A-8A96-2B01186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2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dirty="0"/>
          </a:p>
        </p:txBody>
      </p:sp>
      <p:sp>
        <p:nvSpPr>
          <p:cNvPr id="143" name="Google Shape;1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561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B7007-DBE7-754A-874B-CC81A6176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84258-83CD-D142-AD90-AE6B3A946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D3A28-9CF1-ED4A-9565-7BA6231F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7A372-6E6B-5E41-AEFD-E7677D75B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055FB-0503-5745-A038-ABA9161F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6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B3937-CDC7-124C-BE4B-1DAE02818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BE4E9-5A67-7949-A4DD-489F6F7B4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B1E4F-743C-0F41-B15B-B683B12D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8836F-BD3D-D845-B177-0D66BAE49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998B1-D185-B543-B0A1-E6580088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58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E5027C-55FB-464E-9107-CF963EA2A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72EDB-B7A6-5841-A183-32DE42495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2C12B-81ED-A842-9AB9-28B0A447C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E7D71-23A8-9C4E-93A0-4FD39E74A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91B74-84C6-6241-BD0D-FC833C6F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6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5_Title and Content">
  <p:cSld name="5_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8"/>
          <p:cNvSpPr/>
          <p:nvPr/>
        </p:nvSpPr>
        <p:spPr>
          <a:xfrm>
            <a:off x="0" y="-19393"/>
            <a:ext cx="12192000" cy="6887665"/>
          </a:xfrm>
          <a:prstGeom prst="rect">
            <a:avLst/>
          </a:prstGeom>
          <a:gradFill>
            <a:gsLst>
              <a:gs pos="0">
                <a:srgbClr val="255B74"/>
              </a:gs>
              <a:gs pos="25000">
                <a:srgbClr val="255B74"/>
              </a:gs>
              <a:gs pos="91000">
                <a:srgbClr val="C3873A"/>
              </a:gs>
              <a:gs pos="100000">
                <a:srgbClr val="C3873A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" name="Google Shape;16;p28"/>
          <p:cNvGrpSpPr/>
          <p:nvPr/>
        </p:nvGrpSpPr>
        <p:grpSpPr>
          <a:xfrm>
            <a:off x="517664" y="-19393"/>
            <a:ext cx="4628149" cy="6890327"/>
            <a:chOff x="3308351" y="2370138"/>
            <a:chExt cx="2760662" cy="4110037"/>
          </a:xfrm>
        </p:grpSpPr>
        <p:sp>
          <p:nvSpPr>
            <p:cNvPr id="17" name="Google Shape;17;p28"/>
            <p:cNvSpPr/>
            <p:nvPr/>
          </p:nvSpPr>
          <p:spPr>
            <a:xfrm>
              <a:off x="4494213" y="2370138"/>
              <a:ext cx="1574800" cy="3676650"/>
            </a:xfrm>
            <a:custGeom>
              <a:avLst/>
              <a:gdLst/>
              <a:ahLst/>
              <a:cxnLst/>
              <a:rect l="l" t="t" r="r" b="b"/>
              <a:pathLst>
                <a:path w="828" h="1936" extrusionOk="0">
                  <a:moveTo>
                    <a:pt x="239" y="1416"/>
                  </a:moveTo>
                  <a:cubicBezTo>
                    <a:pt x="273" y="1728"/>
                    <a:pt x="387" y="1936"/>
                    <a:pt x="387" y="1936"/>
                  </a:cubicBezTo>
                  <a:cubicBezTo>
                    <a:pt x="271" y="1756"/>
                    <a:pt x="186" y="1583"/>
                    <a:pt x="127" y="1417"/>
                  </a:cubicBezTo>
                  <a:lnTo>
                    <a:pt x="239" y="1416"/>
                  </a:lnTo>
                  <a:close/>
                  <a:moveTo>
                    <a:pt x="273" y="883"/>
                  </a:moveTo>
                  <a:cubicBezTo>
                    <a:pt x="342" y="603"/>
                    <a:pt x="503" y="296"/>
                    <a:pt x="828" y="3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82" y="241"/>
                    <a:pt x="0" y="540"/>
                    <a:pt x="18" y="883"/>
                  </a:cubicBezTo>
                  <a:lnTo>
                    <a:pt x="273" y="883"/>
                  </a:lnTo>
                  <a:close/>
                </a:path>
              </a:pathLst>
            </a:custGeom>
            <a:gradFill>
              <a:gsLst>
                <a:gs pos="0">
                  <a:srgbClr val="8ACCEC"/>
                </a:gs>
                <a:gs pos="100000">
                  <a:srgbClr val="6BB7E0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28"/>
            <p:cNvSpPr/>
            <p:nvPr/>
          </p:nvSpPr>
          <p:spPr>
            <a:xfrm>
              <a:off x="3343276" y="5254625"/>
              <a:ext cx="542925" cy="1223962"/>
            </a:xfrm>
            <a:custGeom>
              <a:avLst/>
              <a:gdLst/>
              <a:ahLst/>
              <a:cxnLst/>
              <a:rect l="l" t="t" r="r" b="b"/>
              <a:pathLst>
                <a:path w="286" h="645" extrusionOk="0">
                  <a:moveTo>
                    <a:pt x="286" y="645"/>
                  </a:moveTo>
                  <a:cubicBezTo>
                    <a:pt x="167" y="471"/>
                    <a:pt x="62" y="257"/>
                    <a:pt x="0" y="0"/>
                  </a:cubicBezTo>
                  <a:cubicBezTo>
                    <a:pt x="0" y="0"/>
                    <a:pt x="14" y="282"/>
                    <a:pt x="166" y="645"/>
                  </a:cubicBezTo>
                  <a:lnTo>
                    <a:pt x="286" y="645"/>
                  </a:lnTo>
                  <a:close/>
                </a:path>
              </a:pathLst>
            </a:custGeom>
            <a:solidFill>
              <a:srgbClr val="ABD5E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28"/>
            <p:cNvSpPr/>
            <p:nvPr/>
          </p:nvSpPr>
          <p:spPr>
            <a:xfrm>
              <a:off x="3308351" y="2376488"/>
              <a:ext cx="2270125" cy="4103687"/>
            </a:xfrm>
            <a:custGeom>
              <a:avLst/>
              <a:gdLst/>
              <a:ahLst/>
              <a:cxnLst/>
              <a:rect l="l" t="t" r="r" b="b"/>
              <a:pathLst>
                <a:path w="1193" h="2162" extrusionOk="0">
                  <a:moveTo>
                    <a:pt x="32" y="1413"/>
                  </a:moveTo>
                  <a:cubicBezTo>
                    <a:pt x="79" y="1653"/>
                    <a:pt x="178" y="1910"/>
                    <a:pt x="361" y="2161"/>
                  </a:cubicBezTo>
                  <a:cubicBezTo>
                    <a:pt x="362" y="2162"/>
                    <a:pt x="1193" y="2161"/>
                    <a:pt x="1193" y="2161"/>
                  </a:cubicBezTo>
                  <a:cubicBezTo>
                    <a:pt x="1113" y="2085"/>
                    <a:pt x="1034" y="2000"/>
                    <a:pt x="955" y="1903"/>
                  </a:cubicBezTo>
                  <a:cubicBezTo>
                    <a:pt x="955" y="1903"/>
                    <a:pt x="812" y="1718"/>
                    <a:pt x="704" y="1413"/>
                  </a:cubicBezTo>
                  <a:lnTo>
                    <a:pt x="32" y="1413"/>
                  </a:lnTo>
                  <a:close/>
                  <a:moveTo>
                    <a:pt x="0" y="879"/>
                  </a:moveTo>
                  <a:cubicBezTo>
                    <a:pt x="25" y="534"/>
                    <a:pt x="126" y="299"/>
                    <a:pt x="126" y="299"/>
                  </a:cubicBezTo>
                  <a:cubicBezTo>
                    <a:pt x="173" y="190"/>
                    <a:pt x="220" y="94"/>
                    <a:pt x="275" y="0"/>
                  </a:cubicBezTo>
                  <a:cubicBezTo>
                    <a:pt x="725" y="0"/>
                    <a:pt x="725" y="0"/>
                    <a:pt x="725" y="0"/>
                  </a:cubicBezTo>
                  <a:cubicBezTo>
                    <a:pt x="599" y="319"/>
                    <a:pt x="569" y="617"/>
                    <a:pt x="590" y="879"/>
                  </a:cubicBezTo>
                  <a:lnTo>
                    <a:pt x="0" y="879"/>
                  </a:lnTo>
                  <a:close/>
                </a:path>
              </a:pathLst>
            </a:custGeom>
            <a:gradFill>
              <a:gsLst>
                <a:gs pos="0">
                  <a:srgbClr val="9FDCF2"/>
                </a:gs>
                <a:gs pos="85000">
                  <a:srgbClr val="52B3D9"/>
                </a:gs>
                <a:gs pos="100000">
                  <a:srgbClr val="52B3D9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" name="Google Shape;20;p28"/>
          <p:cNvSpPr/>
          <p:nvPr/>
        </p:nvSpPr>
        <p:spPr>
          <a:xfrm>
            <a:off x="0" y="203200"/>
            <a:ext cx="12192000" cy="618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8"/>
          <p:cNvSpPr txBox="1">
            <a:spLocks noGrp="1"/>
          </p:cNvSpPr>
          <p:nvPr>
            <p:ph type="title"/>
          </p:nvPr>
        </p:nvSpPr>
        <p:spPr>
          <a:xfrm>
            <a:off x="952500" y="1104144"/>
            <a:ext cx="1039368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8"/>
          <p:cNvSpPr txBox="1">
            <a:spLocks noGrp="1"/>
          </p:cNvSpPr>
          <p:nvPr>
            <p:ph type="body" idx="1"/>
          </p:nvPr>
        </p:nvSpPr>
        <p:spPr>
          <a:xfrm>
            <a:off x="952500" y="2271860"/>
            <a:ext cx="10619923" cy="1623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8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28"/>
          <p:cNvSpPr txBox="1">
            <a:spLocks noGrp="1"/>
          </p:cNvSpPr>
          <p:nvPr>
            <p:ph type="sldNum" idx="12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251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4D7A3-A80C-2E4D-9F2A-C4E9BD629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0B3A2-5BEF-9B4A-96CA-92980403E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19210-C197-BB46-A866-10D8825CF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65536-EB00-AD42-86AC-684C38FB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D03BA-BF1A-6C48-8B6C-33FAF11B4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5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4FCEB-7B16-FB4D-83B0-28C9AFDA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A73C7-4BE9-F246-B6C4-9920F404E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DED62-46FE-5B4F-9492-B9E226BEC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3C472-CED8-FC42-A883-EFBFDA21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86A38-A941-5545-AFA8-C71D72690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8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D0897-085E-244F-A327-439328903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5A310-7111-9D4D-9208-C2117A933C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346E8-9926-A74B-9BB1-AC26E7334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664E7-5009-2A46-B926-75EB79C0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06E9B-2235-FC49-84B2-32287DCF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ABA33-0856-DC4F-BB6D-4B124B24A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1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D27FB-CF62-0449-9558-49051EE4A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6A69D-3A0D-F84C-B71D-AEF113696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89B6F6-8158-7140-A233-576B6F843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57422C-4689-484B-8F6E-0311107F3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2CBADD-12FE-A046-9C9F-57FC78973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63D2D8-DFD0-A64B-BA52-832E049BF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C36057-0210-3B42-AC12-1CF8F9553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87EABC-A7F3-5F43-8B0C-78EC7A42F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6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0AAA-5614-A443-9562-F3E69C795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995331-57ED-B448-9B10-1B822E23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5281A5-8A20-C543-BF05-9ABF3917D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7A5859-3121-9E4A-90D8-CA00451DC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0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482D32-7030-6C41-BF06-1DF496D0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51D0F3-1E97-1C42-9D1B-6B1317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C3DA9-BCF0-BA4E-85E5-288238516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3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552D9-F87A-9348-B6D3-2A747201A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F405C-81EF-5644-A0EE-66488824C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2CD93-6214-514E-9D7B-56A571310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F97B4-7319-E44E-9D54-92BE79460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0A318-9F57-754D-9C72-FEC7C14F9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5EF16-893A-CB41-9FB1-6F030AFF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7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FCD81-E31F-5C42-B50D-008152B44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66528C-3C45-E648-B05E-C630587B4C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E620E-DABB-794B-B3F9-293D65514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72318-7652-174D-9C83-429A7141A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953C2E-E2BC-B24C-AB8D-BB3AE6A96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77565-0A8B-BA4C-81B8-F307C835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2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297A48-6477-D54A-AF07-7E021F34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208EB-63E3-F746-89C2-C4F3ABEE3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AF0B4-779D-A441-AE3D-2A65EB84C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54840-1AD5-6D40-B60C-808617A59E21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7E53B-E158-4848-86B8-42FC82837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0089B-A914-1B4C-93F0-A8DFA5AEA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1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"/>
          <p:cNvSpPr txBox="1"/>
          <p:nvPr/>
        </p:nvSpPr>
        <p:spPr>
          <a:xfrm>
            <a:off x="82666" y="267761"/>
            <a:ext cx="1188720" cy="1169511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Headshot of yourself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4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400" b="0" i="0" u="none" strike="noStrike" cap="none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400" b="0" i="0" u="none" strike="noStrike" cap="none" dirty="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46" name="Google Shape;146;p1"/>
          <p:cNvPicPr preferRelativeResize="0"/>
          <p:nvPr/>
        </p:nvPicPr>
        <p:blipFill rotWithShape="1">
          <a:blip r:embed="rId4">
            <a:alphaModFix amt="35000"/>
          </a:blip>
          <a:srcRect l="24315" t="23771" r="23113" b="36986"/>
          <a:stretch/>
        </p:blipFill>
        <p:spPr>
          <a:xfrm>
            <a:off x="134085" y="336817"/>
            <a:ext cx="1094729" cy="1067278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"/>
          <p:cNvSpPr txBox="1"/>
          <p:nvPr/>
        </p:nvSpPr>
        <p:spPr>
          <a:xfrm>
            <a:off x="10390683" y="5651368"/>
            <a:ext cx="184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"/>
          <p:cNvSpPr/>
          <p:nvPr/>
        </p:nvSpPr>
        <p:spPr>
          <a:xfrm>
            <a:off x="1289970" y="336817"/>
            <a:ext cx="9612060" cy="2421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4D60"/>
              </a:buClr>
              <a:buSzPts val="3200"/>
              <a:buFont typeface="Arial Narrow"/>
              <a:buNone/>
            </a:pPr>
            <a:r>
              <a:rPr lang="en-US" sz="3200" b="1" dirty="0">
                <a:solidFill>
                  <a:srgbClr val="244D60"/>
                </a:solidFill>
                <a:latin typeface="Arial Narrow"/>
                <a:ea typeface="Arial Narrow"/>
                <a:cs typeface="Arial Narrow"/>
                <a:sym typeface="Arial Narrow"/>
              </a:rPr>
              <a:t>Huang–Power of GEDI: Tools to Map Habitat Heterogeneity &amp; Biodiversity</a:t>
            </a:r>
            <a:endParaRPr sz="3200" b="1" i="0" u="none" strike="noStrike" cap="none" dirty="0">
              <a:solidFill>
                <a:srgbClr val="244D6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r>
              <a:rPr lang="en-US" sz="2000" b="1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Qiongyu Huang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, Smithsonian Conservation Biology Institute</a:t>
            </a:r>
            <a:br>
              <a:rPr lang="en-US" sz="2000" b="1" i="0" u="none" strike="noStrike" cap="none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en-US" sz="2000" b="1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Jin Xu, Volker Radeloff</a:t>
            </a:r>
            <a:endParaRPr lang="en-US" sz="2000" b="1" i="0" u="none" strike="noStrike" cap="none" dirty="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endParaRPr sz="4400" b="1" i="0" u="none" strike="noStrike" cap="none" dirty="0">
              <a:solidFill>
                <a:srgbClr val="244D6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" name="Google Shape;151;p1"/>
          <p:cNvCxnSpPr/>
          <p:nvPr/>
        </p:nvCxnSpPr>
        <p:spPr>
          <a:xfrm flipH="1">
            <a:off x="445013" y="1701090"/>
            <a:ext cx="11430256" cy="21214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AC68535F-863E-4340-A006-B6A0BB5FCB92}"/>
              </a:ext>
            </a:extLst>
          </p:cNvPr>
          <p:cNvSpPr/>
          <p:nvPr/>
        </p:nvSpPr>
        <p:spPr>
          <a:xfrm>
            <a:off x="10918535" y="258156"/>
            <a:ext cx="1139380" cy="114524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CFCCF77-D6D2-C943-8C96-30951045CF22}"/>
              </a:ext>
            </a:extLst>
          </p:cNvPr>
          <p:cNvSpPr/>
          <p:nvPr/>
        </p:nvSpPr>
        <p:spPr>
          <a:xfrm>
            <a:off x="10918535" y="258156"/>
            <a:ext cx="1139380" cy="1145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, icon&#10;&#10;Description automatically generated">
            <a:extLst>
              <a:ext uri="{FF2B5EF4-FFF2-40B4-BE49-F238E27FC236}">
                <a16:creationId xmlns:a16="http://schemas.microsoft.com/office/drawing/2014/main" id="{3F55B5FC-009E-8242-BF78-B107C28B51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93865" y="236418"/>
            <a:ext cx="1188720" cy="11887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1C99B97-9387-414B-994E-A5639A7883E6}"/>
              </a:ext>
            </a:extLst>
          </p:cNvPr>
          <p:cNvSpPr txBox="1"/>
          <p:nvPr/>
        </p:nvSpPr>
        <p:spPr>
          <a:xfrm>
            <a:off x="728546" y="35312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A person wearing glasses&#10;&#10;Description automatically generated with medium confidence">
            <a:extLst>
              <a:ext uri="{FF2B5EF4-FFF2-40B4-BE49-F238E27FC236}">
                <a16:creationId xmlns:a16="http://schemas.microsoft.com/office/drawing/2014/main" id="{FB3F2624-72B5-4441-BFD1-F08F025638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04044"/>
            <a:ext cx="1426416" cy="1553367"/>
          </a:xfrm>
          <a:prstGeom prst="rect">
            <a:avLst/>
          </a:prstGeom>
        </p:spPr>
      </p:pic>
      <p:sp>
        <p:nvSpPr>
          <p:cNvPr id="14" name="Google Shape;156;p1">
            <a:extLst>
              <a:ext uri="{FF2B5EF4-FFF2-40B4-BE49-F238E27FC236}">
                <a16:creationId xmlns:a16="http://schemas.microsoft.com/office/drawing/2014/main" id="{3C3C5E4A-A90B-4DA6-94B7-7E777B922880}"/>
              </a:ext>
            </a:extLst>
          </p:cNvPr>
          <p:cNvSpPr txBox="1"/>
          <p:nvPr/>
        </p:nvSpPr>
        <p:spPr>
          <a:xfrm>
            <a:off x="82666" y="4800100"/>
            <a:ext cx="5143852" cy="981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NewRomanPS-ItalicMT"/>
                <a:ea typeface="DengXian" panose="02010600030101010101" pitchFamily="2" charset="-122"/>
              </a:rPr>
              <a:t>The availability of GEDI data provides an opportunity to evaluate the importance of habitat vertical structure on biodiversity at broad scales. </a:t>
            </a:r>
            <a:endParaRPr lang="en-US" dirty="0">
              <a:solidFill>
                <a:srgbClr val="000000"/>
              </a:solidFill>
              <a:latin typeface="TimesNewRomanPS-ItalicMT"/>
              <a:ea typeface="DengXian" panose="02010600030101010101" pitchFamily="2" charset="-122"/>
              <a:sym typeface="Arial Narrow"/>
            </a:endParaRPr>
          </a:p>
        </p:txBody>
      </p:sp>
      <p:sp>
        <p:nvSpPr>
          <p:cNvPr id="16" name="Google Shape;156;p1">
            <a:extLst>
              <a:ext uri="{FF2B5EF4-FFF2-40B4-BE49-F238E27FC236}">
                <a16:creationId xmlns:a16="http://schemas.microsoft.com/office/drawing/2014/main" id="{03A71B28-51B4-4A83-BC7A-F57E63418FEA}"/>
              </a:ext>
            </a:extLst>
          </p:cNvPr>
          <p:cNvSpPr txBox="1"/>
          <p:nvPr/>
        </p:nvSpPr>
        <p:spPr>
          <a:xfrm>
            <a:off x="5488971" y="2136223"/>
            <a:ext cx="6779210" cy="247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NewRomanPS-ItalicMT"/>
                <a:ea typeface="DengXian" panose="02010600030101010101" pitchFamily="2" charset="-122"/>
              </a:rPr>
              <a:t>2020 New Investigator in Earth Science Program Project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NewRomanPS-ItalicMT"/>
                <a:ea typeface="DengXian" panose="02010600030101010101" pitchFamily="2" charset="-122"/>
              </a:rPr>
              <a:t>Research Objectives: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NewRomanPS-ItalicMT"/>
                <a:ea typeface="DengXian" panose="02010600030101010101" pitchFamily="2" charset="-122"/>
              </a:rPr>
              <a:t>1.  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NewRomanPS-ItalicMT"/>
                <a:ea typeface="DengXian" panose="02010600030101010101" pitchFamily="2" charset="-122"/>
              </a:rPr>
              <a:t>Model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NewRomanPS-ItalicMT"/>
                <a:ea typeface="DengXian" panose="02010600030101010101" pitchFamily="2" charset="-122"/>
              </a:rPr>
              <a:t>avian richness in Western Hemisphere (BBS &amp; eBird datasets).  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NewRomanPS-ItalicMT"/>
                <a:ea typeface="DengXian" panose="02010600030101010101" pitchFamily="2" charset="-122"/>
              </a:rPr>
              <a:t>2. 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NewRomanPS-ItalicMT"/>
                <a:ea typeface="DengXian" panose="02010600030101010101" pitchFamily="2" charset="-122"/>
              </a:rPr>
              <a:t>Produce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NewRomanPS-ItalicMT"/>
                <a:ea typeface="DengXian" panose="02010600030101010101" pitchFamily="2" charset="-122"/>
              </a:rPr>
              <a:t> novel habitat heterogeneity products with global coverage.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NewRomanPS-ItalicMT"/>
                <a:ea typeface="DengXian" panose="02010600030101010101" pitchFamily="2" charset="-122"/>
              </a:rPr>
              <a:t>3. </a:t>
            </a:r>
            <a:r>
              <a:rPr lang="en-US" b="1" i="1" dirty="0">
                <a:solidFill>
                  <a:srgbClr val="000000"/>
                </a:solidFill>
                <a:latin typeface="TimesNewRomanPS-ItalicMT"/>
                <a:ea typeface="DengXian" panose="02010600030101010101" pitchFamily="2" charset="-122"/>
              </a:rPr>
              <a:t>Examine </a:t>
            </a:r>
            <a:r>
              <a:rPr lang="en-US" i="1" dirty="0">
                <a:solidFill>
                  <a:srgbClr val="000000"/>
                </a:solidFill>
                <a:latin typeface="TimesNewRomanPS-ItalicMT"/>
                <a:ea typeface="DengXian" panose="02010600030101010101" pitchFamily="2" charset="-122"/>
              </a:rPr>
              <a:t>model efficacies in explaining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NewRomanPS-ItalicMT"/>
                <a:ea typeface="DengXian" panose="02010600030101010101" pitchFamily="2" charset="-122"/>
              </a:rPr>
              <a:t> global bird, amphibian, and mammal richness with and without the novel heterogeneity metrics. 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1">
              <a:buClr>
                <a:srgbClr val="000000"/>
              </a:buClr>
              <a:buSzPts val="1600"/>
            </a:pPr>
            <a:endParaRPr lang="en-US" sz="20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0" name="Picture 9" descr="Chart, histogram&#10;&#10;Description automatically generated">
            <a:extLst>
              <a:ext uri="{FF2B5EF4-FFF2-40B4-BE49-F238E27FC236}">
                <a16:creationId xmlns:a16="http://schemas.microsoft.com/office/drawing/2014/main" id="{68529193-C265-4C03-9D14-811C9255A01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252"/>
          <a:stretch/>
        </p:blipFill>
        <p:spPr>
          <a:xfrm>
            <a:off x="5750913" y="4312315"/>
            <a:ext cx="4824436" cy="2493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42BEBBB9-4861-4073-92BD-80D0CDFBC7F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834" y="1338953"/>
            <a:ext cx="2226935" cy="13904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FB1CBC4-65C5-4246-B13B-722D7DD3C9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85343" y="2163349"/>
            <a:ext cx="2226935" cy="24508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A4CCCC7-A250-4F0D-AF65-72E26EBEC1EC}"/>
              </a:ext>
            </a:extLst>
          </p:cNvPr>
          <p:cNvSpPr txBox="1"/>
          <p:nvPr/>
        </p:nvSpPr>
        <p:spPr>
          <a:xfrm>
            <a:off x="109415" y="2875903"/>
            <a:ext cx="2802677" cy="1534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ts val="1600"/>
            </a:pPr>
            <a:r>
              <a:rPr lang="en-US" b="1" dirty="0">
                <a:solidFill>
                  <a:srgbClr val="000000"/>
                </a:solidFill>
                <a:latin typeface="TimesNewRomanPS-ItalicMT"/>
                <a:ea typeface="DengXian" panose="02010600030101010101" pitchFamily="2" charset="-122"/>
                <a:sym typeface="Arial Narrow"/>
              </a:rPr>
              <a:t>Background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NewRomanPS-ItalicMT"/>
                <a:ea typeface="DengXian" panose="02010600030101010101" pitchFamily="2" charset="-122"/>
              </a:rPr>
              <a:t>Vegetation’s three-dimensional (3-D) structure is a key predictor of biodiversity.</a:t>
            </a:r>
          </a:p>
        </p:txBody>
      </p:sp>
    </p:spTree>
    <p:extLst>
      <p:ext uri="{BB962C8B-B14F-4D97-AF65-F5344CB8AC3E}">
        <p14:creationId xmlns:p14="http://schemas.microsoft.com/office/powerpoint/2010/main" val="354761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6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124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TimesNewRomanPS-ItalicMT</vt:lpstr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Mcfadden, Susan K. (ARC-SGG)[Bay Area Environmental Research Institute]</dc:creator>
  <cp:keywords/>
  <dc:description/>
  <cp:lastModifiedBy>Huang, Qiongyu</cp:lastModifiedBy>
  <cp:revision>29</cp:revision>
  <dcterms:created xsi:type="dcterms:W3CDTF">2020-07-29T20:44:57Z</dcterms:created>
  <dcterms:modified xsi:type="dcterms:W3CDTF">2021-10-05T21:47:39Z</dcterms:modified>
  <cp:category/>
</cp:coreProperties>
</file>