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aye Cruz"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619C6BC-DE1D-47E7-A20F-6E47DA437E63}">
  <a:tblStyle styleId="{0619C6BC-DE1D-47E7-A20F-6E47DA437E6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08"/>
  </p:normalViewPr>
  <p:slideViewPr>
    <p:cSldViewPr snapToGrid="0" snapToObjects="1">
      <p:cViewPr varScale="1">
        <p:scale>
          <a:sx n="95" d="100"/>
          <a:sy n="95" d="100"/>
        </p:scale>
        <p:origin x="58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1-09-21T07:13:18.572" idx="1">
    <p:pos x="58" y="3145"/>
    <p:text>shall we add letter labels to the figures?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ede2834604_2_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ede2834604_2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ede2834604_14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Doc James/ Doc obie (intro) - research done using the CHECSM instruments</a:t>
            </a:r>
            <a:br>
              <a:rPr lang="en-US"/>
            </a:br>
            <a:r>
              <a:rPr lang="en-US"/>
              <a:t>Each researcher</a:t>
            </a:r>
            <a:endParaRPr/>
          </a:p>
        </p:txBody>
      </p:sp>
      <p:sp>
        <p:nvSpPr>
          <p:cNvPr id="219" name="Google Shape;219;gede2834604_14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ede2834604_2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 name="Google Shape;102;gede2834604_2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9f515765dd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Doc James/ Doc obie (intro) - research done using the CHECSM instruments</a:t>
            </a:r>
            <a:br>
              <a:rPr lang="en-US"/>
            </a:br>
            <a:r>
              <a:rPr lang="en-US"/>
              <a:t>Each researcher</a:t>
            </a:r>
            <a:endParaRPr/>
          </a:p>
        </p:txBody>
      </p:sp>
      <p:sp>
        <p:nvSpPr>
          <p:cNvPr id="109" name="Google Shape;109;g9f515765d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ee7139cccc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6" name="Google Shape;116;gee7139ccc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f050ccd367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0" name="Google Shape;130;gf050ccd36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ebe2c5a2c8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gebe2c5a2c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dad5eafb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dad5eaf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f3018cd14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endParaRPr>
              <a:solidFill>
                <a:srgbClr val="9E9E9E"/>
              </a:solidFill>
            </a:endParaRPr>
          </a:p>
        </p:txBody>
      </p:sp>
      <p:sp>
        <p:nvSpPr>
          <p:cNvPr id="169" name="Google Shape;169;gf3018cd1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edad7e39f2_2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We further used data from SPN1 pyranometer deployed at MO by validating WRF-Solar forecasts, specifically the simulated GHI (global horizontal irradiance). WRF-Solar is a tailored version of NCAR’s Weather Research and Forecasting model. The input is NCEP GFS forecast model at 0.25 degree grid resolution and hourly temporal resolution. We downscaled it at a 5-km grid resolution over the Philippines. We compared the model GHI and observed GHI derived from SPN1. GHI is direct normal irradiance times the cosine of the zenith with added direct horizontal irradiance. The purpose of this study is mainly for solar energy applications, and from our preliminary tests, we selected a couple of clear sky dates and cloudy sky dates from HSRL data.</a:t>
            </a:r>
            <a:endParaRPr/>
          </a:p>
          <a:p>
            <a:pPr marL="0" lvl="0" indent="0" algn="l" rtl="0">
              <a:lnSpc>
                <a:spcPct val="100000"/>
              </a:lnSpc>
              <a:spcBef>
                <a:spcPts val="0"/>
              </a:spcBef>
              <a:spcAft>
                <a:spcPts val="0"/>
              </a:spcAft>
              <a:buSzPts val="1100"/>
              <a:buNone/>
            </a:pPr>
            <a:r>
              <a:rPr lang="en-US"/>
              <a:t>For forecast error during clear sky dates, in figure (a) or the upper left plot, the x-axis is the hourly evolution in local time, y-axis is the GHI forecast error. Preliminary results show that during clear sky conditions the model underestimates the morning observed GHI while overestimates the evening observed GHI.</a:t>
            </a:r>
            <a:endParaRPr/>
          </a:p>
          <a:p>
            <a:pPr marL="0" lvl="0" indent="0" algn="l" rtl="0">
              <a:lnSpc>
                <a:spcPct val="100000"/>
              </a:lnSpc>
              <a:spcBef>
                <a:spcPts val="0"/>
              </a:spcBef>
              <a:spcAft>
                <a:spcPts val="0"/>
              </a:spcAft>
              <a:buSzPts val="1100"/>
              <a:buNone/>
            </a:pPr>
            <a:r>
              <a:rPr lang="en-US"/>
              <a:t>figure (b) or upper right plot represents cloudy sky conditions, x-axis in local time, GHI forecast error again as the y-axis. It’s more challenging for the model to simulate, and we find that the model mostly overestimates the observed GHI.</a:t>
            </a:r>
            <a:endParaRPr/>
          </a:p>
          <a:p>
            <a:pPr marL="0" lvl="0" indent="0" algn="l" rtl="0">
              <a:lnSpc>
                <a:spcPct val="100000"/>
              </a:lnSpc>
              <a:spcBef>
                <a:spcPts val="0"/>
              </a:spcBef>
              <a:spcAft>
                <a:spcPts val="0"/>
              </a:spcAft>
              <a:buSzPts val="1100"/>
              <a:buNone/>
            </a:pPr>
            <a:r>
              <a:rPr lang="en-US"/>
              <a:t>For figures (c) and (d), the lower plots, the x-axis shows the local time from 7AM to 5PM. The y-axis on the lower left plot shows relative mean bias error (rMBE), and on the lower right the y-axis is relative root mean square error (rRMSE). During both clear and cloudy sky conditions, the magnitude error increases as the day progresses, which can be due to a timing difference between model and observed GHI.</a:t>
            </a:r>
            <a:endParaRPr/>
          </a:p>
          <a:p>
            <a:pPr marL="0" lvl="0" indent="0" algn="l" rtl="0">
              <a:lnSpc>
                <a:spcPct val="100000"/>
              </a:lnSpc>
              <a:spcBef>
                <a:spcPts val="0"/>
              </a:spcBef>
              <a:spcAft>
                <a:spcPts val="0"/>
              </a:spcAft>
              <a:buSzPts val="1100"/>
              <a:buNone/>
            </a:pPr>
            <a:r>
              <a:rPr lang="en-US"/>
              <a:t>In general, WRF-Solar simulates clear-sky dates better than cloudy-sky dates, but again these results are all still very preliminary.</a:t>
            </a:r>
            <a:endParaRPr/>
          </a:p>
        </p:txBody>
      </p:sp>
      <p:sp>
        <p:nvSpPr>
          <p:cNvPr id="194" name="Google Shape;194;gedad7e39f2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2"/>
          <p:cNvSpPr txBox="1">
            <a:spLocks noGrp="1"/>
          </p:cNvSpPr>
          <p:nvPr>
            <p:ph type="title"/>
          </p:nvPr>
        </p:nvSpPr>
        <p:spPr>
          <a:xfrm>
            <a:off x="1520001" y="-1"/>
            <a:ext cx="9158159" cy="95634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36A2"/>
              </a:buClr>
              <a:buSzPts val="3599"/>
              <a:buFont typeface="Arial"/>
              <a:buNone/>
              <a:defRPr>
                <a:solidFill>
                  <a:srgbClr val="0036A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
          <p:cNvSpPr txBox="1">
            <a:spLocks noGrp="1"/>
          </p:cNvSpPr>
          <p:nvPr>
            <p:ph type="body" idx="1"/>
          </p:nvPr>
        </p:nvSpPr>
        <p:spPr>
          <a:xfrm>
            <a:off x="1009434" y="1347924"/>
            <a:ext cx="10515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0036A2"/>
              </a:buClr>
              <a:buSzPts val="2800"/>
              <a:buChar char="•"/>
              <a:defRPr>
                <a:solidFill>
                  <a:srgbClr val="0036A2"/>
                </a:solidFill>
              </a:defRPr>
            </a:lvl1pPr>
            <a:lvl2pPr marL="914400" lvl="1" indent="-380936" algn="l">
              <a:lnSpc>
                <a:spcPct val="90000"/>
              </a:lnSpc>
              <a:spcBef>
                <a:spcPts val="499"/>
              </a:spcBef>
              <a:spcAft>
                <a:spcPts val="0"/>
              </a:spcAft>
              <a:buClr>
                <a:srgbClr val="0036A2"/>
              </a:buClr>
              <a:buSzPts val="2399"/>
              <a:buChar char="•"/>
              <a:defRPr>
                <a:solidFill>
                  <a:srgbClr val="0036A2"/>
                </a:solidFill>
              </a:defRPr>
            </a:lvl2pPr>
            <a:lvl3pPr marL="1371600" lvl="2" indent="-355600" algn="l">
              <a:lnSpc>
                <a:spcPct val="90000"/>
              </a:lnSpc>
              <a:spcBef>
                <a:spcPts val="499"/>
              </a:spcBef>
              <a:spcAft>
                <a:spcPts val="0"/>
              </a:spcAft>
              <a:buClr>
                <a:srgbClr val="0036A2"/>
              </a:buClr>
              <a:buSzPts val="2000"/>
              <a:buChar char="•"/>
              <a:defRPr>
                <a:solidFill>
                  <a:srgbClr val="0036A2"/>
                </a:solidFill>
              </a:defRPr>
            </a:lvl3pPr>
            <a:lvl4pPr marL="1828800" lvl="3" indent="-342900" algn="l">
              <a:lnSpc>
                <a:spcPct val="90000"/>
              </a:lnSpc>
              <a:spcBef>
                <a:spcPts val="499"/>
              </a:spcBef>
              <a:spcAft>
                <a:spcPts val="0"/>
              </a:spcAft>
              <a:buClr>
                <a:srgbClr val="0036A2"/>
              </a:buClr>
              <a:buSzPts val="1800"/>
              <a:buChar char="•"/>
              <a:defRPr>
                <a:solidFill>
                  <a:srgbClr val="0036A2"/>
                </a:solidFill>
              </a:defRPr>
            </a:lvl4pPr>
            <a:lvl5pPr marL="2286000" lvl="4" indent="-342900" algn="l">
              <a:lnSpc>
                <a:spcPct val="90000"/>
              </a:lnSpc>
              <a:spcBef>
                <a:spcPts val="499"/>
              </a:spcBef>
              <a:spcAft>
                <a:spcPts val="0"/>
              </a:spcAft>
              <a:buClr>
                <a:srgbClr val="0036A2"/>
              </a:buClr>
              <a:buSzPts val="1800"/>
              <a:buChar char="•"/>
              <a:defRPr>
                <a:solidFill>
                  <a:srgbClr val="0036A2"/>
                </a:solidFill>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23" name="Google Shape;23;p2"/>
          <p:cNvSpPr txBox="1">
            <a:spLocks noGrp="1"/>
          </p:cNvSpPr>
          <p:nvPr>
            <p:ph type="dt" idx="10"/>
          </p:nvPr>
        </p:nvSpPr>
        <p:spPr>
          <a:xfrm>
            <a:off x="8153401" y="6356350"/>
            <a:ext cx="106171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
          <p:cNvSpPr txBox="1">
            <a:spLocks noGrp="1"/>
          </p:cNvSpPr>
          <p:nvPr>
            <p:ph type="ftr" idx="11"/>
          </p:nvPr>
        </p:nvSpPr>
        <p:spPr>
          <a:xfrm>
            <a:off x="4038601"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
          <p:cNvSpPr txBox="1">
            <a:spLocks noGrp="1"/>
          </p:cNvSpPr>
          <p:nvPr>
            <p:ph type="sldNum" idx="12"/>
          </p:nvPr>
        </p:nvSpPr>
        <p:spPr>
          <a:xfrm>
            <a:off x="9215120" y="6356350"/>
            <a:ext cx="213868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6" name="Google Shape;26;p2"/>
          <p:cNvCxnSpPr/>
          <p:nvPr/>
        </p:nvCxnSpPr>
        <p:spPr>
          <a:xfrm>
            <a:off x="1" y="956346"/>
            <a:ext cx="12192000" cy="16778"/>
          </a:xfrm>
          <a:prstGeom prst="straightConnector1">
            <a:avLst/>
          </a:prstGeom>
          <a:noFill/>
          <a:ln w="38100" cap="flat" cmpd="sng">
            <a:solidFill>
              <a:srgbClr val="002FC6"/>
            </a:solidFill>
            <a:prstDash val="solid"/>
            <a:miter lim="800000"/>
            <a:headEnd type="none" w="sm" len="sm"/>
            <a:tailEnd type="none" w="sm" len="sm"/>
          </a:ln>
        </p:spPr>
      </p:cxnSp>
      <p:cxnSp>
        <p:nvCxnSpPr>
          <p:cNvPr id="27" name="Google Shape;27;p2"/>
          <p:cNvCxnSpPr/>
          <p:nvPr/>
        </p:nvCxnSpPr>
        <p:spPr>
          <a:xfrm>
            <a:off x="1" y="993994"/>
            <a:ext cx="12192000" cy="16778"/>
          </a:xfrm>
          <a:prstGeom prst="straightConnector1">
            <a:avLst/>
          </a:prstGeom>
          <a:noFill/>
          <a:ln w="38100" cap="flat" cmpd="sng">
            <a:solidFill>
              <a:srgbClr val="FFFF00"/>
            </a:solidFill>
            <a:prstDash val="solid"/>
            <a:miter lim="800000"/>
            <a:headEnd type="none" w="sm" len="sm"/>
            <a:tailEnd type="none" w="sm" len="sm"/>
          </a:ln>
        </p:spPr>
      </p:cxnSp>
      <p:cxnSp>
        <p:nvCxnSpPr>
          <p:cNvPr id="28" name="Google Shape;28;p2"/>
          <p:cNvCxnSpPr/>
          <p:nvPr/>
        </p:nvCxnSpPr>
        <p:spPr>
          <a:xfrm>
            <a:off x="1" y="1031351"/>
            <a:ext cx="12192000" cy="16778"/>
          </a:xfrm>
          <a:prstGeom prst="straightConnector1">
            <a:avLst/>
          </a:prstGeom>
          <a:noFill/>
          <a:ln w="38100" cap="flat" cmpd="sng">
            <a:solidFill>
              <a:srgbClr val="FF0000"/>
            </a:solidFill>
            <a:prstDash val="solid"/>
            <a:miter lim="800000"/>
            <a:headEnd type="none" w="sm" len="sm"/>
            <a:tailEnd type="none" w="sm" len="sm"/>
          </a:ln>
        </p:spPr>
      </p:cxnSp>
      <p:sp>
        <p:nvSpPr>
          <p:cNvPr id="29" name="Google Shape;29;p2"/>
          <p:cNvSpPr txBox="1"/>
          <p:nvPr/>
        </p:nvSpPr>
        <p:spPr>
          <a:xfrm>
            <a:off x="2446775" y="6577950"/>
            <a:ext cx="8199300" cy="281700"/>
          </a:xfrm>
          <a:prstGeom prst="rect">
            <a:avLst/>
          </a:prstGeom>
          <a:noFill/>
          <a:ln>
            <a:noFill/>
          </a:ln>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Recording may be in progress - By joining this telecon, you automatically consent to such recording.</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11"/>
          <p:cNvSpPr txBox="1">
            <a:spLocks noGrp="1"/>
          </p:cNvSpPr>
          <p:nvPr>
            <p:ph type="title"/>
          </p:nvPr>
        </p:nvSpPr>
        <p:spPr>
          <a:xfrm>
            <a:off x="1394432" y="19657"/>
            <a:ext cx="9312052" cy="93547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1"/>
          <p:cNvSpPr txBox="1">
            <a:spLocks noGrp="1"/>
          </p:cNvSpPr>
          <p:nvPr>
            <p:ph type="body" idx="1"/>
          </p:nvPr>
        </p:nvSpPr>
        <p:spPr>
          <a:xfrm rot="5400000">
            <a:off x="4091565" y="-1734207"/>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499"/>
              </a:spcBef>
              <a:spcAft>
                <a:spcPts val="0"/>
              </a:spcAft>
              <a:buClr>
                <a:schemeClr val="dk1"/>
              </a:buClr>
              <a:buSzPts val="1800"/>
              <a:buChar char="•"/>
              <a:defRPr/>
            </a:lvl2pPr>
            <a:lvl3pPr marL="1371600" lvl="2" indent="-342900" algn="l">
              <a:lnSpc>
                <a:spcPct val="90000"/>
              </a:lnSpc>
              <a:spcBef>
                <a:spcPts val="499"/>
              </a:spcBef>
              <a:spcAft>
                <a:spcPts val="0"/>
              </a:spcAft>
              <a:buClr>
                <a:schemeClr val="dk1"/>
              </a:buClr>
              <a:buSzPts val="1800"/>
              <a:buChar char="•"/>
              <a:defRPr/>
            </a:lvl3pPr>
            <a:lvl4pPr marL="1828800" lvl="3" indent="-342900" algn="l">
              <a:lnSpc>
                <a:spcPct val="90000"/>
              </a:lnSpc>
              <a:spcBef>
                <a:spcPts val="499"/>
              </a:spcBef>
              <a:spcAft>
                <a:spcPts val="0"/>
              </a:spcAft>
              <a:buClr>
                <a:schemeClr val="dk1"/>
              </a:buClr>
              <a:buSzPts val="1800"/>
              <a:buChar char="•"/>
              <a:defRPr/>
            </a:lvl4pPr>
            <a:lvl5pPr marL="2286000" lvl="4" indent="-342900" algn="l">
              <a:lnSpc>
                <a:spcPct val="90000"/>
              </a:lnSpc>
              <a:spcBef>
                <a:spcPts val="499"/>
              </a:spcBef>
              <a:spcAft>
                <a:spcPts val="0"/>
              </a:spcAft>
              <a:buClr>
                <a:schemeClr val="dk1"/>
              </a:buClr>
              <a:buSzPts val="1800"/>
              <a:buChar char="•"/>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85" name="Google Shape;85;p11"/>
          <p:cNvSpPr txBox="1">
            <a:spLocks noGrp="1"/>
          </p:cNvSpPr>
          <p:nvPr>
            <p:ph type="dt" idx="10"/>
          </p:nvPr>
        </p:nvSpPr>
        <p:spPr>
          <a:xfrm>
            <a:off x="8153401" y="6356350"/>
            <a:ext cx="106171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1"/>
          <p:cNvSpPr txBox="1">
            <a:spLocks noGrp="1"/>
          </p:cNvSpPr>
          <p:nvPr>
            <p:ph type="ftr" idx="11"/>
          </p:nvPr>
        </p:nvSpPr>
        <p:spPr>
          <a:xfrm>
            <a:off x="4038601"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1"/>
          <p:cNvSpPr txBox="1">
            <a:spLocks noGrp="1"/>
          </p:cNvSpPr>
          <p:nvPr>
            <p:ph type="sldNum" idx="12"/>
          </p:nvPr>
        </p:nvSpPr>
        <p:spPr>
          <a:xfrm>
            <a:off x="9215120" y="6356350"/>
            <a:ext cx="213868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8"/>
        <p:cNvGrpSpPr/>
        <p:nvPr/>
      </p:nvGrpSpPr>
      <p:grpSpPr>
        <a:xfrm>
          <a:off x="0" y="0"/>
          <a:ext cx="0" cy="0"/>
          <a:chOff x="0" y="0"/>
          <a:chExt cx="0" cy="0"/>
        </a:xfrm>
      </p:grpSpPr>
      <p:sp>
        <p:nvSpPr>
          <p:cNvPr id="89" name="Google Shape;8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2"/>
          <p:cNvSpPr txBox="1">
            <a:spLocks noGrp="1"/>
          </p:cNvSpPr>
          <p:nvPr>
            <p:ph type="body" idx="1"/>
          </p:nvPr>
        </p:nvSpPr>
        <p:spPr>
          <a:xfrm rot="5400000">
            <a:off x="1799431" y="-596106"/>
            <a:ext cx="5811838" cy="773429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499"/>
              </a:spcBef>
              <a:spcAft>
                <a:spcPts val="0"/>
              </a:spcAft>
              <a:buClr>
                <a:schemeClr val="dk1"/>
              </a:buClr>
              <a:buSzPts val="1800"/>
              <a:buChar char="•"/>
              <a:defRPr/>
            </a:lvl2pPr>
            <a:lvl3pPr marL="1371600" lvl="2" indent="-342900" algn="l">
              <a:lnSpc>
                <a:spcPct val="90000"/>
              </a:lnSpc>
              <a:spcBef>
                <a:spcPts val="499"/>
              </a:spcBef>
              <a:spcAft>
                <a:spcPts val="0"/>
              </a:spcAft>
              <a:buClr>
                <a:schemeClr val="dk1"/>
              </a:buClr>
              <a:buSzPts val="1800"/>
              <a:buChar char="•"/>
              <a:defRPr/>
            </a:lvl3pPr>
            <a:lvl4pPr marL="1828800" lvl="3" indent="-342900" algn="l">
              <a:lnSpc>
                <a:spcPct val="90000"/>
              </a:lnSpc>
              <a:spcBef>
                <a:spcPts val="499"/>
              </a:spcBef>
              <a:spcAft>
                <a:spcPts val="0"/>
              </a:spcAft>
              <a:buClr>
                <a:schemeClr val="dk1"/>
              </a:buClr>
              <a:buSzPts val="1800"/>
              <a:buChar char="•"/>
              <a:defRPr/>
            </a:lvl4pPr>
            <a:lvl5pPr marL="2286000" lvl="4" indent="-342900" algn="l">
              <a:lnSpc>
                <a:spcPct val="90000"/>
              </a:lnSpc>
              <a:spcBef>
                <a:spcPts val="499"/>
              </a:spcBef>
              <a:spcAft>
                <a:spcPts val="0"/>
              </a:spcAft>
              <a:buClr>
                <a:schemeClr val="dk1"/>
              </a:buClr>
              <a:buSzPts val="1800"/>
              <a:buChar char="•"/>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91" name="Google Shape;91;p12"/>
          <p:cNvSpPr txBox="1">
            <a:spLocks noGrp="1"/>
          </p:cNvSpPr>
          <p:nvPr>
            <p:ph type="dt" idx="10"/>
          </p:nvPr>
        </p:nvSpPr>
        <p:spPr>
          <a:xfrm>
            <a:off x="8153401" y="6356350"/>
            <a:ext cx="106171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2"/>
          <p:cNvSpPr txBox="1">
            <a:spLocks noGrp="1"/>
          </p:cNvSpPr>
          <p:nvPr>
            <p:ph type="ftr" idx="11"/>
          </p:nvPr>
        </p:nvSpPr>
        <p:spPr>
          <a:xfrm>
            <a:off x="4038601"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2"/>
          <p:cNvSpPr txBox="1">
            <a:spLocks noGrp="1"/>
          </p:cNvSpPr>
          <p:nvPr>
            <p:ph type="sldNum" idx="12"/>
          </p:nvPr>
        </p:nvSpPr>
        <p:spPr>
          <a:xfrm>
            <a:off x="9215120" y="6356350"/>
            <a:ext cx="213868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3"/>
          <p:cNvSpPr txBox="1">
            <a:spLocks noGrp="1"/>
          </p:cNvSpPr>
          <p:nvPr>
            <p:ph type="ctrTitle"/>
          </p:nvPr>
        </p:nvSpPr>
        <p:spPr>
          <a:xfrm>
            <a:off x="1524001" y="1122364"/>
            <a:ext cx="9144000" cy="2387599"/>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0036A2"/>
              </a:buClr>
              <a:buSzPts val="6000"/>
              <a:buFont typeface="Arial"/>
              <a:buNone/>
              <a:defRPr sz="6000">
                <a:solidFill>
                  <a:srgbClr val="0036A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
          <p:cNvSpPr txBox="1">
            <a:spLocks noGrp="1"/>
          </p:cNvSpPr>
          <p:nvPr>
            <p:ph type="subTitle" idx="1"/>
          </p:nvPr>
        </p:nvSpPr>
        <p:spPr>
          <a:xfrm>
            <a:off x="1524001"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rgbClr val="0036A2"/>
              </a:buClr>
              <a:buSzPts val="2399"/>
              <a:buNone/>
              <a:defRPr sz="2399">
                <a:solidFill>
                  <a:srgbClr val="0036A2"/>
                </a:solidFill>
              </a:defRPr>
            </a:lvl1pPr>
            <a:lvl2pPr lvl="1" algn="ctr">
              <a:lnSpc>
                <a:spcPct val="90000"/>
              </a:lnSpc>
              <a:spcBef>
                <a:spcPts val="499"/>
              </a:spcBef>
              <a:spcAft>
                <a:spcPts val="0"/>
              </a:spcAft>
              <a:buClr>
                <a:schemeClr val="dk1"/>
              </a:buClr>
              <a:buSzPts val="2000"/>
              <a:buNone/>
              <a:defRPr sz="2000"/>
            </a:lvl2pPr>
            <a:lvl3pPr lvl="2" algn="ctr">
              <a:lnSpc>
                <a:spcPct val="90000"/>
              </a:lnSpc>
              <a:spcBef>
                <a:spcPts val="499"/>
              </a:spcBef>
              <a:spcAft>
                <a:spcPts val="0"/>
              </a:spcAft>
              <a:buClr>
                <a:schemeClr val="dk1"/>
              </a:buClr>
              <a:buSzPts val="1800"/>
              <a:buNone/>
              <a:defRPr sz="1800"/>
            </a:lvl3pPr>
            <a:lvl4pPr lvl="3" algn="ctr">
              <a:lnSpc>
                <a:spcPct val="90000"/>
              </a:lnSpc>
              <a:spcBef>
                <a:spcPts val="499"/>
              </a:spcBef>
              <a:spcAft>
                <a:spcPts val="0"/>
              </a:spcAft>
              <a:buClr>
                <a:schemeClr val="dk1"/>
              </a:buClr>
              <a:buSzPts val="1600"/>
              <a:buNone/>
              <a:defRPr sz="1600"/>
            </a:lvl4pPr>
            <a:lvl5pPr lvl="4" algn="ctr">
              <a:lnSpc>
                <a:spcPct val="90000"/>
              </a:lnSpc>
              <a:spcBef>
                <a:spcPts val="499"/>
              </a:spcBef>
              <a:spcAft>
                <a:spcPts val="0"/>
              </a:spcAft>
              <a:buClr>
                <a:schemeClr val="dk1"/>
              </a:buClr>
              <a:buSzPts val="1600"/>
              <a:buNone/>
              <a:defRPr sz="1600"/>
            </a:lvl5pPr>
            <a:lvl6pPr lvl="5" algn="ctr">
              <a:lnSpc>
                <a:spcPct val="90000"/>
              </a:lnSpc>
              <a:spcBef>
                <a:spcPts val="499"/>
              </a:spcBef>
              <a:spcAft>
                <a:spcPts val="0"/>
              </a:spcAft>
              <a:buClr>
                <a:schemeClr val="dk1"/>
              </a:buClr>
              <a:buSzPts val="1600"/>
              <a:buNone/>
              <a:defRPr sz="1600"/>
            </a:lvl6pPr>
            <a:lvl7pPr lvl="6" algn="ctr">
              <a:lnSpc>
                <a:spcPct val="90000"/>
              </a:lnSpc>
              <a:spcBef>
                <a:spcPts val="499"/>
              </a:spcBef>
              <a:spcAft>
                <a:spcPts val="0"/>
              </a:spcAft>
              <a:buClr>
                <a:schemeClr val="dk1"/>
              </a:buClr>
              <a:buSzPts val="1600"/>
              <a:buNone/>
              <a:defRPr sz="1600"/>
            </a:lvl7pPr>
            <a:lvl8pPr lvl="7" algn="ctr">
              <a:lnSpc>
                <a:spcPct val="90000"/>
              </a:lnSpc>
              <a:spcBef>
                <a:spcPts val="499"/>
              </a:spcBef>
              <a:spcAft>
                <a:spcPts val="0"/>
              </a:spcAft>
              <a:buClr>
                <a:schemeClr val="dk1"/>
              </a:buClr>
              <a:buSzPts val="1600"/>
              <a:buNone/>
              <a:defRPr sz="1600"/>
            </a:lvl8pPr>
            <a:lvl9pPr lvl="8" algn="ctr">
              <a:lnSpc>
                <a:spcPct val="90000"/>
              </a:lnSpc>
              <a:spcBef>
                <a:spcPts val="499"/>
              </a:spcBef>
              <a:spcAft>
                <a:spcPts val="0"/>
              </a:spcAft>
              <a:buClr>
                <a:schemeClr val="dk1"/>
              </a:buClr>
              <a:buSzPts val="1600"/>
              <a:buNone/>
              <a:defRPr sz="1600"/>
            </a:lvl9pPr>
          </a:lstStyle>
          <a:p>
            <a:endParaRPr/>
          </a:p>
        </p:txBody>
      </p:sp>
      <p:sp>
        <p:nvSpPr>
          <p:cNvPr id="33" name="Google Shape;33;p3"/>
          <p:cNvSpPr txBox="1">
            <a:spLocks noGrp="1"/>
          </p:cNvSpPr>
          <p:nvPr>
            <p:ph type="sldNum" idx="12"/>
          </p:nvPr>
        </p:nvSpPr>
        <p:spPr>
          <a:xfrm>
            <a:off x="9215120" y="6356350"/>
            <a:ext cx="213868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4" name="Google Shape;34;p3"/>
          <p:cNvCxnSpPr/>
          <p:nvPr/>
        </p:nvCxnSpPr>
        <p:spPr>
          <a:xfrm>
            <a:off x="1" y="956346"/>
            <a:ext cx="12192000" cy="16778"/>
          </a:xfrm>
          <a:prstGeom prst="straightConnector1">
            <a:avLst/>
          </a:prstGeom>
          <a:noFill/>
          <a:ln w="38100" cap="flat" cmpd="sng">
            <a:solidFill>
              <a:srgbClr val="002FC6"/>
            </a:solidFill>
            <a:prstDash val="solid"/>
            <a:miter lim="800000"/>
            <a:headEnd type="none" w="sm" len="sm"/>
            <a:tailEnd type="none" w="sm" len="sm"/>
          </a:ln>
        </p:spPr>
      </p:cxnSp>
      <p:cxnSp>
        <p:nvCxnSpPr>
          <p:cNvPr id="35" name="Google Shape;35;p3"/>
          <p:cNvCxnSpPr/>
          <p:nvPr/>
        </p:nvCxnSpPr>
        <p:spPr>
          <a:xfrm>
            <a:off x="1" y="993994"/>
            <a:ext cx="12192000" cy="16778"/>
          </a:xfrm>
          <a:prstGeom prst="straightConnector1">
            <a:avLst/>
          </a:prstGeom>
          <a:noFill/>
          <a:ln w="38100" cap="flat" cmpd="sng">
            <a:solidFill>
              <a:srgbClr val="FFFF00"/>
            </a:solidFill>
            <a:prstDash val="solid"/>
            <a:miter lim="800000"/>
            <a:headEnd type="none" w="sm" len="sm"/>
            <a:tailEnd type="none" w="sm" len="sm"/>
          </a:ln>
        </p:spPr>
      </p:cxnSp>
      <p:cxnSp>
        <p:nvCxnSpPr>
          <p:cNvPr id="36" name="Google Shape;36;p3"/>
          <p:cNvCxnSpPr/>
          <p:nvPr/>
        </p:nvCxnSpPr>
        <p:spPr>
          <a:xfrm>
            <a:off x="1" y="1031351"/>
            <a:ext cx="12192000" cy="16778"/>
          </a:xfrm>
          <a:prstGeom prst="straightConnector1">
            <a:avLst/>
          </a:prstGeom>
          <a:noFill/>
          <a:ln w="38100" cap="flat" cmpd="sng">
            <a:solidFill>
              <a:srgbClr val="FF0000"/>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4"/>
          <p:cNvSpPr txBox="1">
            <a:spLocks noGrp="1"/>
          </p:cNvSpPr>
          <p:nvPr>
            <p:ph type="title"/>
          </p:nvPr>
        </p:nvSpPr>
        <p:spPr>
          <a:xfrm>
            <a:off x="831851" y="1709739"/>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
          <p:cNvSpPr txBox="1">
            <a:spLocks noGrp="1"/>
          </p:cNvSpPr>
          <p:nvPr>
            <p:ph type="body" idx="1"/>
          </p:nvPr>
        </p:nvSpPr>
        <p:spPr>
          <a:xfrm>
            <a:off x="838201" y="2874014"/>
            <a:ext cx="10515600" cy="1500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399"/>
              <a:buNone/>
              <a:defRPr sz="2399">
                <a:solidFill>
                  <a:srgbClr val="888888"/>
                </a:solidFill>
              </a:defRPr>
            </a:lvl1pPr>
            <a:lvl2pPr marL="914400" lvl="1" indent="-228600" algn="l">
              <a:lnSpc>
                <a:spcPct val="90000"/>
              </a:lnSpc>
              <a:spcBef>
                <a:spcPts val="499"/>
              </a:spcBef>
              <a:spcAft>
                <a:spcPts val="0"/>
              </a:spcAft>
              <a:buClr>
                <a:srgbClr val="888888"/>
              </a:buClr>
              <a:buSzPts val="2000"/>
              <a:buNone/>
              <a:defRPr sz="2000">
                <a:solidFill>
                  <a:srgbClr val="888888"/>
                </a:solidFill>
              </a:defRPr>
            </a:lvl2pPr>
            <a:lvl3pPr marL="1371600" lvl="2" indent="-228600" algn="l">
              <a:lnSpc>
                <a:spcPct val="90000"/>
              </a:lnSpc>
              <a:spcBef>
                <a:spcPts val="499"/>
              </a:spcBef>
              <a:spcAft>
                <a:spcPts val="0"/>
              </a:spcAft>
              <a:buClr>
                <a:srgbClr val="888888"/>
              </a:buClr>
              <a:buSzPts val="1800"/>
              <a:buNone/>
              <a:defRPr sz="1800">
                <a:solidFill>
                  <a:srgbClr val="888888"/>
                </a:solidFill>
              </a:defRPr>
            </a:lvl3pPr>
            <a:lvl4pPr marL="1828800" lvl="3" indent="-228600" algn="l">
              <a:lnSpc>
                <a:spcPct val="90000"/>
              </a:lnSpc>
              <a:spcBef>
                <a:spcPts val="499"/>
              </a:spcBef>
              <a:spcAft>
                <a:spcPts val="0"/>
              </a:spcAft>
              <a:buClr>
                <a:srgbClr val="888888"/>
              </a:buClr>
              <a:buSzPts val="1600"/>
              <a:buNone/>
              <a:defRPr sz="1600">
                <a:solidFill>
                  <a:srgbClr val="888888"/>
                </a:solidFill>
              </a:defRPr>
            </a:lvl4pPr>
            <a:lvl5pPr marL="2286000" lvl="4" indent="-228600" algn="l">
              <a:lnSpc>
                <a:spcPct val="90000"/>
              </a:lnSpc>
              <a:spcBef>
                <a:spcPts val="499"/>
              </a:spcBef>
              <a:spcAft>
                <a:spcPts val="0"/>
              </a:spcAft>
              <a:buClr>
                <a:srgbClr val="888888"/>
              </a:buClr>
              <a:buSzPts val="1600"/>
              <a:buNone/>
              <a:defRPr sz="1600">
                <a:solidFill>
                  <a:srgbClr val="888888"/>
                </a:solidFill>
              </a:defRPr>
            </a:lvl5pPr>
            <a:lvl6pPr marL="2743200" lvl="5" indent="-228600" algn="l">
              <a:lnSpc>
                <a:spcPct val="90000"/>
              </a:lnSpc>
              <a:spcBef>
                <a:spcPts val="499"/>
              </a:spcBef>
              <a:spcAft>
                <a:spcPts val="0"/>
              </a:spcAft>
              <a:buClr>
                <a:srgbClr val="888888"/>
              </a:buClr>
              <a:buSzPts val="1600"/>
              <a:buNone/>
              <a:defRPr sz="1600">
                <a:solidFill>
                  <a:srgbClr val="888888"/>
                </a:solidFill>
              </a:defRPr>
            </a:lvl6pPr>
            <a:lvl7pPr marL="3200400" lvl="6" indent="-228600" algn="l">
              <a:lnSpc>
                <a:spcPct val="90000"/>
              </a:lnSpc>
              <a:spcBef>
                <a:spcPts val="499"/>
              </a:spcBef>
              <a:spcAft>
                <a:spcPts val="0"/>
              </a:spcAft>
              <a:buClr>
                <a:srgbClr val="888888"/>
              </a:buClr>
              <a:buSzPts val="1600"/>
              <a:buNone/>
              <a:defRPr sz="1600">
                <a:solidFill>
                  <a:srgbClr val="888888"/>
                </a:solidFill>
              </a:defRPr>
            </a:lvl7pPr>
            <a:lvl8pPr marL="3657600" lvl="7" indent="-228600" algn="l">
              <a:lnSpc>
                <a:spcPct val="90000"/>
              </a:lnSpc>
              <a:spcBef>
                <a:spcPts val="499"/>
              </a:spcBef>
              <a:spcAft>
                <a:spcPts val="0"/>
              </a:spcAft>
              <a:buClr>
                <a:srgbClr val="888888"/>
              </a:buClr>
              <a:buSzPts val="1600"/>
              <a:buNone/>
              <a:defRPr sz="1600">
                <a:solidFill>
                  <a:srgbClr val="888888"/>
                </a:solidFill>
              </a:defRPr>
            </a:lvl8pPr>
            <a:lvl9pPr marL="4114800" lvl="8" indent="-228600" algn="l">
              <a:lnSpc>
                <a:spcPct val="90000"/>
              </a:lnSpc>
              <a:spcBef>
                <a:spcPts val="499"/>
              </a:spcBef>
              <a:spcAft>
                <a:spcPts val="0"/>
              </a:spcAft>
              <a:buClr>
                <a:srgbClr val="888888"/>
              </a:buClr>
              <a:buSzPts val="1600"/>
              <a:buNone/>
              <a:defRPr sz="1600">
                <a:solidFill>
                  <a:srgbClr val="888888"/>
                </a:solidFill>
              </a:defRPr>
            </a:lvl9pPr>
          </a:lstStyle>
          <a:p>
            <a:endParaRPr/>
          </a:p>
        </p:txBody>
      </p:sp>
      <p:sp>
        <p:nvSpPr>
          <p:cNvPr id="40" name="Google Shape;40;p4"/>
          <p:cNvSpPr txBox="1">
            <a:spLocks noGrp="1"/>
          </p:cNvSpPr>
          <p:nvPr>
            <p:ph type="dt" idx="10"/>
          </p:nvPr>
        </p:nvSpPr>
        <p:spPr>
          <a:xfrm>
            <a:off x="8153401" y="6356350"/>
            <a:ext cx="106171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
          <p:cNvSpPr txBox="1">
            <a:spLocks noGrp="1"/>
          </p:cNvSpPr>
          <p:nvPr>
            <p:ph type="ftr" idx="11"/>
          </p:nvPr>
        </p:nvSpPr>
        <p:spPr>
          <a:xfrm>
            <a:off x="4038601"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
          <p:cNvSpPr txBox="1">
            <a:spLocks noGrp="1"/>
          </p:cNvSpPr>
          <p:nvPr>
            <p:ph type="sldNum" idx="12"/>
          </p:nvPr>
        </p:nvSpPr>
        <p:spPr>
          <a:xfrm>
            <a:off x="9215120" y="6356350"/>
            <a:ext cx="213868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5"/>
          <p:cNvSpPr txBox="1">
            <a:spLocks noGrp="1"/>
          </p:cNvSpPr>
          <p:nvPr>
            <p:ph type="title"/>
          </p:nvPr>
        </p:nvSpPr>
        <p:spPr>
          <a:xfrm>
            <a:off x="1394432" y="19657"/>
            <a:ext cx="9312052" cy="93547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499"/>
              </a:spcBef>
              <a:spcAft>
                <a:spcPts val="0"/>
              </a:spcAft>
              <a:buClr>
                <a:schemeClr val="dk1"/>
              </a:buClr>
              <a:buSzPts val="1800"/>
              <a:buChar char="•"/>
              <a:defRPr/>
            </a:lvl2pPr>
            <a:lvl3pPr marL="1371600" lvl="2" indent="-342900" algn="l">
              <a:lnSpc>
                <a:spcPct val="90000"/>
              </a:lnSpc>
              <a:spcBef>
                <a:spcPts val="499"/>
              </a:spcBef>
              <a:spcAft>
                <a:spcPts val="0"/>
              </a:spcAft>
              <a:buClr>
                <a:schemeClr val="dk1"/>
              </a:buClr>
              <a:buSzPts val="1800"/>
              <a:buChar char="•"/>
              <a:defRPr/>
            </a:lvl3pPr>
            <a:lvl4pPr marL="1828800" lvl="3" indent="-342900" algn="l">
              <a:lnSpc>
                <a:spcPct val="90000"/>
              </a:lnSpc>
              <a:spcBef>
                <a:spcPts val="499"/>
              </a:spcBef>
              <a:spcAft>
                <a:spcPts val="0"/>
              </a:spcAft>
              <a:buClr>
                <a:schemeClr val="dk1"/>
              </a:buClr>
              <a:buSzPts val="1800"/>
              <a:buChar char="•"/>
              <a:defRPr/>
            </a:lvl4pPr>
            <a:lvl5pPr marL="2286000" lvl="4" indent="-342900" algn="l">
              <a:lnSpc>
                <a:spcPct val="90000"/>
              </a:lnSpc>
              <a:spcBef>
                <a:spcPts val="499"/>
              </a:spcBef>
              <a:spcAft>
                <a:spcPts val="0"/>
              </a:spcAft>
              <a:buClr>
                <a:schemeClr val="dk1"/>
              </a:buClr>
              <a:buSzPts val="1800"/>
              <a:buChar char="•"/>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46" name="Google Shape;4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499"/>
              </a:spcBef>
              <a:spcAft>
                <a:spcPts val="0"/>
              </a:spcAft>
              <a:buClr>
                <a:schemeClr val="dk1"/>
              </a:buClr>
              <a:buSzPts val="1800"/>
              <a:buChar char="•"/>
              <a:defRPr/>
            </a:lvl2pPr>
            <a:lvl3pPr marL="1371600" lvl="2" indent="-342900" algn="l">
              <a:lnSpc>
                <a:spcPct val="90000"/>
              </a:lnSpc>
              <a:spcBef>
                <a:spcPts val="499"/>
              </a:spcBef>
              <a:spcAft>
                <a:spcPts val="0"/>
              </a:spcAft>
              <a:buClr>
                <a:schemeClr val="dk1"/>
              </a:buClr>
              <a:buSzPts val="1800"/>
              <a:buChar char="•"/>
              <a:defRPr/>
            </a:lvl3pPr>
            <a:lvl4pPr marL="1828800" lvl="3" indent="-342900" algn="l">
              <a:lnSpc>
                <a:spcPct val="90000"/>
              </a:lnSpc>
              <a:spcBef>
                <a:spcPts val="499"/>
              </a:spcBef>
              <a:spcAft>
                <a:spcPts val="0"/>
              </a:spcAft>
              <a:buClr>
                <a:schemeClr val="dk1"/>
              </a:buClr>
              <a:buSzPts val="1800"/>
              <a:buChar char="•"/>
              <a:defRPr/>
            </a:lvl4pPr>
            <a:lvl5pPr marL="2286000" lvl="4" indent="-342900" algn="l">
              <a:lnSpc>
                <a:spcPct val="90000"/>
              </a:lnSpc>
              <a:spcBef>
                <a:spcPts val="499"/>
              </a:spcBef>
              <a:spcAft>
                <a:spcPts val="0"/>
              </a:spcAft>
              <a:buClr>
                <a:schemeClr val="dk1"/>
              </a:buClr>
              <a:buSzPts val="1800"/>
              <a:buChar char="•"/>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47" name="Google Shape;47;p5"/>
          <p:cNvSpPr txBox="1">
            <a:spLocks noGrp="1"/>
          </p:cNvSpPr>
          <p:nvPr>
            <p:ph type="dt" idx="10"/>
          </p:nvPr>
        </p:nvSpPr>
        <p:spPr>
          <a:xfrm>
            <a:off x="8153401" y="6356350"/>
            <a:ext cx="106171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
          <p:cNvSpPr txBox="1">
            <a:spLocks noGrp="1"/>
          </p:cNvSpPr>
          <p:nvPr>
            <p:ph type="ftr" idx="11"/>
          </p:nvPr>
        </p:nvSpPr>
        <p:spPr>
          <a:xfrm>
            <a:off x="4038601"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5"/>
          <p:cNvSpPr txBox="1">
            <a:spLocks noGrp="1"/>
          </p:cNvSpPr>
          <p:nvPr>
            <p:ph type="sldNum" idx="12"/>
          </p:nvPr>
        </p:nvSpPr>
        <p:spPr>
          <a:xfrm>
            <a:off x="9215120" y="6356350"/>
            <a:ext cx="213868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6"/>
          <p:cNvSpPr txBox="1">
            <a:spLocks noGrp="1"/>
          </p:cNvSpPr>
          <p:nvPr>
            <p:ph type="title"/>
          </p:nvPr>
        </p:nvSpPr>
        <p:spPr>
          <a:xfrm>
            <a:off x="1388429" y="19052"/>
            <a:ext cx="9299891" cy="95567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
          <p:cNvSpPr txBox="1">
            <a:spLocks noGrp="1"/>
          </p:cNvSpPr>
          <p:nvPr>
            <p:ph type="body" idx="1"/>
          </p:nvPr>
        </p:nvSpPr>
        <p:spPr>
          <a:xfrm>
            <a:off x="839789" y="1681164"/>
            <a:ext cx="5157786"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399"/>
              <a:buNone/>
              <a:defRPr sz="2399" b="1"/>
            </a:lvl1pPr>
            <a:lvl2pPr marL="914400" lvl="1" indent="-228600" algn="l">
              <a:lnSpc>
                <a:spcPct val="90000"/>
              </a:lnSpc>
              <a:spcBef>
                <a:spcPts val="499"/>
              </a:spcBef>
              <a:spcAft>
                <a:spcPts val="0"/>
              </a:spcAft>
              <a:buClr>
                <a:schemeClr val="dk1"/>
              </a:buClr>
              <a:buSzPts val="2000"/>
              <a:buNone/>
              <a:defRPr sz="2000" b="1"/>
            </a:lvl2pPr>
            <a:lvl3pPr marL="1371600" lvl="2" indent="-228600" algn="l">
              <a:lnSpc>
                <a:spcPct val="90000"/>
              </a:lnSpc>
              <a:spcBef>
                <a:spcPts val="499"/>
              </a:spcBef>
              <a:spcAft>
                <a:spcPts val="0"/>
              </a:spcAft>
              <a:buClr>
                <a:schemeClr val="dk1"/>
              </a:buClr>
              <a:buSzPts val="1800"/>
              <a:buNone/>
              <a:defRPr sz="1800" b="1"/>
            </a:lvl3pPr>
            <a:lvl4pPr marL="1828800" lvl="3" indent="-228600" algn="l">
              <a:lnSpc>
                <a:spcPct val="90000"/>
              </a:lnSpc>
              <a:spcBef>
                <a:spcPts val="499"/>
              </a:spcBef>
              <a:spcAft>
                <a:spcPts val="0"/>
              </a:spcAft>
              <a:buClr>
                <a:schemeClr val="dk1"/>
              </a:buClr>
              <a:buSzPts val="1600"/>
              <a:buNone/>
              <a:defRPr sz="1600" b="1"/>
            </a:lvl4pPr>
            <a:lvl5pPr marL="2286000" lvl="4" indent="-228600" algn="l">
              <a:lnSpc>
                <a:spcPct val="90000"/>
              </a:lnSpc>
              <a:spcBef>
                <a:spcPts val="499"/>
              </a:spcBef>
              <a:spcAft>
                <a:spcPts val="0"/>
              </a:spcAft>
              <a:buClr>
                <a:schemeClr val="dk1"/>
              </a:buClr>
              <a:buSzPts val="1600"/>
              <a:buNone/>
              <a:defRPr sz="1600" b="1"/>
            </a:lvl5pPr>
            <a:lvl6pPr marL="2743200" lvl="5" indent="-228600" algn="l">
              <a:lnSpc>
                <a:spcPct val="90000"/>
              </a:lnSpc>
              <a:spcBef>
                <a:spcPts val="499"/>
              </a:spcBef>
              <a:spcAft>
                <a:spcPts val="0"/>
              </a:spcAft>
              <a:buClr>
                <a:schemeClr val="dk1"/>
              </a:buClr>
              <a:buSzPts val="1600"/>
              <a:buNone/>
              <a:defRPr sz="1600" b="1"/>
            </a:lvl6pPr>
            <a:lvl7pPr marL="3200400" lvl="6" indent="-228600" algn="l">
              <a:lnSpc>
                <a:spcPct val="90000"/>
              </a:lnSpc>
              <a:spcBef>
                <a:spcPts val="499"/>
              </a:spcBef>
              <a:spcAft>
                <a:spcPts val="0"/>
              </a:spcAft>
              <a:buClr>
                <a:schemeClr val="dk1"/>
              </a:buClr>
              <a:buSzPts val="1600"/>
              <a:buNone/>
              <a:defRPr sz="1600" b="1"/>
            </a:lvl7pPr>
            <a:lvl8pPr marL="3657600" lvl="7" indent="-228600" algn="l">
              <a:lnSpc>
                <a:spcPct val="90000"/>
              </a:lnSpc>
              <a:spcBef>
                <a:spcPts val="499"/>
              </a:spcBef>
              <a:spcAft>
                <a:spcPts val="0"/>
              </a:spcAft>
              <a:buClr>
                <a:schemeClr val="dk1"/>
              </a:buClr>
              <a:buSzPts val="1600"/>
              <a:buNone/>
              <a:defRPr sz="1600" b="1"/>
            </a:lvl8pPr>
            <a:lvl9pPr marL="4114800" lvl="8" indent="-228600" algn="l">
              <a:lnSpc>
                <a:spcPct val="90000"/>
              </a:lnSpc>
              <a:spcBef>
                <a:spcPts val="499"/>
              </a:spcBef>
              <a:spcAft>
                <a:spcPts val="0"/>
              </a:spcAft>
              <a:buClr>
                <a:schemeClr val="dk1"/>
              </a:buClr>
              <a:buSzPts val="1600"/>
              <a:buNone/>
              <a:defRPr sz="1600" b="1"/>
            </a:lvl9pPr>
          </a:lstStyle>
          <a:p>
            <a:endParaRPr/>
          </a:p>
        </p:txBody>
      </p:sp>
      <p:sp>
        <p:nvSpPr>
          <p:cNvPr id="53" name="Google Shape;53;p6"/>
          <p:cNvSpPr txBox="1">
            <a:spLocks noGrp="1"/>
          </p:cNvSpPr>
          <p:nvPr>
            <p:ph type="body" idx="2"/>
          </p:nvPr>
        </p:nvSpPr>
        <p:spPr>
          <a:xfrm>
            <a:off x="839789" y="2505075"/>
            <a:ext cx="5157786"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499"/>
              </a:spcBef>
              <a:spcAft>
                <a:spcPts val="0"/>
              </a:spcAft>
              <a:buClr>
                <a:schemeClr val="dk1"/>
              </a:buClr>
              <a:buSzPts val="1800"/>
              <a:buChar char="•"/>
              <a:defRPr/>
            </a:lvl2pPr>
            <a:lvl3pPr marL="1371600" lvl="2" indent="-342900" algn="l">
              <a:lnSpc>
                <a:spcPct val="90000"/>
              </a:lnSpc>
              <a:spcBef>
                <a:spcPts val="499"/>
              </a:spcBef>
              <a:spcAft>
                <a:spcPts val="0"/>
              </a:spcAft>
              <a:buClr>
                <a:schemeClr val="dk1"/>
              </a:buClr>
              <a:buSzPts val="1800"/>
              <a:buChar char="•"/>
              <a:defRPr/>
            </a:lvl3pPr>
            <a:lvl4pPr marL="1828800" lvl="3" indent="-342900" algn="l">
              <a:lnSpc>
                <a:spcPct val="90000"/>
              </a:lnSpc>
              <a:spcBef>
                <a:spcPts val="499"/>
              </a:spcBef>
              <a:spcAft>
                <a:spcPts val="0"/>
              </a:spcAft>
              <a:buClr>
                <a:schemeClr val="dk1"/>
              </a:buClr>
              <a:buSzPts val="1800"/>
              <a:buChar char="•"/>
              <a:defRPr/>
            </a:lvl4pPr>
            <a:lvl5pPr marL="2286000" lvl="4" indent="-342900" algn="l">
              <a:lnSpc>
                <a:spcPct val="90000"/>
              </a:lnSpc>
              <a:spcBef>
                <a:spcPts val="499"/>
              </a:spcBef>
              <a:spcAft>
                <a:spcPts val="0"/>
              </a:spcAft>
              <a:buClr>
                <a:schemeClr val="dk1"/>
              </a:buClr>
              <a:buSzPts val="1800"/>
              <a:buChar char="•"/>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54" name="Google Shape;54;p6"/>
          <p:cNvSpPr txBox="1">
            <a:spLocks noGrp="1"/>
          </p:cNvSpPr>
          <p:nvPr>
            <p:ph type="body" idx="3"/>
          </p:nvPr>
        </p:nvSpPr>
        <p:spPr>
          <a:xfrm>
            <a:off x="6172200" y="1681164"/>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399"/>
              <a:buNone/>
              <a:defRPr sz="2399" b="1"/>
            </a:lvl1pPr>
            <a:lvl2pPr marL="914400" lvl="1" indent="-228600" algn="l">
              <a:lnSpc>
                <a:spcPct val="90000"/>
              </a:lnSpc>
              <a:spcBef>
                <a:spcPts val="499"/>
              </a:spcBef>
              <a:spcAft>
                <a:spcPts val="0"/>
              </a:spcAft>
              <a:buClr>
                <a:schemeClr val="dk1"/>
              </a:buClr>
              <a:buSzPts val="2000"/>
              <a:buNone/>
              <a:defRPr sz="2000" b="1"/>
            </a:lvl2pPr>
            <a:lvl3pPr marL="1371600" lvl="2" indent="-228600" algn="l">
              <a:lnSpc>
                <a:spcPct val="90000"/>
              </a:lnSpc>
              <a:spcBef>
                <a:spcPts val="499"/>
              </a:spcBef>
              <a:spcAft>
                <a:spcPts val="0"/>
              </a:spcAft>
              <a:buClr>
                <a:schemeClr val="dk1"/>
              </a:buClr>
              <a:buSzPts val="1800"/>
              <a:buNone/>
              <a:defRPr sz="1800" b="1"/>
            </a:lvl3pPr>
            <a:lvl4pPr marL="1828800" lvl="3" indent="-228600" algn="l">
              <a:lnSpc>
                <a:spcPct val="90000"/>
              </a:lnSpc>
              <a:spcBef>
                <a:spcPts val="499"/>
              </a:spcBef>
              <a:spcAft>
                <a:spcPts val="0"/>
              </a:spcAft>
              <a:buClr>
                <a:schemeClr val="dk1"/>
              </a:buClr>
              <a:buSzPts val="1600"/>
              <a:buNone/>
              <a:defRPr sz="1600" b="1"/>
            </a:lvl4pPr>
            <a:lvl5pPr marL="2286000" lvl="4" indent="-228600" algn="l">
              <a:lnSpc>
                <a:spcPct val="90000"/>
              </a:lnSpc>
              <a:spcBef>
                <a:spcPts val="499"/>
              </a:spcBef>
              <a:spcAft>
                <a:spcPts val="0"/>
              </a:spcAft>
              <a:buClr>
                <a:schemeClr val="dk1"/>
              </a:buClr>
              <a:buSzPts val="1600"/>
              <a:buNone/>
              <a:defRPr sz="1600" b="1"/>
            </a:lvl5pPr>
            <a:lvl6pPr marL="2743200" lvl="5" indent="-228600" algn="l">
              <a:lnSpc>
                <a:spcPct val="90000"/>
              </a:lnSpc>
              <a:spcBef>
                <a:spcPts val="499"/>
              </a:spcBef>
              <a:spcAft>
                <a:spcPts val="0"/>
              </a:spcAft>
              <a:buClr>
                <a:schemeClr val="dk1"/>
              </a:buClr>
              <a:buSzPts val="1600"/>
              <a:buNone/>
              <a:defRPr sz="1600" b="1"/>
            </a:lvl6pPr>
            <a:lvl7pPr marL="3200400" lvl="6" indent="-228600" algn="l">
              <a:lnSpc>
                <a:spcPct val="90000"/>
              </a:lnSpc>
              <a:spcBef>
                <a:spcPts val="499"/>
              </a:spcBef>
              <a:spcAft>
                <a:spcPts val="0"/>
              </a:spcAft>
              <a:buClr>
                <a:schemeClr val="dk1"/>
              </a:buClr>
              <a:buSzPts val="1600"/>
              <a:buNone/>
              <a:defRPr sz="1600" b="1"/>
            </a:lvl7pPr>
            <a:lvl8pPr marL="3657600" lvl="7" indent="-228600" algn="l">
              <a:lnSpc>
                <a:spcPct val="90000"/>
              </a:lnSpc>
              <a:spcBef>
                <a:spcPts val="499"/>
              </a:spcBef>
              <a:spcAft>
                <a:spcPts val="0"/>
              </a:spcAft>
              <a:buClr>
                <a:schemeClr val="dk1"/>
              </a:buClr>
              <a:buSzPts val="1600"/>
              <a:buNone/>
              <a:defRPr sz="1600" b="1"/>
            </a:lvl8pPr>
            <a:lvl9pPr marL="4114800" lvl="8" indent="-228600" algn="l">
              <a:lnSpc>
                <a:spcPct val="90000"/>
              </a:lnSpc>
              <a:spcBef>
                <a:spcPts val="499"/>
              </a:spcBef>
              <a:spcAft>
                <a:spcPts val="0"/>
              </a:spcAft>
              <a:buClr>
                <a:schemeClr val="dk1"/>
              </a:buClr>
              <a:buSzPts val="1600"/>
              <a:buNone/>
              <a:defRPr sz="1600" b="1"/>
            </a:lvl9pPr>
          </a:lstStyle>
          <a:p>
            <a:endParaRPr/>
          </a:p>
        </p:txBody>
      </p:sp>
      <p:sp>
        <p:nvSpPr>
          <p:cNvPr id="55" name="Google Shape;5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499"/>
              </a:spcBef>
              <a:spcAft>
                <a:spcPts val="0"/>
              </a:spcAft>
              <a:buClr>
                <a:schemeClr val="dk1"/>
              </a:buClr>
              <a:buSzPts val="1800"/>
              <a:buChar char="•"/>
              <a:defRPr/>
            </a:lvl2pPr>
            <a:lvl3pPr marL="1371600" lvl="2" indent="-342900" algn="l">
              <a:lnSpc>
                <a:spcPct val="90000"/>
              </a:lnSpc>
              <a:spcBef>
                <a:spcPts val="499"/>
              </a:spcBef>
              <a:spcAft>
                <a:spcPts val="0"/>
              </a:spcAft>
              <a:buClr>
                <a:schemeClr val="dk1"/>
              </a:buClr>
              <a:buSzPts val="1800"/>
              <a:buChar char="•"/>
              <a:defRPr/>
            </a:lvl3pPr>
            <a:lvl4pPr marL="1828800" lvl="3" indent="-342900" algn="l">
              <a:lnSpc>
                <a:spcPct val="90000"/>
              </a:lnSpc>
              <a:spcBef>
                <a:spcPts val="499"/>
              </a:spcBef>
              <a:spcAft>
                <a:spcPts val="0"/>
              </a:spcAft>
              <a:buClr>
                <a:schemeClr val="dk1"/>
              </a:buClr>
              <a:buSzPts val="1800"/>
              <a:buChar char="•"/>
              <a:defRPr/>
            </a:lvl4pPr>
            <a:lvl5pPr marL="2286000" lvl="4" indent="-342900" algn="l">
              <a:lnSpc>
                <a:spcPct val="90000"/>
              </a:lnSpc>
              <a:spcBef>
                <a:spcPts val="499"/>
              </a:spcBef>
              <a:spcAft>
                <a:spcPts val="0"/>
              </a:spcAft>
              <a:buClr>
                <a:schemeClr val="dk1"/>
              </a:buClr>
              <a:buSzPts val="1800"/>
              <a:buChar char="•"/>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56" name="Google Shape;56;p6"/>
          <p:cNvSpPr txBox="1">
            <a:spLocks noGrp="1"/>
          </p:cNvSpPr>
          <p:nvPr>
            <p:ph type="dt" idx="10"/>
          </p:nvPr>
        </p:nvSpPr>
        <p:spPr>
          <a:xfrm>
            <a:off x="8153401" y="6356350"/>
            <a:ext cx="106171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6"/>
          <p:cNvSpPr txBox="1">
            <a:spLocks noGrp="1"/>
          </p:cNvSpPr>
          <p:nvPr>
            <p:ph type="ftr" idx="11"/>
          </p:nvPr>
        </p:nvSpPr>
        <p:spPr>
          <a:xfrm>
            <a:off x="4038601"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6"/>
          <p:cNvSpPr txBox="1">
            <a:spLocks noGrp="1"/>
          </p:cNvSpPr>
          <p:nvPr>
            <p:ph type="sldNum" idx="12"/>
          </p:nvPr>
        </p:nvSpPr>
        <p:spPr>
          <a:xfrm>
            <a:off x="9215120" y="6356350"/>
            <a:ext cx="213868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7"/>
          <p:cNvSpPr txBox="1">
            <a:spLocks noGrp="1"/>
          </p:cNvSpPr>
          <p:nvPr>
            <p:ph type="title"/>
          </p:nvPr>
        </p:nvSpPr>
        <p:spPr>
          <a:xfrm>
            <a:off x="1394432" y="19657"/>
            <a:ext cx="9312052" cy="93547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7"/>
          <p:cNvSpPr txBox="1">
            <a:spLocks noGrp="1"/>
          </p:cNvSpPr>
          <p:nvPr>
            <p:ph type="dt" idx="10"/>
          </p:nvPr>
        </p:nvSpPr>
        <p:spPr>
          <a:xfrm>
            <a:off x="8153401" y="6356350"/>
            <a:ext cx="106171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7"/>
          <p:cNvSpPr txBox="1">
            <a:spLocks noGrp="1"/>
          </p:cNvSpPr>
          <p:nvPr>
            <p:ph type="ftr" idx="11"/>
          </p:nvPr>
        </p:nvSpPr>
        <p:spPr>
          <a:xfrm>
            <a:off x="4038601"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7"/>
          <p:cNvSpPr txBox="1">
            <a:spLocks noGrp="1"/>
          </p:cNvSpPr>
          <p:nvPr>
            <p:ph type="sldNum" idx="12"/>
          </p:nvPr>
        </p:nvSpPr>
        <p:spPr>
          <a:xfrm>
            <a:off x="9215120" y="6356350"/>
            <a:ext cx="213868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p8"/>
          <p:cNvSpPr txBox="1">
            <a:spLocks noGrp="1"/>
          </p:cNvSpPr>
          <p:nvPr>
            <p:ph type="dt" idx="10"/>
          </p:nvPr>
        </p:nvSpPr>
        <p:spPr>
          <a:xfrm>
            <a:off x="8153401" y="6356350"/>
            <a:ext cx="106171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
          <p:cNvSpPr txBox="1">
            <a:spLocks noGrp="1"/>
          </p:cNvSpPr>
          <p:nvPr>
            <p:ph type="ftr" idx="11"/>
          </p:nvPr>
        </p:nvSpPr>
        <p:spPr>
          <a:xfrm>
            <a:off x="4038601"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8"/>
          <p:cNvSpPr txBox="1">
            <a:spLocks noGrp="1"/>
          </p:cNvSpPr>
          <p:nvPr>
            <p:ph type="sldNum" idx="12"/>
          </p:nvPr>
        </p:nvSpPr>
        <p:spPr>
          <a:xfrm>
            <a:off x="9215120" y="6356350"/>
            <a:ext cx="213868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9"/>
          <p:cNvSpPr txBox="1">
            <a:spLocks noGrp="1"/>
          </p:cNvSpPr>
          <p:nvPr>
            <p:ph type="body" idx="1"/>
          </p:nvPr>
        </p:nvSpPr>
        <p:spPr>
          <a:xfrm>
            <a:off x="5183188" y="987426"/>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499"/>
              </a:spcBef>
              <a:spcAft>
                <a:spcPts val="0"/>
              </a:spcAft>
              <a:buClr>
                <a:schemeClr val="dk1"/>
              </a:buClr>
              <a:buSzPts val="2800"/>
              <a:buChar char="•"/>
              <a:defRPr sz="2800"/>
            </a:lvl2pPr>
            <a:lvl3pPr marL="1371600" lvl="2" indent="-380936" algn="l">
              <a:lnSpc>
                <a:spcPct val="90000"/>
              </a:lnSpc>
              <a:spcBef>
                <a:spcPts val="499"/>
              </a:spcBef>
              <a:spcAft>
                <a:spcPts val="0"/>
              </a:spcAft>
              <a:buClr>
                <a:schemeClr val="dk1"/>
              </a:buClr>
              <a:buSzPts val="2399"/>
              <a:buChar char="•"/>
              <a:defRPr sz="2399"/>
            </a:lvl3pPr>
            <a:lvl4pPr marL="1828800" lvl="3" indent="-355600" algn="l">
              <a:lnSpc>
                <a:spcPct val="90000"/>
              </a:lnSpc>
              <a:spcBef>
                <a:spcPts val="499"/>
              </a:spcBef>
              <a:spcAft>
                <a:spcPts val="0"/>
              </a:spcAft>
              <a:buClr>
                <a:schemeClr val="dk1"/>
              </a:buClr>
              <a:buSzPts val="2000"/>
              <a:buChar char="•"/>
              <a:defRPr sz="2000"/>
            </a:lvl4pPr>
            <a:lvl5pPr marL="2286000" lvl="4" indent="-355600" algn="l">
              <a:lnSpc>
                <a:spcPct val="90000"/>
              </a:lnSpc>
              <a:spcBef>
                <a:spcPts val="499"/>
              </a:spcBef>
              <a:spcAft>
                <a:spcPts val="0"/>
              </a:spcAft>
              <a:buClr>
                <a:schemeClr val="dk1"/>
              </a:buClr>
              <a:buSzPts val="2000"/>
              <a:buChar char="•"/>
              <a:defRPr sz="2000"/>
            </a:lvl5pPr>
            <a:lvl6pPr marL="2743200" lvl="5" indent="-355600" algn="l">
              <a:lnSpc>
                <a:spcPct val="90000"/>
              </a:lnSpc>
              <a:spcBef>
                <a:spcPts val="499"/>
              </a:spcBef>
              <a:spcAft>
                <a:spcPts val="0"/>
              </a:spcAft>
              <a:buClr>
                <a:schemeClr val="dk1"/>
              </a:buClr>
              <a:buSzPts val="2000"/>
              <a:buChar char="•"/>
              <a:defRPr sz="2000"/>
            </a:lvl6pPr>
            <a:lvl7pPr marL="3200400" lvl="6" indent="-355600" algn="l">
              <a:lnSpc>
                <a:spcPct val="90000"/>
              </a:lnSpc>
              <a:spcBef>
                <a:spcPts val="499"/>
              </a:spcBef>
              <a:spcAft>
                <a:spcPts val="0"/>
              </a:spcAft>
              <a:buClr>
                <a:schemeClr val="dk1"/>
              </a:buClr>
              <a:buSzPts val="2000"/>
              <a:buChar char="•"/>
              <a:defRPr sz="2000"/>
            </a:lvl7pPr>
            <a:lvl8pPr marL="3657600" lvl="7" indent="-355600" algn="l">
              <a:lnSpc>
                <a:spcPct val="90000"/>
              </a:lnSpc>
              <a:spcBef>
                <a:spcPts val="499"/>
              </a:spcBef>
              <a:spcAft>
                <a:spcPts val="0"/>
              </a:spcAft>
              <a:buClr>
                <a:schemeClr val="dk1"/>
              </a:buClr>
              <a:buSzPts val="2000"/>
              <a:buChar char="•"/>
              <a:defRPr sz="2000"/>
            </a:lvl8pPr>
            <a:lvl9pPr marL="4114800" lvl="8" indent="-355600" algn="l">
              <a:lnSpc>
                <a:spcPct val="90000"/>
              </a:lnSpc>
              <a:spcBef>
                <a:spcPts val="499"/>
              </a:spcBef>
              <a:spcAft>
                <a:spcPts val="0"/>
              </a:spcAft>
              <a:buClr>
                <a:schemeClr val="dk1"/>
              </a:buClr>
              <a:buSzPts val="2000"/>
              <a:buChar char="•"/>
              <a:defRPr sz="2000"/>
            </a:lvl9pPr>
          </a:lstStyle>
          <a:p>
            <a:endParaRPr/>
          </a:p>
        </p:txBody>
      </p:sp>
      <p:sp>
        <p:nvSpPr>
          <p:cNvPr id="71" name="Google Shape;71;p9"/>
          <p:cNvSpPr txBox="1">
            <a:spLocks noGrp="1"/>
          </p:cNvSpPr>
          <p:nvPr>
            <p:ph type="body" idx="2"/>
          </p:nvPr>
        </p:nvSpPr>
        <p:spPr>
          <a:xfrm>
            <a:off x="839788" y="2057401"/>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499"/>
              </a:spcBef>
              <a:spcAft>
                <a:spcPts val="0"/>
              </a:spcAft>
              <a:buClr>
                <a:schemeClr val="dk1"/>
              </a:buClr>
              <a:buSzPts val="1400"/>
              <a:buNone/>
              <a:defRPr sz="1400"/>
            </a:lvl2pPr>
            <a:lvl3pPr marL="1371600" lvl="2" indent="-228600" algn="l">
              <a:lnSpc>
                <a:spcPct val="90000"/>
              </a:lnSpc>
              <a:spcBef>
                <a:spcPts val="499"/>
              </a:spcBef>
              <a:spcAft>
                <a:spcPts val="0"/>
              </a:spcAft>
              <a:buClr>
                <a:schemeClr val="dk1"/>
              </a:buClr>
              <a:buSzPts val="1200"/>
              <a:buNone/>
              <a:defRPr sz="1200"/>
            </a:lvl3pPr>
            <a:lvl4pPr marL="1828800" lvl="3" indent="-228600" algn="l">
              <a:lnSpc>
                <a:spcPct val="90000"/>
              </a:lnSpc>
              <a:spcBef>
                <a:spcPts val="499"/>
              </a:spcBef>
              <a:spcAft>
                <a:spcPts val="0"/>
              </a:spcAft>
              <a:buClr>
                <a:schemeClr val="dk1"/>
              </a:buClr>
              <a:buSzPts val="1000"/>
              <a:buNone/>
              <a:defRPr sz="1000"/>
            </a:lvl4pPr>
            <a:lvl5pPr marL="2286000" lvl="4" indent="-228600" algn="l">
              <a:lnSpc>
                <a:spcPct val="90000"/>
              </a:lnSpc>
              <a:spcBef>
                <a:spcPts val="499"/>
              </a:spcBef>
              <a:spcAft>
                <a:spcPts val="0"/>
              </a:spcAft>
              <a:buClr>
                <a:schemeClr val="dk1"/>
              </a:buClr>
              <a:buSzPts val="1000"/>
              <a:buNone/>
              <a:defRPr sz="1000"/>
            </a:lvl5pPr>
            <a:lvl6pPr marL="2743200" lvl="5" indent="-228600" algn="l">
              <a:lnSpc>
                <a:spcPct val="90000"/>
              </a:lnSpc>
              <a:spcBef>
                <a:spcPts val="499"/>
              </a:spcBef>
              <a:spcAft>
                <a:spcPts val="0"/>
              </a:spcAft>
              <a:buClr>
                <a:schemeClr val="dk1"/>
              </a:buClr>
              <a:buSzPts val="1000"/>
              <a:buNone/>
              <a:defRPr sz="1000"/>
            </a:lvl6pPr>
            <a:lvl7pPr marL="3200400" lvl="6" indent="-228600" algn="l">
              <a:lnSpc>
                <a:spcPct val="90000"/>
              </a:lnSpc>
              <a:spcBef>
                <a:spcPts val="499"/>
              </a:spcBef>
              <a:spcAft>
                <a:spcPts val="0"/>
              </a:spcAft>
              <a:buClr>
                <a:schemeClr val="dk1"/>
              </a:buClr>
              <a:buSzPts val="1000"/>
              <a:buNone/>
              <a:defRPr sz="1000"/>
            </a:lvl7pPr>
            <a:lvl8pPr marL="3657600" lvl="7" indent="-228600" algn="l">
              <a:lnSpc>
                <a:spcPct val="90000"/>
              </a:lnSpc>
              <a:spcBef>
                <a:spcPts val="499"/>
              </a:spcBef>
              <a:spcAft>
                <a:spcPts val="0"/>
              </a:spcAft>
              <a:buClr>
                <a:schemeClr val="dk1"/>
              </a:buClr>
              <a:buSzPts val="1000"/>
              <a:buNone/>
              <a:defRPr sz="1000"/>
            </a:lvl8pPr>
            <a:lvl9pPr marL="4114800" lvl="8" indent="-228600" algn="l">
              <a:lnSpc>
                <a:spcPct val="90000"/>
              </a:lnSpc>
              <a:spcBef>
                <a:spcPts val="499"/>
              </a:spcBef>
              <a:spcAft>
                <a:spcPts val="0"/>
              </a:spcAft>
              <a:buClr>
                <a:schemeClr val="dk1"/>
              </a:buClr>
              <a:buSzPts val="1000"/>
              <a:buNone/>
              <a:defRPr sz="1000"/>
            </a:lvl9pPr>
          </a:lstStyle>
          <a:p>
            <a:endParaRPr/>
          </a:p>
        </p:txBody>
      </p:sp>
      <p:sp>
        <p:nvSpPr>
          <p:cNvPr id="72" name="Google Shape;72;p9"/>
          <p:cNvSpPr txBox="1">
            <a:spLocks noGrp="1"/>
          </p:cNvSpPr>
          <p:nvPr>
            <p:ph type="dt" idx="10"/>
          </p:nvPr>
        </p:nvSpPr>
        <p:spPr>
          <a:xfrm>
            <a:off x="8153401" y="6356350"/>
            <a:ext cx="106171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9"/>
          <p:cNvSpPr txBox="1">
            <a:spLocks noGrp="1"/>
          </p:cNvSpPr>
          <p:nvPr>
            <p:ph type="ftr" idx="11"/>
          </p:nvPr>
        </p:nvSpPr>
        <p:spPr>
          <a:xfrm>
            <a:off x="4038601"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
          <p:cNvSpPr txBox="1">
            <a:spLocks noGrp="1"/>
          </p:cNvSpPr>
          <p:nvPr>
            <p:ph type="sldNum" idx="12"/>
          </p:nvPr>
        </p:nvSpPr>
        <p:spPr>
          <a:xfrm>
            <a:off x="9215120" y="6356350"/>
            <a:ext cx="213868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Google Shape;7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0"/>
          <p:cNvSpPr>
            <a:spLocks noGrp="1"/>
          </p:cNvSpPr>
          <p:nvPr>
            <p:ph type="pic" idx="2"/>
          </p:nvPr>
        </p:nvSpPr>
        <p:spPr>
          <a:xfrm>
            <a:off x="5183188" y="987426"/>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499"/>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499"/>
              </a:spcBef>
              <a:spcAft>
                <a:spcPts val="0"/>
              </a:spcAft>
              <a:buClr>
                <a:schemeClr val="dk1"/>
              </a:buClr>
              <a:buSzPts val="2399"/>
              <a:buFont typeface="Arial"/>
              <a:buNone/>
              <a:defRPr sz="2399" b="0" i="0" u="none" strike="noStrike" cap="none">
                <a:solidFill>
                  <a:schemeClr val="dk1"/>
                </a:solidFill>
                <a:latin typeface="Arial"/>
                <a:ea typeface="Arial"/>
                <a:cs typeface="Arial"/>
                <a:sym typeface="Arial"/>
              </a:defRPr>
            </a:lvl3pPr>
            <a:lvl4pPr marR="0" lvl="3" algn="l" rtl="0">
              <a:lnSpc>
                <a:spcPct val="90000"/>
              </a:lnSpc>
              <a:spcBef>
                <a:spcPts val="499"/>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499"/>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499"/>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499"/>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499"/>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499"/>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8" name="Google Shape;78;p10"/>
          <p:cNvSpPr txBox="1">
            <a:spLocks noGrp="1"/>
          </p:cNvSpPr>
          <p:nvPr>
            <p:ph type="body" idx="1"/>
          </p:nvPr>
        </p:nvSpPr>
        <p:spPr>
          <a:xfrm>
            <a:off x="839788" y="2057401"/>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499"/>
              </a:spcBef>
              <a:spcAft>
                <a:spcPts val="0"/>
              </a:spcAft>
              <a:buClr>
                <a:schemeClr val="dk1"/>
              </a:buClr>
              <a:buSzPts val="1400"/>
              <a:buNone/>
              <a:defRPr sz="1400"/>
            </a:lvl2pPr>
            <a:lvl3pPr marL="1371600" lvl="2" indent="-228600" algn="l">
              <a:lnSpc>
                <a:spcPct val="90000"/>
              </a:lnSpc>
              <a:spcBef>
                <a:spcPts val="499"/>
              </a:spcBef>
              <a:spcAft>
                <a:spcPts val="0"/>
              </a:spcAft>
              <a:buClr>
                <a:schemeClr val="dk1"/>
              </a:buClr>
              <a:buSzPts val="1200"/>
              <a:buNone/>
              <a:defRPr sz="1200"/>
            </a:lvl3pPr>
            <a:lvl4pPr marL="1828800" lvl="3" indent="-228600" algn="l">
              <a:lnSpc>
                <a:spcPct val="90000"/>
              </a:lnSpc>
              <a:spcBef>
                <a:spcPts val="499"/>
              </a:spcBef>
              <a:spcAft>
                <a:spcPts val="0"/>
              </a:spcAft>
              <a:buClr>
                <a:schemeClr val="dk1"/>
              </a:buClr>
              <a:buSzPts val="1000"/>
              <a:buNone/>
              <a:defRPr sz="1000"/>
            </a:lvl4pPr>
            <a:lvl5pPr marL="2286000" lvl="4" indent="-228600" algn="l">
              <a:lnSpc>
                <a:spcPct val="90000"/>
              </a:lnSpc>
              <a:spcBef>
                <a:spcPts val="499"/>
              </a:spcBef>
              <a:spcAft>
                <a:spcPts val="0"/>
              </a:spcAft>
              <a:buClr>
                <a:schemeClr val="dk1"/>
              </a:buClr>
              <a:buSzPts val="1000"/>
              <a:buNone/>
              <a:defRPr sz="1000"/>
            </a:lvl5pPr>
            <a:lvl6pPr marL="2743200" lvl="5" indent="-228600" algn="l">
              <a:lnSpc>
                <a:spcPct val="90000"/>
              </a:lnSpc>
              <a:spcBef>
                <a:spcPts val="499"/>
              </a:spcBef>
              <a:spcAft>
                <a:spcPts val="0"/>
              </a:spcAft>
              <a:buClr>
                <a:schemeClr val="dk1"/>
              </a:buClr>
              <a:buSzPts val="1000"/>
              <a:buNone/>
              <a:defRPr sz="1000"/>
            </a:lvl6pPr>
            <a:lvl7pPr marL="3200400" lvl="6" indent="-228600" algn="l">
              <a:lnSpc>
                <a:spcPct val="90000"/>
              </a:lnSpc>
              <a:spcBef>
                <a:spcPts val="499"/>
              </a:spcBef>
              <a:spcAft>
                <a:spcPts val="0"/>
              </a:spcAft>
              <a:buClr>
                <a:schemeClr val="dk1"/>
              </a:buClr>
              <a:buSzPts val="1000"/>
              <a:buNone/>
              <a:defRPr sz="1000"/>
            </a:lvl7pPr>
            <a:lvl8pPr marL="3657600" lvl="7" indent="-228600" algn="l">
              <a:lnSpc>
                <a:spcPct val="90000"/>
              </a:lnSpc>
              <a:spcBef>
                <a:spcPts val="499"/>
              </a:spcBef>
              <a:spcAft>
                <a:spcPts val="0"/>
              </a:spcAft>
              <a:buClr>
                <a:schemeClr val="dk1"/>
              </a:buClr>
              <a:buSzPts val="1000"/>
              <a:buNone/>
              <a:defRPr sz="1000"/>
            </a:lvl8pPr>
            <a:lvl9pPr marL="4114800" lvl="8" indent="-228600" algn="l">
              <a:lnSpc>
                <a:spcPct val="90000"/>
              </a:lnSpc>
              <a:spcBef>
                <a:spcPts val="499"/>
              </a:spcBef>
              <a:spcAft>
                <a:spcPts val="0"/>
              </a:spcAft>
              <a:buClr>
                <a:schemeClr val="dk1"/>
              </a:buClr>
              <a:buSzPts val="1000"/>
              <a:buNone/>
              <a:defRPr sz="1000"/>
            </a:lvl9pPr>
          </a:lstStyle>
          <a:p>
            <a:endParaRPr/>
          </a:p>
        </p:txBody>
      </p:sp>
      <p:sp>
        <p:nvSpPr>
          <p:cNvPr id="79" name="Google Shape;79;p10"/>
          <p:cNvSpPr txBox="1">
            <a:spLocks noGrp="1"/>
          </p:cNvSpPr>
          <p:nvPr>
            <p:ph type="dt" idx="10"/>
          </p:nvPr>
        </p:nvSpPr>
        <p:spPr>
          <a:xfrm>
            <a:off x="8153401" y="6356350"/>
            <a:ext cx="106171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0"/>
          <p:cNvSpPr txBox="1">
            <a:spLocks noGrp="1"/>
          </p:cNvSpPr>
          <p:nvPr>
            <p:ph type="ftr" idx="11"/>
          </p:nvPr>
        </p:nvSpPr>
        <p:spPr>
          <a:xfrm>
            <a:off x="4038601"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0"/>
          <p:cNvSpPr txBox="1">
            <a:spLocks noGrp="1"/>
          </p:cNvSpPr>
          <p:nvPr>
            <p:ph type="sldNum" idx="12"/>
          </p:nvPr>
        </p:nvSpPr>
        <p:spPr>
          <a:xfrm>
            <a:off x="9215120" y="6356350"/>
            <a:ext cx="213868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94432" y="19657"/>
            <a:ext cx="9312052" cy="935476"/>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599"/>
              <a:buFont typeface="Arial"/>
              <a:buNone/>
              <a:defRPr sz="3599"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1009434" y="1347924"/>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0936" algn="l" rtl="0">
              <a:lnSpc>
                <a:spcPct val="90000"/>
              </a:lnSpc>
              <a:spcBef>
                <a:spcPts val="499"/>
              </a:spcBef>
              <a:spcAft>
                <a:spcPts val="0"/>
              </a:spcAft>
              <a:buClr>
                <a:schemeClr val="dk1"/>
              </a:buClr>
              <a:buSzPts val="2399"/>
              <a:buFont typeface="Arial"/>
              <a:buChar char="•"/>
              <a:defRPr sz="2399" b="0" i="0" u="none" strike="noStrike" cap="none">
                <a:solidFill>
                  <a:schemeClr val="dk1"/>
                </a:solidFill>
                <a:latin typeface="Arial"/>
                <a:ea typeface="Arial"/>
                <a:cs typeface="Arial"/>
                <a:sym typeface="Arial"/>
              </a:defRPr>
            </a:lvl2pPr>
            <a:lvl3pPr marL="1371600" marR="0" lvl="2" indent="-355600" algn="l" rtl="0">
              <a:lnSpc>
                <a:spcPct val="90000"/>
              </a:lnSpc>
              <a:spcBef>
                <a:spcPts val="499"/>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153401" y="6356350"/>
            <a:ext cx="1061719"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1"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9215120" y="6356350"/>
            <a:ext cx="213868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1" name="Google Shape;11;p1"/>
          <p:cNvCxnSpPr/>
          <p:nvPr/>
        </p:nvCxnSpPr>
        <p:spPr>
          <a:xfrm>
            <a:off x="1" y="956346"/>
            <a:ext cx="12192000" cy="16778"/>
          </a:xfrm>
          <a:prstGeom prst="straightConnector1">
            <a:avLst/>
          </a:prstGeom>
          <a:noFill/>
          <a:ln w="38100" cap="flat" cmpd="sng">
            <a:solidFill>
              <a:srgbClr val="002FC6"/>
            </a:solidFill>
            <a:prstDash val="solid"/>
            <a:miter lim="800000"/>
            <a:headEnd type="none" w="sm" len="sm"/>
            <a:tailEnd type="none" w="sm" len="sm"/>
          </a:ln>
        </p:spPr>
      </p:cxnSp>
      <p:cxnSp>
        <p:nvCxnSpPr>
          <p:cNvPr id="12" name="Google Shape;12;p1"/>
          <p:cNvCxnSpPr/>
          <p:nvPr/>
        </p:nvCxnSpPr>
        <p:spPr>
          <a:xfrm>
            <a:off x="1" y="993994"/>
            <a:ext cx="12192000" cy="16778"/>
          </a:xfrm>
          <a:prstGeom prst="straightConnector1">
            <a:avLst/>
          </a:prstGeom>
          <a:noFill/>
          <a:ln w="38100" cap="flat" cmpd="sng">
            <a:solidFill>
              <a:srgbClr val="FFFF00"/>
            </a:solidFill>
            <a:prstDash val="solid"/>
            <a:miter lim="800000"/>
            <a:headEnd type="none" w="sm" len="sm"/>
            <a:tailEnd type="none" w="sm" len="sm"/>
          </a:ln>
        </p:spPr>
      </p:cxnSp>
      <p:cxnSp>
        <p:nvCxnSpPr>
          <p:cNvPr id="13" name="Google Shape;13;p1"/>
          <p:cNvCxnSpPr/>
          <p:nvPr/>
        </p:nvCxnSpPr>
        <p:spPr>
          <a:xfrm>
            <a:off x="1" y="1031351"/>
            <a:ext cx="12192000" cy="16778"/>
          </a:xfrm>
          <a:prstGeom prst="straightConnector1">
            <a:avLst/>
          </a:prstGeom>
          <a:noFill/>
          <a:ln w="38100" cap="flat" cmpd="sng">
            <a:solidFill>
              <a:srgbClr val="FF0000"/>
            </a:solidFill>
            <a:prstDash val="solid"/>
            <a:miter lim="800000"/>
            <a:headEnd type="none" w="sm" len="sm"/>
            <a:tailEnd type="none" w="sm" len="sm"/>
          </a:ln>
        </p:spPr>
      </p:cxnSp>
      <p:pic>
        <p:nvPicPr>
          <p:cNvPr id="14" name="Google Shape;14;p1"/>
          <p:cNvPicPr preferRelativeResize="0"/>
          <p:nvPr/>
        </p:nvPicPr>
        <p:blipFill rotWithShape="1">
          <a:blip r:embed="rId13">
            <a:alphaModFix/>
          </a:blip>
          <a:srcRect/>
          <a:stretch/>
        </p:blipFill>
        <p:spPr>
          <a:xfrm>
            <a:off x="10747123" y="171507"/>
            <a:ext cx="737272" cy="614103"/>
          </a:xfrm>
          <a:prstGeom prst="rect">
            <a:avLst/>
          </a:prstGeom>
          <a:noFill/>
          <a:ln>
            <a:noFill/>
          </a:ln>
        </p:spPr>
      </p:pic>
      <p:pic>
        <p:nvPicPr>
          <p:cNvPr id="15" name="Google Shape;15;p1"/>
          <p:cNvPicPr preferRelativeResize="0"/>
          <p:nvPr/>
        </p:nvPicPr>
        <p:blipFill rotWithShape="1">
          <a:blip r:embed="rId14">
            <a:alphaModFix/>
          </a:blip>
          <a:srcRect/>
          <a:stretch/>
        </p:blipFill>
        <p:spPr>
          <a:xfrm>
            <a:off x="11525034" y="63232"/>
            <a:ext cx="569574" cy="380451"/>
          </a:xfrm>
          <a:prstGeom prst="rect">
            <a:avLst/>
          </a:prstGeom>
          <a:noFill/>
          <a:ln>
            <a:noFill/>
          </a:ln>
        </p:spPr>
      </p:pic>
      <p:pic>
        <p:nvPicPr>
          <p:cNvPr id="16" name="Google Shape;16;p1"/>
          <p:cNvPicPr preferRelativeResize="0"/>
          <p:nvPr/>
        </p:nvPicPr>
        <p:blipFill rotWithShape="1">
          <a:blip r:embed="rId15">
            <a:alphaModFix/>
          </a:blip>
          <a:srcRect/>
          <a:stretch/>
        </p:blipFill>
        <p:spPr>
          <a:xfrm>
            <a:off x="11588692" y="464264"/>
            <a:ext cx="470483" cy="471300"/>
          </a:xfrm>
          <a:prstGeom prst="rect">
            <a:avLst/>
          </a:prstGeom>
          <a:noFill/>
          <a:ln>
            <a:noFill/>
          </a:ln>
        </p:spPr>
      </p:pic>
      <p:pic>
        <p:nvPicPr>
          <p:cNvPr id="17" name="Google Shape;17;p1"/>
          <p:cNvPicPr preferRelativeResize="0"/>
          <p:nvPr/>
        </p:nvPicPr>
        <p:blipFill rotWithShape="1">
          <a:blip r:embed="rId16">
            <a:alphaModFix/>
          </a:blip>
          <a:srcRect/>
          <a:stretch/>
        </p:blipFill>
        <p:spPr>
          <a:xfrm>
            <a:off x="97392" y="41071"/>
            <a:ext cx="1258348" cy="857318"/>
          </a:xfrm>
          <a:prstGeom prst="rect">
            <a:avLst/>
          </a:prstGeom>
          <a:noFill/>
          <a:ln>
            <a:noFill/>
          </a:ln>
        </p:spPr>
      </p:pic>
      <p:pic>
        <p:nvPicPr>
          <p:cNvPr id="18" name="Google Shape;18;p1"/>
          <p:cNvPicPr preferRelativeResize="0"/>
          <p:nvPr/>
        </p:nvPicPr>
        <p:blipFill rotWithShape="1">
          <a:blip r:embed="rId17">
            <a:alphaModFix/>
          </a:blip>
          <a:srcRect/>
          <a:stretch/>
        </p:blipFill>
        <p:spPr>
          <a:xfrm>
            <a:off x="76202" y="6468272"/>
            <a:ext cx="1442720" cy="348657"/>
          </a:xfrm>
          <a:prstGeom prst="rect">
            <a:avLst/>
          </a:prstGeom>
          <a:noFill/>
          <a:ln>
            <a:noFill/>
          </a:ln>
        </p:spPr>
      </p:pic>
      <p:sp>
        <p:nvSpPr>
          <p:cNvPr id="19" name="Google Shape;19;p1"/>
          <p:cNvSpPr txBox="1"/>
          <p:nvPr/>
        </p:nvSpPr>
        <p:spPr>
          <a:xfrm>
            <a:off x="2446775" y="6577950"/>
            <a:ext cx="8199300" cy="281700"/>
          </a:xfrm>
          <a:prstGeom prst="rect">
            <a:avLst/>
          </a:prstGeom>
          <a:noFill/>
          <a:ln>
            <a:noFill/>
          </a:ln>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Recording may be in progress - By joining this telecon, you automatically consent to such recording.</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3"/>
          <p:cNvSpPr txBox="1">
            <a:spLocks noGrp="1"/>
          </p:cNvSpPr>
          <p:nvPr>
            <p:ph type="ctrTitle"/>
          </p:nvPr>
        </p:nvSpPr>
        <p:spPr>
          <a:xfrm>
            <a:off x="1524001" y="1122364"/>
            <a:ext cx="9144000" cy="2387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Manila Observatory CHECSM Site</a:t>
            </a:r>
            <a:endParaRPr/>
          </a:p>
        </p:txBody>
      </p:sp>
      <p:sp>
        <p:nvSpPr>
          <p:cNvPr id="99" name="Google Shape;99;p13"/>
          <p:cNvSpPr txBox="1">
            <a:spLocks noGrp="1"/>
          </p:cNvSpPr>
          <p:nvPr>
            <p:ph type="subTitle" idx="1"/>
          </p:nvPr>
        </p:nvSpPr>
        <p:spPr>
          <a:xfrm>
            <a:off x="952500" y="3602050"/>
            <a:ext cx="9715500" cy="16557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sz="2400"/>
              <a:t>James Bernard Simpas</a:t>
            </a:r>
            <a:r>
              <a:rPr lang="en-US" sz="2400">
                <a:solidFill>
                  <a:srgbClr val="0036A2"/>
                </a:solidFill>
              </a:rPr>
              <a:t>, Maria Obiminda Cambaliza,                   </a:t>
            </a:r>
            <a:r>
              <a:rPr lang="en-US" sz="2400"/>
              <a:t>Shane Marie Visaga</a:t>
            </a:r>
            <a:r>
              <a:rPr lang="en-US" sz="2400">
                <a:solidFill>
                  <a:srgbClr val="0036A2"/>
                </a:solidFill>
              </a:rPr>
              <a:t>, Larry Ger Aragon, Angela Monina Magnaye, Paola Angela Bañaga, Grace Betito, Faye Abigail Cruz,</a:t>
            </a:r>
            <a:r>
              <a:rPr lang="en-US" sz="2400"/>
              <a:t>                 </a:t>
            </a:r>
            <a:r>
              <a:rPr lang="en-US" sz="2400">
                <a:solidFill>
                  <a:srgbClr val="0036A2"/>
                </a:solidFill>
              </a:rPr>
              <a:t>Julie Mae Dado, </a:t>
            </a:r>
            <a:r>
              <a:rPr lang="en-US" sz="2400"/>
              <a:t>Marco Polo Ibañez, </a:t>
            </a:r>
            <a:r>
              <a:rPr lang="en-US" sz="2400">
                <a:solidFill>
                  <a:srgbClr val="0036A2"/>
                </a:solidFill>
              </a:rPr>
              <a:t>Lyndon Mark Olaguera,         </a:t>
            </a:r>
            <a:r>
              <a:rPr lang="en-US" sz="2400"/>
              <a:t> </a:t>
            </a:r>
            <a:r>
              <a:rPr lang="en-US" sz="2400">
                <a:solidFill>
                  <a:srgbClr val="0036A2"/>
                </a:solidFill>
              </a:rPr>
              <a:t>Leia Pauline Tonga, Vincent Topacio, Gemma Teresa Narisma+</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2"/>
          <p:cNvSpPr txBox="1"/>
          <p:nvPr/>
        </p:nvSpPr>
        <p:spPr>
          <a:xfrm>
            <a:off x="242625" y="957175"/>
            <a:ext cx="11712900" cy="45987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None/>
            </a:pPr>
            <a:endParaRPr sz="2400" i="1">
              <a:solidFill>
                <a:srgbClr val="0036A2"/>
              </a:solidFill>
            </a:endParaRPr>
          </a:p>
          <a:p>
            <a:pPr marL="457200" lvl="0" indent="-381000" algn="l" rtl="0">
              <a:lnSpc>
                <a:spcPct val="100000"/>
              </a:lnSpc>
              <a:spcBef>
                <a:spcPts val="0"/>
              </a:spcBef>
              <a:spcAft>
                <a:spcPts val="0"/>
              </a:spcAft>
              <a:buClr>
                <a:srgbClr val="0036A2"/>
              </a:buClr>
              <a:buSzPts val="2400"/>
              <a:buAutoNum type="arabicPeriod"/>
            </a:pPr>
            <a:r>
              <a:rPr lang="en-US" sz="2400">
                <a:solidFill>
                  <a:srgbClr val="0036A2"/>
                </a:solidFill>
              </a:rPr>
              <a:t>Clouds and Pollution</a:t>
            </a:r>
            <a:endParaRPr sz="2400">
              <a:solidFill>
                <a:srgbClr val="0036A2"/>
              </a:solidFill>
            </a:endParaRPr>
          </a:p>
          <a:p>
            <a:pPr marL="914400" lvl="1" indent="-381000" algn="l" rtl="0">
              <a:lnSpc>
                <a:spcPct val="100000"/>
              </a:lnSpc>
              <a:spcBef>
                <a:spcPts val="0"/>
              </a:spcBef>
              <a:spcAft>
                <a:spcPts val="0"/>
              </a:spcAft>
              <a:buClr>
                <a:srgbClr val="0036A2"/>
              </a:buClr>
              <a:buSzPts val="2400"/>
              <a:buAutoNum type="alphaLcPeriod"/>
            </a:pPr>
            <a:r>
              <a:rPr lang="en-US" sz="2400" b="1">
                <a:solidFill>
                  <a:srgbClr val="0036A2"/>
                </a:solidFill>
              </a:rPr>
              <a:t>Cirrus Clouds</a:t>
            </a:r>
            <a:endParaRPr sz="2400" b="1">
              <a:solidFill>
                <a:srgbClr val="0036A2"/>
              </a:solidFill>
            </a:endParaRPr>
          </a:p>
          <a:p>
            <a:pPr marL="914400" lvl="1" indent="-381000" algn="l" rtl="0">
              <a:lnSpc>
                <a:spcPct val="100000"/>
              </a:lnSpc>
              <a:spcBef>
                <a:spcPts val="0"/>
              </a:spcBef>
              <a:spcAft>
                <a:spcPts val="0"/>
              </a:spcAft>
              <a:buClr>
                <a:srgbClr val="0036A2"/>
              </a:buClr>
              <a:buSzPts val="2400"/>
              <a:buAutoNum type="alphaLcPeriod"/>
            </a:pPr>
            <a:r>
              <a:rPr lang="en-US" sz="2400">
                <a:solidFill>
                  <a:srgbClr val="0036A2"/>
                </a:solidFill>
              </a:rPr>
              <a:t>Manila </a:t>
            </a:r>
            <a:r>
              <a:rPr lang="en-US" sz="2400" b="1">
                <a:solidFill>
                  <a:srgbClr val="0036A2"/>
                </a:solidFill>
              </a:rPr>
              <a:t>PBL Height</a:t>
            </a:r>
            <a:endParaRPr sz="2400" b="1">
              <a:solidFill>
                <a:srgbClr val="0036A2"/>
              </a:solidFill>
            </a:endParaRPr>
          </a:p>
          <a:p>
            <a:pPr marL="914400" lvl="1" indent="-381000" algn="l" rtl="0">
              <a:lnSpc>
                <a:spcPct val="100000"/>
              </a:lnSpc>
              <a:spcBef>
                <a:spcPts val="0"/>
              </a:spcBef>
              <a:spcAft>
                <a:spcPts val="0"/>
              </a:spcAft>
              <a:buClr>
                <a:srgbClr val="0036A2"/>
              </a:buClr>
              <a:buSzPts val="2400"/>
              <a:buAutoNum type="alphaLcPeriod"/>
            </a:pPr>
            <a:r>
              <a:rPr lang="en-US" sz="2400">
                <a:solidFill>
                  <a:srgbClr val="0036A2"/>
                </a:solidFill>
              </a:rPr>
              <a:t>Factors affecting </a:t>
            </a:r>
            <a:r>
              <a:rPr lang="en-US" sz="2400" b="1">
                <a:solidFill>
                  <a:srgbClr val="0036A2"/>
                </a:solidFill>
              </a:rPr>
              <a:t>Surface Aerosol Loading </a:t>
            </a:r>
            <a:endParaRPr sz="2400">
              <a:solidFill>
                <a:srgbClr val="0036A2"/>
              </a:solidFill>
            </a:endParaRPr>
          </a:p>
          <a:p>
            <a:pPr marL="457200" lvl="0" indent="-381000" algn="l" rtl="0">
              <a:lnSpc>
                <a:spcPct val="100000"/>
              </a:lnSpc>
              <a:spcBef>
                <a:spcPts val="0"/>
              </a:spcBef>
              <a:spcAft>
                <a:spcPts val="0"/>
              </a:spcAft>
              <a:buClr>
                <a:srgbClr val="0036A2"/>
              </a:buClr>
              <a:buSzPts val="2400"/>
              <a:buAutoNum type="arabicPeriod"/>
            </a:pPr>
            <a:r>
              <a:rPr lang="en-US" sz="2400">
                <a:solidFill>
                  <a:srgbClr val="0036A2"/>
                </a:solidFill>
              </a:rPr>
              <a:t>Monsoon Meteorology and Convection:</a:t>
            </a:r>
            <a:endParaRPr sz="2400">
              <a:solidFill>
                <a:srgbClr val="0036A2"/>
              </a:solidFill>
            </a:endParaRPr>
          </a:p>
          <a:p>
            <a:pPr marL="914400" lvl="1" indent="-381000" algn="l" rtl="0">
              <a:lnSpc>
                <a:spcPct val="100000"/>
              </a:lnSpc>
              <a:spcBef>
                <a:spcPts val="0"/>
              </a:spcBef>
              <a:spcAft>
                <a:spcPts val="0"/>
              </a:spcAft>
              <a:buClr>
                <a:srgbClr val="0036A2"/>
              </a:buClr>
              <a:buSzPts val="2400"/>
              <a:buAutoNum type="alphaLcPeriod"/>
            </a:pPr>
            <a:r>
              <a:rPr lang="en-US" sz="2400" b="1">
                <a:solidFill>
                  <a:srgbClr val="0036A2"/>
                </a:solidFill>
              </a:rPr>
              <a:t>Disdrometer</a:t>
            </a:r>
            <a:r>
              <a:rPr lang="en-US" sz="2400">
                <a:solidFill>
                  <a:srgbClr val="0036A2"/>
                </a:solidFill>
              </a:rPr>
              <a:t> </a:t>
            </a:r>
            <a:r>
              <a:rPr lang="en-US" sz="2400" b="1">
                <a:solidFill>
                  <a:srgbClr val="0036A2"/>
                </a:solidFill>
              </a:rPr>
              <a:t>Rainfall Characteristics </a:t>
            </a:r>
            <a:endParaRPr sz="2400" b="1">
              <a:solidFill>
                <a:srgbClr val="0036A2"/>
              </a:solidFill>
            </a:endParaRPr>
          </a:p>
          <a:p>
            <a:pPr marL="457200" lvl="0" indent="-381000" algn="l" rtl="0">
              <a:lnSpc>
                <a:spcPct val="115000"/>
              </a:lnSpc>
              <a:spcBef>
                <a:spcPts val="0"/>
              </a:spcBef>
              <a:spcAft>
                <a:spcPts val="0"/>
              </a:spcAft>
              <a:buClr>
                <a:srgbClr val="0036A2"/>
              </a:buClr>
              <a:buSzPts val="2400"/>
              <a:buAutoNum type="arabicPeriod"/>
            </a:pPr>
            <a:r>
              <a:rPr lang="en-US" sz="2400">
                <a:solidFill>
                  <a:srgbClr val="0036A2"/>
                </a:solidFill>
              </a:rPr>
              <a:t>Radiation Measurements: Applications in Forecasting </a:t>
            </a:r>
            <a:br>
              <a:rPr lang="en-US" sz="2400">
                <a:solidFill>
                  <a:srgbClr val="0036A2"/>
                </a:solidFill>
              </a:rPr>
            </a:br>
            <a:r>
              <a:rPr lang="en-US" sz="2400">
                <a:solidFill>
                  <a:srgbClr val="0036A2"/>
                </a:solidFill>
              </a:rPr>
              <a:t>(Energy, Climate and Weather)</a:t>
            </a:r>
            <a:endParaRPr sz="2400">
              <a:solidFill>
                <a:srgbClr val="0036A2"/>
              </a:solidFill>
            </a:endParaRPr>
          </a:p>
          <a:p>
            <a:pPr marL="914400" lvl="1" indent="-381000" algn="l" rtl="0">
              <a:lnSpc>
                <a:spcPct val="115000"/>
              </a:lnSpc>
              <a:spcBef>
                <a:spcPts val="0"/>
              </a:spcBef>
              <a:spcAft>
                <a:spcPts val="0"/>
              </a:spcAft>
              <a:buClr>
                <a:srgbClr val="0036A2"/>
              </a:buClr>
              <a:buSzPts val="2400"/>
              <a:buAutoNum type="alphaLcPeriod"/>
            </a:pPr>
            <a:r>
              <a:rPr lang="en-US" sz="2400">
                <a:solidFill>
                  <a:srgbClr val="0036A2"/>
                </a:solidFill>
              </a:rPr>
              <a:t>Using the </a:t>
            </a:r>
            <a:r>
              <a:rPr lang="en-US" sz="2400" b="1">
                <a:solidFill>
                  <a:srgbClr val="0036A2"/>
                </a:solidFill>
              </a:rPr>
              <a:t>broadband SPN data</a:t>
            </a:r>
            <a:r>
              <a:rPr lang="en-US" sz="2400">
                <a:solidFill>
                  <a:srgbClr val="0036A2"/>
                </a:solidFill>
              </a:rPr>
              <a:t> for the Wet Bulb Globe Temperature (WBGT) </a:t>
            </a:r>
            <a:r>
              <a:rPr lang="en-US" sz="2400" b="1">
                <a:solidFill>
                  <a:srgbClr val="0036A2"/>
                </a:solidFill>
              </a:rPr>
              <a:t>Heat Stress Index </a:t>
            </a:r>
            <a:endParaRPr sz="2400" b="1" i="1">
              <a:solidFill>
                <a:srgbClr val="0036A2"/>
              </a:solidFill>
            </a:endParaRPr>
          </a:p>
          <a:p>
            <a:pPr marL="914400" lvl="1" indent="-381000" algn="l" rtl="0">
              <a:lnSpc>
                <a:spcPct val="115000"/>
              </a:lnSpc>
              <a:spcBef>
                <a:spcPts val="0"/>
              </a:spcBef>
              <a:spcAft>
                <a:spcPts val="0"/>
              </a:spcAft>
              <a:buClr>
                <a:srgbClr val="0036A2"/>
              </a:buClr>
              <a:buSzPts val="2400"/>
              <a:buAutoNum type="alphaLcPeriod"/>
            </a:pPr>
            <a:r>
              <a:rPr lang="en-US" sz="2400">
                <a:solidFill>
                  <a:srgbClr val="0036A2"/>
                </a:solidFill>
              </a:rPr>
              <a:t>Validation of </a:t>
            </a:r>
            <a:r>
              <a:rPr lang="en-US" sz="2400" b="1">
                <a:solidFill>
                  <a:srgbClr val="0036A2"/>
                </a:solidFill>
              </a:rPr>
              <a:t>WRF-Solar Forecasts</a:t>
            </a:r>
            <a:r>
              <a:rPr lang="en-US" sz="2400">
                <a:solidFill>
                  <a:srgbClr val="0036A2"/>
                </a:solidFill>
              </a:rPr>
              <a:t> over Manila Observatory using the broadband SPN data for clear and cloudy sky cases</a:t>
            </a:r>
            <a:endParaRPr sz="2400">
              <a:solidFill>
                <a:srgbClr val="0036A2"/>
              </a:solidFill>
            </a:endParaRPr>
          </a:p>
        </p:txBody>
      </p:sp>
      <p:sp>
        <p:nvSpPr>
          <p:cNvPr id="222" name="Google Shape;222;p22"/>
          <p:cNvSpPr txBox="1">
            <a:spLocks noGrp="1"/>
          </p:cNvSpPr>
          <p:nvPr>
            <p:ph type="title"/>
          </p:nvPr>
        </p:nvSpPr>
        <p:spPr>
          <a:xfrm>
            <a:off x="1520001" y="-1"/>
            <a:ext cx="9158100" cy="956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36A2"/>
              </a:buClr>
              <a:buSzPts val="3599"/>
              <a:buFont typeface="Arial"/>
              <a:buNone/>
            </a:pPr>
            <a:r>
              <a:rPr lang="en-US"/>
              <a:t>Manila Observatory CHECSM Research</a:t>
            </a:r>
            <a:endParaRPr/>
          </a:p>
        </p:txBody>
      </p:sp>
      <p:sp>
        <p:nvSpPr>
          <p:cNvPr id="223" name="Google Shape;223;p22"/>
          <p:cNvSpPr txBox="1">
            <a:spLocks noGrp="1"/>
          </p:cNvSpPr>
          <p:nvPr>
            <p:ph type="sldNum" idx="12"/>
          </p:nvPr>
        </p:nvSpPr>
        <p:spPr>
          <a:xfrm>
            <a:off x="9215120" y="6356350"/>
            <a:ext cx="2138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4"/>
          <p:cNvSpPr txBox="1"/>
          <p:nvPr/>
        </p:nvSpPr>
        <p:spPr>
          <a:xfrm>
            <a:off x="498500" y="1229175"/>
            <a:ext cx="10746300" cy="4587000"/>
          </a:xfrm>
          <a:prstGeom prst="rect">
            <a:avLst/>
          </a:prstGeom>
          <a:noFill/>
          <a:ln>
            <a:noFill/>
          </a:ln>
        </p:spPr>
        <p:txBody>
          <a:bodyPr spcFirstLastPara="1" wrap="square" lIns="91425" tIns="91425" rIns="91425" bIns="91425" anchor="t" anchorCtr="0">
            <a:spAutoFit/>
          </a:bodyPr>
          <a:lstStyle/>
          <a:p>
            <a:pPr marL="457200" lvl="0" indent="-368300" algn="l" rtl="0">
              <a:lnSpc>
                <a:spcPct val="150000"/>
              </a:lnSpc>
              <a:spcBef>
                <a:spcPts val="0"/>
              </a:spcBef>
              <a:spcAft>
                <a:spcPts val="0"/>
              </a:spcAft>
              <a:buClr>
                <a:srgbClr val="0036A2"/>
              </a:buClr>
              <a:buSzPts val="2200"/>
              <a:buChar char="●"/>
            </a:pPr>
            <a:r>
              <a:rPr lang="en-US" sz="2200">
                <a:solidFill>
                  <a:srgbClr val="0036A2"/>
                </a:solidFill>
              </a:rPr>
              <a:t>Jul 2018 - U of Arizona team MOUDI installation and training of MO researchers</a:t>
            </a:r>
            <a:endParaRPr sz="2200">
              <a:solidFill>
                <a:srgbClr val="0036A2"/>
              </a:solidFill>
            </a:endParaRPr>
          </a:p>
          <a:p>
            <a:pPr marL="457200" lvl="0" indent="-368300" algn="l" rtl="0">
              <a:lnSpc>
                <a:spcPct val="150000"/>
              </a:lnSpc>
              <a:spcBef>
                <a:spcPts val="0"/>
              </a:spcBef>
              <a:spcAft>
                <a:spcPts val="0"/>
              </a:spcAft>
              <a:buClr>
                <a:srgbClr val="0036A2"/>
              </a:buClr>
              <a:buSzPts val="2200"/>
              <a:buChar char="●"/>
            </a:pPr>
            <a:r>
              <a:rPr lang="en-US" sz="2200">
                <a:solidFill>
                  <a:srgbClr val="0036A2"/>
                </a:solidFill>
              </a:rPr>
              <a:t>Sep 2018 - Betsy Reid with US-NRL and U of Colorado instruments</a:t>
            </a:r>
            <a:endParaRPr sz="2200">
              <a:solidFill>
                <a:srgbClr val="0036A2"/>
              </a:solidFill>
            </a:endParaRPr>
          </a:p>
          <a:p>
            <a:pPr marL="457200" lvl="0" indent="-368300" algn="l" rtl="0">
              <a:lnSpc>
                <a:spcPct val="150000"/>
              </a:lnSpc>
              <a:spcBef>
                <a:spcPts val="0"/>
              </a:spcBef>
              <a:spcAft>
                <a:spcPts val="0"/>
              </a:spcAft>
              <a:buClr>
                <a:srgbClr val="0036A2"/>
              </a:buClr>
              <a:buSzPts val="2200"/>
              <a:buChar char="●"/>
            </a:pPr>
            <a:r>
              <a:rPr lang="en-US" sz="2200">
                <a:solidFill>
                  <a:srgbClr val="0036A2"/>
                </a:solidFill>
              </a:rPr>
              <a:t>Dec 2018 - Ilya Razenkov UW-HSRL installation</a:t>
            </a:r>
            <a:endParaRPr sz="2200">
              <a:solidFill>
                <a:srgbClr val="0036A2"/>
              </a:solidFill>
            </a:endParaRPr>
          </a:p>
          <a:p>
            <a:pPr marL="457200" lvl="0" indent="-368300" algn="l" rtl="0">
              <a:lnSpc>
                <a:spcPct val="150000"/>
              </a:lnSpc>
              <a:spcBef>
                <a:spcPts val="0"/>
              </a:spcBef>
              <a:spcAft>
                <a:spcPts val="0"/>
              </a:spcAft>
              <a:buClr>
                <a:srgbClr val="0036A2"/>
              </a:buClr>
              <a:buSzPts val="2200"/>
              <a:buChar char="●"/>
            </a:pPr>
            <a:r>
              <a:rPr lang="en-US" sz="2200">
                <a:solidFill>
                  <a:srgbClr val="0036A2"/>
                </a:solidFill>
              </a:rPr>
              <a:t>Jun 2019 - UC-Davis DRUM Sampler </a:t>
            </a:r>
            <a:endParaRPr sz="2200">
              <a:solidFill>
                <a:srgbClr val="0036A2"/>
              </a:solidFill>
            </a:endParaRPr>
          </a:p>
          <a:p>
            <a:pPr marL="457200" lvl="0" indent="-368300" algn="l" rtl="0">
              <a:lnSpc>
                <a:spcPct val="150000"/>
              </a:lnSpc>
              <a:spcBef>
                <a:spcPts val="0"/>
              </a:spcBef>
              <a:spcAft>
                <a:spcPts val="0"/>
              </a:spcAft>
              <a:buClr>
                <a:srgbClr val="0036A2"/>
              </a:buClr>
              <a:buSzPts val="2200"/>
              <a:buChar char="●"/>
            </a:pPr>
            <a:r>
              <a:rPr lang="en-US" sz="2200">
                <a:solidFill>
                  <a:srgbClr val="0036A2"/>
                </a:solidFill>
              </a:rPr>
              <a:t>Aug - Oct 2019 - CAMP2Ex </a:t>
            </a:r>
            <a:endParaRPr sz="2200">
              <a:solidFill>
                <a:srgbClr val="0036A2"/>
              </a:solidFill>
            </a:endParaRPr>
          </a:p>
          <a:p>
            <a:pPr marL="457200" lvl="0" indent="-368300" algn="l" rtl="0">
              <a:lnSpc>
                <a:spcPct val="150000"/>
              </a:lnSpc>
              <a:spcBef>
                <a:spcPts val="0"/>
              </a:spcBef>
              <a:spcAft>
                <a:spcPts val="0"/>
              </a:spcAft>
              <a:buClr>
                <a:srgbClr val="0036A2"/>
              </a:buClr>
              <a:buSzPts val="2200"/>
              <a:buChar char="●"/>
            </a:pPr>
            <a:r>
              <a:rPr lang="en-US" sz="2200">
                <a:solidFill>
                  <a:srgbClr val="0036A2"/>
                </a:solidFill>
              </a:rPr>
              <a:t>Jun 2020 - HSRL last measurements (pack-up and return TBA)</a:t>
            </a:r>
            <a:endParaRPr sz="2200">
              <a:solidFill>
                <a:srgbClr val="0036A2"/>
              </a:solidFill>
            </a:endParaRPr>
          </a:p>
          <a:p>
            <a:pPr marL="457200" lvl="0" indent="-368300" algn="l" rtl="0">
              <a:lnSpc>
                <a:spcPct val="150000"/>
              </a:lnSpc>
              <a:spcBef>
                <a:spcPts val="0"/>
              </a:spcBef>
              <a:spcAft>
                <a:spcPts val="0"/>
              </a:spcAft>
              <a:buClr>
                <a:srgbClr val="0036A2"/>
              </a:buClr>
              <a:buSzPts val="2200"/>
              <a:buChar char="●"/>
            </a:pPr>
            <a:r>
              <a:rPr lang="en-US" sz="2200">
                <a:solidFill>
                  <a:srgbClr val="0036A2"/>
                </a:solidFill>
              </a:rPr>
              <a:t>Jun 2021 - MOUDI ship back to U of Arizona</a:t>
            </a:r>
            <a:endParaRPr sz="2200">
              <a:solidFill>
                <a:srgbClr val="0036A2"/>
              </a:solidFill>
            </a:endParaRPr>
          </a:p>
          <a:p>
            <a:pPr marL="457200" lvl="0" indent="-368300" algn="l" rtl="0">
              <a:lnSpc>
                <a:spcPct val="150000"/>
              </a:lnSpc>
              <a:spcBef>
                <a:spcPts val="0"/>
              </a:spcBef>
              <a:spcAft>
                <a:spcPts val="0"/>
              </a:spcAft>
              <a:buClr>
                <a:srgbClr val="0036A2"/>
              </a:buClr>
              <a:buSzPts val="2200"/>
              <a:buChar char="●"/>
            </a:pPr>
            <a:r>
              <a:rPr lang="en-US" sz="2200">
                <a:solidFill>
                  <a:srgbClr val="0036A2"/>
                </a:solidFill>
              </a:rPr>
              <a:t>Ongoing measurements for most deployed instruments </a:t>
            </a:r>
            <a:endParaRPr sz="2200">
              <a:solidFill>
                <a:srgbClr val="0036A2"/>
              </a:solidFill>
            </a:endParaRPr>
          </a:p>
          <a:p>
            <a:pPr marL="457200" lvl="0" indent="0" algn="l" rtl="0">
              <a:lnSpc>
                <a:spcPct val="150000"/>
              </a:lnSpc>
              <a:spcBef>
                <a:spcPts val="0"/>
              </a:spcBef>
              <a:spcAft>
                <a:spcPts val="0"/>
              </a:spcAft>
              <a:buNone/>
            </a:pPr>
            <a:endParaRPr sz="2200">
              <a:solidFill>
                <a:srgbClr val="0036A2"/>
              </a:solidFill>
            </a:endParaRPr>
          </a:p>
        </p:txBody>
      </p:sp>
      <p:sp>
        <p:nvSpPr>
          <p:cNvPr id="105" name="Google Shape;105;p14"/>
          <p:cNvSpPr txBox="1">
            <a:spLocks noGrp="1"/>
          </p:cNvSpPr>
          <p:nvPr>
            <p:ph type="title"/>
          </p:nvPr>
        </p:nvSpPr>
        <p:spPr>
          <a:xfrm>
            <a:off x="1520001" y="-1"/>
            <a:ext cx="9158100" cy="956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36A2"/>
              </a:buClr>
              <a:buSzPts val="3599"/>
              <a:buFont typeface="Arial"/>
              <a:buNone/>
            </a:pPr>
            <a:r>
              <a:rPr lang="en-US" sz="3200"/>
              <a:t>CHECSM Overview: History &amp; Instrument Status</a:t>
            </a:r>
            <a:endParaRPr sz="3200">
              <a:solidFill>
                <a:srgbClr val="0036A2"/>
              </a:solidFill>
            </a:endParaRPr>
          </a:p>
        </p:txBody>
      </p:sp>
      <p:sp>
        <p:nvSpPr>
          <p:cNvPr id="106" name="Google Shape;106;p14"/>
          <p:cNvSpPr txBox="1">
            <a:spLocks noGrp="1"/>
          </p:cNvSpPr>
          <p:nvPr>
            <p:ph type="sldNum" idx="12"/>
          </p:nvPr>
        </p:nvSpPr>
        <p:spPr>
          <a:xfrm>
            <a:off x="9215120" y="6356350"/>
            <a:ext cx="2138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txBox="1"/>
          <p:nvPr/>
        </p:nvSpPr>
        <p:spPr>
          <a:xfrm>
            <a:off x="242625" y="957175"/>
            <a:ext cx="11712900" cy="45987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None/>
            </a:pPr>
            <a:endParaRPr sz="2400" i="1">
              <a:solidFill>
                <a:srgbClr val="0036A2"/>
              </a:solidFill>
            </a:endParaRPr>
          </a:p>
          <a:p>
            <a:pPr marL="457200" lvl="0" indent="-381000" algn="l" rtl="0">
              <a:lnSpc>
                <a:spcPct val="100000"/>
              </a:lnSpc>
              <a:spcBef>
                <a:spcPts val="0"/>
              </a:spcBef>
              <a:spcAft>
                <a:spcPts val="0"/>
              </a:spcAft>
              <a:buClr>
                <a:srgbClr val="0036A2"/>
              </a:buClr>
              <a:buSzPts val="2400"/>
              <a:buAutoNum type="arabicPeriod"/>
            </a:pPr>
            <a:r>
              <a:rPr lang="en-US" sz="2400">
                <a:solidFill>
                  <a:srgbClr val="0036A2"/>
                </a:solidFill>
              </a:rPr>
              <a:t>Clouds and Pollution</a:t>
            </a:r>
            <a:endParaRPr sz="2400">
              <a:solidFill>
                <a:srgbClr val="0036A2"/>
              </a:solidFill>
            </a:endParaRPr>
          </a:p>
          <a:p>
            <a:pPr marL="914400" lvl="1" indent="-381000" algn="l" rtl="0">
              <a:lnSpc>
                <a:spcPct val="100000"/>
              </a:lnSpc>
              <a:spcBef>
                <a:spcPts val="0"/>
              </a:spcBef>
              <a:spcAft>
                <a:spcPts val="0"/>
              </a:spcAft>
              <a:buClr>
                <a:srgbClr val="0036A2"/>
              </a:buClr>
              <a:buSzPts val="2400"/>
              <a:buAutoNum type="alphaLcPeriod"/>
            </a:pPr>
            <a:r>
              <a:rPr lang="en-US" sz="2400" b="1">
                <a:solidFill>
                  <a:srgbClr val="0036A2"/>
                </a:solidFill>
              </a:rPr>
              <a:t>Cirrus Clouds</a:t>
            </a:r>
            <a:endParaRPr sz="2400" b="1">
              <a:solidFill>
                <a:srgbClr val="0036A2"/>
              </a:solidFill>
            </a:endParaRPr>
          </a:p>
          <a:p>
            <a:pPr marL="914400" lvl="1" indent="-381000" algn="l" rtl="0">
              <a:lnSpc>
                <a:spcPct val="100000"/>
              </a:lnSpc>
              <a:spcBef>
                <a:spcPts val="0"/>
              </a:spcBef>
              <a:spcAft>
                <a:spcPts val="0"/>
              </a:spcAft>
              <a:buClr>
                <a:srgbClr val="0036A2"/>
              </a:buClr>
              <a:buSzPts val="2400"/>
              <a:buAutoNum type="alphaLcPeriod"/>
            </a:pPr>
            <a:r>
              <a:rPr lang="en-US" sz="2400">
                <a:solidFill>
                  <a:srgbClr val="0036A2"/>
                </a:solidFill>
              </a:rPr>
              <a:t>Manila </a:t>
            </a:r>
            <a:r>
              <a:rPr lang="en-US" sz="2400" b="1">
                <a:solidFill>
                  <a:srgbClr val="0036A2"/>
                </a:solidFill>
              </a:rPr>
              <a:t>PBL Height</a:t>
            </a:r>
            <a:endParaRPr sz="2400" b="1">
              <a:solidFill>
                <a:srgbClr val="0036A2"/>
              </a:solidFill>
            </a:endParaRPr>
          </a:p>
          <a:p>
            <a:pPr marL="914400" lvl="1" indent="-381000" algn="l" rtl="0">
              <a:lnSpc>
                <a:spcPct val="100000"/>
              </a:lnSpc>
              <a:spcBef>
                <a:spcPts val="0"/>
              </a:spcBef>
              <a:spcAft>
                <a:spcPts val="0"/>
              </a:spcAft>
              <a:buClr>
                <a:srgbClr val="0036A2"/>
              </a:buClr>
              <a:buSzPts val="2400"/>
              <a:buAutoNum type="alphaLcPeriod"/>
            </a:pPr>
            <a:r>
              <a:rPr lang="en-US" sz="2400">
                <a:solidFill>
                  <a:srgbClr val="0036A2"/>
                </a:solidFill>
              </a:rPr>
              <a:t>Factors affecting </a:t>
            </a:r>
            <a:r>
              <a:rPr lang="en-US" sz="2400" b="1">
                <a:solidFill>
                  <a:srgbClr val="0036A2"/>
                </a:solidFill>
              </a:rPr>
              <a:t>Surface Aerosol Loading </a:t>
            </a:r>
            <a:endParaRPr sz="2400">
              <a:solidFill>
                <a:srgbClr val="0036A2"/>
              </a:solidFill>
            </a:endParaRPr>
          </a:p>
          <a:p>
            <a:pPr marL="457200" lvl="0" indent="-381000" algn="l" rtl="0">
              <a:lnSpc>
                <a:spcPct val="100000"/>
              </a:lnSpc>
              <a:spcBef>
                <a:spcPts val="0"/>
              </a:spcBef>
              <a:spcAft>
                <a:spcPts val="0"/>
              </a:spcAft>
              <a:buClr>
                <a:srgbClr val="0036A2"/>
              </a:buClr>
              <a:buSzPts val="2400"/>
              <a:buAutoNum type="arabicPeriod"/>
            </a:pPr>
            <a:r>
              <a:rPr lang="en-US" sz="2400">
                <a:solidFill>
                  <a:srgbClr val="0036A2"/>
                </a:solidFill>
              </a:rPr>
              <a:t>Monsoon Meteorology and Convection:</a:t>
            </a:r>
            <a:endParaRPr sz="2400">
              <a:solidFill>
                <a:srgbClr val="0036A2"/>
              </a:solidFill>
            </a:endParaRPr>
          </a:p>
          <a:p>
            <a:pPr marL="914400" lvl="1" indent="-381000" algn="l" rtl="0">
              <a:lnSpc>
                <a:spcPct val="100000"/>
              </a:lnSpc>
              <a:spcBef>
                <a:spcPts val="0"/>
              </a:spcBef>
              <a:spcAft>
                <a:spcPts val="0"/>
              </a:spcAft>
              <a:buClr>
                <a:srgbClr val="0036A2"/>
              </a:buClr>
              <a:buSzPts val="2400"/>
              <a:buAutoNum type="alphaLcPeriod"/>
            </a:pPr>
            <a:r>
              <a:rPr lang="en-US" sz="2400" b="1">
                <a:solidFill>
                  <a:srgbClr val="0036A2"/>
                </a:solidFill>
              </a:rPr>
              <a:t>Disdrometer</a:t>
            </a:r>
            <a:r>
              <a:rPr lang="en-US" sz="2400">
                <a:solidFill>
                  <a:srgbClr val="0036A2"/>
                </a:solidFill>
              </a:rPr>
              <a:t> </a:t>
            </a:r>
            <a:r>
              <a:rPr lang="en-US" sz="2400" b="1">
                <a:solidFill>
                  <a:srgbClr val="0036A2"/>
                </a:solidFill>
              </a:rPr>
              <a:t>Rainfall Characteristics </a:t>
            </a:r>
            <a:endParaRPr sz="2400" b="1">
              <a:solidFill>
                <a:srgbClr val="0036A2"/>
              </a:solidFill>
            </a:endParaRPr>
          </a:p>
          <a:p>
            <a:pPr marL="457200" lvl="0" indent="-381000" algn="l" rtl="0">
              <a:lnSpc>
                <a:spcPct val="115000"/>
              </a:lnSpc>
              <a:spcBef>
                <a:spcPts val="0"/>
              </a:spcBef>
              <a:spcAft>
                <a:spcPts val="0"/>
              </a:spcAft>
              <a:buClr>
                <a:srgbClr val="0036A2"/>
              </a:buClr>
              <a:buSzPts val="2400"/>
              <a:buAutoNum type="arabicPeriod"/>
            </a:pPr>
            <a:r>
              <a:rPr lang="en-US" sz="2400">
                <a:solidFill>
                  <a:srgbClr val="0036A2"/>
                </a:solidFill>
              </a:rPr>
              <a:t>Radiation Measurements: Applications in Forecasting </a:t>
            </a:r>
            <a:br>
              <a:rPr lang="en-US" sz="2400">
                <a:solidFill>
                  <a:srgbClr val="0036A2"/>
                </a:solidFill>
              </a:rPr>
            </a:br>
            <a:r>
              <a:rPr lang="en-US" sz="2400">
                <a:solidFill>
                  <a:srgbClr val="0036A2"/>
                </a:solidFill>
              </a:rPr>
              <a:t>(Energy, Climate and Weather)</a:t>
            </a:r>
            <a:endParaRPr sz="2400">
              <a:solidFill>
                <a:srgbClr val="0036A2"/>
              </a:solidFill>
            </a:endParaRPr>
          </a:p>
          <a:p>
            <a:pPr marL="914400" lvl="1" indent="-381000" algn="l" rtl="0">
              <a:lnSpc>
                <a:spcPct val="115000"/>
              </a:lnSpc>
              <a:spcBef>
                <a:spcPts val="0"/>
              </a:spcBef>
              <a:spcAft>
                <a:spcPts val="0"/>
              </a:spcAft>
              <a:buClr>
                <a:srgbClr val="0036A2"/>
              </a:buClr>
              <a:buSzPts val="2400"/>
              <a:buAutoNum type="alphaLcPeriod"/>
            </a:pPr>
            <a:r>
              <a:rPr lang="en-US" sz="2400">
                <a:solidFill>
                  <a:srgbClr val="0036A2"/>
                </a:solidFill>
              </a:rPr>
              <a:t>Using the </a:t>
            </a:r>
            <a:r>
              <a:rPr lang="en-US" sz="2400" b="1">
                <a:solidFill>
                  <a:srgbClr val="0036A2"/>
                </a:solidFill>
              </a:rPr>
              <a:t>broadband SPN data</a:t>
            </a:r>
            <a:r>
              <a:rPr lang="en-US" sz="2400">
                <a:solidFill>
                  <a:srgbClr val="0036A2"/>
                </a:solidFill>
              </a:rPr>
              <a:t> for the Wet Bulb Globe Temperature (WBGT) </a:t>
            </a:r>
            <a:r>
              <a:rPr lang="en-US" sz="2400" b="1">
                <a:solidFill>
                  <a:srgbClr val="0036A2"/>
                </a:solidFill>
              </a:rPr>
              <a:t>Heat Stress Index </a:t>
            </a:r>
            <a:endParaRPr sz="2400" b="1" i="1">
              <a:solidFill>
                <a:srgbClr val="0036A2"/>
              </a:solidFill>
            </a:endParaRPr>
          </a:p>
          <a:p>
            <a:pPr marL="914400" lvl="1" indent="-381000" algn="l" rtl="0">
              <a:lnSpc>
                <a:spcPct val="115000"/>
              </a:lnSpc>
              <a:spcBef>
                <a:spcPts val="0"/>
              </a:spcBef>
              <a:spcAft>
                <a:spcPts val="0"/>
              </a:spcAft>
              <a:buClr>
                <a:srgbClr val="0036A2"/>
              </a:buClr>
              <a:buSzPts val="2400"/>
              <a:buAutoNum type="alphaLcPeriod"/>
            </a:pPr>
            <a:r>
              <a:rPr lang="en-US" sz="2400">
                <a:solidFill>
                  <a:srgbClr val="0036A2"/>
                </a:solidFill>
              </a:rPr>
              <a:t>Validation of </a:t>
            </a:r>
            <a:r>
              <a:rPr lang="en-US" sz="2400" b="1">
                <a:solidFill>
                  <a:srgbClr val="0036A2"/>
                </a:solidFill>
              </a:rPr>
              <a:t>WRF-Solar Forecasts</a:t>
            </a:r>
            <a:r>
              <a:rPr lang="en-US" sz="2400">
                <a:solidFill>
                  <a:srgbClr val="0036A2"/>
                </a:solidFill>
              </a:rPr>
              <a:t> over Manila Observatory using the broadband SPN data for clear and cloudy sky cases</a:t>
            </a:r>
            <a:endParaRPr sz="2400">
              <a:solidFill>
                <a:srgbClr val="0036A2"/>
              </a:solidFill>
            </a:endParaRPr>
          </a:p>
        </p:txBody>
      </p:sp>
      <p:sp>
        <p:nvSpPr>
          <p:cNvPr id="112" name="Google Shape;112;p15"/>
          <p:cNvSpPr txBox="1">
            <a:spLocks noGrp="1"/>
          </p:cNvSpPr>
          <p:nvPr>
            <p:ph type="title"/>
          </p:nvPr>
        </p:nvSpPr>
        <p:spPr>
          <a:xfrm>
            <a:off x="1520001" y="-1"/>
            <a:ext cx="9158100" cy="956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36A2"/>
              </a:buClr>
              <a:buSzPts val="3599"/>
              <a:buFont typeface="Arial"/>
              <a:buNone/>
            </a:pPr>
            <a:r>
              <a:rPr lang="en-US"/>
              <a:t>Manila Observatory CHECSM Research</a:t>
            </a:r>
            <a:endParaRPr/>
          </a:p>
        </p:txBody>
      </p:sp>
      <p:sp>
        <p:nvSpPr>
          <p:cNvPr id="113" name="Google Shape;113;p15"/>
          <p:cNvSpPr txBox="1">
            <a:spLocks noGrp="1"/>
          </p:cNvSpPr>
          <p:nvPr>
            <p:ph type="sldNum" idx="12"/>
          </p:nvPr>
        </p:nvSpPr>
        <p:spPr>
          <a:xfrm>
            <a:off x="9215120" y="6356350"/>
            <a:ext cx="2138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6"/>
          <p:cNvPicPr preferRelativeResize="0"/>
          <p:nvPr/>
        </p:nvPicPr>
        <p:blipFill rotWithShape="1">
          <a:blip r:embed="rId3">
            <a:alphaModFix/>
          </a:blip>
          <a:srcRect t="7929" b="8423"/>
          <a:stretch/>
        </p:blipFill>
        <p:spPr>
          <a:xfrm>
            <a:off x="6773925" y="1425925"/>
            <a:ext cx="5002476" cy="3346901"/>
          </a:xfrm>
          <a:prstGeom prst="rect">
            <a:avLst/>
          </a:prstGeom>
          <a:noFill/>
          <a:ln>
            <a:noFill/>
          </a:ln>
        </p:spPr>
      </p:pic>
      <p:sp>
        <p:nvSpPr>
          <p:cNvPr id="119" name="Google Shape;119;p16"/>
          <p:cNvSpPr txBox="1"/>
          <p:nvPr/>
        </p:nvSpPr>
        <p:spPr>
          <a:xfrm>
            <a:off x="92200" y="4993850"/>
            <a:ext cx="6270000" cy="1231200"/>
          </a:xfrm>
          <a:prstGeom prst="rect">
            <a:avLst/>
          </a:prstGeom>
          <a:noFill/>
          <a:ln>
            <a:noFill/>
          </a:ln>
        </p:spPr>
        <p:txBody>
          <a:bodyPr spcFirstLastPara="1" wrap="square" lIns="91425" tIns="91425" rIns="91425" bIns="91425" anchor="t" anchorCtr="0">
            <a:noAutofit/>
          </a:bodyPr>
          <a:lstStyle/>
          <a:p>
            <a:pPr marL="457200" lvl="0" indent="-323850" algn="l" rtl="0">
              <a:lnSpc>
                <a:spcPct val="100000"/>
              </a:lnSpc>
              <a:spcBef>
                <a:spcPts val="0"/>
              </a:spcBef>
              <a:spcAft>
                <a:spcPts val="0"/>
              </a:spcAft>
              <a:buClr>
                <a:srgbClr val="0036A2"/>
              </a:buClr>
              <a:buSzPts val="1500"/>
              <a:buChar char="●"/>
            </a:pPr>
            <a:r>
              <a:rPr lang="en-US" sz="1500">
                <a:solidFill>
                  <a:srgbClr val="0036A2"/>
                </a:solidFill>
              </a:rPr>
              <a:t>Snapshot of the Hemisphere from July 19, 2019 3:00 to 5:00 PM PHT from the </a:t>
            </a:r>
            <a:r>
              <a:rPr lang="en-US" sz="1500" b="1">
                <a:solidFill>
                  <a:srgbClr val="0036A2"/>
                </a:solidFill>
              </a:rPr>
              <a:t>All-Sky Camera</a:t>
            </a:r>
            <a:r>
              <a:rPr lang="en-US" sz="1500">
                <a:solidFill>
                  <a:srgbClr val="0036A2"/>
                </a:solidFill>
              </a:rPr>
              <a:t> collocated with the </a:t>
            </a:r>
            <a:r>
              <a:rPr lang="en-US" sz="1500" b="1">
                <a:solidFill>
                  <a:srgbClr val="0036A2"/>
                </a:solidFill>
              </a:rPr>
              <a:t>HSRL</a:t>
            </a:r>
            <a:r>
              <a:rPr lang="en-US" sz="1500">
                <a:solidFill>
                  <a:srgbClr val="0036A2"/>
                </a:solidFill>
              </a:rPr>
              <a:t> and the </a:t>
            </a:r>
            <a:r>
              <a:rPr lang="en-US" sz="1500" b="1">
                <a:solidFill>
                  <a:srgbClr val="0036A2"/>
                </a:solidFill>
              </a:rPr>
              <a:t>SPN1</a:t>
            </a:r>
            <a:r>
              <a:rPr lang="en-US" sz="1500">
                <a:solidFill>
                  <a:srgbClr val="0036A2"/>
                </a:solidFill>
              </a:rPr>
              <a:t> and b) HSRL aerosol backscatter cross section measurements for the same time period with labels in UTC.</a:t>
            </a:r>
            <a:endParaRPr sz="1500">
              <a:solidFill>
                <a:srgbClr val="0036A2"/>
              </a:solidFill>
            </a:endParaRPr>
          </a:p>
          <a:p>
            <a:pPr marL="457200" lvl="0" indent="-323850" algn="l" rtl="0">
              <a:lnSpc>
                <a:spcPct val="100000"/>
              </a:lnSpc>
              <a:spcBef>
                <a:spcPts val="0"/>
              </a:spcBef>
              <a:spcAft>
                <a:spcPts val="0"/>
              </a:spcAft>
              <a:buClr>
                <a:srgbClr val="0036A2"/>
              </a:buClr>
              <a:buSzPts val="1500"/>
              <a:buChar char="●"/>
            </a:pPr>
            <a:r>
              <a:rPr lang="en-US" sz="1500">
                <a:solidFill>
                  <a:srgbClr val="0036A2"/>
                </a:solidFill>
              </a:rPr>
              <a:t>Cirrus Cloud Detection Algorithm (Pagano et al., 2020)</a:t>
            </a:r>
            <a:endParaRPr sz="1500">
              <a:solidFill>
                <a:srgbClr val="0036A2"/>
              </a:solidFill>
            </a:endParaRPr>
          </a:p>
          <a:p>
            <a:pPr marL="457200" lvl="0" indent="-323850" algn="l" rtl="0">
              <a:lnSpc>
                <a:spcPct val="100000"/>
              </a:lnSpc>
              <a:spcBef>
                <a:spcPts val="0"/>
              </a:spcBef>
              <a:spcAft>
                <a:spcPts val="0"/>
              </a:spcAft>
              <a:buClr>
                <a:srgbClr val="0036A2"/>
              </a:buClr>
              <a:buSzPts val="1500"/>
              <a:buChar char="●"/>
            </a:pPr>
            <a:endParaRPr sz="1500">
              <a:solidFill>
                <a:srgbClr val="0036A2"/>
              </a:solidFill>
            </a:endParaRPr>
          </a:p>
          <a:p>
            <a:pPr marL="457200" lvl="0" indent="0" algn="l" rtl="0">
              <a:lnSpc>
                <a:spcPct val="100000"/>
              </a:lnSpc>
              <a:spcBef>
                <a:spcPts val="0"/>
              </a:spcBef>
              <a:spcAft>
                <a:spcPts val="0"/>
              </a:spcAft>
              <a:buNone/>
            </a:pPr>
            <a:br>
              <a:rPr lang="en-US" sz="1500">
                <a:solidFill>
                  <a:srgbClr val="0036A2"/>
                </a:solidFill>
              </a:rPr>
            </a:br>
            <a:endParaRPr sz="1500">
              <a:solidFill>
                <a:srgbClr val="0036A2"/>
              </a:solidFill>
            </a:endParaRPr>
          </a:p>
        </p:txBody>
      </p:sp>
      <p:sp>
        <p:nvSpPr>
          <p:cNvPr id="120" name="Google Shape;120;p16"/>
          <p:cNvSpPr txBox="1">
            <a:spLocks noGrp="1"/>
          </p:cNvSpPr>
          <p:nvPr>
            <p:ph type="title"/>
          </p:nvPr>
        </p:nvSpPr>
        <p:spPr>
          <a:xfrm>
            <a:off x="1520001" y="-1"/>
            <a:ext cx="9158100" cy="956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36A2"/>
              </a:buClr>
              <a:buSzPts val="3599"/>
              <a:buFont typeface="Arial"/>
              <a:buNone/>
            </a:pPr>
            <a:r>
              <a:rPr lang="en-US" sz="3200">
                <a:solidFill>
                  <a:srgbClr val="0036A2"/>
                </a:solidFill>
              </a:rPr>
              <a:t>CHECSM:</a:t>
            </a:r>
            <a:r>
              <a:rPr lang="en-US" sz="3200"/>
              <a:t> Cirrus Clouds</a:t>
            </a:r>
            <a:endParaRPr sz="3200">
              <a:solidFill>
                <a:srgbClr val="0036A2"/>
              </a:solidFill>
            </a:endParaRPr>
          </a:p>
        </p:txBody>
      </p:sp>
      <p:sp>
        <p:nvSpPr>
          <p:cNvPr id="121" name="Google Shape;121;p16"/>
          <p:cNvSpPr txBox="1">
            <a:spLocks noGrp="1"/>
          </p:cNvSpPr>
          <p:nvPr>
            <p:ph type="title"/>
          </p:nvPr>
        </p:nvSpPr>
        <p:spPr>
          <a:xfrm>
            <a:off x="351075" y="995675"/>
            <a:ext cx="5382600" cy="629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sz="2200" b="1"/>
              <a:t>Zenith &amp; Hemispherical Measurements</a:t>
            </a:r>
            <a:endParaRPr sz="2200" b="1">
              <a:solidFill>
                <a:srgbClr val="0036A2"/>
              </a:solidFill>
            </a:endParaRPr>
          </a:p>
        </p:txBody>
      </p:sp>
      <p:sp>
        <p:nvSpPr>
          <p:cNvPr id="122" name="Google Shape;122;p16"/>
          <p:cNvSpPr txBox="1">
            <a:spLocks noGrp="1"/>
          </p:cNvSpPr>
          <p:nvPr>
            <p:ph type="title"/>
          </p:nvPr>
        </p:nvSpPr>
        <p:spPr>
          <a:xfrm>
            <a:off x="5897750" y="995675"/>
            <a:ext cx="6015000" cy="629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sz="2200" b="1"/>
              <a:t>Diffuse Irradiance Fraction of Cirrus Clouds</a:t>
            </a:r>
            <a:endParaRPr sz="2200" b="1">
              <a:solidFill>
                <a:srgbClr val="0036A2"/>
              </a:solidFill>
            </a:endParaRPr>
          </a:p>
        </p:txBody>
      </p:sp>
      <p:pic>
        <p:nvPicPr>
          <p:cNvPr id="123" name="Google Shape;123;p16"/>
          <p:cNvPicPr preferRelativeResize="0"/>
          <p:nvPr/>
        </p:nvPicPr>
        <p:blipFill>
          <a:blip r:embed="rId4">
            <a:alphaModFix/>
          </a:blip>
          <a:stretch>
            <a:fillRect/>
          </a:stretch>
        </p:blipFill>
        <p:spPr>
          <a:xfrm>
            <a:off x="277525" y="1555100"/>
            <a:ext cx="6269950" cy="3438750"/>
          </a:xfrm>
          <a:prstGeom prst="rect">
            <a:avLst/>
          </a:prstGeom>
          <a:noFill/>
          <a:ln>
            <a:noFill/>
          </a:ln>
        </p:spPr>
      </p:pic>
      <p:sp>
        <p:nvSpPr>
          <p:cNvPr id="124" name="Google Shape;124;p16"/>
          <p:cNvSpPr txBox="1"/>
          <p:nvPr/>
        </p:nvSpPr>
        <p:spPr>
          <a:xfrm>
            <a:off x="6292150" y="4772825"/>
            <a:ext cx="5756400" cy="1423500"/>
          </a:xfrm>
          <a:prstGeom prst="rect">
            <a:avLst/>
          </a:prstGeom>
          <a:noFill/>
          <a:ln>
            <a:noFill/>
          </a:ln>
        </p:spPr>
        <p:txBody>
          <a:bodyPr spcFirstLastPara="1" wrap="square" lIns="91425" tIns="91425" rIns="91425" bIns="91425" anchor="t" anchorCtr="0">
            <a:noAutofit/>
          </a:bodyPr>
          <a:lstStyle/>
          <a:p>
            <a:pPr marL="457200" lvl="0" indent="-323850" algn="l" rtl="0">
              <a:lnSpc>
                <a:spcPct val="100000"/>
              </a:lnSpc>
              <a:spcBef>
                <a:spcPts val="0"/>
              </a:spcBef>
              <a:spcAft>
                <a:spcPts val="0"/>
              </a:spcAft>
              <a:buClr>
                <a:srgbClr val="0036A2"/>
              </a:buClr>
              <a:buSzPts val="1500"/>
              <a:buChar char="●"/>
            </a:pPr>
            <a:r>
              <a:rPr lang="en-US" sz="1500">
                <a:solidFill>
                  <a:srgbClr val="0036A2"/>
                </a:solidFill>
              </a:rPr>
              <a:t>higher F</a:t>
            </a:r>
            <a:r>
              <a:rPr lang="en-US" sz="1500" baseline="-25000">
                <a:solidFill>
                  <a:srgbClr val="0036A2"/>
                </a:solidFill>
              </a:rPr>
              <a:t>diffuse</a:t>
            </a:r>
            <a:r>
              <a:rPr lang="en-US" sz="1500">
                <a:solidFill>
                  <a:srgbClr val="0036A2"/>
                </a:solidFill>
              </a:rPr>
              <a:t> as the solar zenith angle increases or when the sun is at closer to the horizon</a:t>
            </a:r>
            <a:endParaRPr sz="1500">
              <a:solidFill>
                <a:srgbClr val="0036A2"/>
              </a:solidFill>
            </a:endParaRPr>
          </a:p>
          <a:p>
            <a:pPr marL="457200" lvl="0" indent="0" algn="l" rtl="0">
              <a:lnSpc>
                <a:spcPct val="100000"/>
              </a:lnSpc>
              <a:spcBef>
                <a:spcPts val="0"/>
              </a:spcBef>
              <a:spcAft>
                <a:spcPts val="0"/>
              </a:spcAft>
              <a:buNone/>
            </a:pPr>
            <a:endParaRPr sz="1500">
              <a:solidFill>
                <a:srgbClr val="0036A2"/>
              </a:solidFill>
            </a:endParaRPr>
          </a:p>
          <a:p>
            <a:pPr marL="457200" lvl="0" indent="-323850" algn="l" rtl="0">
              <a:lnSpc>
                <a:spcPct val="100000"/>
              </a:lnSpc>
              <a:spcBef>
                <a:spcPts val="0"/>
              </a:spcBef>
              <a:spcAft>
                <a:spcPts val="0"/>
              </a:spcAft>
              <a:buClr>
                <a:srgbClr val="0036A2"/>
              </a:buClr>
              <a:buSzPts val="1500"/>
              <a:buChar char="●"/>
            </a:pPr>
            <a:r>
              <a:rPr lang="en-US" sz="1500" b="1">
                <a:solidFill>
                  <a:srgbClr val="FFA500"/>
                </a:solidFill>
              </a:rPr>
              <a:t>opaque cirrus</a:t>
            </a:r>
            <a:r>
              <a:rPr lang="en-US" sz="1500">
                <a:solidFill>
                  <a:schemeClr val="dk1"/>
                </a:solidFill>
              </a:rPr>
              <a:t> </a:t>
            </a:r>
            <a:r>
              <a:rPr lang="en-US" sz="1500">
                <a:solidFill>
                  <a:srgbClr val="0036A2"/>
                </a:solidFill>
              </a:rPr>
              <a:t>have higher mean F</a:t>
            </a:r>
            <a:r>
              <a:rPr lang="en-US" sz="1500" baseline="-25000">
                <a:solidFill>
                  <a:srgbClr val="0036A2"/>
                </a:solidFill>
              </a:rPr>
              <a:t>diffuse </a:t>
            </a:r>
            <a:r>
              <a:rPr lang="en-US" sz="1500">
                <a:solidFill>
                  <a:srgbClr val="0036A2"/>
                </a:solidFill>
              </a:rPr>
              <a:t>than the </a:t>
            </a:r>
            <a:r>
              <a:rPr lang="en-US" sz="1500" b="1">
                <a:solidFill>
                  <a:srgbClr val="002FC6"/>
                </a:solidFill>
              </a:rPr>
              <a:t>thin cirrus</a:t>
            </a:r>
            <a:r>
              <a:rPr lang="en-US" sz="1500" b="1">
                <a:solidFill>
                  <a:srgbClr val="FF0000"/>
                </a:solidFill>
              </a:rPr>
              <a:t> </a:t>
            </a:r>
            <a:r>
              <a:rPr lang="en-US" sz="1500">
                <a:solidFill>
                  <a:srgbClr val="0036A2"/>
                </a:solidFill>
              </a:rPr>
              <a:t>for specified solar zenith angle range.</a:t>
            </a:r>
            <a:endParaRPr sz="1500">
              <a:solidFill>
                <a:srgbClr val="0036A2"/>
              </a:solidFill>
            </a:endParaRPr>
          </a:p>
          <a:p>
            <a:pPr marL="457200" lvl="0" indent="0" algn="l" rtl="0">
              <a:lnSpc>
                <a:spcPct val="100000"/>
              </a:lnSpc>
              <a:spcBef>
                <a:spcPts val="0"/>
              </a:spcBef>
              <a:spcAft>
                <a:spcPts val="0"/>
              </a:spcAft>
              <a:buNone/>
            </a:pPr>
            <a:endParaRPr sz="1500">
              <a:solidFill>
                <a:srgbClr val="0036A2"/>
              </a:solidFill>
            </a:endParaRPr>
          </a:p>
          <a:p>
            <a:pPr marL="457200" lvl="0" indent="-323850" algn="l" rtl="0">
              <a:lnSpc>
                <a:spcPct val="100000"/>
              </a:lnSpc>
              <a:spcBef>
                <a:spcPts val="0"/>
              </a:spcBef>
              <a:spcAft>
                <a:spcPts val="0"/>
              </a:spcAft>
              <a:buClr>
                <a:srgbClr val="0036A2"/>
              </a:buClr>
              <a:buSzPts val="1500"/>
              <a:buChar char="●"/>
            </a:pPr>
            <a:r>
              <a:rPr lang="en-US" sz="1500">
                <a:solidFill>
                  <a:srgbClr val="0036A2"/>
                </a:solidFill>
              </a:rPr>
              <a:t>next steps: cirrus cloud optical depth effects on PBL Height</a:t>
            </a:r>
            <a:endParaRPr sz="1500">
              <a:solidFill>
                <a:srgbClr val="0036A2"/>
              </a:solidFill>
            </a:endParaRPr>
          </a:p>
        </p:txBody>
      </p:sp>
      <p:sp>
        <p:nvSpPr>
          <p:cNvPr id="125" name="Google Shape;125;p16"/>
          <p:cNvSpPr txBox="1"/>
          <p:nvPr/>
        </p:nvSpPr>
        <p:spPr>
          <a:xfrm>
            <a:off x="7643300" y="2079400"/>
            <a:ext cx="619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rgbClr val="FF9900"/>
                </a:solidFill>
              </a:rPr>
              <a:t>opaque cirrus</a:t>
            </a:r>
            <a:endParaRPr b="1">
              <a:solidFill>
                <a:srgbClr val="FF9900"/>
              </a:solidFill>
            </a:endParaRPr>
          </a:p>
        </p:txBody>
      </p:sp>
      <p:sp>
        <p:nvSpPr>
          <p:cNvPr id="126" name="Google Shape;126;p16"/>
          <p:cNvSpPr txBox="1"/>
          <p:nvPr/>
        </p:nvSpPr>
        <p:spPr>
          <a:xfrm>
            <a:off x="9304450" y="3531775"/>
            <a:ext cx="619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rgbClr val="002FC6"/>
                </a:solidFill>
              </a:rPr>
              <a:t>thin cirrus</a:t>
            </a:r>
            <a:endParaRPr b="1">
              <a:solidFill>
                <a:srgbClr val="002FC6"/>
              </a:solidFill>
            </a:endParaRPr>
          </a:p>
        </p:txBody>
      </p:sp>
      <p:sp>
        <p:nvSpPr>
          <p:cNvPr id="127" name="Google Shape;127;p16"/>
          <p:cNvSpPr txBox="1">
            <a:spLocks noGrp="1"/>
          </p:cNvSpPr>
          <p:nvPr>
            <p:ph type="sldNum" idx="12"/>
          </p:nvPr>
        </p:nvSpPr>
        <p:spPr>
          <a:xfrm>
            <a:off x="9215120" y="6356350"/>
            <a:ext cx="2138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7"/>
          <p:cNvSpPr txBox="1"/>
          <p:nvPr/>
        </p:nvSpPr>
        <p:spPr>
          <a:xfrm>
            <a:off x="5352675" y="4664650"/>
            <a:ext cx="6458400" cy="1422300"/>
          </a:xfrm>
          <a:prstGeom prst="rect">
            <a:avLst/>
          </a:prstGeom>
          <a:noFill/>
          <a:ln>
            <a:noFill/>
          </a:ln>
        </p:spPr>
        <p:txBody>
          <a:bodyPr spcFirstLastPara="1" wrap="square" lIns="91425" tIns="91425" rIns="91425" bIns="91425" anchor="t" anchorCtr="0">
            <a:noAutofit/>
          </a:bodyPr>
          <a:lstStyle/>
          <a:p>
            <a:pPr marL="457200" lvl="0" indent="-349250" algn="l" rtl="0">
              <a:lnSpc>
                <a:spcPct val="100000"/>
              </a:lnSpc>
              <a:spcBef>
                <a:spcPts val="0"/>
              </a:spcBef>
              <a:spcAft>
                <a:spcPts val="0"/>
              </a:spcAft>
              <a:buClr>
                <a:srgbClr val="0036A2"/>
              </a:buClr>
              <a:buSzPts val="1900"/>
              <a:buChar char="●"/>
            </a:pPr>
            <a:r>
              <a:rPr lang="en-US" sz="1900">
                <a:solidFill>
                  <a:srgbClr val="0036A2"/>
                </a:solidFill>
              </a:rPr>
              <a:t>highest surface concentrations in the morning (0700-0900 LT) due to </a:t>
            </a:r>
            <a:r>
              <a:rPr lang="en-US" sz="1800">
                <a:solidFill>
                  <a:srgbClr val="FF0000"/>
                </a:solidFill>
              </a:rPr>
              <a:t>low PBLH</a:t>
            </a:r>
            <a:r>
              <a:rPr lang="en-US" sz="1800">
                <a:solidFill>
                  <a:schemeClr val="dk1"/>
                </a:solidFill>
              </a:rPr>
              <a:t> </a:t>
            </a:r>
            <a:r>
              <a:rPr lang="en-US" sz="1800">
                <a:solidFill>
                  <a:srgbClr val="0036A2"/>
                </a:solidFill>
              </a:rPr>
              <a:t>and morning rush hour </a:t>
            </a:r>
            <a:endParaRPr sz="1800">
              <a:solidFill>
                <a:srgbClr val="0036A2"/>
              </a:solidFill>
            </a:endParaRPr>
          </a:p>
          <a:p>
            <a:pPr marL="457200" lvl="0" indent="0" algn="l" rtl="0">
              <a:lnSpc>
                <a:spcPct val="100000"/>
              </a:lnSpc>
              <a:spcBef>
                <a:spcPts val="0"/>
              </a:spcBef>
              <a:spcAft>
                <a:spcPts val="0"/>
              </a:spcAft>
              <a:buNone/>
            </a:pPr>
            <a:endParaRPr sz="1800">
              <a:solidFill>
                <a:srgbClr val="0036A2"/>
              </a:solidFill>
            </a:endParaRPr>
          </a:p>
          <a:p>
            <a:pPr marL="457200" lvl="0" indent="-349250" algn="l" rtl="0">
              <a:lnSpc>
                <a:spcPct val="100000"/>
              </a:lnSpc>
              <a:spcBef>
                <a:spcPts val="0"/>
              </a:spcBef>
              <a:spcAft>
                <a:spcPts val="0"/>
              </a:spcAft>
              <a:buClr>
                <a:srgbClr val="0036A2"/>
              </a:buClr>
              <a:buSzPts val="1900"/>
              <a:buChar char="●"/>
            </a:pPr>
            <a:r>
              <a:rPr lang="en-US" sz="1900">
                <a:solidFill>
                  <a:srgbClr val="0036A2"/>
                </a:solidFill>
              </a:rPr>
              <a:t>PBL continues to grow (slower) until 1200 LT; partially contributing to  dilution of surface concentrations</a:t>
            </a:r>
            <a:endParaRPr sz="1900">
              <a:solidFill>
                <a:srgbClr val="0036A2"/>
              </a:solidFill>
            </a:endParaRPr>
          </a:p>
        </p:txBody>
      </p:sp>
      <p:sp>
        <p:nvSpPr>
          <p:cNvPr id="133" name="Google Shape;133;p17"/>
          <p:cNvSpPr txBox="1">
            <a:spLocks noGrp="1"/>
          </p:cNvSpPr>
          <p:nvPr>
            <p:ph type="title"/>
          </p:nvPr>
        </p:nvSpPr>
        <p:spPr>
          <a:xfrm>
            <a:off x="1520001" y="-1"/>
            <a:ext cx="9158100" cy="956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36A2"/>
              </a:buClr>
              <a:buSzPts val="3599"/>
              <a:buFont typeface="Arial"/>
              <a:buNone/>
            </a:pPr>
            <a:r>
              <a:rPr lang="en-US" sz="3200">
                <a:solidFill>
                  <a:srgbClr val="0036A2"/>
                </a:solidFill>
              </a:rPr>
              <a:t>CHECSM</a:t>
            </a:r>
            <a:r>
              <a:rPr lang="en-US" sz="3200"/>
              <a:t> Pollution</a:t>
            </a:r>
            <a:r>
              <a:rPr lang="en-US" sz="3200">
                <a:solidFill>
                  <a:srgbClr val="0036A2"/>
                </a:solidFill>
              </a:rPr>
              <a:t>:</a:t>
            </a:r>
            <a:r>
              <a:rPr lang="en-US" sz="3200"/>
              <a:t> Manila PBL Height</a:t>
            </a:r>
            <a:endParaRPr sz="3200">
              <a:solidFill>
                <a:srgbClr val="0036A2"/>
              </a:solidFill>
            </a:endParaRPr>
          </a:p>
        </p:txBody>
      </p:sp>
      <p:sp>
        <p:nvSpPr>
          <p:cNvPr id="134" name="Google Shape;134;p17"/>
          <p:cNvSpPr txBox="1">
            <a:spLocks noGrp="1"/>
          </p:cNvSpPr>
          <p:nvPr>
            <p:ph type="title"/>
          </p:nvPr>
        </p:nvSpPr>
        <p:spPr>
          <a:xfrm>
            <a:off x="351075" y="995675"/>
            <a:ext cx="5382600" cy="629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sz="2200" b="1"/>
              <a:t>2019 Seasonal PBL Height from HSRL</a:t>
            </a:r>
            <a:endParaRPr sz="2200" b="1">
              <a:solidFill>
                <a:srgbClr val="0036A2"/>
              </a:solidFill>
            </a:endParaRPr>
          </a:p>
        </p:txBody>
      </p:sp>
      <p:sp>
        <p:nvSpPr>
          <p:cNvPr id="135" name="Google Shape;135;p17"/>
          <p:cNvSpPr txBox="1"/>
          <p:nvPr/>
        </p:nvSpPr>
        <p:spPr>
          <a:xfrm>
            <a:off x="92200" y="4993850"/>
            <a:ext cx="5286600" cy="12312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rgbClr val="0036A2"/>
              </a:buClr>
              <a:buSzPts val="1800"/>
              <a:buChar char="●"/>
            </a:pPr>
            <a:r>
              <a:rPr lang="en-US" sz="1800">
                <a:solidFill>
                  <a:srgbClr val="0036A2"/>
                </a:solidFill>
              </a:rPr>
              <a:t>lower PBLH from Jul- Nov 2019</a:t>
            </a:r>
            <a:br>
              <a:rPr lang="en-US" sz="1800">
                <a:solidFill>
                  <a:srgbClr val="0036A2"/>
                </a:solidFill>
              </a:rPr>
            </a:br>
            <a:r>
              <a:rPr lang="en-US" sz="1800">
                <a:solidFill>
                  <a:srgbClr val="0036A2"/>
                </a:solidFill>
              </a:rPr>
              <a:t>(CAMP2Ex period)</a:t>
            </a:r>
            <a:endParaRPr sz="1800">
              <a:solidFill>
                <a:srgbClr val="0036A2"/>
              </a:solidFill>
            </a:endParaRPr>
          </a:p>
          <a:p>
            <a:pPr marL="457200" lvl="0" indent="0" algn="l" rtl="0">
              <a:lnSpc>
                <a:spcPct val="100000"/>
              </a:lnSpc>
              <a:spcBef>
                <a:spcPts val="0"/>
              </a:spcBef>
              <a:spcAft>
                <a:spcPts val="0"/>
              </a:spcAft>
              <a:buNone/>
            </a:pPr>
            <a:endParaRPr sz="1800">
              <a:solidFill>
                <a:srgbClr val="0036A2"/>
              </a:solidFill>
            </a:endParaRPr>
          </a:p>
          <a:p>
            <a:pPr marL="457200" lvl="0" indent="-342900" algn="l" rtl="0">
              <a:lnSpc>
                <a:spcPct val="100000"/>
              </a:lnSpc>
              <a:spcBef>
                <a:spcPts val="0"/>
              </a:spcBef>
              <a:spcAft>
                <a:spcPts val="0"/>
              </a:spcAft>
              <a:buClr>
                <a:srgbClr val="0036A2"/>
              </a:buClr>
              <a:buSzPts val="1800"/>
              <a:buChar char="●"/>
            </a:pPr>
            <a:r>
              <a:rPr lang="en-US" sz="1800">
                <a:solidFill>
                  <a:srgbClr val="0036A2"/>
                </a:solidFill>
              </a:rPr>
              <a:t>maximum PBLH from 1200 - 1400 </a:t>
            </a:r>
            <a:br>
              <a:rPr lang="en-US" sz="1800">
                <a:solidFill>
                  <a:srgbClr val="0036A2"/>
                </a:solidFill>
              </a:rPr>
            </a:br>
            <a:r>
              <a:rPr lang="en-US" sz="1800">
                <a:solidFill>
                  <a:srgbClr val="0036A2"/>
                </a:solidFill>
              </a:rPr>
              <a:t>                   across seasons</a:t>
            </a:r>
            <a:endParaRPr sz="1800">
              <a:solidFill>
                <a:srgbClr val="0036A2"/>
              </a:solidFill>
            </a:endParaRPr>
          </a:p>
        </p:txBody>
      </p:sp>
      <p:pic>
        <p:nvPicPr>
          <p:cNvPr id="136" name="Google Shape;136;p17"/>
          <p:cNvPicPr preferRelativeResize="0"/>
          <p:nvPr/>
        </p:nvPicPr>
        <p:blipFill rotWithShape="1">
          <a:blip r:embed="rId3">
            <a:alphaModFix/>
          </a:blip>
          <a:srcRect l="9961" t="7493" r="18265" b="10967"/>
          <a:stretch/>
        </p:blipFill>
        <p:spPr>
          <a:xfrm>
            <a:off x="655875" y="1551450"/>
            <a:ext cx="4397901" cy="3442399"/>
          </a:xfrm>
          <a:prstGeom prst="rect">
            <a:avLst/>
          </a:prstGeom>
          <a:noFill/>
          <a:ln>
            <a:noFill/>
          </a:ln>
        </p:spPr>
      </p:pic>
      <p:pic>
        <p:nvPicPr>
          <p:cNvPr id="137" name="Google Shape;137;p17"/>
          <p:cNvPicPr preferRelativeResize="0"/>
          <p:nvPr/>
        </p:nvPicPr>
        <p:blipFill rotWithShape="1">
          <a:blip r:embed="rId4">
            <a:alphaModFix/>
          </a:blip>
          <a:srcRect l="22468"/>
          <a:stretch/>
        </p:blipFill>
        <p:spPr>
          <a:xfrm>
            <a:off x="5802825" y="1403575"/>
            <a:ext cx="5639627" cy="3165901"/>
          </a:xfrm>
          <a:prstGeom prst="rect">
            <a:avLst/>
          </a:prstGeom>
          <a:noFill/>
          <a:ln>
            <a:noFill/>
          </a:ln>
        </p:spPr>
      </p:pic>
      <p:sp>
        <p:nvSpPr>
          <p:cNvPr id="138" name="Google Shape;138;p17"/>
          <p:cNvSpPr/>
          <p:nvPr/>
        </p:nvSpPr>
        <p:spPr>
          <a:xfrm>
            <a:off x="6703416" y="1741376"/>
            <a:ext cx="1114200" cy="2235300"/>
          </a:xfrm>
          <a:prstGeom prst="rect">
            <a:avLst/>
          </a:prstGeom>
          <a:noFill/>
          <a:ln w="5715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39" name="Google Shape;139;p17"/>
          <p:cNvSpPr txBox="1">
            <a:spLocks noGrp="1"/>
          </p:cNvSpPr>
          <p:nvPr>
            <p:ph type="title"/>
          </p:nvPr>
        </p:nvSpPr>
        <p:spPr>
          <a:xfrm>
            <a:off x="5897750" y="995675"/>
            <a:ext cx="6015000" cy="629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sz="2200" b="1"/>
              <a:t>PBLH - PM2.5 relationship</a:t>
            </a:r>
            <a:endParaRPr sz="2200" b="1">
              <a:solidFill>
                <a:srgbClr val="0036A2"/>
              </a:solidFill>
            </a:endParaRPr>
          </a:p>
        </p:txBody>
      </p:sp>
      <p:pic>
        <p:nvPicPr>
          <p:cNvPr id="140" name="Google Shape;140;p17"/>
          <p:cNvPicPr preferRelativeResize="0"/>
          <p:nvPr/>
        </p:nvPicPr>
        <p:blipFill>
          <a:blip r:embed="rId5">
            <a:alphaModFix/>
          </a:blip>
          <a:stretch>
            <a:fillRect/>
          </a:stretch>
        </p:blipFill>
        <p:spPr>
          <a:xfrm>
            <a:off x="4108150" y="1784850"/>
            <a:ext cx="777000" cy="729025"/>
          </a:xfrm>
          <a:prstGeom prst="rect">
            <a:avLst/>
          </a:prstGeom>
          <a:noFill/>
          <a:ln>
            <a:noFill/>
          </a:ln>
        </p:spPr>
      </p:pic>
      <p:sp>
        <p:nvSpPr>
          <p:cNvPr id="141" name="Google Shape;141;p17"/>
          <p:cNvSpPr txBox="1">
            <a:spLocks noGrp="1"/>
          </p:cNvSpPr>
          <p:nvPr>
            <p:ph type="sldNum" idx="12"/>
          </p:nvPr>
        </p:nvSpPr>
        <p:spPr>
          <a:xfrm>
            <a:off x="9215120" y="6356350"/>
            <a:ext cx="2138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8"/>
          <p:cNvSpPr txBox="1">
            <a:spLocks noGrp="1"/>
          </p:cNvSpPr>
          <p:nvPr>
            <p:ph type="title"/>
          </p:nvPr>
        </p:nvSpPr>
        <p:spPr>
          <a:xfrm>
            <a:off x="1520001" y="-1"/>
            <a:ext cx="9158100" cy="956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36A2"/>
              </a:buClr>
              <a:buSzPts val="3599"/>
              <a:buFont typeface="Arial"/>
              <a:buNone/>
            </a:pPr>
            <a:r>
              <a:rPr lang="en-US" sz="3200">
                <a:solidFill>
                  <a:srgbClr val="0036A2"/>
                </a:solidFill>
              </a:rPr>
              <a:t>CHECSM</a:t>
            </a:r>
            <a:r>
              <a:rPr lang="en-US" sz="3200"/>
              <a:t> Pollution</a:t>
            </a:r>
            <a:r>
              <a:rPr lang="en-US" sz="3200">
                <a:solidFill>
                  <a:srgbClr val="0036A2"/>
                </a:solidFill>
              </a:rPr>
              <a:t>:</a:t>
            </a:r>
            <a:r>
              <a:rPr lang="en-US" sz="3200"/>
              <a:t> </a:t>
            </a:r>
            <a:br>
              <a:rPr lang="en-US" sz="3200"/>
            </a:br>
            <a:r>
              <a:rPr lang="en-US" sz="2400"/>
              <a:t>Factors affecting </a:t>
            </a:r>
            <a:r>
              <a:rPr lang="en-US" sz="2400" b="1"/>
              <a:t>Surface Aerosol Loading </a:t>
            </a:r>
            <a:endParaRPr sz="3200">
              <a:solidFill>
                <a:srgbClr val="0036A2"/>
              </a:solidFill>
            </a:endParaRPr>
          </a:p>
        </p:txBody>
      </p:sp>
      <p:pic>
        <p:nvPicPr>
          <p:cNvPr id="147" name="Google Shape;147;p18"/>
          <p:cNvPicPr preferRelativeResize="0"/>
          <p:nvPr/>
        </p:nvPicPr>
        <p:blipFill>
          <a:blip r:embed="rId3">
            <a:alphaModFix/>
          </a:blip>
          <a:stretch>
            <a:fillRect/>
          </a:stretch>
        </p:blipFill>
        <p:spPr>
          <a:xfrm>
            <a:off x="255200" y="1463050"/>
            <a:ext cx="11975076" cy="3203100"/>
          </a:xfrm>
          <a:prstGeom prst="rect">
            <a:avLst/>
          </a:prstGeom>
          <a:noFill/>
          <a:ln>
            <a:noFill/>
          </a:ln>
        </p:spPr>
      </p:pic>
      <p:sp>
        <p:nvSpPr>
          <p:cNvPr id="148" name="Google Shape;148;p18"/>
          <p:cNvSpPr txBox="1"/>
          <p:nvPr/>
        </p:nvSpPr>
        <p:spPr>
          <a:xfrm>
            <a:off x="328550" y="4361350"/>
            <a:ext cx="11676300" cy="2302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a:solidFill>
                <a:srgbClr val="0036A2"/>
              </a:solidFill>
            </a:endParaRPr>
          </a:p>
          <a:p>
            <a:pPr marL="457200" lvl="0" indent="-342900" algn="l" rtl="0">
              <a:lnSpc>
                <a:spcPct val="115000"/>
              </a:lnSpc>
              <a:spcBef>
                <a:spcPts val="0"/>
              </a:spcBef>
              <a:spcAft>
                <a:spcPts val="0"/>
              </a:spcAft>
              <a:buSzPts val="1800"/>
              <a:buChar char="●"/>
            </a:pPr>
            <a:r>
              <a:rPr lang="en-US" sz="1800">
                <a:solidFill>
                  <a:srgbClr val="0036A2"/>
                </a:solidFill>
              </a:rPr>
              <a:t>500 – m Integrated Aerosol Backscatter Cross Section (aerosol tracer) and surface PM2.5 decrease as the PBLH increases. </a:t>
            </a:r>
            <a:r>
              <a:rPr lang="en-US">
                <a:solidFill>
                  <a:srgbClr val="0036A2"/>
                </a:solidFill>
              </a:rPr>
              <a:t>Inverse-fit adapted from Su et al., 2018 and Xiang et al., 2019</a:t>
            </a:r>
            <a:endParaRPr sz="1800">
              <a:solidFill>
                <a:srgbClr val="0036A2"/>
              </a:solidFill>
            </a:endParaRPr>
          </a:p>
          <a:p>
            <a:pPr marL="457200" lvl="0" indent="-342900" algn="l" rtl="0">
              <a:lnSpc>
                <a:spcPct val="115000"/>
              </a:lnSpc>
              <a:spcBef>
                <a:spcPts val="0"/>
              </a:spcBef>
              <a:spcAft>
                <a:spcPts val="0"/>
              </a:spcAft>
              <a:buSzPts val="1800"/>
              <a:buChar char="●"/>
            </a:pPr>
            <a:r>
              <a:rPr lang="en-US" sz="1800">
                <a:solidFill>
                  <a:srgbClr val="0036A2"/>
                </a:solidFill>
              </a:rPr>
              <a:t>There is a general decrease in 500-m integrated aerosol backscatter as the PBL grows</a:t>
            </a:r>
            <a:endParaRPr sz="1800">
              <a:solidFill>
                <a:srgbClr val="0036A2"/>
              </a:solidFill>
            </a:endParaRPr>
          </a:p>
          <a:p>
            <a:pPr marL="457200" lvl="0" indent="-342900" algn="l" rtl="0">
              <a:lnSpc>
                <a:spcPct val="115000"/>
              </a:lnSpc>
              <a:spcBef>
                <a:spcPts val="0"/>
              </a:spcBef>
              <a:spcAft>
                <a:spcPts val="0"/>
              </a:spcAft>
              <a:buSzPts val="1800"/>
              <a:buChar char="●"/>
            </a:pPr>
            <a:r>
              <a:rPr lang="en-US" sz="1800">
                <a:solidFill>
                  <a:srgbClr val="0036A2"/>
                </a:solidFill>
              </a:rPr>
              <a:t>But observed better coupling with wind speeds for certain cases;</a:t>
            </a:r>
            <a:br>
              <a:rPr lang="en-US" sz="1800">
                <a:solidFill>
                  <a:srgbClr val="0036A2"/>
                </a:solidFill>
              </a:rPr>
            </a:br>
            <a:r>
              <a:rPr lang="en-US" sz="1800">
                <a:solidFill>
                  <a:srgbClr val="0036A2"/>
                </a:solidFill>
              </a:rPr>
              <a:t>as winds get stronger, less aerosols remain  (by entrainment and horizontal advection )</a:t>
            </a:r>
            <a:endParaRPr sz="1800">
              <a:solidFill>
                <a:srgbClr val="0036A2"/>
              </a:solidFill>
            </a:endParaRPr>
          </a:p>
          <a:p>
            <a:pPr marL="457200" lvl="0" indent="0" algn="l" rtl="0">
              <a:lnSpc>
                <a:spcPct val="115000"/>
              </a:lnSpc>
              <a:spcBef>
                <a:spcPts val="0"/>
              </a:spcBef>
              <a:spcAft>
                <a:spcPts val="0"/>
              </a:spcAft>
              <a:buNone/>
            </a:pPr>
            <a:endParaRPr sz="1800">
              <a:solidFill>
                <a:srgbClr val="0036A2"/>
              </a:solidFill>
            </a:endParaRPr>
          </a:p>
        </p:txBody>
      </p:sp>
      <p:sp>
        <p:nvSpPr>
          <p:cNvPr id="149" name="Google Shape;149;p18"/>
          <p:cNvSpPr txBox="1">
            <a:spLocks noGrp="1"/>
          </p:cNvSpPr>
          <p:nvPr>
            <p:ph type="title"/>
          </p:nvPr>
        </p:nvSpPr>
        <p:spPr>
          <a:xfrm>
            <a:off x="3020175" y="1138150"/>
            <a:ext cx="7273200" cy="6297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US" sz="2200" b="1">
                <a:solidFill>
                  <a:srgbClr val="0036A2"/>
                </a:solidFill>
              </a:rPr>
              <a:t>PBLH and Wind Effects on Surface Concentrations</a:t>
            </a:r>
            <a:endParaRPr sz="2200" b="1"/>
          </a:p>
        </p:txBody>
      </p:sp>
      <p:sp>
        <p:nvSpPr>
          <p:cNvPr id="150" name="Google Shape;150;p18"/>
          <p:cNvSpPr txBox="1">
            <a:spLocks noGrp="1"/>
          </p:cNvSpPr>
          <p:nvPr>
            <p:ph type="sldNum" idx="12"/>
          </p:nvPr>
        </p:nvSpPr>
        <p:spPr>
          <a:xfrm>
            <a:off x="9215120" y="6356350"/>
            <a:ext cx="2138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9"/>
          <p:cNvSpPr txBox="1">
            <a:spLocks noGrp="1"/>
          </p:cNvSpPr>
          <p:nvPr>
            <p:ph type="title"/>
          </p:nvPr>
        </p:nvSpPr>
        <p:spPr>
          <a:xfrm>
            <a:off x="1520000" y="0"/>
            <a:ext cx="9314700" cy="956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36A2"/>
              </a:buClr>
              <a:buSzPts val="3600"/>
              <a:buFont typeface="Arial"/>
              <a:buNone/>
            </a:pPr>
            <a:r>
              <a:rPr lang="en-US" sz="3200"/>
              <a:t>Monsoon Meteorology and Convection: Disdrometer rainfall characteristics</a:t>
            </a:r>
            <a:endParaRPr sz="3600"/>
          </a:p>
        </p:txBody>
      </p:sp>
      <p:sp>
        <p:nvSpPr>
          <p:cNvPr id="156" name="Google Shape;156;p19"/>
          <p:cNvSpPr txBox="1"/>
          <p:nvPr/>
        </p:nvSpPr>
        <p:spPr>
          <a:xfrm>
            <a:off x="491900" y="1067850"/>
            <a:ext cx="5543700" cy="4926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t" anchorCtr="0">
            <a:spAutoFit/>
          </a:bodyPr>
          <a:lstStyle/>
          <a:p>
            <a:pPr marL="0" lvl="0" indent="0" algn="ctr" rtl="0">
              <a:spcBef>
                <a:spcPts val="0"/>
              </a:spcBef>
              <a:spcAft>
                <a:spcPts val="0"/>
              </a:spcAft>
              <a:buNone/>
            </a:pPr>
            <a:r>
              <a:rPr lang="en-US" sz="1600" b="1">
                <a:solidFill>
                  <a:srgbClr val="002FC6"/>
                </a:solidFill>
              </a:rPr>
              <a:t>Number-size distribution plot (N</a:t>
            </a:r>
            <a:r>
              <a:rPr lang="en-US" sz="1600" b="1" baseline="-25000">
                <a:solidFill>
                  <a:srgbClr val="002FC6"/>
                </a:solidFill>
              </a:rPr>
              <a:t>w</a:t>
            </a:r>
            <a:r>
              <a:rPr lang="en-US" sz="1600" b="1">
                <a:solidFill>
                  <a:srgbClr val="002FC6"/>
                </a:solidFill>
              </a:rPr>
              <a:t> - D</a:t>
            </a:r>
            <a:r>
              <a:rPr lang="en-US" sz="1600" b="1" baseline="-25000">
                <a:solidFill>
                  <a:srgbClr val="002FC6"/>
                </a:solidFill>
              </a:rPr>
              <a:t>m</a:t>
            </a:r>
            <a:r>
              <a:rPr lang="en-US" sz="1600" b="1">
                <a:solidFill>
                  <a:srgbClr val="002FC6"/>
                </a:solidFill>
              </a:rPr>
              <a:t> plot)</a:t>
            </a:r>
            <a:endParaRPr sz="1600" b="1">
              <a:solidFill>
                <a:srgbClr val="002FC6"/>
              </a:solidFill>
            </a:endParaRPr>
          </a:p>
        </p:txBody>
      </p:sp>
      <p:sp>
        <p:nvSpPr>
          <p:cNvPr id="157" name="Google Shape;157;p19"/>
          <p:cNvSpPr txBox="1"/>
          <p:nvPr/>
        </p:nvSpPr>
        <p:spPr>
          <a:xfrm>
            <a:off x="6757800" y="1065500"/>
            <a:ext cx="5121600" cy="7389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1600" b="1">
                <a:solidFill>
                  <a:srgbClr val="002FC6"/>
                </a:solidFill>
              </a:rPr>
              <a:t>Empirical Marshall–Palmer and seasonal </a:t>
            </a:r>
            <a:endParaRPr sz="1600" b="1">
              <a:solidFill>
                <a:srgbClr val="002FC6"/>
              </a:solidFill>
            </a:endParaRPr>
          </a:p>
          <a:p>
            <a:pPr marL="0" lvl="0" indent="0" algn="ctr" rtl="0">
              <a:spcBef>
                <a:spcPts val="0"/>
              </a:spcBef>
              <a:spcAft>
                <a:spcPts val="0"/>
              </a:spcAft>
              <a:buNone/>
            </a:pPr>
            <a:r>
              <a:rPr lang="en-US" sz="1600" b="1">
                <a:solidFill>
                  <a:srgbClr val="002FC6"/>
                </a:solidFill>
              </a:rPr>
              <a:t>radar reflectivity–rain rate (Z–R) relations </a:t>
            </a:r>
            <a:endParaRPr sz="1600" b="1">
              <a:solidFill>
                <a:srgbClr val="002FC6"/>
              </a:solidFill>
            </a:endParaRPr>
          </a:p>
        </p:txBody>
      </p:sp>
      <p:sp>
        <p:nvSpPr>
          <p:cNvPr id="158" name="Google Shape;158;p19"/>
          <p:cNvSpPr txBox="1"/>
          <p:nvPr/>
        </p:nvSpPr>
        <p:spPr>
          <a:xfrm>
            <a:off x="0" y="4314725"/>
            <a:ext cx="7138800" cy="23241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t" anchorCtr="0">
            <a:spAutoFit/>
          </a:bodyPr>
          <a:lstStyle/>
          <a:p>
            <a:pPr marL="609600" lvl="0" indent="-400050" algn="l" rtl="0">
              <a:spcBef>
                <a:spcPts val="0"/>
              </a:spcBef>
              <a:spcAft>
                <a:spcPts val="0"/>
              </a:spcAft>
              <a:buClr>
                <a:schemeClr val="dk1"/>
              </a:buClr>
              <a:buSzPts val="1500"/>
              <a:buChar char="●"/>
            </a:pPr>
            <a:r>
              <a:rPr lang="en-US" sz="1500">
                <a:solidFill>
                  <a:schemeClr val="dk1"/>
                </a:solidFill>
              </a:rPr>
              <a:t>Metro Manila rainfall generally comes from warm clouds that exhibit both liquid and ice microphysical processes; convective rainfall in Metro Manila is related to both maritime and continental rainfall.</a:t>
            </a:r>
            <a:endParaRPr sz="1500" b="1">
              <a:solidFill>
                <a:schemeClr val="dk1"/>
              </a:solidFill>
            </a:endParaRPr>
          </a:p>
          <a:p>
            <a:pPr marL="609600" lvl="0" indent="-400050" algn="l" rtl="0">
              <a:spcBef>
                <a:spcPts val="0"/>
              </a:spcBef>
              <a:spcAft>
                <a:spcPts val="0"/>
              </a:spcAft>
              <a:buClr>
                <a:srgbClr val="002FC6"/>
              </a:buClr>
              <a:buSzPts val="1500"/>
              <a:buChar char="●"/>
            </a:pPr>
            <a:r>
              <a:rPr lang="en-US" sz="1500" b="1">
                <a:solidFill>
                  <a:srgbClr val="002FC6"/>
                </a:solidFill>
              </a:rPr>
              <a:t>Northeast Monsoon period</a:t>
            </a:r>
            <a:r>
              <a:rPr lang="en-US" sz="1500">
                <a:solidFill>
                  <a:srgbClr val="002FC6"/>
                </a:solidFill>
              </a:rPr>
              <a:t> - high number concentration of relatively smaller raindrops; </a:t>
            </a:r>
            <a:endParaRPr sz="1500">
              <a:solidFill>
                <a:srgbClr val="002FC6"/>
              </a:solidFill>
            </a:endParaRPr>
          </a:p>
          <a:p>
            <a:pPr marL="609600" lvl="0" indent="-400050" algn="l" rtl="0">
              <a:spcBef>
                <a:spcPts val="0"/>
              </a:spcBef>
              <a:spcAft>
                <a:spcPts val="0"/>
              </a:spcAft>
              <a:buClr>
                <a:srgbClr val="38761D"/>
              </a:buClr>
              <a:buSzPts val="1500"/>
              <a:buChar char="●"/>
            </a:pPr>
            <a:r>
              <a:rPr lang="en-US" sz="1500" b="1">
                <a:solidFill>
                  <a:srgbClr val="38761D"/>
                </a:solidFill>
              </a:rPr>
              <a:t>Transition period </a:t>
            </a:r>
            <a:r>
              <a:rPr lang="en-US" sz="1500">
                <a:solidFill>
                  <a:srgbClr val="38761D"/>
                </a:solidFill>
              </a:rPr>
              <a:t>- high number concentration of relatively larger raindrops; </a:t>
            </a:r>
            <a:endParaRPr sz="1500">
              <a:solidFill>
                <a:srgbClr val="38761D"/>
              </a:solidFill>
            </a:endParaRPr>
          </a:p>
          <a:p>
            <a:pPr marL="609600" lvl="0" indent="-400050" algn="l" rtl="0">
              <a:spcBef>
                <a:spcPts val="0"/>
              </a:spcBef>
              <a:spcAft>
                <a:spcPts val="0"/>
              </a:spcAft>
              <a:buClr>
                <a:srgbClr val="CC0000"/>
              </a:buClr>
              <a:buSzPts val="1500"/>
              <a:buChar char="●"/>
            </a:pPr>
            <a:r>
              <a:rPr lang="en-US" sz="1500" b="1">
                <a:solidFill>
                  <a:srgbClr val="CC0000"/>
                </a:solidFill>
              </a:rPr>
              <a:t>Southwest Monsoon period</a:t>
            </a:r>
            <a:r>
              <a:rPr lang="en-US" sz="1500">
                <a:solidFill>
                  <a:srgbClr val="CC0000"/>
                </a:solidFill>
              </a:rPr>
              <a:t> - rainfall characteristics is in-between NEM and Transition.</a:t>
            </a:r>
            <a:r>
              <a:rPr lang="en-US" sz="1500"/>
              <a:t> </a:t>
            </a:r>
            <a:endParaRPr sz="1500"/>
          </a:p>
        </p:txBody>
      </p:sp>
      <p:sp>
        <p:nvSpPr>
          <p:cNvPr id="159" name="Google Shape;159;p19"/>
          <p:cNvSpPr txBox="1"/>
          <p:nvPr/>
        </p:nvSpPr>
        <p:spPr>
          <a:xfrm>
            <a:off x="7063825" y="4733575"/>
            <a:ext cx="4366200" cy="1169700"/>
          </a:xfrm>
          <a:prstGeom prst="rect">
            <a:avLst/>
          </a:prstGeom>
          <a:noFill/>
          <a:ln>
            <a:noFill/>
          </a:ln>
        </p:spPr>
        <p:txBody>
          <a:bodyPr spcFirstLastPara="1" wrap="square" lIns="121900" tIns="121900" rIns="121900" bIns="121900" anchor="t" anchorCtr="0">
            <a:spAutoFit/>
          </a:bodyPr>
          <a:lstStyle/>
          <a:p>
            <a:pPr marL="609600" lvl="0" indent="-400050" algn="l" rtl="0">
              <a:spcBef>
                <a:spcPts val="0"/>
              </a:spcBef>
              <a:spcAft>
                <a:spcPts val="0"/>
              </a:spcAft>
              <a:buClr>
                <a:schemeClr val="dk1"/>
              </a:buClr>
              <a:buSzPts val="1500"/>
              <a:buChar char="●"/>
            </a:pPr>
            <a:r>
              <a:rPr lang="en-US" sz="1500">
                <a:solidFill>
                  <a:schemeClr val="dk1"/>
                </a:solidFill>
              </a:rPr>
              <a:t>The Marshall-Palmer Z–R relation is likely to underestimate heavy rains in Metro Manila especially during the two monsoon periods.  </a:t>
            </a:r>
            <a:endParaRPr sz="1500">
              <a:solidFill>
                <a:schemeClr val="dk1"/>
              </a:solidFill>
            </a:endParaRPr>
          </a:p>
        </p:txBody>
      </p:sp>
      <p:sp>
        <p:nvSpPr>
          <p:cNvPr id="160" name="Google Shape;160;p19"/>
          <p:cNvSpPr txBox="1">
            <a:spLocks noGrp="1"/>
          </p:cNvSpPr>
          <p:nvPr>
            <p:ph type="sldNum" idx="12"/>
          </p:nvPr>
        </p:nvSpPr>
        <p:spPr>
          <a:xfrm>
            <a:off x="9215120" y="6356350"/>
            <a:ext cx="2138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pic>
        <p:nvPicPr>
          <p:cNvPr id="161" name="Google Shape;161;p19"/>
          <p:cNvPicPr preferRelativeResize="0"/>
          <p:nvPr/>
        </p:nvPicPr>
        <p:blipFill>
          <a:blip r:embed="rId3">
            <a:alphaModFix/>
          </a:blip>
          <a:stretch>
            <a:fillRect/>
          </a:stretch>
        </p:blipFill>
        <p:spPr>
          <a:xfrm>
            <a:off x="778725" y="1524125"/>
            <a:ext cx="4836797" cy="2895475"/>
          </a:xfrm>
          <a:prstGeom prst="rect">
            <a:avLst/>
          </a:prstGeom>
          <a:noFill/>
          <a:ln>
            <a:noFill/>
          </a:ln>
        </p:spPr>
      </p:pic>
      <p:pic>
        <p:nvPicPr>
          <p:cNvPr id="162" name="Google Shape;162;p19"/>
          <p:cNvPicPr preferRelativeResize="0"/>
          <p:nvPr/>
        </p:nvPicPr>
        <p:blipFill>
          <a:blip r:embed="rId4">
            <a:alphaModFix/>
          </a:blip>
          <a:stretch>
            <a:fillRect/>
          </a:stretch>
        </p:blipFill>
        <p:spPr>
          <a:xfrm>
            <a:off x="6834000" y="1798237"/>
            <a:ext cx="4505677" cy="2956850"/>
          </a:xfrm>
          <a:prstGeom prst="rect">
            <a:avLst/>
          </a:prstGeom>
          <a:noFill/>
          <a:ln>
            <a:noFill/>
          </a:ln>
        </p:spPr>
      </p:pic>
      <p:sp>
        <p:nvSpPr>
          <p:cNvPr id="163" name="Google Shape;163;p19"/>
          <p:cNvSpPr/>
          <p:nvPr/>
        </p:nvSpPr>
        <p:spPr>
          <a:xfrm>
            <a:off x="727125" y="1482675"/>
            <a:ext cx="1623600" cy="579300"/>
          </a:xfrm>
          <a:prstGeom prst="rect">
            <a:avLst/>
          </a:prstGeom>
          <a:noFill/>
          <a:ln w="19050" cap="flat" cmpd="sng">
            <a:solidFill>
              <a:srgbClr val="000000"/>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9"/>
          <p:cNvSpPr/>
          <p:nvPr/>
        </p:nvSpPr>
        <p:spPr>
          <a:xfrm>
            <a:off x="727125" y="2061975"/>
            <a:ext cx="1623600" cy="1015800"/>
          </a:xfrm>
          <a:prstGeom prst="rect">
            <a:avLst/>
          </a:prstGeom>
          <a:noFill/>
          <a:ln w="19050" cap="flat" cmpd="sng">
            <a:solidFill>
              <a:srgbClr val="000000"/>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9"/>
          <p:cNvSpPr/>
          <p:nvPr/>
        </p:nvSpPr>
        <p:spPr>
          <a:xfrm>
            <a:off x="727125" y="3077775"/>
            <a:ext cx="1623600" cy="579300"/>
          </a:xfrm>
          <a:prstGeom prst="rect">
            <a:avLst/>
          </a:prstGeom>
          <a:noFill/>
          <a:ln w="19050" cap="flat" cmpd="sng">
            <a:solidFill>
              <a:srgbClr val="000000"/>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9"/>
          <p:cNvSpPr/>
          <p:nvPr/>
        </p:nvSpPr>
        <p:spPr>
          <a:xfrm>
            <a:off x="727125" y="3655489"/>
            <a:ext cx="1623600" cy="649200"/>
          </a:xfrm>
          <a:prstGeom prst="rect">
            <a:avLst/>
          </a:prstGeom>
          <a:noFill/>
          <a:ln w="19050" cap="flat" cmpd="sng">
            <a:solidFill>
              <a:srgbClr val="000000"/>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1"/>
                                        <p:tgtEl>
                                          <p:spTgt spid="156"/>
                                        </p:tgtEl>
                                      </p:cBhvr>
                                    </p:animEffect>
                                  </p:childTnLst>
                                </p:cTn>
                              </p:par>
                              <p:par>
                                <p:cTn id="8" presetID="10" presetClass="entr" presetSubtype="0" fill="hold" nodeType="withEffect">
                                  <p:stCondLst>
                                    <p:cond delay="0"/>
                                  </p:stCondLst>
                                  <p:childTnLst>
                                    <p:set>
                                      <p:cBhvr>
                                        <p:cTn id="9" dur="1" fill="hold">
                                          <p:stCondLst>
                                            <p:cond delay="0"/>
                                          </p:stCondLst>
                                        </p:cTn>
                                        <p:tgtEl>
                                          <p:spTgt spid="161"/>
                                        </p:tgtEl>
                                        <p:attrNameLst>
                                          <p:attrName>style.visibility</p:attrName>
                                        </p:attrNameLst>
                                      </p:cBhvr>
                                      <p:to>
                                        <p:strVal val="visible"/>
                                      </p:to>
                                    </p:set>
                                    <p:animEffect transition="in" filter="fade">
                                      <p:cBhvr>
                                        <p:cTn id="10" dur="1"/>
                                        <p:tgtEl>
                                          <p:spTgt spid="16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3"/>
                                        </p:tgtEl>
                                        <p:attrNameLst>
                                          <p:attrName>style.visibility</p:attrName>
                                        </p:attrNameLst>
                                      </p:cBhvr>
                                      <p:to>
                                        <p:strVal val="visible"/>
                                      </p:to>
                                    </p:set>
                                    <p:animEffect transition="in" filter="fade">
                                      <p:cBhvr>
                                        <p:cTn id="15" dur="1"/>
                                        <p:tgtEl>
                                          <p:spTgt spid="16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1"/>
                                        <p:tgtEl>
                                          <p:spTgt spid="163"/>
                                        </p:tgtEl>
                                      </p:cBhvr>
                                    </p:animEffect>
                                    <p:set>
                                      <p:cBhvr>
                                        <p:cTn id="20" dur="1" fill="hold">
                                          <p:stCondLst>
                                            <p:cond delay="0"/>
                                          </p:stCondLst>
                                        </p:cTn>
                                        <p:tgtEl>
                                          <p:spTgt spid="163"/>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64"/>
                                        </p:tgtEl>
                                        <p:attrNameLst>
                                          <p:attrName>style.visibility</p:attrName>
                                        </p:attrNameLst>
                                      </p:cBhvr>
                                      <p:to>
                                        <p:strVal val="visible"/>
                                      </p:to>
                                    </p:set>
                                    <p:animEffect transition="in" filter="fade">
                                      <p:cBhvr>
                                        <p:cTn id="23" dur="1"/>
                                        <p:tgtEl>
                                          <p:spTgt spid="16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1"/>
                                        <p:tgtEl>
                                          <p:spTgt spid="164"/>
                                        </p:tgtEl>
                                      </p:cBhvr>
                                    </p:animEffect>
                                    <p:set>
                                      <p:cBhvr>
                                        <p:cTn id="28" dur="1" fill="hold">
                                          <p:stCondLst>
                                            <p:cond delay="0"/>
                                          </p:stCondLst>
                                        </p:cTn>
                                        <p:tgtEl>
                                          <p:spTgt spid="164"/>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65"/>
                                        </p:tgtEl>
                                        <p:attrNameLst>
                                          <p:attrName>style.visibility</p:attrName>
                                        </p:attrNameLst>
                                      </p:cBhvr>
                                      <p:to>
                                        <p:strVal val="visible"/>
                                      </p:to>
                                    </p:set>
                                    <p:animEffect transition="in" filter="fade">
                                      <p:cBhvr>
                                        <p:cTn id="31" dur="1"/>
                                        <p:tgtEl>
                                          <p:spTgt spid="16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1"/>
                                        <p:tgtEl>
                                          <p:spTgt spid="165"/>
                                        </p:tgtEl>
                                      </p:cBhvr>
                                    </p:animEffect>
                                    <p:set>
                                      <p:cBhvr>
                                        <p:cTn id="36" dur="1" fill="hold">
                                          <p:stCondLst>
                                            <p:cond delay="0"/>
                                          </p:stCondLst>
                                        </p:cTn>
                                        <p:tgtEl>
                                          <p:spTgt spid="165"/>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166"/>
                                        </p:tgtEl>
                                        <p:attrNameLst>
                                          <p:attrName>style.visibility</p:attrName>
                                        </p:attrNameLst>
                                      </p:cBhvr>
                                      <p:to>
                                        <p:strVal val="visible"/>
                                      </p:to>
                                    </p:set>
                                    <p:animEffect transition="in" filter="fade">
                                      <p:cBhvr>
                                        <p:cTn id="39" dur="1"/>
                                        <p:tgtEl>
                                          <p:spTgt spid="16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1"/>
                                        <p:tgtEl>
                                          <p:spTgt spid="166"/>
                                        </p:tgtEl>
                                      </p:cBhvr>
                                    </p:animEffect>
                                    <p:set>
                                      <p:cBhvr>
                                        <p:cTn id="44" dur="1" fill="hold">
                                          <p:stCondLst>
                                            <p:cond delay="0"/>
                                          </p:stCondLst>
                                        </p:cTn>
                                        <p:tgtEl>
                                          <p:spTgt spid="166"/>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158"/>
                                        </p:tgtEl>
                                        <p:attrNameLst>
                                          <p:attrName>style.visibility</p:attrName>
                                        </p:attrNameLst>
                                      </p:cBhvr>
                                      <p:to>
                                        <p:strVal val="visible"/>
                                      </p:to>
                                    </p:set>
                                    <p:animEffect transition="in" filter="fade">
                                      <p:cBhvr>
                                        <p:cTn id="47" dur="1"/>
                                        <p:tgtEl>
                                          <p:spTgt spid="15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7"/>
                                        </p:tgtEl>
                                        <p:attrNameLst>
                                          <p:attrName>style.visibility</p:attrName>
                                        </p:attrNameLst>
                                      </p:cBhvr>
                                      <p:to>
                                        <p:strVal val="visible"/>
                                      </p:to>
                                    </p:set>
                                    <p:animEffect transition="in" filter="fade">
                                      <p:cBhvr>
                                        <p:cTn id="52" dur="1"/>
                                        <p:tgtEl>
                                          <p:spTgt spid="157"/>
                                        </p:tgtEl>
                                      </p:cBhvr>
                                    </p:animEffect>
                                  </p:childTnLst>
                                </p:cTn>
                              </p:par>
                              <p:par>
                                <p:cTn id="53" presetID="10" presetClass="entr" presetSubtype="0" fill="hold" nodeType="withEffect">
                                  <p:stCondLst>
                                    <p:cond delay="0"/>
                                  </p:stCondLst>
                                  <p:childTnLst>
                                    <p:set>
                                      <p:cBhvr>
                                        <p:cTn id="54" dur="1" fill="hold">
                                          <p:stCondLst>
                                            <p:cond delay="0"/>
                                          </p:stCondLst>
                                        </p:cTn>
                                        <p:tgtEl>
                                          <p:spTgt spid="162"/>
                                        </p:tgtEl>
                                        <p:attrNameLst>
                                          <p:attrName>style.visibility</p:attrName>
                                        </p:attrNameLst>
                                      </p:cBhvr>
                                      <p:to>
                                        <p:strVal val="visible"/>
                                      </p:to>
                                    </p:set>
                                    <p:animEffect transition="in" filter="fade">
                                      <p:cBhvr>
                                        <p:cTn id="55" dur="1"/>
                                        <p:tgtEl>
                                          <p:spTgt spid="16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59"/>
                                        </p:tgtEl>
                                        <p:attrNameLst>
                                          <p:attrName>style.visibility</p:attrName>
                                        </p:attrNameLst>
                                      </p:cBhvr>
                                      <p:to>
                                        <p:strVal val="visible"/>
                                      </p:to>
                                    </p:set>
                                    <p:animEffect transition="in" filter="fade">
                                      <p:cBhvr>
                                        <p:cTn id="60" dur="1"/>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0"/>
          <p:cNvSpPr txBox="1">
            <a:spLocks noGrp="1"/>
          </p:cNvSpPr>
          <p:nvPr>
            <p:ph type="title"/>
          </p:nvPr>
        </p:nvSpPr>
        <p:spPr>
          <a:xfrm>
            <a:off x="1533133" y="0"/>
            <a:ext cx="8941500" cy="956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36A2"/>
              </a:buClr>
              <a:buSzPts val="3600"/>
              <a:buFont typeface="Arial"/>
              <a:buNone/>
            </a:pPr>
            <a:r>
              <a:rPr lang="en-US" sz="3100" i="1"/>
              <a:t>f</a:t>
            </a:r>
            <a:r>
              <a:rPr lang="en-US" sz="3100" i="1" baseline="-25000"/>
              <a:t>dir</a:t>
            </a:r>
            <a:r>
              <a:rPr lang="en-US" sz="3100" i="1"/>
              <a:t>–S*</a:t>
            </a:r>
            <a:r>
              <a:rPr lang="en-US" sz="3100"/>
              <a:t> validation using SPN1 pyranometer for</a:t>
            </a:r>
            <a:endParaRPr sz="3100"/>
          </a:p>
          <a:p>
            <a:pPr marL="0" lvl="0" indent="0" algn="l" rtl="0">
              <a:spcBef>
                <a:spcPts val="0"/>
              </a:spcBef>
              <a:spcAft>
                <a:spcPts val="0"/>
              </a:spcAft>
              <a:buClr>
                <a:srgbClr val="0036A2"/>
              </a:buClr>
              <a:buSzPts val="3600"/>
              <a:buFont typeface="Arial"/>
              <a:buNone/>
            </a:pPr>
            <a:r>
              <a:rPr lang="en-US" sz="3100"/>
              <a:t>         WBGT estimation</a:t>
            </a:r>
            <a:endParaRPr sz="3100">
              <a:solidFill>
                <a:srgbClr val="0036A2"/>
              </a:solidFill>
            </a:endParaRPr>
          </a:p>
        </p:txBody>
      </p:sp>
      <p:sp>
        <p:nvSpPr>
          <p:cNvPr id="172" name="Google Shape;172;p20"/>
          <p:cNvSpPr txBox="1">
            <a:spLocks noGrp="1"/>
          </p:cNvSpPr>
          <p:nvPr>
            <p:ph type="title"/>
          </p:nvPr>
        </p:nvSpPr>
        <p:spPr>
          <a:xfrm>
            <a:off x="181025" y="906679"/>
            <a:ext cx="11728200" cy="629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sz="2300" b="1"/>
              <a:t>Heat warning </a:t>
            </a:r>
            <a:r>
              <a:rPr lang="en-US" sz="2300"/>
              <a:t>for potential events that require </a:t>
            </a:r>
            <a:r>
              <a:rPr lang="en-US" sz="2300" b="1"/>
              <a:t>health-related actions</a:t>
            </a:r>
            <a:r>
              <a:rPr lang="en-US" sz="2300"/>
              <a:t> </a:t>
            </a:r>
            <a:endParaRPr sz="2300"/>
          </a:p>
        </p:txBody>
      </p:sp>
      <p:sp>
        <p:nvSpPr>
          <p:cNvPr id="173" name="Google Shape;173;p20"/>
          <p:cNvSpPr txBox="1">
            <a:spLocks noGrp="1"/>
          </p:cNvSpPr>
          <p:nvPr>
            <p:ph type="sldNum" idx="12"/>
          </p:nvPr>
        </p:nvSpPr>
        <p:spPr>
          <a:xfrm>
            <a:off x="9215120" y="6356350"/>
            <a:ext cx="2138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
        <p:nvSpPr>
          <p:cNvPr id="174" name="Google Shape;174;p20"/>
          <p:cNvSpPr txBox="1">
            <a:spLocks noGrp="1"/>
          </p:cNvSpPr>
          <p:nvPr>
            <p:ph type="title"/>
          </p:nvPr>
        </p:nvSpPr>
        <p:spPr>
          <a:xfrm>
            <a:off x="181025" y="1908785"/>
            <a:ext cx="3755700" cy="629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sz="1800" b="1"/>
              <a:t>SPN1 </a:t>
            </a:r>
            <a:r>
              <a:rPr lang="en-US" sz="1800" b="1" i="1"/>
              <a:t>f</a:t>
            </a:r>
            <a:r>
              <a:rPr lang="en-US" sz="1800" b="1" i="1" baseline="-25000"/>
              <a:t>dir</a:t>
            </a:r>
            <a:r>
              <a:rPr lang="en-US" sz="1800" b="1" i="1"/>
              <a:t>–S*</a:t>
            </a:r>
            <a:r>
              <a:rPr lang="en-US" sz="1800" b="1"/>
              <a:t> scatterplot </a:t>
            </a:r>
            <a:r>
              <a:rPr lang="en-US" sz="1400" b="1"/>
              <a:t>with </a:t>
            </a:r>
            <a:r>
              <a:rPr lang="en-US" sz="1800" b="1"/>
              <a:t>Liljegren  </a:t>
            </a:r>
            <a:r>
              <a:rPr lang="en-US" sz="1800" b="1" i="1"/>
              <a:t>f</a:t>
            </a:r>
            <a:r>
              <a:rPr lang="en-US" sz="1800" b="1" i="1" baseline="-25000"/>
              <a:t>dir</a:t>
            </a:r>
            <a:r>
              <a:rPr lang="en-US" sz="1800" b="1" i="1"/>
              <a:t>–S*</a:t>
            </a:r>
            <a:r>
              <a:rPr lang="en-US" sz="1800" b="1"/>
              <a:t> curve</a:t>
            </a:r>
            <a:endParaRPr sz="1800" b="1">
              <a:solidFill>
                <a:srgbClr val="0036A2"/>
              </a:solidFill>
            </a:endParaRPr>
          </a:p>
        </p:txBody>
      </p:sp>
      <p:pic>
        <p:nvPicPr>
          <p:cNvPr id="175" name="Google Shape;175;p20"/>
          <p:cNvPicPr preferRelativeResize="0"/>
          <p:nvPr/>
        </p:nvPicPr>
        <p:blipFill rotWithShape="1">
          <a:blip r:embed="rId3">
            <a:alphaModFix/>
          </a:blip>
          <a:srcRect r="1768"/>
          <a:stretch/>
        </p:blipFill>
        <p:spPr>
          <a:xfrm>
            <a:off x="-50800" y="2589185"/>
            <a:ext cx="4113674" cy="3367426"/>
          </a:xfrm>
          <a:prstGeom prst="rect">
            <a:avLst/>
          </a:prstGeom>
          <a:noFill/>
          <a:ln>
            <a:noFill/>
          </a:ln>
        </p:spPr>
      </p:pic>
      <p:sp>
        <p:nvSpPr>
          <p:cNvPr id="176" name="Google Shape;176;p20"/>
          <p:cNvSpPr txBox="1">
            <a:spLocks noGrp="1"/>
          </p:cNvSpPr>
          <p:nvPr>
            <p:ph type="title"/>
          </p:nvPr>
        </p:nvSpPr>
        <p:spPr>
          <a:xfrm>
            <a:off x="1724025" y="5675260"/>
            <a:ext cx="1104900" cy="2466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sz="1400">
                <a:solidFill>
                  <a:srgbClr val="434343"/>
                </a:solidFill>
              </a:rPr>
              <a:t>S* = S/S</a:t>
            </a:r>
            <a:r>
              <a:rPr lang="en-US" sz="1400" baseline="-25000">
                <a:solidFill>
                  <a:srgbClr val="434343"/>
                </a:solidFill>
              </a:rPr>
              <a:t>max</a:t>
            </a:r>
            <a:endParaRPr sz="1400" baseline="-25000">
              <a:solidFill>
                <a:srgbClr val="434343"/>
              </a:solidFill>
            </a:endParaRPr>
          </a:p>
        </p:txBody>
      </p:sp>
      <p:sp>
        <p:nvSpPr>
          <p:cNvPr id="177" name="Google Shape;177;p20"/>
          <p:cNvSpPr txBox="1">
            <a:spLocks noGrp="1"/>
          </p:cNvSpPr>
          <p:nvPr>
            <p:ph type="title"/>
          </p:nvPr>
        </p:nvSpPr>
        <p:spPr>
          <a:xfrm>
            <a:off x="390575" y="5769460"/>
            <a:ext cx="3181200" cy="629700"/>
          </a:xfrm>
          <a:prstGeom prst="rect">
            <a:avLst/>
          </a:prstGeom>
          <a:noFill/>
          <a:ln>
            <a:noFill/>
          </a:ln>
        </p:spPr>
        <p:txBody>
          <a:bodyPr spcFirstLastPara="1" wrap="square" lIns="91425" tIns="45700" rIns="91425" bIns="45700" anchor="ctr" anchorCtr="0">
            <a:noAutofit/>
          </a:bodyPr>
          <a:lstStyle/>
          <a:p>
            <a:pPr marL="228600" lvl="0" indent="-215900" algn="l" rtl="0">
              <a:lnSpc>
                <a:spcPct val="100000"/>
              </a:lnSpc>
              <a:spcBef>
                <a:spcPts val="0"/>
              </a:spcBef>
              <a:spcAft>
                <a:spcPts val="0"/>
              </a:spcAft>
              <a:buSzPts val="1600"/>
              <a:buChar char="●"/>
            </a:pPr>
            <a:r>
              <a:rPr lang="en-US" sz="1600"/>
              <a:t>Mid-day values follow Liljegren</a:t>
            </a:r>
            <a:endParaRPr sz="1600">
              <a:solidFill>
                <a:srgbClr val="0036A2"/>
              </a:solidFill>
            </a:endParaRPr>
          </a:p>
        </p:txBody>
      </p:sp>
      <p:sp>
        <p:nvSpPr>
          <p:cNvPr id="178" name="Google Shape;178;p20"/>
          <p:cNvSpPr txBox="1">
            <a:spLocks noGrp="1"/>
          </p:cNvSpPr>
          <p:nvPr>
            <p:ph type="title"/>
          </p:nvPr>
        </p:nvSpPr>
        <p:spPr>
          <a:xfrm>
            <a:off x="4657800" y="1908785"/>
            <a:ext cx="3181200" cy="629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sz="1800" b="1"/>
              <a:t>Difference </a:t>
            </a:r>
            <a:r>
              <a:rPr lang="en-US" sz="1400" b="1"/>
              <a:t>b/w</a:t>
            </a:r>
            <a:r>
              <a:rPr lang="en-US" sz="1800" b="1"/>
              <a:t> SPN1 </a:t>
            </a:r>
            <a:r>
              <a:rPr lang="en-US" sz="1800" b="1" i="1"/>
              <a:t>f</a:t>
            </a:r>
            <a:r>
              <a:rPr lang="en-US" sz="1800" b="1" i="1" baseline="-25000"/>
              <a:t>dir </a:t>
            </a:r>
            <a:r>
              <a:rPr lang="en-US" sz="1800" b="1"/>
              <a:t> </a:t>
            </a:r>
            <a:r>
              <a:rPr lang="en-US" sz="1400" b="1"/>
              <a:t>and</a:t>
            </a:r>
            <a:r>
              <a:rPr lang="en-US" sz="1800" b="1"/>
              <a:t> Liljegren </a:t>
            </a:r>
            <a:r>
              <a:rPr lang="en-US" sz="1800" b="1" i="1"/>
              <a:t>f</a:t>
            </a:r>
            <a:r>
              <a:rPr lang="en-US" sz="1800" b="1" i="1" baseline="-25000"/>
              <a:t>dir</a:t>
            </a:r>
            <a:r>
              <a:rPr lang="en-US" sz="1800" b="1"/>
              <a:t>           </a:t>
            </a:r>
            <a:endParaRPr sz="1800" b="1" baseline="-25000">
              <a:solidFill>
                <a:srgbClr val="0036A2"/>
              </a:solidFill>
            </a:endParaRPr>
          </a:p>
        </p:txBody>
      </p:sp>
      <p:pic>
        <p:nvPicPr>
          <p:cNvPr id="179" name="Google Shape;179;p20"/>
          <p:cNvPicPr preferRelativeResize="0"/>
          <p:nvPr/>
        </p:nvPicPr>
        <p:blipFill>
          <a:blip r:embed="rId4">
            <a:alphaModFix/>
          </a:blip>
          <a:stretch>
            <a:fillRect/>
          </a:stretch>
        </p:blipFill>
        <p:spPr>
          <a:xfrm>
            <a:off x="4143924" y="2634485"/>
            <a:ext cx="3726925" cy="3284024"/>
          </a:xfrm>
          <a:prstGeom prst="rect">
            <a:avLst/>
          </a:prstGeom>
          <a:noFill/>
          <a:ln>
            <a:noFill/>
          </a:ln>
        </p:spPr>
      </p:pic>
      <p:sp>
        <p:nvSpPr>
          <p:cNvPr id="180" name="Google Shape;180;p20"/>
          <p:cNvSpPr txBox="1">
            <a:spLocks noGrp="1"/>
          </p:cNvSpPr>
          <p:nvPr>
            <p:ph type="title"/>
          </p:nvPr>
        </p:nvSpPr>
        <p:spPr>
          <a:xfrm>
            <a:off x="4498050" y="5866374"/>
            <a:ext cx="3181200" cy="629700"/>
          </a:xfrm>
          <a:prstGeom prst="rect">
            <a:avLst/>
          </a:prstGeom>
          <a:noFill/>
          <a:ln>
            <a:noFill/>
          </a:ln>
        </p:spPr>
        <p:txBody>
          <a:bodyPr spcFirstLastPara="1" wrap="square" lIns="91425" tIns="45700" rIns="91425" bIns="45700" anchor="ctr" anchorCtr="0">
            <a:noAutofit/>
          </a:bodyPr>
          <a:lstStyle/>
          <a:p>
            <a:pPr marL="228600" lvl="0" indent="-215900" algn="l" rtl="0">
              <a:lnSpc>
                <a:spcPct val="100000"/>
              </a:lnSpc>
              <a:spcBef>
                <a:spcPts val="0"/>
              </a:spcBef>
              <a:spcAft>
                <a:spcPts val="0"/>
              </a:spcAft>
              <a:buSzPts val="1600"/>
              <a:buChar char="●"/>
            </a:pPr>
            <a:r>
              <a:rPr lang="en-US" sz="1600"/>
              <a:t>No significant difference from 10:00 - 16:00 LT</a:t>
            </a:r>
            <a:endParaRPr sz="1600">
              <a:solidFill>
                <a:srgbClr val="0036A2"/>
              </a:solidFill>
            </a:endParaRPr>
          </a:p>
        </p:txBody>
      </p:sp>
      <p:sp>
        <p:nvSpPr>
          <p:cNvPr id="181" name="Google Shape;181;p20"/>
          <p:cNvSpPr/>
          <p:nvPr/>
        </p:nvSpPr>
        <p:spPr>
          <a:xfrm>
            <a:off x="5725875" y="2556528"/>
            <a:ext cx="1632900" cy="3086100"/>
          </a:xfrm>
          <a:prstGeom prst="rect">
            <a:avLst/>
          </a:prstGeom>
          <a:noFill/>
          <a:ln w="19050" cap="flat" cmpd="sng">
            <a:solidFill>
              <a:srgbClr val="000000"/>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2" name="Google Shape;182;p20"/>
          <p:cNvPicPr preferRelativeResize="0"/>
          <p:nvPr/>
        </p:nvPicPr>
        <p:blipFill>
          <a:blip r:embed="rId5">
            <a:alphaModFix/>
          </a:blip>
          <a:stretch>
            <a:fillRect/>
          </a:stretch>
        </p:blipFill>
        <p:spPr>
          <a:xfrm>
            <a:off x="7967035" y="2665385"/>
            <a:ext cx="4113674" cy="3182274"/>
          </a:xfrm>
          <a:prstGeom prst="rect">
            <a:avLst/>
          </a:prstGeom>
          <a:noFill/>
          <a:ln>
            <a:noFill/>
          </a:ln>
        </p:spPr>
      </p:pic>
      <p:sp>
        <p:nvSpPr>
          <p:cNvPr id="183" name="Google Shape;183;p20"/>
          <p:cNvSpPr txBox="1">
            <a:spLocks noGrp="1"/>
          </p:cNvSpPr>
          <p:nvPr>
            <p:ph type="title"/>
          </p:nvPr>
        </p:nvSpPr>
        <p:spPr>
          <a:xfrm>
            <a:off x="8462763" y="1908785"/>
            <a:ext cx="3204600" cy="629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sz="1800" b="1"/>
              <a:t>WBGT </a:t>
            </a:r>
            <a:r>
              <a:rPr lang="en-US" sz="1400" b="1"/>
              <a:t>using</a:t>
            </a:r>
            <a:r>
              <a:rPr lang="en-US" sz="1800" b="1"/>
              <a:t> Liljegren </a:t>
            </a:r>
            <a:r>
              <a:rPr lang="en-US" sz="1800" b="1" i="1"/>
              <a:t>f</a:t>
            </a:r>
            <a:r>
              <a:rPr lang="en-US" sz="1800" b="1" i="1" baseline="-25000"/>
              <a:t>dir</a:t>
            </a:r>
            <a:r>
              <a:rPr lang="en-US" sz="1800" b="1"/>
              <a:t> </a:t>
            </a:r>
            <a:r>
              <a:rPr lang="en-US" sz="1400" b="1"/>
              <a:t>and</a:t>
            </a:r>
            <a:r>
              <a:rPr lang="en-US" sz="1800" b="1"/>
              <a:t> SPN1 </a:t>
            </a:r>
            <a:r>
              <a:rPr lang="en-US" sz="1800" b="1" i="1"/>
              <a:t>f</a:t>
            </a:r>
            <a:r>
              <a:rPr lang="en-US" sz="1800" b="1" i="1" baseline="-25000"/>
              <a:t>dir</a:t>
            </a:r>
            <a:endParaRPr sz="1800" b="1" i="1" baseline="-25000">
              <a:solidFill>
                <a:srgbClr val="0036A2"/>
              </a:solidFill>
            </a:endParaRPr>
          </a:p>
        </p:txBody>
      </p:sp>
      <p:grpSp>
        <p:nvGrpSpPr>
          <p:cNvPr id="184" name="Google Shape;184;p20"/>
          <p:cNvGrpSpPr/>
          <p:nvPr/>
        </p:nvGrpSpPr>
        <p:grpSpPr>
          <a:xfrm>
            <a:off x="11191377" y="2529315"/>
            <a:ext cx="1101600" cy="1032516"/>
            <a:chOff x="11191377" y="2529315"/>
            <a:chExt cx="1101600" cy="1032516"/>
          </a:xfrm>
        </p:grpSpPr>
        <p:sp>
          <p:nvSpPr>
            <p:cNvPr id="185" name="Google Shape;185;p20"/>
            <p:cNvSpPr txBox="1"/>
            <p:nvPr/>
          </p:nvSpPr>
          <p:spPr>
            <a:xfrm>
              <a:off x="11191377" y="3038631"/>
              <a:ext cx="11016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100" b="1">
                  <a:solidFill>
                    <a:srgbClr val="FFA500"/>
                  </a:solidFill>
                </a:rPr>
                <a:t>Work/rest</a:t>
              </a:r>
              <a:endParaRPr sz="1100" b="1">
                <a:solidFill>
                  <a:srgbClr val="FFA500"/>
                </a:solidFill>
              </a:endParaRPr>
            </a:p>
            <a:p>
              <a:pPr marL="0" lvl="0" indent="0" algn="l" rtl="0">
                <a:spcBef>
                  <a:spcPts val="0"/>
                </a:spcBef>
                <a:spcAft>
                  <a:spcPts val="0"/>
                </a:spcAft>
                <a:buNone/>
              </a:pPr>
              <a:r>
                <a:rPr lang="en-US" sz="1100" b="1">
                  <a:solidFill>
                    <a:srgbClr val="FFA500"/>
                  </a:solidFill>
                </a:rPr>
                <a:t>cycle needed</a:t>
              </a:r>
              <a:endParaRPr sz="1100" b="1">
                <a:solidFill>
                  <a:srgbClr val="FFA500"/>
                </a:solidFill>
              </a:endParaRPr>
            </a:p>
          </p:txBody>
        </p:sp>
        <p:sp>
          <p:nvSpPr>
            <p:cNvPr id="186" name="Google Shape;186;p20"/>
            <p:cNvSpPr txBox="1"/>
            <p:nvPr/>
          </p:nvSpPr>
          <p:spPr>
            <a:xfrm>
              <a:off x="11211181" y="2529315"/>
              <a:ext cx="9513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a:solidFill>
                    <a:srgbClr val="FF0000"/>
                  </a:solidFill>
                </a:rPr>
                <a:t>Maximum health risk</a:t>
              </a:r>
              <a:endParaRPr sz="1100" b="1">
                <a:solidFill>
                  <a:srgbClr val="FF0000"/>
                </a:solidFill>
              </a:endParaRPr>
            </a:p>
          </p:txBody>
        </p:sp>
      </p:grpSp>
      <p:sp>
        <p:nvSpPr>
          <p:cNvPr id="187" name="Google Shape;187;p20"/>
          <p:cNvSpPr txBox="1">
            <a:spLocks noGrp="1"/>
          </p:cNvSpPr>
          <p:nvPr>
            <p:ph type="title"/>
          </p:nvPr>
        </p:nvSpPr>
        <p:spPr>
          <a:xfrm>
            <a:off x="7960050" y="5985935"/>
            <a:ext cx="3755700" cy="629700"/>
          </a:xfrm>
          <a:prstGeom prst="rect">
            <a:avLst/>
          </a:prstGeom>
          <a:noFill/>
          <a:ln>
            <a:noFill/>
          </a:ln>
        </p:spPr>
        <p:txBody>
          <a:bodyPr spcFirstLastPara="1" wrap="square" lIns="91425" tIns="45700" rIns="91425" bIns="45700" anchor="ctr" anchorCtr="0">
            <a:noAutofit/>
          </a:bodyPr>
          <a:lstStyle/>
          <a:p>
            <a:pPr marL="457200" lvl="0" indent="-330200" algn="l" rtl="0">
              <a:lnSpc>
                <a:spcPct val="100000"/>
              </a:lnSpc>
              <a:spcBef>
                <a:spcPts val="0"/>
              </a:spcBef>
              <a:spcAft>
                <a:spcPts val="0"/>
              </a:spcAft>
              <a:buSzPts val="1600"/>
              <a:buChar char="●"/>
            </a:pPr>
            <a:r>
              <a:rPr lang="en-US" sz="1600"/>
              <a:t>WBGT estimation using Liljegren good for mid-day, when max heat stress is expected</a:t>
            </a:r>
            <a:endParaRPr sz="1600"/>
          </a:p>
        </p:txBody>
      </p:sp>
      <p:sp>
        <p:nvSpPr>
          <p:cNvPr id="188" name="Google Shape;188;p20"/>
          <p:cNvSpPr/>
          <p:nvPr/>
        </p:nvSpPr>
        <p:spPr>
          <a:xfrm>
            <a:off x="9307275" y="2556535"/>
            <a:ext cx="1513200" cy="3086100"/>
          </a:xfrm>
          <a:prstGeom prst="rect">
            <a:avLst/>
          </a:prstGeom>
          <a:noFill/>
          <a:ln w="19050" cap="flat" cmpd="sng">
            <a:solidFill>
              <a:srgbClr val="000000"/>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0"/>
          <p:cNvSpPr/>
          <p:nvPr/>
        </p:nvSpPr>
        <p:spPr>
          <a:xfrm>
            <a:off x="1295400" y="2651060"/>
            <a:ext cx="1533600" cy="2466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0"/>
          <p:cNvSpPr/>
          <p:nvPr/>
        </p:nvSpPr>
        <p:spPr>
          <a:xfrm rot="2070927">
            <a:off x="1539935" y="2793722"/>
            <a:ext cx="895296" cy="2606424"/>
          </a:xfrm>
          <a:prstGeom prst="ellipse">
            <a:avLst/>
          </a:prstGeom>
          <a:no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0"/>
          <p:cNvSpPr txBox="1">
            <a:spLocks noGrp="1"/>
          </p:cNvSpPr>
          <p:nvPr>
            <p:ph type="title"/>
          </p:nvPr>
        </p:nvSpPr>
        <p:spPr>
          <a:xfrm>
            <a:off x="159025" y="1076536"/>
            <a:ext cx="11728200" cy="629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endParaRPr sz="2300"/>
          </a:p>
          <a:p>
            <a:pPr marL="457200" lvl="0" indent="-374650" algn="l" rtl="0">
              <a:lnSpc>
                <a:spcPct val="100000"/>
              </a:lnSpc>
              <a:spcBef>
                <a:spcPts val="0"/>
              </a:spcBef>
              <a:spcAft>
                <a:spcPts val="0"/>
              </a:spcAft>
              <a:buSzPts val="2300"/>
              <a:buChar char="●"/>
            </a:pPr>
            <a:r>
              <a:rPr lang="en-US" sz="2300" b="1"/>
              <a:t>Wetbulb Globe temperature (WBGT): </a:t>
            </a:r>
            <a:r>
              <a:rPr lang="en-US" sz="2300"/>
              <a:t>heat stress index for outdoor conditions</a:t>
            </a:r>
            <a:endParaRPr sz="23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1"/>
          <p:cNvSpPr txBox="1">
            <a:spLocks noGrp="1"/>
          </p:cNvSpPr>
          <p:nvPr>
            <p:ph type="title"/>
          </p:nvPr>
        </p:nvSpPr>
        <p:spPr>
          <a:xfrm>
            <a:off x="1520001" y="-1"/>
            <a:ext cx="9158100" cy="956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3200"/>
              <a:t>Validation of WRF-Solar Forecasts over      Manila Observatory </a:t>
            </a:r>
            <a:r>
              <a:rPr lang="en-US" sz="3100"/>
              <a:t>using SPN1 pyranometer </a:t>
            </a:r>
            <a:endParaRPr sz="3200"/>
          </a:p>
        </p:txBody>
      </p:sp>
      <p:sp>
        <p:nvSpPr>
          <p:cNvPr id="197" name="Google Shape;197;p21"/>
          <p:cNvSpPr txBox="1">
            <a:spLocks noGrp="1"/>
          </p:cNvSpPr>
          <p:nvPr>
            <p:ph type="title"/>
          </p:nvPr>
        </p:nvSpPr>
        <p:spPr>
          <a:xfrm>
            <a:off x="912175" y="5712150"/>
            <a:ext cx="11202000" cy="779700"/>
          </a:xfrm>
          <a:prstGeom prst="rect">
            <a:avLst/>
          </a:prstGeom>
          <a:noFill/>
          <a:ln>
            <a:noFill/>
          </a:ln>
        </p:spPr>
        <p:txBody>
          <a:bodyPr spcFirstLastPara="1" wrap="square" lIns="91425" tIns="45700" rIns="91425" bIns="45700" anchor="ctr" anchorCtr="0">
            <a:noAutofit/>
          </a:bodyPr>
          <a:lstStyle/>
          <a:p>
            <a:pPr marL="457200" lvl="0" indent="-342900" algn="l" rtl="0">
              <a:lnSpc>
                <a:spcPct val="100000"/>
              </a:lnSpc>
              <a:spcBef>
                <a:spcPts val="0"/>
              </a:spcBef>
              <a:spcAft>
                <a:spcPts val="0"/>
              </a:spcAft>
              <a:buSzPts val="1800"/>
              <a:buChar char="●"/>
            </a:pPr>
            <a:r>
              <a:rPr lang="en-US" sz="1800"/>
              <a:t>(a) clear sky: WRF-Solar underestimates morning and overestimates evening observed GHI</a:t>
            </a:r>
            <a:endParaRPr sz="1800"/>
          </a:p>
          <a:p>
            <a:pPr marL="457200" lvl="0" indent="-342900" algn="l" rtl="0">
              <a:lnSpc>
                <a:spcPct val="100000"/>
              </a:lnSpc>
              <a:spcBef>
                <a:spcPts val="0"/>
              </a:spcBef>
              <a:spcAft>
                <a:spcPts val="0"/>
              </a:spcAft>
              <a:buSzPts val="1800"/>
              <a:buChar char="●"/>
            </a:pPr>
            <a:r>
              <a:rPr lang="en-US" sz="1800"/>
              <a:t>(b) cloudy sky: WRF-Solar mostly overestimates observed GHI</a:t>
            </a:r>
            <a:endParaRPr sz="1800"/>
          </a:p>
          <a:p>
            <a:pPr marL="457200" lvl="0" indent="-342900" algn="l" rtl="0">
              <a:lnSpc>
                <a:spcPct val="100000"/>
              </a:lnSpc>
              <a:spcBef>
                <a:spcPts val="0"/>
              </a:spcBef>
              <a:spcAft>
                <a:spcPts val="0"/>
              </a:spcAft>
              <a:buSzPts val="1800"/>
              <a:buChar char="●"/>
            </a:pPr>
            <a:r>
              <a:rPr lang="en-US" sz="1800"/>
              <a:t>(c,d) both cases: as the day proceeds, magnitude error increases (can be due to timing error)</a:t>
            </a:r>
            <a:endParaRPr sz="1800"/>
          </a:p>
        </p:txBody>
      </p:sp>
      <p:sp>
        <p:nvSpPr>
          <p:cNvPr id="198" name="Google Shape;198;p21"/>
          <p:cNvSpPr txBox="1">
            <a:spLocks noGrp="1"/>
          </p:cNvSpPr>
          <p:nvPr>
            <p:ph type="title"/>
          </p:nvPr>
        </p:nvSpPr>
        <p:spPr>
          <a:xfrm>
            <a:off x="128525" y="1124475"/>
            <a:ext cx="3457200" cy="4602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US" sz="1900" b="1"/>
              <a:t>WRF-Solar v4.2.2</a:t>
            </a:r>
            <a:endParaRPr sz="1900" b="1"/>
          </a:p>
          <a:p>
            <a:pPr marL="0" lvl="0" indent="0" algn="ctr" rtl="0">
              <a:lnSpc>
                <a:spcPct val="100000"/>
              </a:lnSpc>
              <a:spcBef>
                <a:spcPts val="0"/>
              </a:spcBef>
              <a:spcAft>
                <a:spcPts val="0"/>
              </a:spcAft>
              <a:buNone/>
            </a:pPr>
            <a:r>
              <a:rPr lang="en-US" sz="1500"/>
              <a:t>(Jimenez et al., 2016)</a:t>
            </a:r>
            <a:endParaRPr sz="1500"/>
          </a:p>
          <a:p>
            <a:pPr marL="0" lvl="0" indent="0" algn="ctr" rtl="0">
              <a:lnSpc>
                <a:spcPct val="100000"/>
              </a:lnSpc>
              <a:spcBef>
                <a:spcPts val="0"/>
              </a:spcBef>
              <a:spcAft>
                <a:spcPts val="0"/>
              </a:spcAft>
              <a:buNone/>
            </a:pPr>
            <a:r>
              <a:rPr lang="en-US" sz="1500"/>
              <a:t>5 x 5 km horizontal grid resolution</a:t>
            </a:r>
            <a:endParaRPr sz="1500"/>
          </a:p>
          <a:p>
            <a:pPr marL="0" lvl="0" indent="0" algn="ctr" rtl="0">
              <a:lnSpc>
                <a:spcPct val="100000"/>
              </a:lnSpc>
              <a:spcBef>
                <a:spcPts val="0"/>
              </a:spcBef>
              <a:spcAft>
                <a:spcPts val="0"/>
              </a:spcAft>
              <a:buNone/>
            </a:pPr>
            <a:r>
              <a:rPr lang="en-US" sz="1500"/>
              <a:t>input: NCEP GFS (0.25° grid, hourly) </a:t>
            </a:r>
            <a:endParaRPr sz="1500"/>
          </a:p>
          <a:p>
            <a:pPr marL="0" lvl="0" indent="0" algn="l" rtl="0">
              <a:lnSpc>
                <a:spcPct val="100000"/>
              </a:lnSpc>
              <a:spcBef>
                <a:spcPts val="0"/>
              </a:spcBef>
              <a:spcAft>
                <a:spcPts val="0"/>
              </a:spcAft>
              <a:buNone/>
            </a:pPr>
            <a:endParaRPr sz="1900"/>
          </a:p>
          <a:p>
            <a:pPr marL="0" lvl="0" indent="0" algn="ctr" rtl="0">
              <a:lnSpc>
                <a:spcPct val="100000"/>
              </a:lnSpc>
              <a:spcBef>
                <a:spcPts val="0"/>
              </a:spcBef>
              <a:spcAft>
                <a:spcPts val="0"/>
              </a:spcAft>
              <a:buClr>
                <a:schemeClr val="dk1"/>
              </a:buClr>
              <a:buSzPts val="1100"/>
              <a:buFont typeface="Arial"/>
              <a:buNone/>
            </a:pPr>
            <a:r>
              <a:rPr lang="en-US" sz="1900" b="1"/>
              <a:t>GHI=(DNI*COSZEN)+DHI</a:t>
            </a:r>
            <a:endParaRPr sz="1900" b="1"/>
          </a:p>
          <a:p>
            <a:pPr marL="0" lvl="0" indent="0" algn="l" rtl="0">
              <a:lnSpc>
                <a:spcPct val="100000"/>
              </a:lnSpc>
              <a:spcBef>
                <a:spcPts val="0"/>
              </a:spcBef>
              <a:spcAft>
                <a:spcPts val="0"/>
              </a:spcAft>
              <a:buClr>
                <a:schemeClr val="dk1"/>
              </a:buClr>
              <a:buSzPts val="1100"/>
              <a:buFont typeface="Arial"/>
              <a:buNone/>
            </a:pPr>
            <a:r>
              <a:rPr lang="en-US" sz="1400"/>
              <a:t>GHI: Global Horizontal Irradiance [W/m</a:t>
            </a:r>
            <a:r>
              <a:rPr lang="en-US" sz="1400" baseline="30000"/>
              <a:t>2</a:t>
            </a:r>
            <a:r>
              <a:rPr lang="en-US" sz="1400"/>
              <a:t>]</a:t>
            </a:r>
            <a:endParaRPr sz="1400"/>
          </a:p>
          <a:p>
            <a:pPr marL="0" lvl="0" indent="0" algn="l" rtl="0">
              <a:lnSpc>
                <a:spcPct val="100000"/>
              </a:lnSpc>
              <a:spcBef>
                <a:spcPts val="0"/>
              </a:spcBef>
              <a:spcAft>
                <a:spcPts val="0"/>
              </a:spcAft>
              <a:buClr>
                <a:schemeClr val="dk1"/>
              </a:buClr>
              <a:buSzPts val="1100"/>
              <a:buFont typeface="Arial"/>
              <a:buNone/>
            </a:pPr>
            <a:r>
              <a:rPr lang="en-US" sz="1400"/>
              <a:t>DNI: Direct Normal Irradiance [W/m</a:t>
            </a:r>
            <a:r>
              <a:rPr lang="en-US" sz="1400" baseline="30000"/>
              <a:t>2</a:t>
            </a:r>
            <a:r>
              <a:rPr lang="en-US" sz="1400"/>
              <a:t>]</a:t>
            </a:r>
            <a:endParaRPr sz="1400"/>
          </a:p>
          <a:p>
            <a:pPr marL="0" lvl="0" indent="0" algn="l" rtl="0">
              <a:lnSpc>
                <a:spcPct val="100000"/>
              </a:lnSpc>
              <a:spcBef>
                <a:spcPts val="0"/>
              </a:spcBef>
              <a:spcAft>
                <a:spcPts val="0"/>
              </a:spcAft>
              <a:buClr>
                <a:schemeClr val="dk1"/>
              </a:buClr>
              <a:buSzPts val="1100"/>
              <a:buFont typeface="Arial"/>
              <a:buNone/>
            </a:pPr>
            <a:r>
              <a:rPr lang="en-US" sz="1400"/>
              <a:t>DHI: Diffuse Horizontal Irradiance  [W/m</a:t>
            </a:r>
            <a:r>
              <a:rPr lang="en-US" sz="1400" baseline="30000"/>
              <a:t>2</a:t>
            </a:r>
            <a:r>
              <a:rPr lang="en-US" sz="1400"/>
              <a:t>]</a:t>
            </a:r>
            <a:endParaRPr sz="1400"/>
          </a:p>
          <a:p>
            <a:pPr marL="0" lvl="0" indent="0" algn="l" rtl="0">
              <a:lnSpc>
                <a:spcPct val="100000"/>
              </a:lnSpc>
              <a:spcBef>
                <a:spcPts val="0"/>
              </a:spcBef>
              <a:spcAft>
                <a:spcPts val="0"/>
              </a:spcAft>
              <a:buClr>
                <a:schemeClr val="dk1"/>
              </a:buClr>
              <a:buSzPts val="1100"/>
              <a:buFont typeface="Arial"/>
              <a:buNone/>
            </a:pPr>
            <a:r>
              <a:rPr lang="en-US" sz="1400"/>
              <a:t>COSZEN: Cosine(Solar Zenith Angle)</a:t>
            </a:r>
            <a:endParaRPr sz="1400"/>
          </a:p>
          <a:p>
            <a:pPr marL="0" lvl="0" indent="0" algn="l" rtl="0">
              <a:lnSpc>
                <a:spcPct val="100000"/>
              </a:lnSpc>
              <a:spcBef>
                <a:spcPts val="0"/>
              </a:spcBef>
              <a:spcAft>
                <a:spcPts val="0"/>
              </a:spcAft>
              <a:buNone/>
            </a:pPr>
            <a:endParaRPr sz="1900"/>
          </a:p>
          <a:p>
            <a:pPr marL="0" lvl="0" indent="0" algn="ctr" rtl="0">
              <a:lnSpc>
                <a:spcPct val="100000"/>
              </a:lnSpc>
              <a:spcBef>
                <a:spcPts val="0"/>
              </a:spcBef>
              <a:spcAft>
                <a:spcPts val="0"/>
              </a:spcAft>
              <a:buNone/>
            </a:pPr>
            <a:r>
              <a:rPr lang="en-US" sz="1800"/>
              <a:t>Forecast Error = WRF - SPN1</a:t>
            </a:r>
            <a:endParaRPr sz="1800"/>
          </a:p>
          <a:p>
            <a:pPr marL="0" lvl="0" indent="0" algn="l" rtl="0">
              <a:lnSpc>
                <a:spcPct val="100000"/>
              </a:lnSpc>
              <a:spcBef>
                <a:spcPts val="0"/>
              </a:spcBef>
              <a:spcAft>
                <a:spcPts val="0"/>
              </a:spcAft>
              <a:buNone/>
            </a:pPr>
            <a:endParaRPr sz="1900"/>
          </a:p>
        </p:txBody>
      </p:sp>
      <p:pic>
        <p:nvPicPr>
          <p:cNvPr id="199" name="Google Shape;199;p21"/>
          <p:cNvPicPr preferRelativeResize="0"/>
          <p:nvPr/>
        </p:nvPicPr>
        <p:blipFill rotWithShape="1">
          <a:blip r:embed="rId3">
            <a:alphaModFix/>
          </a:blip>
          <a:srcRect l="4434" t="-948" b="6125"/>
          <a:stretch/>
        </p:blipFill>
        <p:spPr>
          <a:xfrm>
            <a:off x="8421624" y="3346704"/>
            <a:ext cx="2971448" cy="2250150"/>
          </a:xfrm>
          <a:prstGeom prst="rect">
            <a:avLst/>
          </a:prstGeom>
          <a:noFill/>
          <a:ln>
            <a:noFill/>
          </a:ln>
        </p:spPr>
      </p:pic>
      <p:sp>
        <p:nvSpPr>
          <p:cNvPr id="200" name="Google Shape;200;p21"/>
          <p:cNvSpPr txBox="1"/>
          <p:nvPr/>
        </p:nvSpPr>
        <p:spPr>
          <a:xfrm>
            <a:off x="7857802" y="3301199"/>
            <a:ext cx="474900" cy="4617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US" sz="1800" b="1">
                <a:solidFill>
                  <a:srgbClr val="002FC6"/>
                </a:solidFill>
              </a:rPr>
              <a:t>(d)</a:t>
            </a:r>
            <a:endParaRPr sz="1800" b="1">
              <a:solidFill>
                <a:srgbClr val="002FC6"/>
              </a:solidFill>
            </a:endParaRPr>
          </a:p>
        </p:txBody>
      </p:sp>
      <p:pic>
        <p:nvPicPr>
          <p:cNvPr id="201" name="Google Shape;201;p21"/>
          <p:cNvPicPr preferRelativeResize="0"/>
          <p:nvPr/>
        </p:nvPicPr>
        <p:blipFill>
          <a:blip r:embed="rId4">
            <a:alphaModFix/>
          </a:blip>
          <a:stretch>
            <a:fillRect/>
          </a:stretch>
        </p:blipFill>
        <p:spPr>
          <a:xfrm>
            <a:off x="423800" y="4092213"/>
            <a:ext cx="2866645" cy="1371600"/>
          </a:xfrm>
          <a:prstGeom prst="rect">
            <a:avLst/>
          </a:prstGeom>
          <a:noFill/>
          <a:ln>
            <a:noFill/>
          </a:ln>
        </p:spPr>
      </p:pic>
      <p:pic>
        <p:nvPicPr>
          <p:cNvPr id="202" name="Google Shape;202;p21"/>
          <p:cNvPicPr preferRelativeResize="0"/>
          <p:nvPr/>
        </p:nvPicPr>
        <p:blipFill rotWithShape="1">
          <a:blip r:embed="rId5">
            <a:alphaModFix/>
          </a:blip>
          <a:srcRect l="2752" b="5168"/>
          <a:stretch/>
        </p:blipFill>
        <p:spPr>
          <a:xfrm>
            <a:off x="4041648" y="1097280"/>
            <a:ext cx="3927839" cy="2249424"/>
          </a:xfrm>
          <a:prstGeom prst="rect">
            <a:avLst/>
          </a:prstGeom>
          <a:noFill/>
          <a:ln>
            <a:noFill/>
          </a:ln>
        </p:spPr>
      </p:pic>
      <p:sp>
        <p:nvSpPr>
          <p:cNvPr id="203" name="Google Shape;203;p21"/>
          <p:cNvSpPr txBox="1"/>
          <p:nvPr/>
        </p:nvSpPr>
        <p:spPr>
          <a:xfrm>
            <a:off x="6720000" y="3111975"/>
            <a:ext cx="822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b="1"/>
              <a:t>PHT</a:t>
            </a:r>
            <a:endParaRPr sz="900" b="1"/>
          </a:p>
        </p:txBody>
      </p:sp>
      <p:sp>
        <p:nvSpPr>
          <p:cNvPr id="204" name="Google Shape;204;p21"/>
          <p:cNvSpPr txBox="1"/>
          <p:nvPr/>
        </p:nvSpPr>
        <p:spPr>
          <a:xfrm>
            <a:off x="7160950" y="5389050"/>
            <a:ext cx="822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a:t>PHT</a:t>
            </a:r>
            <a:endParaRPr sz="900"/>
          </a:p>
        </p:txBody>
      </p:sp>
      <p:sp>
        <p:nvSpPr>
          <p:cNvPr id="205" name="Google Shape;205;p21"/>
          <p:cNvSpPr txBox="1"/>
          <p:nvPr/>
        </p:nvSpPr>
        <p:spPr>
          <a:xfrm>
            <a:off x="11330475" y="5389050"/>
            <a:ext cx="822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a:t>PHT</a:t>
            </a:r>
            <a:endParaRPr sz="900"/>
          </a:p>
        </p:txBody>
      </p:sp>
      <p:sp>
        <p:nvSpPr>
          <p:cNvPr id="206" name="Google Shape;206;p21"/>
          <p:cNvSpPr txBox="1"/>
          <p:nvPr/>
        </p:nvSpPr>
        <p:spPr>
          <a:xfrm rot="-5400000">
            <a:off x="3510425" y="2029538"/>
            <a:ext cx="1066800" cy="3849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300"/>
              <a:t>GHI (W/m</a:t>
            </a:r>
            <a:r>
              <a:rPr lang="en-US" sz="1300" baseline="30000"/>
              <a:t>2</a:t>
            </a:r>
            <a:r>
              <a:rPr lang="en-US" sz="1300"/>
              <a:t>)</a:t>
            </a:r>
            <a:endParaRPr sz="1300"/>
          </a:p>
        </p:txBody>
      </p:sp>
      <p:pic>
        <p:nvPicPr>
          <p:cNvPr id="207" name="Google Shape;207;p21"/>
          <p:cNvPicPr preferRelativeResize="0"/>
          <p:nvPr/>
        </p:nvPicPr>
        <p:blipFill rotWithShape="1">
          <a:blip r:embed="rId6">
            <a:alphaModFix/>
          </a:blip>
          <a:srcRect l="4897" t="-412" b="6586"/>
          <a:stretch/>
        </p:blipFill>
        <p:spPr>
          <a:xfrm>
            <a:off x="4233672" y="3346704"/>
            <a:ext cx="2971448" cy="2250149"/>
          </a:xfrm>
          <a:prstGeom prst="rect">
            <a:avLst/>
          </a:prstGeom>
          <a:noFill/>
          <a:ln>
            <a:noFill/>
          </a:ln>
        </p:spPr>
      </p:pic>
      <p:sp>
        <p:nvSpPr>
          <p:cNvPr id="208" name="Google Shape;208;p21"/>
          <p:cNvSpPr txBox="1"/>
          <p:nvPr/>
        </p:nvSpPr>
        <p:spPr>
          <a:xfrm>
            <a:off x="3755925" y="3342624"/>
            <a:ext cx="474900" cy="4617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US" sz="1800" b="1">
                <a:solidFill>
                  <a:srgbClr val="002FC6"/>
                </a:solidFill>
              </a:rPr>
              <a:t>(c)</a:t>
            </a:r>
            <a:endParaRPr sz="1800" b="1">
              <a:solidFill>
                <a:srgbClr val="002FC6"/>
              </a:solidFill>
            </a:endParaRPr>
          </a:p>
        </p:txBody>
      </p:sp>
      <p:sp>
        <p:nvSpPr>
          <p:cNvPr id="209" name="Google Shape;209;p21"/>
          <p:cNvSpPr txBox="1"/>
          <p:nvPr/>
        </p:nvSpPr>
        <p:spPr>
          <a:xfrm rot="-5400000">
            <a:off x="3508674" y="4232563"/>
            <a:ext cx="1066800" cy="3849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300"/>
              <a:t>rMBE (%)</a:t>
            </a:r>
            <a:endParaRPr sz="1300"/>
          </a:p>
        </p:txBody>
      </p:sp>
      <p:sp>
        <p:nvSpPr>
          <p:cNvPr id="210" name="Google Shape;210;p21"/>
          <p:cNvSpPr txBox="1"/>
          <p:nvPr/>
        </p:nvSpPr>
        <p:spPr>
          <a:xfrm rot="-5400000">
            <a:off x="7697100" y="4433175"/>
            <a:ext cx="1066800" cy="3849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300"/>
              <a:t>rRMSE (%)</a:t>
            </a:r>
            <a:endParaRPr sz="1300"/>
          </a:p>
        </p:txBody>
      </p:sp>
      <p:sp>
        <p:nvSpPr>
          <p:cNvPr id="211" name="Google Shape;211;p21"/>
          <p:cNvSpPr txBox="1"/>
          <p:nvPr/>
        </p:nvSpPr>
        <p:spPr>
          <a:xfrm>
            <a:off x="3755921" y="973100"/>
            <a:ext cx="474900" cy="4617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US" sz="1800" b="1">
                <a:solidFill>
                  <a:srgbClr val="002FC6"/>
                </a:solidFill>
              </a:rPr>
              <a:t>(a)</a:t>
            </a:r>
            <a:endParaRPr sz="1800" b="1">
              <a:solidFill>
                <a:srgbClr val="002FC6"/>
              </a:solidFill>
            </a:endParaRPr>
          </a:p>
        </p:txBody>
      </p:sp>
      <p:sp>
        <p:nvSpPr>
          <p:cNvPr id="212" name="Google Shape;212;p21"/>
          <p:cNvSpPr txBox="1">
            <a:spLocks noGrp="1"/>
          </p:cNvSpPr>
          <p:nvPr>
            <p:ph type="sldNum" idx="12"/>
          </p:nvPr>
        </p:nvSpPr>
        <p:spPr>
          <a:xfrm>
            <a:off x="9215120" y="6356350"/>
            <a:ext cx="2138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pic>
        <p:nvPicPr>
          <p:cNvPr id="213" name="Google Shape;213;p21"/>
          <p:cNvPicPr preferRelativeResize="0"/>
          <p:nvPr/>
        </p:nvPicPr>
        <p:blipFill rotWithShape="1">
          <a:blip r:embed="rId7">
            <a:alphaModFix/>
          </a:blip>
          <a:srcRect l="3044" b="5168"/>
          <a:stretch/>
        </p:blipFill>
        <p:spPr>
          <a:xfrm>
            <a:off x="8229600" y="1097280"/>
            <a:ext cx="3884580" cy="2249424"/>
          </a:xfrm>
          <a:prstGeom prst="rect">
            <a:avLst/>
          </a:prstGeom>
          <a:noFill/>
          <a:ln>
            <a:noFill/>
          </a:ln>
        </p:spPr>
      </p:pic>
      <p:sp>
        <p:nvSpPr>
          <p:cNvPr id="214" name="Google Shape;214;p21"/>
          <p:cNvSpPr txBox="1"/>
          <p:nvPr/>
        </p:nvSpPr>
        <p:spPr>
          <a:xfrm>
            <a:off x="10967950" y="3111975"/>
            <a:ext cx="822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a:t>PHT</a:t>
            </a:r>
            <a:endParaRPr sz="900"/>
          </a:p>
        </p:txBody>
      </p:sp>
      <p:sp>
        <p:nvSpPr>
          <p:cNvPr id="215" name="Google Shape;215;p21"/>
          <p:cNvSpPr txBox="1"/>
          <p:nvPr/>
        </p:nvSpPr>
        <p:spPr>
          <a:xfrm rot="-5400000">
            <a:off x="7697100" y="2029538"/>
            <a:ext cx="1066800" cy="38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300"/>
              <a:t>GHI (W/m</a:t>
            </a:r>
            <a:r>
              <a:rPr lang="en-US" sz="1300" baseline="30000"/>
              <a:t>2</a:t>
            </a:r>
            <a:r>
              <a:rPr lang="en-US" sz="1300"/>
              <a:t>)</a:t>
            </a:r>
            <a:endParaRPr sz="1300"/>
          </a:p>
        </p:txBody>
      </p:sp>
      <p:sp>
        <p:nvSpPr>
          <p:cNvPr id="216" name="Google Shape;216;p21"/>
          <p:cNvSpPr txBox="1"/>
          <p:nvPr/>
        </p:nvSpPr>
        <p:spPr>
          <a:xfrm>
            <a:off x="7857802" y="991950"/>
            <a:ext cx="474900" cy="4617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US" sz="1800" b="1">
                <a:solidFill>
                  <a:srgbClr val="002FC6"/>
                </a:solidFill>
              </a:rPr>
              <a:t>(b)</a:t>
            </a:r>
            <a:endParaRPr sz="1800" b="1">
              <a:solidFill>
                <a:srgbClr val="002FC6"/>
              </a:solidFill>
            </a:endParaRPr>
          </a:p>
        </p:txBody>
      </p:sp>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1351</Words>
  <Application>Microsoft Macintosh PowerPoint</Application>
  <PresentationFormat>Widescreen</PresentationFormat>
  <Paragraphs>130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1_Office Theme</vt:lpstr>
      <vt:lpstr>Manila Observatory CHECSM Site</vt:lpstr>
      <vt:lpstr>CHECSM Overview: History &amp; Instrument Status</vt:lpstr>
      <vt:lpstr>Manila Observatory CHECSM Research</vt:lpstr>
      <vt:lpstr>CHECSM: Cirrus Clouds</vt:lpstr>
      <vt:lpstr>CHECSM Pollution: Manila PBL Height</vt:lpstr>
      <vt:lpstr>CHECSM Pollution:  Factors affecting Surface Aerosol Loading </vt:lpstr>
      <vt:lpstr>Monsoon Meteorology and Convection: Disdrometer rainfall characteristics</vt:lpstr>
      <vt:lpstr>fdir–S* validation using SPN1 pyranometer for          WBGT estimation</vt:lpstr>
      <vt:lpstr>Validation of WRF-Solar Forecasts over      Manila Observatory using SPN1 pyranometer </vt:lpstr>
      <vt:lpstr>Manila Observatory CHECSM Research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Manila Observatory CHECSM Site</dc:title>
  <cp:lastModifiedBy>James Simpas</cp:lastModifiedBy>
  <cp:revision>2</cp:revision>
  <dcterms:modified xsi:type="dcterms:W3CDTF">2021-09-28T11:26:00Z</dcterms:modified>
</cp:coreProperties>
</file>