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72" r:id="rId4"/>
    <p:sldId id="507" r:id="rId5"/>
    <p:sldId id="274" r:id="rId6"/>
    <p:sldId id="505" r:id="rId7"/>
    <p:sldId id="273" r:id="rId8"/>
    <p:sldId id="275" r:id="rId9"/>
    <p:sldId id="276" r:id="rId10"/>
    <p:sldId id="283" r:id="rId11"/>
    <p:sldId id="280" r:id="rId12"/>
    <p:sldId id="277" r:id="rId13"/>
    <p:sldId id="278" r:id="rId14"/>
    <p:sldId id="256" r:id="rId15"/>
    <p:sldId id="28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jVRuv5OT5Rlj6j71NKzlzn4TI5v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Topacio" initials="VT" lastIdx="20" clrIdx="0">
    <p:extLst>
      <p:ext uri="{19B8F6BF-5375-455C-9EA6-DF929625EA0E}">
        <p15:presenceInfo xmlns:p15="http://schemas.microsoft.com/office/powerpoint/2012/main" userId="S::xzann.topacio@obf.ateneo.edu::89432242-13eb-4276-8f3d-d2646c6380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FF"/>
    <a:srgbClr val="8B429B"/>
    <a:srgbClr val="FF9999"/>
    <a:srgbClr val="008000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3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35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0036A2"/>
                </a:solidFill>
              </a:rPr>
              <a:t>In a different Metro Manila study, constant 6 AM – 6 PM 2000 vehicles/h at Taft Avenue (Madueno et al., 2019)</a:t>
            </a:r>
            <a:endParaRPr/>
          </a:p>
        </p:txBody>
      </p:sp>
      <p:sp>
        <p:nvSpPr>
          <p:cNvPr id="84" name="Google Shape;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8201" y="287401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 sz="239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520001" y="-1"/>
            <a:ext cx="9158159" cy="9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A2"/>
              </a:buClr>
              <a:buSzPts val="3599"/>
              <a:buFont typeface="Arial"/>
              <a:buNone/>
              <a:defRPr>
                <a:solidFill>
                  <a:srgbClr val="0036A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009434" y="13479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6A2"/>
              </a:buClr>
              <a:buSzPts val="2800"/>
              <a:buChar char="•"/>
              <a:defRPr>
                <a:solidFill>
                  <a:srgbClr val="0036A2"/>
                </a:solidFill>
              </a:defRPr>
            </a:lvl1pPr>
            <a:lvl2pPr marL="914400" lvl="1" indent="-380936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36A2"/>
              </a:buClr>
              <a:buSzPts val="2399"/>
              <a:buChar char="•"/>
              <a:defRPr>
                <a:solidFill>
                  <a:srgbClr val="0036A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36A2"/>
              </a:buClr>
              <a:buSzPts val="2000"/>
              <a:buChar char="•"/>
              <a:defRPr>
                <a:solidFill>
                  <a:srgbClr val="0036A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36A2"/>
              </a:buClr>
              <a:buSzPts val="1800"/>
              <a:buChar char="•"/>
              <a:defRPr>
                <a:solidFill>
                  <a:srgbClr val="0036A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36A2"/>
              </a:buClr>
              <a:buSzPts val="1800"/>
              <a:buChar char="•"/>
              <a:defRPr>
                <a:solidFill>
                  <a:srgbClr val="0036A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1" y="956346"/>
            <a:ext cx="12192000" cy="16778"/>
          </a:xfrm>
          <a:prstGeom prst="straightConnector1">
            <a:avLst/>
          </a:prstGeom>
          <a:noFill/>
          <a:ln w="38100" cap="flat" cmpd="sng">
            <a:solidFill>
              <a:srgbClr val="002FC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3"/>
          <p:cNvCxnSpPr/>
          <p:nvPr/>
        </p:nvCxnSpPr>
        <p:spPr>
          <a:xfrm>
            <a:off x="1" y="993994"/>
            <a:ext cx="12192000" cy="16778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3"/>
          <p:cNvCxnSpPr/>
          <p:nvPr/>
        </p:nvCxnSpPr>
        <p:spPr>
          <a:xfrm>
            <a:off x="1" y="1031351"/>
            <a:ext cx="12192000" cy="167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3"/>
          <p:cNvSpPr txBox="1"/>
          <p:nvPr/>
        </p:nvSpPr>
        <p:spPr>
          <a:xfrm>
            <a:off x="2446775" y="6577950"/>
            <a:ext cx="819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 may be in progress - By joining this telecon, you automatically consent to such recording.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8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FFD2-1BBB-45AF-9A5D-8C51B456407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29F5-4AAA-46A7-9FBF-305A189A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394432" y="19657"/>
            <a:ext cx="9312052" cy="93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388429" y="19052"/>
            <a:ext cx="9299891" cy="95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9" y="1681164"/>
            <a:ext cx="515778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394432" y="19657"/>
            <a:ext cx="9312052" cy="93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0936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394432" y="19657"/>
            <a:ext cx="9312052" cy="93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4091565" y="-1734207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394432" y="19657"/>
            <a:ext cx="9312052" cy="93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09434" y="13479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153401" y="6356350"/>
            <a:ext cx="1061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9215120" y="6356350"/>
            <a:ext cx="213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1" y="956346"/>
            <a:ext cx="12192000" cy="16778"/>
          </a:xfrm>
          <a:prstGeom prst="straightConnector1">
            <a:avLst/>
          </a:prstGeom>
          <a:noFill/>
          <a:ln w="38100" cap="flat" cmpd="sng">
            <a:solidFill>
              <a:srgbClr val="002FC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1" y="993994"/>
            <a:ext cx="12192000" cy="16778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1" y="1031351"/>
            <a:ext cx="12192000" cy="167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47123" y="171507"/>
            <a:ext cx="737272" cy="61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525034" y="63232"/>
            <a:ext cx="569574" cy="3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588692" y="464264"/>
            <a:ext cx="470483" cy="4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392" y="41071"/>
            <a:ext cx="1258348" cy="85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202" y="6468272"/>
            <a:ext cx="1442720" cy="3486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;p2">
            <a:extLst>
              <a:ext uri="{FF2B5EF4-FFF2-40B4-BE49-F238E27FC236}">
                <a16:creationId xmlns:a16="http://schemas.microsoft.com/office/drawing/2014/main" id="{D645FC58-8B52-854B-A251-03256F2BBC1C}"/>
              </a:ext>
            </a:extLst>
          </p:cNvPr>
          <p:cNvSpPr txBox="1"/>
          <p:nvPr userDrawn="1"/>
        </p:nvSpPr>
        <p:spPr>
          <a:xfrm>
            <a:off x="2446775" y="6577950"/>
            <a:ext cx="819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 may be in progress - By joining this telecon, you automatically consent to such recording.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50499E-F993-4AA2-811C-5A51B7BEA66C}"/>
              </a:ext>
            </a:extLst>
          </p:cNvPr>
          <p:cNvSpPr txBox="1">
            <a:spLocks/>
          </p:cNvSpPr>
          <p:nvPr/>
        </p:nvSpPr>
        <p:spPr>
          <a:xfrm>
            <a:off x="230909" y="102769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/>
              <a:t>CAMP</a:t>
            </a:r>
            <a:r>
              <a:rPr lang="en-US" sz="4000" baseline="30000" dirty="0"/>
              <a:t>2</a:t>
            </a:r>
            <a:r>
              <a:rPr lang="en-US" sz="4000" dirty="0"/>
              <a:t>Ex</a:t>
            </a:r>
            <a:br>
              <a:rPr lang="en-US" sz="4000" dirty="0"/>
            </a:br>
            <a:r>
              <a:rPr lang="en-US" sz="4000" dirty="0"/>
              <a:t>Composition Focus-Area Update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5700E7-71F0-41AB-A6E0-33F082957AA2}"/>
              </a:ext>
            </a:extLst>
          </p:cNvPr>
          <p:cNvSpPr txBox="1">
            <a:spLocks/>
          </p:cNvSpPr>
          <p:nvPr/>
        </p:nvSpPr>
        <p:spPr>
          <a:xfrm>
            <a:off x="230909" y="3442711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Luke Ziemba and Composition Team</a:t>
            </a:r>
          </a:p>
          <a:p>
            <a:endParaRPr lang="en-US" sz="2400" dirty="0"/>
          </a:p>
          <a:p>
            <a:r>
              <a:rPr lang="en-US" sz="2400" i="1" dirty="0"/>
              <a:t>Virtual STM-2</a:t>
            </a:r>
          </a:p>
          <a:p>
            <a:r>
              <a:rPr lang="en-US" sz="2400" i="1" dirty="0"/>
              <a:t>September 28, 2021</a:t>
            </a:r>
          </a:p>
        </p:txBody>
      </p:sp>
    </p:spTree>
    <p:extLst>
      <p:ext uri="{BB962C8B-B14F-4D97-AF65-F5344CB8AC3E}">
        <p14:creationId xmlns:p14="http://schemas.microsoft.com/office/powerpoint/2010/main" val="80847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 Sensing: Extinction (AOD) Comparison (Norgren et al.)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C7EE6-DBC9-429F-A440-78DB5D89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7" y="1267091"/>
            <a:ext cx="5043062" cy="399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7E121-CFB9-49D9-8587-8A5972249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610" y="1238959"/>
            <a:ext cx="6139543" cy="1155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0A6759-DBF9-4200-BE6F-1BFC169470B6}"/>
              </a:ext>
            </a:extLst>
          </p:cNvPr>
          <p:cNvSpPr txBox="1"/>
          <p:nvPr/>
        </p:nvSpPr>
        <p:spPr>
          <a:xfrm>
            <a:off x="6670765" y="2671159"/>
            <a:ext cx="403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SPN-S = Sunshine Pyranometer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F1D8B-B0EE-474E-9AC7-262574BD8903}"/>
              </a:ext>
            </a:extLst>
          </p:cNvPr>
          <p:cNvSpPr txBox="1"/>
          <p:nvPr/>
        </p:nvSpPr>
        <p:spPr>
          <a:xfrm>
            <a:off x="5381894" y="3095218"/>
            <a:ext cx="635725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Able to separate aerosol and cloud optical depth based on spectral shape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Demonstrated skill in deriving aerosol optical depth compared to 4STAR  (ORACLES) and in-situ observations (ORACLES and CAMP2Ex)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6DDA9-56A0-4BBE-A7E1-798A8270C3EE}"/>
              </a:ext>
            </a:extLst>
          </p:cNvPr>
          <p:cNvSpPr txBox="1"/>
          <p:nvPr/>
        </p:nvSpPr>
        <p:spPr>
          <a:xfrm>
            <a:off x="2050022" y="1052387"/>
            <a:ext cx="170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CAMP</a:t>
            </a:r>
            <a:r>
              <a:rPr lang="en-US" sz="2400" baseline="30000" dirty="0"/>
              <a:t>2</a:t>
            </a:r>
            <a:r>
              <a:rPr lang="en-US" sz="2400" dirty="0"/>
              <a:t>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1CFD0-5CD3-4F92-BB76-7F5BAAB6A4FA}"/>
              </a:ext>
            </a:extLst>
          </p:cNvPr>
          <p:cNvSpPr txBox="1"/>
          <p:nvPr/>
        </p:nvSpPr>
        <p:spPr>
          <a:xfrm>
            <a:off x="883849" y="5451670"/>
            <a:ext cx="403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SPN-S = Sunshine Pyranometer</a:t>
            </a:r>
          </a:p>
          <a:p>
            <a:pPr algn="ctr"/>
            <a:r>
              <a:rPr lang="en-US" sz="2000" dirty="0"/>
              <a:t>(Norgren, Schmidt)</a:t>
            </a:r>
          </a:p>
        </p:txBody>
      </p:sp>
    </p:spTree>
    <p:extLst>
      <p:ext uri="{BB962C8B-B14F-4D97-AF65-F5344CB8AC3E}">
        <p14:creationId xmlns:p14="http://schemas.microsoft.com/office/powerpoint/2010/main" val="325005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 Sensing: Aerosol Microphysical Closure (Schlosser et al.)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81AC4-953D-4CFA-9884-43F5C545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1" y="3834585"/>
            <a:ext cx="3311165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FCCF3-C7A4-4B08-B7DF-3E2A2523B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1" y="1360718"/>
            <a:ext cx="4018175" cy="228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6278C7-5F82-4BD2-82BF-8DEE98BDF4F8}"/>
              </a:ext>
            </a:extLst>
          </p:cNvPr>
          <p:cNvSpPr/>
          <p:nvPr/>
        </p:nvSpPr>
        <p:spPr>
          <a:xfrm>
            <a:off x="204491" y="3374815"/>
            <a:ext cx="116891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ISARA-2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92828-E266-47B3-8410-6A71B2DE8F2B}"/>
              </a:ext>
            </a:extLst>
          </p:cNvPr>
          <p:cNvSpPr/>
          <p:nvPr/>
        </p:nvSpPr>
        <p:spPr>
          <a:xfrm>
            <a:off x="204491" y="1143000"/>
            <a:ext cx="116891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ISARA-1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CFCA6-5F48-44F1-8B54-4CDEC522D81A}"/>
              </a:ext>
            </a:extLst>
          </p:cNvPr>
          <p:cNvSpPr/>
          <p:nvPr/>
        </p:nvSpPr>
        <p:spPr>
          <a:xfrm>
            <a:off x="3776521" y="1172851"/>
            <a:ext cx="838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ISARA-2: Improved In-Situ Aerosol property Retrieval Algorithm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D127D3-F99E-4FBD-8ACB-1EC37EFEC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236" y="1730264"/>
            <a:ext cx="4437630" cy="49261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B55BC0-B6EC-4048-807D-B64F31268063}"/>
              </a:ext>
            </a:extLst>
          </p:cNvPr>
          <p:cNvSpPr txBox="1"/>
          <p:nvPr/>
        </p:nvSpPr>
        <p:spPr>
          <a:xfrm>
            <a:off x="9213669" y="2870788"/>
            <a:ext cx="2773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Retrieves complex refractive index from measured particle size distribution and optical properties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New algorithm improved data coverage and HSRL-2 comparison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SSA retrievals look good with RSP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CE3E8-23AD-473D-AD7E-6331C6F0488C}"/>
              </a:ext>
            </a:extLst>
          </p:cNvPr>
          <p:cNvSpPr txBox="1"/>
          <p:nvPr/>
        </p:nvSpPr>
        <p:spPr>
          <a:xfrm>
            <a:off x="9439436" y="1652179"/>
            <a:ext cx="226152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ISARA-2 (in situ)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4573F-F5F4-4B90-86C1-34BDA8DC3E0C}"/>
              </a:ext>
            </a:extLst>
          </p:cNvPr>
          <p:cNvSpPr txBox="1"/>
          <p:nvPr/>
        </p:nvSpPr>
        <p:spPr>
          <a:xfrm>
            <a:off x="10185709" y="2103608"/>
            <a:ext cx="768974" cy="400110"/>
          </a:xfrm>
          <a:prstGeom prst="rect">
            <a:avLst/>
          </a:prstGeom>
          <a:solidFill>
            <a:srgbClr val="8B42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RSP</a:t>
            </a:r>
          </a:p>
        </p:txBody>
      </p:sp>
    </p:spTree>
    <p:extLst>
      <p:ext uri="{BB962C8B-B14F-4D97-AF65-F5344CB8AC3E}">
        <p14:creationId xmlns:p14="http://schemas.microsoft.com/office/powerpoint/2010/main" val="188136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 Sensing: Particle Water and R</a:t>
            </a:r>
            <a:r>
              <a:rPr lang="en-US" baseline="-25000" dirty="0"/>
              <a:t>EFF</a:t>
            </a:r>
            <a:r>
              <a:rPr lang="en-US" dirty="0"/>
              <a:t> Retrievals (Bastiaan et al.)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FD757-FCC2-4870-965A-E8A0ED437E98}"/>
              </a:ext>
            </a:extLst>
          </p:cNvPr>
          <p:cNvSpPr/>
          <p:nvPr/>
        </p:nvSpPr>
        <p:spPr>
          <a:xfrm>
            <a:off x="0" y="6165669"/>
            <a:ext cx="1759131" cy="672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DA9B8-ADA0-467F-AFDF-CF69BB85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2" y="1127527"/>
            <a:ext cx="10189029" cy="57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Validation Shows Inconsistent Results (Edwards et al.)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03944-E702-41DC-ADFF-38238EA7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4" y="1320280"/>
            <a:ext cx="4727182" cy="5115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8A62E-03D7-4F04-918C-E436A66D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37" y="1324146"/>
            <a:ext cx="4705665" cy="5111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9F2090-D5C6-47C5-A821-43731EEEB8D5}"/>
              </a:ext>
            </a:extLst>
          </p:cNvPr>
          <p:cNvSpPr txBox="1"/>
          <p:nvPr/>
        </p:nvSpPr>
        <p:spPr>
          <a:xfrm>
            <a:off x="5442857" y="2182612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HSRL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AEE67-0E1F-4332-B6F7-E9863C94338C}"/>
              </a:ext>
            </a:extLst>
          </p:cNvPr>
          <p:cNvSpPr txBox="1"/>
          <p:nvPr/>
        </p:nvSpPr>
        <p:spPr>
          <a:xfrm>
            <a:off x="4450081" y="1628943"/>
            <a:ext cx="3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NAAPS w/ model gamma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0F1E2-8C58-4B40-A83D-1E0D099CE29E}"/>
              </a:ext>
            </a:extLst>
          </p:cNvPr>
          <p:cNvSpPr txBox="1"/>
          <p:nvPr/>
        </p:nvSpPr>
        <p:spPr>
          <a:xfrm>
            <a:off x="4450081" y="1893448"/>
            <a:ext cx="282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NAAPS w/ </a:t>
            </a:r>
            <a:r>
              <a:rPr lang="en-US" sz="1800" b="1" dirty="0" err="1">
                <a:solidFill>
                  <a:schemeClr val="tx1"/>
                </a:solidFill>
              </a:rPr>
              <a:t>insitu</a:t>
            </a:r>
            <a:r>
              <a:rPr lang="en-US" sz="1800" b="1" dirty="0">
                <a:solidFill>
                  <a:schemeClr val="tx1"/>
                </a:solidFill>
              </a:rPr>
              <a:t> gamma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6C3BF-607B-40F4-A556-B5EB5F829C3E}"/>
              </a:ext>
            </a:extLst>
          </p:cNvPr>
          <p:cNvSpPr txBox="1"/>
          <p:nvPr/>
        </p:nvSpPr>
        <p:spPr>
          <a:xfrm>
            <a:off x="1210867" y="1066708"/>
            <a:ext cx="12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Model RH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C212C-4702-4D89-9216-47536FDC80B3}"/>
              </a:ext>
            </a:extLst>
          </p:cNvPr>
          <p:cNvSpPr txBox="1"/>
          <p:nvPr/>
        </p:nvSpPr>
        <p:spPr>
          <a:xfrm>
            <a:off x="3278781" y="1070532"/>
            <a:ext cx="12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sonde RH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CE464-74F9-475F-9987-09EC221FC577}"/>
              </a:ext>
            </a:extLst>
          </p:cNvPr>
          <p:cNvSpPr txBox="1"/>
          <p:nvPr/>
        </p:nvSpPr>
        <p:spPr>
          <a:xfrm>
            <a:off x="7964291" y="1062739"/>
            <a:ext cx="12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Model RH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67F1F-7CA8-4B11-9EA6-4B353C0E50FF}"/>
              </a:ext>
            </a:extLst>
          </p:cNvPr>
          <p:cNvSpPr txBox="1"/>
          <p:nvPr/>
        </p:nvSpPr>
        <p:spPr>
          <a:xfrm>
            <a:off x="10032205" y="1066563"/>
            <a:ext cx="12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sonde RH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56FE7-A141-4649-80E4-B438440ACB38}"/>
              </a:ext>
            </a:extLst>
          </p:cNvPr>
          <p:cNvSpPr txBox="1"/>
          <p:nvPr/>
        </p:nvSpPr>
        <p:spPr>
          <a:xfrm>
            <a:off x="5002973" y="2938377"/>
            <a:ext cx="2162364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800" u="sng" dirty="0"/>
              <a:t>Clean Case</a:t>
            </a:r>
          </a:p>
          <a:p>
            <a:pPr algn="ctr">
              <a:spcAft>
                <a:spcPts val="1200"/>
              </a:spcAft>
            </a:pPr>
            <a:r>
              <a:rPr lang="en-US" sz="1800" dirty="0"/>
              <a:t>Reasonable mass concentrations and RH; poor Extinction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16EFF-3F3F-4B54-9964-B12256924134}"/>
              </a:ext>
            </a:extLst>
          </p:cNvPr>
          <p:cNvSpPr txBox="1"/>
          <p:nvPr/>
        </p:nvSpPr>
        <p:spPr>
          <a:xfrm rot="16200000">
            <a:off x="-1246878" y="3986233"/>
            <a:ext cx="296157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Clean Case – RF19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42125-328D-420D-B9BB-7C437E75D3AC}"/>
              </a:ext>
            </a:extLst>
          </p:cNvPr>
          <p:cNvSpPr txBox="1"/>
          <p:nvPr/>
        </p:nvSpPr>
        <p:spPr>
          <a:xfrm rot="5400000">
            <a:off x="10480382" y="2878896"/>
            <a:ext cx="296157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Asian Case – RF17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27849-DB3A-4E2D-B533-6F9EE9FD10B9}"/>
              </a:ext>
            </a:extLst>
          </p:cNvPr>
          <p:cNvSpPr txBox="1"/>
          <p:nvPr/>
        </p:nvSpPr>
        <p:spPr>
          <a:xfrm>
            <a:off x="5302996" y="4542318"/>
            <a:ext cx="16859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800" u="sng" dirty="0"/>
              <a:t>Asian Case</a:t>
            </a:r>
          </a:p>
          <a:p>
            <a:pPr algn="ctr">
              <a:spcAft>
                <a:spcPts val="1200"/>
              </a:spcAft>
            </a:pPr>
            <a:r>
              <a:rPr lang="en-US" sz="1800" dirty="0"/>
              <a:t>Improved with sonde RH and in-situ gamma, bad mass</a:t>
            </a:r>
          </a:p>
        </p:txBody>
      </p:sp>
    </p:spTree>
    <p:extLst>
      <p:ext uri="{BB962C8B-B14F-4D97-AF65-F5344CB8AC3E}">
        <p14:creationId xmlns:p14="http://schemas.microsoft.com/office/powerpoint/2010/main" val="2290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354330" y="4134020"/>
            <a:ext cx="113370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MLH</a:t>
            </a:r>
            <a:r>
              <a:rPr lang="en-US" sz="1800" b="0" i="0" u="none" strike="noStrike" cap="none">
                <a:solidFill>
                  <a:srgbClr val="0036A2"/>
                </a:solidFill>
                <a:latin typeface="Arial"/>
                <a:ea typeface="Arial"/>
                <a:cs typeface="Arial"/>
                <a:sym typeface="Arial"/>
              </a:rPr>
              <a:t> over Manila Observatory detected using the ground-based HSRL aerosol backscatter cross section (as aerosol tracer) and applying the maximum temporal variance method (Hooper &amp; Eloranta, 1986)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A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36A2"/>
                </a:solidFill>
                <a:latin typeface="Arial"/>
                <a:ea typeface="Arial"/>
                <a:cs typeface="Arial"/>
                <a:sym typeface="Arial"/>
              </a:rPr>
              <a:t>Data: average MLH from Jan- Dec 2019; 1-min 30-m temporal and vertical resolution</a:t>
            </a:r>
            <a:endParaRPr>
              <a:solidFill>
                <a:srgbClr val="0036A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36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rgbClr val="0036A2"/>
                </a:solidFill>
              </a:rPr>
              <a:t>Surface PM2.5 and 500–m Integrated Aerosol Backscatter Cross Section (aerosol tracer) decrease </a:t>
            </a:r>
            <a:br>
              <a:rPr lang="en-US" sz="1800">
                <a:solidFill>
                  <a:srgbClr val="0036A2"/>
                </a:solidFill>
              </a:rPr>
            </a:br>
            <a:r>
              <a:rPr lang="en-US" sz="1800">
                <a:solidFill>
                  <a:srgbClr val="0036A2"/>
                </a:solidFill>
              </a:rPr>
              <a:t>as the PBLH increases. </a:t>
            </a:r>
            <a:r>
              <a:rPr lang="en-US">
                <a:solidFill>
                  <a:srgbClr val="0036A2"/>
                </a:solidFill>
              </a:rPr>
              <a:t>Inverse-fit adapted from Su et al., 2018 and Xiang et al., 2019 </a:t>
            </a:r>
            <a:endParaRPr sz="1800" i="1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rgbClr val="0036A2"/>
                </a:solidFill>
              </a:rPr>
              <a:t>anticorrelated PBLH - PM2.5 </a:t>
            </a:r>
            <a:endParaRPr sz="1800" i="1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1800">
                <a:solidFill>
                  <a:srgbClr val="FF0000"/>
                </a:solidFill>
              </a:rPr>
              <a:t>low PBLH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>
                <a:solidFill>
                  <a:srgbClr val="0036A2"/>
                </a:solidFill>
              </a:rPr>
              <a:t>and morning rush hour - </a:t>
            </a:r>
            <a:r>
              <a:rPr lang="en-US" sz="1800">
                <a:solidFill>
                  <a:schemeClr val="dk1"/>
                </a:solidFill>
              </a:rPr>
              <a:t>h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ighest surface concentrations</a:t>
            </a:r>
            <a:r>
              <a:rPr lang="en-US" sz="1800" b="0" i="0" u="none" strike="noStrike" cap="none">
                <a:solidFill>
                  <a:srgbClr val="0036A2"/>
                </a:solidFill>
                <a:latin typeface="Arial"/>
                <a:ea typeface="Arial"/>
                <a:cs typeface="Arial"/>
                <a:sym typeface="Arial"/>
              </a:rPr>
              <a:t> (0700-0900 LT)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l="22469"/>
          <a:stretch/>
        </p:blipFill>
        <p:spPr>
          <a:xfrm>
            <a:off x="259075" y="1348425"/>
            <a:ext cx="5346300" cy="28732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520001" y="-1"/>
            <a:ext cx="9158159" cy="9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A2"/>
              </a:buClr>
              <a:buSzPts val="3599"/>
              <a:buFont typeface="Arial"/>
              <a:buNone/>
            </a:pPr>
            <a:r>
              <a:rPr lang="en-US" dirty="0"/>
              <a:t>Manila Air Quality &amp; PBL Characterization (</a:t>
            </a:r>
            <a:r>
              <a:rPr lang="en-US" dirty="0" err="1"/>
              <a:t>Visaga</a:t>
            </a:r>
            <a:r>
              <a:rPr lang="en-US" dirty="0"/>
              <a:t> et al.)</a:t>
            </a:r>
            <a:endParaRPr dirty="0"/>
          </a:p>
        </p:txBody>
      </p:sp>
      <p:sp>
        <p:nvSpPr>
          <p:cNvPr id="89" name="Google Shape;89;p15"/>
          <p:cNvSpPr/>
          <p:nvPr/>
        </p:nvSpPr>
        <p:spPr>
          <a:xfrm>
            <a:off x="1112825" y="1655000"/>
            <a:ext cx="1056000" cy="2028900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 r="8966"/>
          <a:stretch/>
        </p:blipFill>
        <p:spPr>
          <a:xfrm>
            <a:off x="5551225" y="1408025"/>
            <a:ext cx="2401976" cy="275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5">
            <a:alphaModFix/>
          </a:blip>
          <a:srcRect l="-6859" t="47440" r="6859" b="-47440"/>
          <a:stretch/>
        </p:blipFill>
        <p:spPr>
          <a:xfrm>
            <a:off x="6740512" y="1785184"/>
            <a:ext cx="1111525" cy="32118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2059857" y="1196913"/>
            <a:ext cx="9030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36A2"/>
                </a:solidFill>
                <a:latin typeface="Arial"/>
                <a:ea typeface="Arial"/>
                <a:cs typeface="Arial"/>
                <a:sym typeface="Arial"/>
              </a:rPr>
              <a:t>2019 PM2.5 Concentrations &amp; HSRL MLH measurements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4050" y="1739100"/>
            <a:ext cx="3836825" cy="18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Directions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5A5C3-AFE3-4E73-BD70-23F949546720}"/>
              </a:ext>
            </a:extLst>
          </p:cNvPr>
          <p:cNvSpPr txBox="1"/>
          <p:nvPr/>
        </p:nvSpPr>
        <p:spPr>
          <a:xfrm>
            <a:off x="7328263" y="1392016"/>
            <a:ext cx="46634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Future: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Incorporate compositional and size-distribution complexity into precipitation sensitivity analysis</a:t>
            </a:r>
          </a:p>
          <a:p>
            <a:pPr marL="574675" lvl="5" indent="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Increased retrieval skill means remote sensors can provide more than AOD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Borneo smoke: Peat vs. FIREX-AQ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CVI data is relatively untapped</a:t>
            </a:r>
          </a:p>
          <a:p>
            <a:pPr marL="574675" lvl="5" indent="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Signatures of aqueous processing</a:t>
            </a:r>
          </a:p>
          <a:p>
            <a:pPr marL="574675" lvl="5" indent="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Focus on mixed cases where sources are not obvious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E3EF9-02B8-4A02-AF61-9BB2B48D248B}"/>
              </a:ext>
            </a:extLst>
          </p:cNvPr>
          <p:cNvSpPr txBox="1"/>
          <p:nvPr/>
        </p:nvSpPr>
        <p:spPr>
          <a:xfrm>
            <a:off x="552992" y="1392016"/>
            <a:ext cx="67056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Review: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Ground** and aircraft measurements demonstrate distinct differences between airmasses affecting the Philippines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Borneo smoke was already photochemically aged</a:t>
            </a:r>
          </a:p>
          <a:p>
            <a:pPr marL="574675" lvl="5" indent="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Convective transport did not seem to further alter the organic composition significantly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Advanced retrievals and measurement techniques demonstrate agreement between in-situ and remote sensing observations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Initial model comparisons show mixed results, illustrate the complexity of validation</a:t>
            </a:r>
          </a:p>
          <a:p>
            <a:pPr marL="3429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NPF was observed only at higher altitudes, likely associated with convective outflow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ADB71-6E54-4F32-A213-D1A15D21C81E}"/>
              </a:ext>
            </a:extLst>
          </p:cNvPr>
          <p:cNvSpPr txBox="1"/>
          <p:nvPr/>
        </p:nvSpPr>
        <p:spPr>
          <a:xfrm>
            <a:off x="6757852" y="6214886"/>
            <a:ext cx="4232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Cruz et al. (2019) and Braun et al. (2020) </a:t>
            </a:r>
          </a:p>
        </p:txBody>
      </p:sp>
    </p:spTree>
    <p:extLst>
      <p:ext uri="{BB962C8B-B14F-4D97-AF65-F5344CB8AC3E}">
        <p14:creationId xmlns:p14="http://schemas.microsoft.com/office/powerpoint/2010/main" val="341352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54546" y="1190683"/>
            <a:ext cx="193170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Flynn (UH)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SO</a:t>
            </a:r>
            <a:r>
              <a:rPr lang="en-US" sz="2000" baseline="-25000" dirty="0"/>
              <a:t>2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  <a:r>
              <a:rPr lang="en-US" sz="2000" baseline="-25000" dirty="0"/>
              <a:t>X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  <a:r>
              <a:rPr lang="en-US" sz="2000" baseline="-25000" dirty="0"/>
              <a:t>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Measurements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81" y="1190683"/>
            <a:ext cx="3209363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Diskin / Digangi (LaRC)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CO, Methane, CO</a:t>
            </a:r>
            <a:r>
              <a:rPr lang="en-US" sz="2000" baseline="-25000" dirty="0"/>
              <a:t>2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Ozone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Water (DLH)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3381" y="1190683"/>
            <a:ext cx="558864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J. Wang (WU in St. Louis)</a:t>
            </a:r>
            <a:endParaRPr lang="en-US" sz="2000" baseline="-250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Fast aerosol size distributions (FIMS)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9240" y="3927396"/>
            <a:ext cx="332111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A. Sorooshian (Arizona)</a:t>
            </a:r>
            <a:endParaRPr lang="en-US" sz="2000" baseline="-250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Onsite laboratory aerosol and cloud-water chemical analyses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01" y="3137894"/>
            <a:ext cx="803275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Crosbie / Ziemba (LaRC)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Aerosol microphysics (CPCs, SMPS, LAS, APS)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Aerosol optical properties (</a:t>
            </a:r>
            <a:r>
              <a:rPr lang="en-US" sz="2000" dirty="0" err="1"/>
              <a:t>Nephelometers</a:t>
            </a:r>
            <a:r>
              <a:rPr lang="en-US" sz="2000" dirty="0"/>
              <a:t>, scattering f(RH), PSAP)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Aerosol chemical composition (HR-ToF-AMS, SP2, PILS, WIBS)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Scanning super-saturation cloud condensation nuclei (CCN)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Cloud Water Composition (AC3 + CVI)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4974" y="2380962"/>
            <a:ext cx="300037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KL. Thornhill (LaRC)</a:t>
            </a:r>
            <a:endParaRPr lang="en-US" sz="2000" baseline="-250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3D winds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momentum fluxes</a:t>
            </a:r>
          </a:p>
        </p:txBody>
      </p:sp>
      <p:pic>
        <p:nvPicPr>
          <p:cNvPr id="10" name="Picture 2" descr="Image result for university of ariz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906" y="5001130"/>
            <a:ext cx="834235" cy="8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0A8159-8B35-4A89-90A2-4653D229C55B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79000" y1="15500" x2="79000" y2="1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88" y="2006291"/>
            <a:ext cx="1210917" cy="1210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93333" y1="11111" x2="93333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55" y="1421898"/>
            <a:ext cx="845441" cy="8454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13581" y="5301173"/>
            <a:ext cx="529555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Nenes / Battaglia / Weber (GIT/EPFL)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Scanning super-saturation cloud condensation nuclei (CCN)</a:t>
            </a:r>
          </a:p>
        </p:txBody>
      </p:sp>
      <p:pic>
        <p:nvPicPr>
          <p:cNvPr id="1026" name="Picture 2" descr="Georgia Tech Yellowjackets Logo Vector (.EPS) Free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69" y="5592472"/>
            <a:ext cx="897599" cy="8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Logo EPFL.svg - Wikimedia Comm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41" y="6099452"/>
            <a:ext cx="1039482" cy="3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mbols of NASA | NAS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r="23359"/>
          <a:stretch/>
        </p:blipFill>
        <p:spPr bwMode="auto">
          <a:xfrm>
            <a:off x="2246716" y="1997523"/>
            <a:ext cx="1005840" cy="9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ymbols of NASA | NAS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r="23359"/>
          <a:stretch/>
        </p:blipFill>
        <p:spPr bwMode="auto">
          <a:xfrm>
            <a:off x="7479134" y="4424946"/>
            <a:ext cx="1005840" cy="9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ymbols of NASA | NAS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r="23359"/>
          <a:stretch/>
        </p:blipFill>
        <p:spPr bwMode="auto">
          <a:xfrm>
            <a:off x="10885407" y="2779298"/>
            <a:ext cx="1005840" cy="9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ila Observatory | Committed to a scientific culture for sustainable  developmen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44" y="5049793"/>
            <a:ext cx="858429" cy="8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6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Aerosol Composition Maps to Regional Distribution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3BD9C-F0F9-4541-BA1F-D6226472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7" y="1099127"/>
            <a:ext cx="6913597" cy="5314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F0E880-A7F7-4525-A33A-A0C711961C9C}"/>
              </a:ext>
            </a:extLst>
          </p:cNvPr>
          <p:cNvSpPr/>
          <p:nvPr/>
        </p:nvSpPr>
        <p:spPr>
          <a:xfrm>
            <a:off x="5122327" y="4990013"/>
            <a:ext cx="1914199" cy="145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24B2C7-7B2A-4AC8-8854-88175F236334}"/>
              </a:ext>
            </a:extLst>
          </p:cNvPr>
          <p:cNvGrpSpPr/>
          <p:nvPr/>
        </p:nvGrpSpPr>
        <p:grpSpPr>
          <a:xfrm>
            <a:off x="426720" y="1329380"/>
            <a:ext cx="3936275" cy="3051032"/>
            <a:chOff x="426720" y="1172625"/>
            <a:chExt cx="3936275" cy="30510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63C440-C986-496E-A26E-6F199EA45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" t="74369" r="72757" b="928"/>
            <a:stretch/>
          </p:blipFill>
          <p:spPr>
            <a:xfrm>
              <a:off x="426720" y="1402080"/>
              <a:ext cx="3936275" cy="28215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191F04-A1E1-4EC3-A0C6-914D82F35518}"/>
                </a:ext>
              </a:extLst>
            </p:cNvPr>
            <p:cNvSpPr/>
            <p:nvPr/>
          </p:nvSpPr>
          <p:spPr>
            <a:xfrm>
              <a:off x="1280160" y="1524000"/>
              <a:ext cx="1193075" cy="37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4DE3DF-B97A-4F4A-BDC2-447D1585B7BB}"/>
                </a:ext>
              </a:extLst>
            </p:cNvPr>
            <p:cNvSpPr txBox="1"/>
            <p:nvPr/>
          </p:nvSpPr>
          <p:spPr>
            <a:xfrm>
              <a:off x="1219200" y="1172625"/>
              <a:ext cx="18897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Biomass Burning</a:t>
              </a:r>
            </a:p>
            <a:p>
              <a:r>
                <a:rPr lang="en-US" sz="1600" b="1" dirty="0">
                  <a:solidFill>
                    <a:srgbClr val="CC3300"/>
                  </a:solidFill>
                </a:rPr>
                <a:t>Urban</a:t>
              </a:r>
            </a:p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Asian</a:t>
              </a:r>
            </a:p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All Cases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1EE7181-F227-413D-8013-70A9C8FD7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1163" r="57083" b="93288"/>
          <a:stretch/>
        </p:blipFill>
        <p:spPr>
          <a:xfrm>
            <a:off x="5122327" y="5545281"/>
            <a:ext cx="2811181" cy="512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CA4497-BDC2-4278-9EC6-8E867B4B7E33}"/>
              </a:ext>
            </a:extLst>
          </p:cNvPr>
          <p:cNvSpPr/>
          <p:nvPr/>
        </p:nvSpPr>
        <p:spPr>
          <a:xfrm>
            <a:off x="6400800" y="1099127"/>
            <a:ext cx="1715589" cy="35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004F9-8448-4114-8209-C586EF47611E}"/>
              </a:ext>
            </a:extLst>
          </p:cNvPr>
          <p:cNvSpPr txBox="1"/>
          <p:nvPr/>
        </p:nvSpPr>
        <p:spPr>
          <a:xfrm>
            <a:off x="263091" y="4637445"/>
            <a:ext cx="4665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Aircraft measurements show composition varies by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Sources have characteristic hygroscopicity and optical properties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59A39-0FE8-42FF-8721-B66AE62EAD13}"/>
              </a:ext>
            </a:extLst>
          </p:cNvPr>
          <p:cNvSpPr txBox="1"/>
          <p:nvPr/>
        </p:nvSpPr>
        <p:spPr>
          <a:xfrm>
            <a:off x="10519954" y="6448306"/>
            <a:ext cx="158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LARGE / Ziemba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709831-7BCB-4075-A4AA-D59B0E6BC4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5A287A-BEC9-469C-851E-1E730D1B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65" y="1339811"/>
            <a:ext cx="9134475" cy="13620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C8DF0-8880-436A-BE01-3D8E3DEC3B03}"/>
              </a:ext>
            </a:extLst>
          </p:cNvPr>
          <p:cNvCxnSpPr>
            <a:cxnSpLocks/>
          </p:cNvCxnSpPr>
          <p:nvPr/>
        </p:nvCxnSpPr>
        <p:spPr>
          <a:xfrm>
            <a:off x="1550130" y="2000068"/>
            <a:ext cx="8839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DC88BD-0AA1-40CA-A30D-81CF1210E699}"/>
              </a:ext>
            </a:extLst>
          </p:cNvPr>
          <p:cNvCxnSpPr>
            <a:cxnSpLocks/>
          </p:cNvCxnSpPr>
          <p:nvPr/>
        </p:nvCxnSpPr>
        <p:spPr>
          <a:xfrm>
            <a:off x="1453413" y="2300250"/>
            <a:ext cx="1676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8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Aerosol Composition Maps to Regional Distribution (LARGE et al.)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3BD9C-F0F9-4541-BA1F-D6226472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7" y="1099127"/>
            <a:ext cx="6913597" cy="5314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F0E880-A7F7-4525-A33A-A0C711961C9C}"/>
              </a:ext>
            </a:extLst>
          </p:cNvPr>
          <p:cNvSpPr/>
          <p:nvPr/>
        </p:nvSpPr>
        <p:spPr>
          <a:xfrm>
            <a:off x="5122327" y="4990013"/>
            <a:ext cx="1914199" cy="145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24B2C7-7B2A-4AC8-8854-88175F236334}"/>
              </a:ext>
            </a:extLst>
          </p:cNvPr>
          <p:cNvGrpSpPr/>
          <p:nvPr/>
        </p:nvGrpSpPr>
        <p:grpSpPr>
          <a:xfrm>
            <a:off x="426720" y="1329380"/>
            <a:ext cx="3936275" cy="3051032"/>
            <a:chOff x="426720" y="1172625"/>
            <a:chExt cx="3936275" cy="30510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63C440-C986-496E-A26E-6F199EA45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" t="74369" r="72757" b="928"/>
            <a:stretch/>
          </p:blipFill>
          <p:spPr>
            <a:xfrm>
              <a:off x="426720" y="1402080"/>
              <a:ext cx="3936275" cy="28215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191F04-A1E1-4EC3-A0C6-914D82F35518}"/>
                </a:ext>
              </a:extLst>
            </p:cNvPr>
            <p:cNvSpPr/>
            <p:nvPr/>
          </p:nvSpPr>
          <p:spPr>
            <a:xfrm>
              <a:off x="1280160" y="1524000"/>
              <a:ext cx="1193075" cy="37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4DE3DF-B97A-4F4A-BDC2-447D1585B7BB}"/>
                </a:ext>
              </a:extLst>
            </p:cNvPr>
            <p:cNvSpPr txBox="1"/>
            <p:nvPr/>
          </p:nvSpPr>
          <p:spPr>
            <a:xfrm>
              <a:off x="1219200" y="1172625"/>
              <a:ext cx="18897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Biomass Burning</a:t>
              </a:r>
            </a:p>
            <a:p>
              <a:r>
                <a:rPr lang="en-US" sz="1600" b="1" dirty="0">
                  <a:solidFill>
                    <a:srgbClr val="CC3300"/>
                  </a:solidFill>
                </a:rPr>
                <a:t>Urban</a:t>
              </a:r>
            </a:p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Asian</a:t>
              </a:r>
            </a:p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All Cases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1EE7181-F227-413D-8013-70A9C8FD7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1163" r="57083" b="93288"/>
          <a:stretch/>
        </p:blipFill>
        <p:spPr>
          <a:xfrm>
            <a:off x="5122327" y="5545281"/>
            <a:ext cx="2811181" cy="512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CA4497-BDC2-4278-9EC6-8E867B4B7E33}"/>
              </a:ext>
            </a:extLst>
          </p:cNvPr>
          <p:cNvSpPr/>
          <p:nvPr/>
        </p:nvSpPr>
        <p:spPr>
          <a:xfrm>
            <a:off x="6400800" y="1099127"/>
            <a:ext cx="1715589" cy="35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004F9-8448-4114-8209-C586EF47611E}"/>
              </a:ext>
            </a:extLst>
          </p:cNvPr>
          <p:cNvSpPr txBox="1"/>
          <p:nvPr/>
        </p:nvSpPr>
        <p:spPr>
          <a:xfrm>
            <a:off x="263091" y="4637445"/>
            <a:ext cx="4665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Aircraft measurements show composition varies by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Sources have characteristic hygroscopicity and optical properties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59A39-0FE8-42FF-8721-B66AE62EAD13}"/>
              </a:ext>
            </a:extLst>
          </p:cNvPr>
          <p:cNvSpPr txBox="1"/>
          <p:nvPr/>
        </p:nvSpPr>
        <p:spPr>
          <a:xfrm>
            <a:off x="10519954" y="6448306"/>
            <a:ext cx="158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LARGE / Ziemba</a:t>
            </a:r>
          </a:p>
        </p:txBody>
      </p:sp>
    </p:spTree>
    <p:extLst>
      <p:ext uri="{BB962C8B-B14F-4D97-AF65-F5344CB8AC3E}">
        <p14:creationId xmlns:p14="http://schemas.microsoft.com/office/powerpoint/2010/main" val="117198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Gas-phase Tracers Enable High Time Resolution Source Apportionment (Digangi et al.)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7603A-118F-4270-8945-BC38A98AC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8" y="1172201"/>
            <a:ext cx="5430551" cy="4239696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F6994B-6F52-42CA-B814-370FCC3CDCB8}"/>
              </a:ext>
            </a:extLst>
          </p:cNvPr>
          <p:cNvGrpSpPr/>
          <p:nvPr/>
        </p:nvGrpSpPr>
        <p:grpSpPr>
          <a:xfrm>
            <a:off x="6746312" y="1162361"/>
            <a:ext cx="1603337" cy="1656376"/>
            <a:chOff x="10475393" y="2728484"/>
            <a:chExt cx="1603337" cy="16563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E67DCF-7015-42A7-9C67-0EDD0C0DD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5393" y="2978461"/>
              <a:ext cx="1600200" cy="1406399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96E66B-141D-4FA1-8CB6-3E569EAED3CF}"/>
                </a:ext>
              </a:extLst>
            </p:cNvPr>
            <p:cNvSpPr txBox="1"/>
            <p:nvPr/>
          </p:nvSpPr>
          <p:spPr>
            <a:xfrm>
              <a:off x="10496246" y="2728484"/>
              <a:ext cx="158248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Urban (All)</a:t>
              </a:r>
            </a:p>
            <a:p>
              <a:pPr algn="ctr"/>
              <a:r>
                <a:rPr lang="en-US" sz="900" dirty="0"/>
                <a:t>Avg Mass Conc.: 5.8 </a:t>
              </a:r>
              <a:r>
                <a:rPr lang="el-GR" sz="900" dirty="0"/>
                <a:t>μ</a:t>
              </a:r>
              <a:r>
                <a:rPr lang="en-US" sz="900" dirty="0"/>
                <a:t>g/m</a:t>
              </a:r>
              <a:r>
                <a:rPr lang="en-US" sz="900" baseline="30000" dirty="0"/>
                <a:t>3</a:t>
              </a:r>
              <a:endParaRPr lang="en-US" sz="9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E35040-0B63-4F1C-9E95-C4375969D2B5}"/>
              </a:ext>
            </a:extLst>
          </p:cNvPr>
          <p:cNvGrpSpPr/>
          <p:nvPr/>
        </p:nvGrpSpPr>
        <p:grpSpPr>
          <a:xfrm>
            <a:off x="8627988" y="1162361"/>
            <a:ext cx="1600200" cy="1694879"/>
            <a:chOff x="7286678" y="1135179"/>
            <a:chExt cx="1600200" cy="16948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B705A0-DB26-4C9F-9531-6BE92E557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6678" y="1423659"/>
              <a:ext cx="1600200" cy="140639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A7E1DD-77ED-4362-83DD-BBD7FF06B840}"/>
                </a:ext>
              </a:extLst>
            </p:cNvPr>
            <p:cNvSpPr txBox="1"/>
            <p:nvPr/>
          </p:nvSpPr>
          <p:spPr>
            <a:xfrm>
              <a:off x="7332620" y="1135179"/>
              <a:ext cx="155042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Bio Burning</a:t>
              </a:r>
            </a:p>
            <a:p>
              <a:pPr algn="ctr"/>
              <a:r>
                <a:rPr lang="en-US" sz="900" dirty="0"/>
                <a:t>Avg Mass Conc.: 13 </a:t>
              </a:r>
              <a:r>
                <a:rPr lang="el-GR" sz="900" dirty="0"/>
                <a:t>μ</a:t>
              </a:r>
              <a:r>
                <a:rPr lang="en-US" sz="900" dirty="0"/>
                <a:t>g/m</a:t>
              </a:r>
              <a:r>
                <a:rPr lang="en-US" sz="900" baseline="30000" dirty="0"/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2823A5-2958-49D3-906D-F7BBD3FA8ED1}"/>
              </a:ext>
            </a:extLst>
          </p:cNvPr>
          <p:cNvGrpSpPr/>
          <p:nvPr/>
        </p:nvGrpSpPr>
        <p:grpSpPr>
          <a:xfrm>
            <a:off x="10389129" y="1298337"/>
            <a:ext cx="1364476" cy="1314344"/>
            <a:chOff x="10634148" y="1359718"/>
            <a:chExt cx="1364476" cy="13143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1F476F-B1B0-46A2-A16F-F44823C1FD34}"/>
                </a:ext>
              </a:extLst>
            </p:cNvPr>
            <p:cNvSpPr txBox="1"/>
            <p:nvPr/>
          </p:nvSpPr>
          <p:spPr>
            <a:xfrm>
              <a:off x="11071367" y="1504511"/>
              <a:ext cx="52129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92D050"/>
                  </a:solidFill>
                </a:rPr>
                <a:t>Org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SO</a:t>
              </a:r>
              <a:r>
                <a:rPr lang="en-US" b="1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NO</a:t>
              </a:r>
              <a:r>
                <a:rPr lang="en-US" b="1" baseline="-25000" dirty="0">
                  <a:solidFill>
                    <a:srgbClr val="0000FF"/>
                  </a:solidFill>
                </a:rPr>
                <a:t>3</a:t>
              </a:r>
            </a:p>
            <a:p>
              <a:r>
                <a:rPr lang="en-US" b="1" dirty="0">
                  <a:solidFill>
                    <a:srgbClr val="FFC000"/>
                  </a:solidFill>
                </a:rPr>
                <a:t>NH</a:t>
              </a:r>
              <a:r>
                <a:rPr lang="en-US" b="1" baseline="-25000" dirty="0">
                  <a:solidFill>
                    <a:srgbClr val="FFC000"/>
                  </a:solidFill>
                </a:rPr>
                <a:t>4</a:t>
              </a:r>
            </a:p>
            <a:p>
              <a:r>
                <a:rPr lang="en-US" b="1" dirty="0" err="1">
                  <a:solidFill>
                    <a:srgbClr val="B800B8"/>
                  </a:solidFill>
                </a:rPr>
                <a:t>Chl</a:t>
              </a:r>
              <a:endParaRPr lang="en-US" b="1" dirty="0">
                <a:solidFill>
                  <a:srgbClr val="B800B8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A59C06-E965-4F25-8668-1016D70E966E}"/>
                </a:ext>
              </a:extLst>
            </p:cNvPr>
            <p:cNvSpPr txBox="1"/>
            <p:nvPr/>
          </p:nvSpPr>
          <p:spPr>
            <a:xfrm>
              <a:off x="10634148" y="1359718"/>
              <a:ext cx="1364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AMS Mass Fractions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D7106E0-F9DC-4969-8469-935A0BABCCF6}"/>
              </a:ext>
            </a:extLst>
          </p:cNvPr>
          <p:cNvSpPr txBox="1"/>
          <p:nvPr/>
        </p:nvSpPr>
        <p:spPr>
          <a:xfrm>
            <a:off x="10170030" y="6365478"/>
            <a:ext cx="18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TraceGas</a:t>
            </a:r>
            <a:r>
              <a:rPr lang="en-US" i="1" dirty="0"/>
              <a:t> / Digangi</a:t>
            </a:r>
          </a:p>
          <a:p>
            <a:r>
              <a:rPr lang="en-US" i="1" dirty="0"/>
              <a:t>NOY / </a:t>
            </a:r>
            <a:r>
              <a:rPr lang="en-US" i="1" dirty="0" err="1"/>
              <a:t>Flynn+Yoon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B2B6D6-F9DA-47D4-AADF-134B3C260459}"/>
              </a:ext>
            </a:extLst>
          </p:cNvPr>
          <p:cNvSpPr txBox="1"/>
          <p:nvPr/>
        </p:nvSpPr>
        <p:spPr>
          <a:xfrm>
            <a:off x="6096000" y="2914896"/>
            <a:ext cx="603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Aerosol composition derived from gas tracers is consistent with qualitative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Ozone, NO</a:t>
            </a:r>
            <a:r>
              <a:rPr lang="en-US" sz="2000" baseline="-25000" dirty="0"/>
              <a:t>Y</a:t>
            </a:r>
            <a:r>
              <a:rPr lang="en-US" sz="2000" dirty="0"/>
              <a:t> also show distinct source regions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A12C76-5886-4E7D-AB80-C7AD798D0092}"/>
              </a:ext>
            </a:extLst>
          </p:cNvPr>
          <p:cNvSpPr txBox="1"/>
          <p:nvPr/>
        </p:nvSpPr>
        <p:spPr>
          <a:xfrm>
            <a:off x="311971" y="5517158"/>
            <a:ext cx="515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[Methane / CO] able to separate airmass sources at high time resolution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BCC7A5-D3AE-4D17-BABC-9724AFD5D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970" y="4091260"/>
            <a:ext cx="2837070" cy="22197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57764F-17EF-44B6-8688-1551DEAEE93C}"/>
              </a:ext>
            </a:extLst>
          </p:cNvPr>
          <p:cNvSpPr txBox="1">
            <a:spLocks noChangeAspect="1"/>
          </p:cNvSpPr>
          <p:nvPr/>
        </p:nvSpPr>
        <p:spPr>
          <a:xfrm>
            <a:off x="7688789" y="5506547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u="sng" dirty="0"/>
              <a:t>Biomass Burning</a:t>
            </a:r>
          </a:p>
          <a:p>
            <a:pPr algn="ctr"/>
            <a:r>
              <a:rPr lang="en-US" sz="800" dirty="0"/>
              <a:t>7.6 ± 0.3 % ppbv/ppb</a:t>
            </a:r>
          </a:p>
          <a:p>
            <a:pPr algn="ctr"/>
            <a:r>
              <a:rPr lang="en-US" sz="800" dirty="0"/>
              <a:t>r</a:t>
            </a:r>
            <a:r>
              <a:rPr lang="en-US" sz="800" baseline="30000" dirty="0"/>
              <a:t>2</a:t>
            </a:r>
            <a:r>
              <a:rPr lang="en-US" sz="800" dirty="0"/>
              <a:t>: 0.93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DA4252-6AC9-4FCB-86F6-CCC4A7812A52}"/>
              </a:ext>
            </a:extLst>
          </p:cNvPr>
          <p:cNvSpPr txBox="1">
            <a:spLocks noChangeAspect="1"/>
          </p:cNvSpPr>
          <p:nvPr/>
        </p:nvSpPr>
        <p:spPr>
          <a:xfrm>
            <a:off x="6345006" y="4315328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u="sng" dirty="0"/>
              <a:t>All Urban</a:t>
            </a:r>
          </a:p>
          <a:p>
            <a:pPr algn="ctr"/>
            <a:r>
              <a:rPr lang="en-US" sz="800" dirty="0"/>
              <a:t>35 ± 2 % ppbv/ppb</a:t>
            </a:r>
          </a:p>
          <a:p>
            <a:pPr algn="ctr"/>
            <a:r>
              <a:rPr lang="en-US" sz="800" dirty="0"/>
              <a:t>r</a:t>
            </a:r>
            <a:r>
              <a:rPr lang="en-US" sz="800" baseline="30000" dirty="0"/>
              <a:t>2</a:t>
            </a:r>
            <a:r>
              <a:rPr lang="en-US" sz="800" dirty="0"/>
              <a:t>: 0.71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39FD808-E38B-463C-BDF9-FB0689DB0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165" y="4091260"/>
            <a:ext cx="2837070" cy="22197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AF7D028-1D03-42C0-84BC-86C6844C79F1}"/>
              </a:ext>
            </a:extLst>
          </p:cNvPr>
          <p:cNvSpPr txBox="1">
            <a:spLocks noChangeAspect="1"/>
          </p:cNvSpPr>
          <p:nvPr/>
        </p:nvSpPr>
        <p:spPr>
          <a:xfrm>
            <a:off x="9842299" y="436948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u="sng" dirty="0"/>
              <a:t>High CH</a:t>
            </a:r>
            <a:r>
              <a:rPr lang="en-US" sz="800" u="sng" baseline="-25000" dirty="0"/>
              <a:t>4</a:t>
            </a:r>
            <a:r>
              <a:rPr lang="en-US" sz="800" u="sng" dirty="0"/>
              <a:t> Urban</a:t>
            </a:r>
          </a:p>
          <a:p>
            <a:pPr algn="ctr"/>
            <a:r>
              <a:rPr lang="en-US" sz="800" dirty="0"/>
              <a:t>8.7 ± 0.2 % ppbv/ppb</a:t>
            </a:r>
          </a:p>
          <a:p>
            <a:pPr algn="ctr"/>
            <a:r>
              <a:rPr lang="en-US" sz="800" dirty="0"/>
              <a:t>r</a:t>
            </a:r>
            <a:r>
              <a:rPr lang="en-US" sz="800" baseline="30000" dirty="0"/>
              <a:t>2</a:t>
            </a:r>
            <a:r>
              <a:rPr lang="en-US" sz="800" dirty="0"/>
              <a:t>: 0.33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CA33BF-7B3C-4843-8EEE-F26C0B53F07E}"/>
              </a:ext>
            </a:extLst>
          </p:cNvPr>
          <p:cNvSpPr txBox="1">
            <a:spLocks noChangeAspect="1"/>
          </p:cNvSpPr>
          <p:nvPr/>
        </p:nvSpPr>
        <p:spPr>
          <a:xfrm>
            <a:off x="9966505" y="4989373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u="sng" dirty="0"/>
              <a:t>Low CH</a:t>
            </a:r>
            <a:r>
              <a:rPr lang="en-US" sz="800" u="sng" baseline="-25000" dirty="0"/>
              <a:t>4</a:t>
            </a:r>
            <a:r>
              <a:rPr lang="en-US" sz="800" u="sng" dirty="0"/>
              <a:t> Urban</a:t>
            </a:r>
          </a:p>
          <a:p>
            <a:pPr algn="ctr"/>
            <a:r>
              <a:rPr lang="en-US" sz="800" dirty="0"/>
              <a:t>1.39 ± 0.04 % ppbv/ppb</a:t>
            </a:r>
          </a:p>
          <a:p>
            <a:pPr algn="ctr"/>
            <a:r>
              <a:rPr lang="en-US" sz="800" dirty="0"/>
              <a:t>r</a:t>
            </a:r>
            <a:r>
              <a:rPr lang="en-US" sz="800" baseline="30000" dirty="0"/>
              <a:t>2</a:t>
            </a:r>
            <a:r>
              <a:rPr lang="en-US" sz="800" dirty="0"/>
              <a:t>: 0.38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64BFAC-1903-48F2-BD31-3B44E4E86177}"/>
              </a:ext>
            </a:extLst>
          </p:cNvPr>
          <p:cNvSpPr txBox="1">
            <a:spLocks noChangeAspect="1"/>
          </p:cNvSpPr>
          <p:nvPr/>
        </p:nvSpPr>
        <p:spPr>
          <a:xfrm>
            <a:off x="10896615" y="5371449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u="sng" dirty="0"/>
              <a:t>Biomass Burning</a:t>
            </a:r>
          </a:p>
          <a:p>
            <a:pPr algn="ctr"/>
            <a:r>
              <a:rPr lang="en-US" sz="800" dirty="0"/>
              <a:t>144 ± 2 % ppbv/ppm</a:t>
            </a:r>
          </a:p>
          <a:p>
            <a:pPr algn="ctr"/>
            <a:r>
              <a:rPr lang="en-US" sz="800" dirty="0"/>
              <a:t>r</a:t>
            </a:r>
            <a:r>
              <a:rPr lang="en-US" sz="800" baseline="30000" dirty="0"/>
              <a:t>2</a:t>
            </a:r>
            <a:r>
              <a:rPr lang="en-US" sz="800" dirty="0"/>
              <a:t>: 0.45</a:t>
            </a:r>
          </a:p>
        </p:txBody>
      </p:sp>
    </p:spTree>
    <p:extLst>
      <p:ext uri="{BB962C8B-B14F-4D97-AF65-F5344CB8AC3E}">
        <p14:creationId xmlns:p14="http://schemas.microsoft.com/office/powerpoint/2010/main" val="382991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24EFA-45F6-4B57-AE5D-3936D723F7E4}"/>
              </a:ext>
            </a:extLst>
          </p:cNvPr>
          <p:cNvSpPr txBox="1"/>
          <p:nvPr/>
        </p:nvSpPr>
        <p:spPr>
          <a:xfrm>
            <a:off x="1645919" y="-59499"/>
            <a:ext cx="8961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Nucleation and Particle Formation during CAMP</a:t>
            </a:r>
            <a:r>
              <a:rPr lang="en-US" altLang="zh-CN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Ex (Wang et al.)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EAA41-507E-42D1-B311-6784CF23A93F}"/>
              </a:ext>
            </a:extLst>
          </p:cNvPr>
          <p:cNvSpPr txBox="1"/>
          <p:nvPr/>
        </p:nvSpPr>
        <p:spPr>
          <a:xfrm>
            <a:off x="4650377" y="4878381"/>
            <a:ext cx="7350034" cy="16466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particle formation occurred in airmasses with elevated RH, consistent with vertical transport of precursors and wet scavenging of existing particles by clouds.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Above 6 km, new particles were formed when existing particle surface area was low. In contrast, new particle formations were observed with elevated surface area below 6 km (i.e., in urban plumes processed by clouds).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71EF5-ED72-4C2C-AD42-F0622D0C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6" y="1036321"/>
            <a:ext cx="11264925" cy="3754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87F5D3-AC56-415B-A500-4F88728502A1}"/>
              </a:ext>
            </a:extLst>
          </p:cNvPr>
          <p:cNvSpPr/>
          <p:nvPr/>
        </p:nvSpPr>
        <p:spPr>
          <a:xfrm>
            <a:off x="1196952" y="4878381"/>
            <a:ext cx="3227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Nucleation and new particle formation were mostly observed above 6000 m. The frequency of particle formation increases with increasing altitude for all airmass types . </a:t>
            </a:r>
          </a:p>
        </p:txBody>
      </p:sp>
    </p:spTree>
    <p:extLst>
      <p:ext uri="{BB962C8B-B14F-4D97-AF65-F5344CB8AC3E}">
        <p14:creationId xmlns:p14="http://schemas.microsoft.com/office/powerpoint/2010/main" val="335899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59B9E5-D495-4C00-A7FD-F65A42AD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04" y="6148838"/>
            <a:ext cx="7636465" cy="709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Aerosol Properties Controlled by Long-Range Transport and Wet Scavenging (Hilario et al.)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C81B9-24FD-4AAA-A307-4C9DD9667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2" y="1174024"/>
            <a:ext cx="8074840" cy="340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8CA15-EA38-4E9E-BDDD-71CD0211D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503" y="1305347"/>
            <a:ext cx="2242328" cy="2123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42E5D-60A6-4899-AE19-87590F412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336" y="3429000"/>
            <a:ext cx="3512242" cy="3276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669492-14A4-496E-B997-0EDDE3F7F59F}"/>
              </a:ext>
            </a:extLst>
          </p:cNvPr>
          <p:cNvSpPr txBox="1"/>
          <p:nvPr/>
        </p:nvSpPr>
        <p:spPr>
          <a:xfrm>
            <a:off x="247005" y="4712493"/>
            <a:ext cx="45775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Composite vertical profiles show differences in composition depending on airmass origin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Aerosol is observed at &lt;2km altitude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3EF1C-4C92-4AEB-8AA1-57E803DE6D87}"/>
              </a:ext>
            </a:extLst>
          </p:cNvPr>
          <p:cNvSpPr txBox="1"/>
          <p:nvPr/>
        </p:nvSpPr>
        <p:spPr>
          <a:xfrm>
            <a:off x="4824549" y="4712492"/>
            <a:ext cx="3553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Airmasses from PSEA were most influenced by precipitation scavenging </a:t>
            </a:r>
          </a:p>
        </p:txBody>
      </p:sp>
    </p:spTree>
    <p:extLst>
      <p:ext uri="{BB962C8B-B14F-4D97-AF65-F5344CB8AC3E}">
        <p14:creationId xmlns:p14="http://schemas.microsoft.com/office/powerpoint/2010/main" val="42578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Aerosol Evolution: Biomass Burning Aerosol already Significantly Processed (LARGE-AMS)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F4422-90FE-4F51-B440-83B1E1FC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2" y="1252728"/>
            <a:ext cx="5514539" cy="4590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99B56-78F6-4333-8379-8B0F82A1A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90"/>
          <a:stretch/>
        </p:blipFill>
        <p:spPr>
          <a:xfrm>
            <a:off x="6912865" y="1357502"/>
            <a:ext cx="5029200" cy="4723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4E037-E1F5-40AA-9660-0ACCFDE6A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15" b="52718"/>
          <a:stretch/>
        </p:blipFill>
        <p:spPr>
          <a:xfrm>
            <a:off x="9719629" y="1527047"/>
            <a:ext cx="1973709" cy="17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C4B03-003B-435F-976E-285BD8C25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865" y="5817213"/>
            <a:ext cx="2663381" cy="7795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A43704-5B22-4DE8-82FF-553058FB821A}"/>
              </a:ext>
            </a:extLst>
          </p:cNvPr>
          <p:cNvGrpSpPr/>
          <p:nvPr/>
        </p:nvGrpSpPr>
        <p:grpSpPr>
          <a:xfrm>
            <a:off x="2448281" y="3719324"/>
            <a:ext cx="2149759" cy="457200"/>
            <a:chOff x="9024504" y="3863101"/>
            <a:chExt cx="2149759" cy="457200"/>
          </a:xfrm>
        </p:grpSpPr>
        <p:sp>
          <p:nvSpPr>
            <p:cNvPr id="11" name="Right Arrow 6">
              <a:extLst>
                <a:ext uri="{FF2B5EF4-FFF2-40B4-BE49-F238E27FC236}">
                  <a16:creationId xmlns:a16="http://schemas.microsoft.com/office/drawing/2014/main" id="{981CD42A-F265-4AE0-A117-BF58A6C742BD}"/>
                </a:ext>
              </a:extLst>
            </p:cNvPr>
            <p:cNvSpPr/>
            <p:nvPr/>
          </p:nvSpPr>
          <p:spPr>
            <a:xfrm rot="12689156">
              <a:off x="9024504" y="3863101"/>
              <a:ext cx="2149759" cy="457200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68A4A-E2C2-439B-8FB0-A5ECE3FB0B56}"/>
                </a:ext>
              </a:extLst>
            </p:cNvPr>
            <p:cNvSpPr txBox="1"/>
            <p:nvPr/>
          </p:nvSpPr>
          <p:spPr>
            <a:xfrm rot="1742993">
              <a:off x="9386351" y="3893950"/>
              <a:ext cx="1339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Hours-to-days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D026FB-E388-4794-A075-F0B734A87ABF}"/>
              </a:ext>
            </a:extLst>
          </p:cNvPr>
          <p:cNvSpPr txBox="1"/>
          <p:nvPr/>
        </p:nvSpPr>
        <p:spPr>
          <a:xfrm>
            <a:off x="4891730" y="3264735"/>
            <a:ext cx="229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Fresh Biomass Burning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AA201-843A-4D41-A313-AC9CF33837CA}"/>
              </a:ext>
            </a:extLst>
          </p:cNvPr>
          <p:cNvSpPr txBox="1"/>
          <p:nvPr/>
        </p:nvSpPr>
        <p:spPr>
          <a:xfrm>
            <a:off x="876847" y="1057534"/>
            <a:ext cx="149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Background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0A3A6-24EB-4A19-B97F-B71FE54236FC}"/>
              </a:ext>
            </a:extLst>
          </p:cNvPr>
          <p:cNvSpPr txBox="1"/>
          <p:nvPr/>
        </p:nvSpPr>
        <p:spPr>
          <a:xfrm rot="1886909">
            <a:off x="2796875" y="4122552"/>
            <a:ext cx="170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processing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F3ED50-976D-49C6-9D9D-A43F2C064026}"/>
              </a:ext>
            </a:extLst>
          </p:cNvPr>
          <p:cNvSpPr txBox="1"/>
          <p:nvPr/>
        </p:nvSpPr>
        <p:spPr>
          <a:xfrm>
            <a:off x="3722524" y="1231672"/>
            <a:ext cx="34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/>
              <a:t>Biomass burning aerosol over Sulu Sea (RF9)</a:t>
            </a:r>
          </a:p>
          <a:p>
            <a:endParaRPr lang="en-US" sz="20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/>
              <a:t>Consistent with aged ARCTAS Asian BB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B6B0EF-9ED0-4BE1-97C7-5CCDE918FA9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140556" y="3587901"/>
            <a:ext cx="751174" cy="2438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B370F8-570A-4F5E-AACC-90FBA73A03C5}"/>
              </a:ext>
            </a:extLst>
          </p:cNvPr>
          <p:cNvCxnSpPr>
            <a:cxnSpLocks/>
          </p:cNvCxnSpPr>
          <p:nvPr/>
        </p:nvCxnSpPr>
        <p:spPr>
          <a:xfrm flipH="1">
            <a:off x="2011680" y="1435190"/>
            <a:ext cx="1827051" cy="155045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7BDB51-963A-47CE-B6DC-438E1EBD12FC}"/>
              </a:ext>
            </a:extLst>
          </p:cNvPr>
          <p:cNvCxnSpPr>
            <a:cxnSpLocks/>
          </p:cNvCxnSpPr>
          <p:nvPr/>
        </p:nvCxnSpPr>
        <p:spPr>
          <a:xfrm>
            <a:off x="6253981" y="2564366"/>
            <a:ext cx="2003051" cy="11163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9C06008-63E9-42B4-ADA4-E03674F26B11}"/>
              </a:ext>
            </a:extLst>
          </p:cNvPr>
          <p:cNvSpPr txBox="1"/>
          <p:nvPr/>
        </p:nvSpPr>
        <p:spPr>
          <a:xfrm>
            <a:off x="10519954" y="6448306"/>
            <a:ext cx="158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LARGE / Ziemba</a:t>
            </a:r>
          </a:p>
        </p:txBody>
      </p:sp>
    </p:spTree>
    <p:extLst>
      <p:ext uri="{BB962C8B-B14F-4D97-AF65-F5344CB8AC3E}">
        <p14:creationId xmlns:p14="http://schemas.microsoft.com/office/powerpoint/2010/main" val="394764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4B41-FF38-45F0-B1BF-12D338F6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 Clouds alter Aerosol Composition during Transport? (Robinson et al.)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00575-431D-4FD0-890C-86828015EB96}"/>
              </a:ext>
            </a:extLst>
          </p:cNvPr>
          <p:cNvGrpSpPr/>
          <p:nvPr/>
        </p:nvGrpSpPr>
        <p:grpSpPr>
          <a:xfrm>
            <a:off x="616055" y="1627661"/>
            <a:ext cx="5745513" cy="4802303"/>
            <a:chOff x="441886" y="1605063"/>
            <a:chExt cx="5745513" cy="48023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5A9D37-1281-4C77-A30E-B3592BB1F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994" r="3" b="2"/>
            <a:stretch/>
          </p:blipFill>
          <p:spPr>
            <a:xfrm>
              <a:off x="441886" y="1605063"/>
              <a:ext cx="5745513" cy="4802303"/>
            </a:xfrm>
            <a:prstGeom prst="rect">
              <a:avLst/>
            </a:prstGeom>
            <a:effectLst/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B7185F-4553-4DA1-B82C-FBE7CAAB9FA5}"/>
                </a:ext>
              </a:extLst>
            </p:cNvPr>
            <p:cNvGrpSpPr/>
            <p:nvPr/>
          </p:nvGrpSpPr>
          <p:grpSpPr>
            <a:xfrm>
              <a:off x="2037806" y="1741714"/>
              <a:ext cx="2377440" cy="441960"/>
              <a:chOff x="2037806" y="1741714"/>
              <a:chExt cx="2377440" cy="44196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19CF90-4B3B-4705-8DA5-21C9EAFA1D8A}"/>
                  </a:ext>
                </a:extLst>
              </p:cNvPr>
              <p:cNvSpPr/>
              <p:nvPr/>
            </p:nvSpPr>
            <p:spPr>
              <a:xfrm>
                <a:off x="2037806" y="1741714"/>
                <a:ext cx="2377440" cy="26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7A14B1-675D-4FEA-87C2-C42D6B69BDED}"/>
                  </a:ext>
                </a:extLst>
              </p:cNvPr>
              <p:cNvSpPr/>
              <p:nvPr/>
            </p:nvSpPr>
            <p:spPr>
              <a:xfrm>
                <a:off x="2037806" y="1922417"/>
                <a:ext cx="1863634" cy="26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2DA01CA-46F1-4F2E-88C8-C94A11CE8E48}"/>
              </a:ext>
            </a:extLst>
          </p:cNvPr>
          <p:cNvSpPr txBox="1"/>
          <p:nvPr/>
        </p:nvSpPr>
        <p:spPr>
          <a:xfrm>
            <a:off x="2037801" y="1335012"/>
            <a:ext cx="24645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Ambient Aerosol</a:t>
            </a:r>
          </a:p>
          <a:p>
            <a:pPr algn="ctr"/>
            <a:r>
              <a:rPr lang="en-US" b="1" dirty="0">
                <a:solidFill>
                  <a:srgbClr val="FF9999"/>
                </a:solidFill>
              </a:rPr>
              <a:t>Ambient Aerosol (near DL)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CVI Droplet Residuals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4D635-EDAB-4A11-A070-1451BAED1A2F}"/>
              </a:ext>
            </a:extLst>
          </p:cNvPr>
          <p:cNvSpPr txBox="1"/>
          <p:nvPr/>
        </p:nvSpPr>
        <p:spPr>
          <a:xfrm>
            <a:off x="2431866" y="5352965"/>
            <a:ext cx="142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Transect of Sulu Sea (RF9)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9B6A8B-0419-4749-A6CE-0307FCA5ECCC}"/>
              </a:ext>
            </a:extLst>
          </p:cNvPr>
          <p:cNvCxnSpPr/>
          <p:nvPr/>
        </p:nvCxnSpPr>
        <p:spPr>
          <a:xfrm flipH="1">
            <a:off x="2151015" y="5608320"/>
            <a:ext cx="280851" cy="95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2DFE20-905D-4C18-ACE6-72E4A81575FE}"/>
              </a:ext>
            </a:extLst>
          </p:cNvPr>
          <p:cNvCxnSpPr>
            <a:cxnSpLocks/>
          </p:cNvCxnSpPr>
          <p:nvPr/>
        </p:nvCxnSpPr>
        <p:spPr>
          <a:xfrm>
            <a:off x="3769662" y="5749910"/>
            <a:ext cx="18402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3A423B-B492-4A41-8151-A5A797B00B2D}"/>
              </a:ext>
            </a:extLst>
          </p:cNvPr>
          <p:cNvSpPr txBox="1"/>
          <p:nvPr/>
        </p:nvSpPr>
        <p:spPr>
          <a:xfrm>
            <a:off x="9492343" y="6448306"/>
            <a:ext cx="261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LARGE / Robinson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B7CE84-EAE5-4386-9344-B570E51B74D0}"/>
              </a:ext>
            </a:extLst>
          </p:cNvPr>
          <p:cNvSpPr txBox="1"/>
          <p:nvPr/>
        </p:nvSpPr>
        <p:spPr>
          <a:xfrm>
            <a:off x="6653349" y="1591072"/>
            <a:ext cx="512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Single convective cell embedded in Borneo smoke (RF9)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B5B9D2-3361-418A-8891-6AE6041A19BD}"/>
              </a:ext>
            </a:extLst>
          </p:cNvPr>
          <p:cNvGrpSpPr/>
          <p:nvPr/>
        </p:nvGrpSpPr>
        <p:grpSpPr>
          <a:xfrm>
            <a:off x="9456459" y="2521451"/>
            <a:ext cx="2759925" cy="4316969"/>
            <a:chOff x="9148572" y="2518923"/>
            <a:chExt cx="2759925" cy="43169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508C78E-1912-467F-AAE6-852969A24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93" r="11877"/>
            <a:stretch/>
          </p:blipFill>
          <p:spPr>
            <a:xfrm>
              <a:off x="9148572" y="4689027"/>
              <a:ext cx="2734056" cy="21468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97A445-5B74-4439-849A-3FB124A59E32}"/>
                </a:ext>
              </a:extLst>
            </p:cNvPr>
            <p:cNvSpPr txBox="1"/>
            <p:nvPr/>
          </p:nvSpPr>
          <p:spPr>
            <a:xfrm>
              <a:off x="9171431" y="6500952"/>
              <a:ext cx="27370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>
                  <a:solidFill>
                    <a:schemeClr val="bg1"/>
                  </a:solidFill>
                </a:rPr>
                <a:t>Sampling Cloud and Aerosol at 1500m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20D52C-A550-41CE-9C52-866FDB6C7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807" r="12117"/>
            <a:stretch/>
          </p:blipFill>
          <p:spPr>
            <a:xfrm>
              <a:off x="9152343" y="2518923"/>
              <a:ext cx="2730686" cy="21671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E2BE45-1162-420C-9296-2170CA60209F}"/>
                </a:ext>
              </a:extLst>
            </p:cNvPr>
            <p:cNvSpPr txBox="1"/>
            <p:nvPr/>
          </p:nvSpPr>
          <p:spPr>
            <a:xfrm>
              <a:off x="9153145" y="4350085"/>
              <a:ext cx="2737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>
                  <a:solidFill>
                    <a:schemeClr val="bg1"/>
                  </a:solidFill>
                </a:rPr>
                <a:t>Sampling Cloud and Aerosol at 4000m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2AABA8E-EE5B-4CCC-B452-3A2C56B4CEF4}"/>
              </a:ext>
            </a:extLst>
          </p:cNvPr>
          <p:cNvSpPr txBox="1"/>
          <p:nvPr/>
        </p:nvSpPr>
        <p:spPr>
          <a:xfrm>
            <a:off x="6361568" y="2661608"/>
            <a:ext cx="29825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Atomic ratios from HR-ToF-AMS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Consistent BL signal throughout region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obvious evidence for aqueous oxidation from droplet residuals</a:t>
            </a:r>
          </a:p>
        </p:txBody>
      </p:sp>
    </p:spTree>
    <p:extLst>
      <p:ext uri="{BB962C8B-B14F-4D97-AF65-F5344CB8AC3E}">
        <p14:creationId xmlns:p14="http://schemas.microsoft.com/office/powerpoint/2010/main" val="1405161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19085</TotalTime>
  <Words>1097</Words>
  <Application>Microsoft Office PowerPoint</Application>
  <PresentationFormat>Widescreen</PresentationFormat>
  <Paragraphs>163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1_Office Theme</vt:lpstr>
      <vt:lpstr>PowerPoint Presentation</vt:lpstr>
      <vt:lpstr>Aircraft Measurements</vt:lpstr>
      <vt:lpstr>Aerosol Composition Maps to Regional Distribution</vt:lpstr>
      <vt:lpstr>Aerosol Composition Maps to Regional Distribution (LARGE et al.)</vt:lpstr>
      <vt:lpstr>Gas-phase Tracers Enable High Time Resolution Source Apportionment (Digangi et al.)</vt:lpstr>
      <vt:lpstr>PowerPoint Presentation</vt:lpstr>
      <vt:lpstr>Aerosol Properties Controlled by Long-Range Transport and Wet Scavenging (Hilario et al.)</vt:lpstr>
      <vt:lpstr>Aerosol Evolution: Biomass Burning Aerosol already Significantly Processed (LARGE-AMS)</vt:lpstr>
      <vt:lpstr>How do Clouds alter Aerosol Composition during Transport? (Robinson et al.)</vt:lpstr>
      <vt:lpstr>Remote Sensing: Extinction (AOD) Comparison (Norgren et al.) </vt:lpstr>
      <vt:lpstr>Remote Sensing: Aerosol Microphysical Closure (Schlosser et al.) </vt:lpstr>
      <vt:lpstr>Remote Sensing: Particle Water and REFF Retrievals (Bastiaan et al.)</vt:lpstr>
      <vt:lpstr>Model Validation Shows Inconsistent Results (Edwards et al.)</vt:lpstr>
      <vt:lpstr>Manila Air Quality &amp; PBL Characterization (Visaga et al.)</vt:lpstr>
      <vt:lpstr>Summary and 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Reid, Dr. Jeff</dc:creator>
  <cp:lastModifiedBy>Ziemba, Luke D. (LARC-E303)</cp:lastModifiedBy>
  <cp:revision>164</cp:revision>
  <dcterms:created xsi:type="dcterms:W3CDTF">2020-06-24T15:45:59Z</dcterms:created>
  <dcterms:modified xsi:type="dcterms:W3CDTF">2021-09-28T17:49:16Z</dcterms:modified>
</cp:coreProperties>
</file>