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2" r:id="rId5"/>
    <p:sldId id="281" r:id="rId6"/>
    <p:sldId id="274" r:id="rId7"/>
    <p:sldId id="280" r:id="rId8"/>
    <p:sldId id="278" r:id="rId9"/>
    <p:sldId id="275" r:id="rId10"/>
    <p:sldId id="282" r:id="rId11"/>
    <p:sldId id="270" r:id="rId12"/>
    <p:sldId id="27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57" d="100"/>
          <a:sy n="57" d="100"/>
        </p:scale>
        <p:origin x="764"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9344A9-2E3C-4322-B170-4D35C558AABB}"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CDEE8-6F1C-4A3A-A01A-4231ABE1DD6C}" type="slidenum">
              <a:rPr lang="en-US" smtClean="0"/>
              <a:t>‹#›</a:t>
            </a:fld>
            <a:endParaRPr lang="en-US"/>
          </a:p>
        </p:txBody>
      </p:sp>
    </p:spTree>
    <p:extLst>
      <p:ext uri="{BB962C8B-B14F-4D97-AF65-F5344CB8AC3E}">
        <p14:creationId xmlns:p14="http://schemas.microsoft.com/office/powerpoint/2010/main" val="865240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9344A9-2E3C-4322-B170-4D35C558AABB}"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CDEE8-6F1C-4A3A-A01A-4231ABE1DD6C}" type="slidenum">
              <a:rPr lang="en-US" smtClean="0"/>
              <a:t>‹#›</a:t>
            </a:fld>
            <a:endParaRPr lang="en-US"/>
          </a:p>
        </p:txBody>
      </p:sp>
    </p:spTree>
    <p:extLst>
      <p:ext uri="{BB962C8B-B14F-4D97-AF65-F5344CB8AC3E}">
        <p14:creationId xmlns:p14="http://schemas.microsoft.com/office/powerpoint/2010/main" val="1084224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9344A9-2E3C-4322-B170-4D35C558AABB}"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CDEE8-6F1C-4A3A-A01A-4231ABE1DD6C}" type="slidenum">
              <a:rPr lang="en-US" smtClean="0"/>
              <a:t>‹#›</a:t>
            </a:fld>
            <a:endParaRPr lang="en-US"/>
          </a:p>
        </p:txBody>
      </p:sp>
    </p:spTree>
    <p:extLst>
      <p:ext uri="{BB962C8B-B14F-4D97-AF65-F5344CB8AC3E}">
        <p14:creationId xmlns:p14="http://schemas.microsoft.com/office/powerpoint/2010/main" val="3374773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9344A9-2E3C-4322-B170-4D35C558AABB}"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CDEE8-6F1C-4A3A-A01A-4231ABE1DD6C}" type="slidenum">
              <a:rPr lang="en-US" smtClean="0"/>
              <a:t>‹#›</a:t>
            </a:fld>
            <a:endParaRPr lang="en-US"/>
          </a:p>
        </p:txBody>
      </p:sp>
    </p:spTree>
    <p:extLst>
      <p:ext uri="{BB962C8B-B14F-4D97-AF65-F5344CB8AC3E}">
        <p14:creationId xmlns:p14="http://schemas.microsoft.com/office/powerpoint/2010/main" val="3447018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9344A9-2E3C-4322-B170-4D35C558AABB}"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CDEE8-6F1C-4A3A-A01A-4231ABE1DD6C}" type="slidenum">
              <a:rPr lang="en-US" smtClean="0"/>
              <a:t>‹#›</a:t>
            </a:fld>
            <a:endParaRPr lang="en-US"/>
          </a:p>
        </p:txBody>
      </p:sp>
    </p:spTree>
    <p:extLst>
      <p:ext uri="{BB962C8B-B14F-4D97-AF65-F5344CB8AC3E}">
        <p14:creationId xmlns:p14="http://schemas.microsoft.com/office/powerpoint/2010/main" val="2467631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9344A9-2E3C-4322-B170-4D35C558AABB}" type="datetimeFigureOut">
              <a:rPr lang="en-US" smtClean="0"/>
              <a:t>9/24/2021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3CDEE8-6F1C-4A3A-A01A-4231ABE1DD6C}" type="slidenum">
              <a:rPr lang="en-US" smtClean="0"/>
              <a:t>‹#›</a:t>
            </a:fld>
            <a:endParaRPr lang="en-US"/>
          </a:p>
        </p:txBody>
      </p:sp>
    </p:spTree>
    <p:extLst>
      <p:ext uri="{BB962C8B-B14F-4D97-AF65-F5344CB8AC3E}">
        <p14:creationId xmlns:p14="http://schemas.microsoft.com/office/powerpoint/2010/main" val="4040503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9344A9-2E3C-4322-B170-4D35C558AABB}" type="datetimeFigureOut">
              <a:rPr lang="en-US" smtClean="0"/>
              <a:t>9/24/2021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3CDEE8-6F1C-4A3A-A01A-4231ABE1DD6C}" type="slidenum">
              <a:rPr lang="en-US" smtClean="0"/>
              <a:t>‹#›</a:t>
            </a:fld>
            <a:endParaRPr lang="en-US"/>
          </a:p>
        </p:txBody>
      </p:sp>
    </p:spTree>
    <p:extLst>
      <p:ext uri="{BB962C8B-B14F-4D97-AF65-F5344CB8AC3E}">
        <p14:creationId xmlns:p14="http://schemas.microsoft.com/office/powerpoint/2010/main" val="1486153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9344A9-2E3C-4322-B170-4D35C558AABB}" type="datetimeFigureOut">
              <a:rPr lang="en-US" smtClean="0"/>
              <a:t>9/24/2021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3CDEE8-6F1C-4A3A-A01A-4231ABE1DD6C}" type="slidenum">
              <a:rPr lang="en-US" smtClean="0"/>
              <a:t>‹#›</a:t>
            </a:fld>
            <a:endParaRPr lang="en-US"/>
          </a:p>
        </p:txBody>
      </p:sp>
    </p:spTree>
    <p:extLst>
      <p:ext uri="{BB962C8B-B14F-4D97-AF65-F5344CB8AC3E}">
        <p14:creationId xmlns:p14="http://schemas.microsoft.com/office/powerpoint/2010/main" val="1582314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9344A9-2E3C-4322-B170-4D35C558AABB}" type="datetimeFigureOut">
              <a:rPr lang="en-US" smtClean="0"/>
              <a:t>9/24/2021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3CDEE8-6F1C-4A3A-A01A-4231ABE1DD6C}" type="slidenum">
              <a:rPr lang="en-US" smtClean="0"/>
              <a:t>‹#›</a:t>
            </a:fld>
            <a:endParaRPr lang="en-US"/>
          </a:p>
        </p:txBody>
      </p:sp>
    </p:spTree>
    <p:extLst>
      <p:ext uri="{BB962C8B-B14F-4D97-AF65-F5344CB8AC3E}">
        <p14:creationId xmlns:p14="http://schemas.microsoft.com/office/powerpoint/2010/main" val="3234151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79344A9-2E3C-4322-B170-4D35C558AABB}" type="datetimeFigureOut">
              <a:rPr lang="en-US" smtClean="0"/>
              <a:t>9/24/2021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3CDEE8-6F1C-4A3A-A01A-4231ABE1DD6C}" type="slidenum">
              <a:rPr lang="en-US" smtClean="0"/>
              <a:t>‹#›</a:t>
            </a:fld>
            <a:endParaRPr lang="en-US"/>
          </a:p>
        </p:txBody>
      </p:sp>
    </p:spTree>
    <p:extLst>
      <p:ext uri="{BB962C8B-B14F-4D97-AF65-F5344CB8AC3E}">
        <p14:creationId xmlns:p14="http://schemas.microsoft.com/office/powerpoint/2010/main" val="1243409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79344A9-2E3C-4322-B170-4D35C558AABB}" type="datetimeFigureOut">
              <a:rPr lang="en-US" smtClean="0"/>
              <a:t>9/24/2021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3CDEE8-6F1C-4A3A-A01A-4231ABE1DD6C}" type="slidenum">
              <a:rPr lang="en-US" smtClean="0"/>
              <a:t>‹#›</a:t>
            </a:fld>
            <a:endParaRPr lang="en-US"/>
          </a:p>
        </p:txBody>
      </p:sp>
    </p:spTree>
    <p:extLst>
      <p:ext uri="{BB962C8B-B14F-4D97-AF65-F5344CB8AC3E}">
        <p14:creationId xmlns:p14="http://schemas.microsoft.com/office/powerpoint/2010/main" val="1704510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9344A9-2E3C-4322-B170-4D35C558AABB}" type="datetimeFigureOut">
              <a:rPr lang="en-US" smtClean="0"/>
              <a:t>9/24/2021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3CDEE8-6F1C-4A3A-A01A-4231ABE1DD6C}" type="slidenum">
              <a:rPr lang="en-US" smtClean="0"/>
              <a:t>‹#›</a:t>
            </a:fld>
            <a:endParaRPr lang="en-US"/>
          </a:p>
        </p:txBody>
      </p:sp>
    </p:spTree>
    <p:extLst>
      <p:ext uri="{BB962C8B-B14F-4D97-AF65-F5344CB8AC3E}">
        <p14:creationId xmlns:p14="http://schemas.microsoft.com/office/powerpoint/2010/main" val="23434652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 Id="rId9" Type="http://schemas.openxmlformats.org/officeDocument/2006/relationships/image" Target="../media/image2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316006" y="-132579"/>
            <a:ext cx="9513794" cy="7135345"/>
          </a:xfrm>
          <a:prstGeom prst="rect">
            <a:avLst/>
          </a:prstGeom>
        </p:spPr>
      </p:pic>
      <p:sp>
        <p:nvSpPr>
          <p:cNvPr id="5" name="TextBox 4"/>
          <p:cNvSpPr txBox="1"/>
          <p:nvPr/>
        </p:nvSpPr>
        <p:spPr>
          <a:xfrm>
            <a:off x="1005167" y="5668618"/>
            <a:ext cx="6871447" cy="923330"/>
          </a:xfrm>
          <a:prstGeom prst="rect">
            <a:avLst/>
          </a:prstGeom>
          <a:solidFill>
            <a:schemeClr val="accent2">
              <a:lumMod val="20000"/>
              <a:lumOff val="80000"/>
            </a:schemeClr>
          </a:solidFill>
        </p:spPr>
        <p:txBody>
          <a:bodyPr wrap="square" rtlCol="0">
            <a:spAutoFit/>
          </a:bodyPr>
          <a:lstStyle/>
          <a:p>
            <a:pPr algn="ctr"/>
            <a:r>
              <a:rPr lang="en-US" dirty="0"/>
              <a:t> Darin Toohey and Emily Wein (University of Colorado Boulder) </a:t>
            </a:r>
          </a:p>
          <a:p>
            <a:pPr algn="ctr"/>
            <a:r>
              <a:rPr lang="en-US" dirty="0"/>
              <a:t> David </a:t>
            </a:r>
            <a:r>
              <a:rPr lang="en-US" dirty="0" err="1"/>
              <a:t>Noone</a:t>
            </a:r>
            <a:r>
              <a:rPr lang="en-US" dirty="0"/>
              <a:t> (Oregon State University and 	University of Auckland)</a:t>
            </a:r>
          </a:p>
          <a:p>
            <a:pPr algn="ctr"/>
            <a:r>
              <a:rPr lang="en-US" dirty="0"/>
              <a:t>and honorary new team member, Adriana Bailey (NCAR)</a:t>
            </a:r>
          </a:p>
        </p:txBody>
      </p:sp>
      <p:sp>
        <p:nvSpPr>
          <p:cNvPr id="6" name="TextBox 5">
            <a:extLst>
              <a:ext uri="{FF2B5EF4-FFF2-40B4-BE49-F238E27FC236}">
                <a16:creationId xmlns:a16="http://schemas.microsoft.com/office/drawing/2014/main" id="{1B8763B9-EF9C-4950-BE62-81110290412C}"/>
              </a:ext>
            </a:extLst>
          </p:cNvPr>
          <p:cNvSpPr txBox="1"/>
          <p:nvPr/>
        </p:nvSpPr>
        <p:spPr>
          <a:xfrm>
            <a:off x="2706255" y="33227"/>
            <a:ext cx="3241964" cy="461665"/>
          </a:xfrm>
          <a:prstGeom prst="rect">
            <a:avLst/>
          </a:prstGeom>
          <a:solidFill>
            <a:schemeClr val="accent2">
              <a:lumMod val="20000"/>
              <a:lumOff val="80000"/>
            </a:schemeClr>
          </a:solidFill>
        </p:spPr>
        <p:txBody>
          <a:bodyPr wrap="square" rtlCol="0">
            <a:spAutoFit/>
          </a:bodyPr>
          <a:lstStyle/>
          <a:p>
            <a:r>
              <a:rPr lang="en-US" sz="2400" dirty="0"/>
              <a:t>WISPER STATUS REPORT</a:t>
            </a:r>
          </a:p>
        </p:txBody>
      </p:sp>
    </p:spTree>
    <p:extLst>
      <p:ext uri="{BB962C8B-B14F-4D97-AF65-F5344CB8AC3E}">
        <p14:creationId xmlns:p14="http://schemas.microsoft.com/office/powerpoint/2010/main" val="2200195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pic>
        <p:nvPicPr>
          <p:cNvPr id="20" name="Picture 19" descr="Chart, scatter chart&#10;&#10;Description automatically generated">
            <a:extLst>
              <a:ext uri="{FF2B5EF4-FFF2-40B4-BE49-F238E27FC236}">
                <a16:creationId xmlns:a16="http://schemas.microsoft.com/office/drawing/2014/main" id="{0582A3C8-1BD2-4D6F-B2A5-CB2EC96731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12069" y="3821692"/>
            <a:ext cx="2163035" cy="2314215"/>
          </a:xfrm>
          <a:prstGeom prst="rect">
            <a:avLst/>
          </a:prstGeom>
        </p:spPr>
      </p:pic>
      <p:pic>
        <p:nvPicPr>
          <p:cNvPr id="19" name="Picture 18" descr="Chart, scatter chart&#10;&#10;Description automatically generated">
            <a:extLst>
              <a:ext uri="{FF2B5EF4-FFF2-40B4-BE49-F238E27FC236}">
                <a16:creationId xmlns:a16="http://schemas.microsoft.com/office/drawing/2014/main" id="{81DA75A3-8814-4C8E-82D3-605CCB65DC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69824" y="3811772"/>
            <a:ext cx="2172303" cy="2324131"/>
          </a:xfrm>
          <a:prstGeom prst="rect">
            <a:avLst/>
          </a:prstGeom>
        </p:spPr>
      </p:pic>
      <p:pic>
        <p:nvPicPr>
          <p:cNvPr id="18" name="Picture 17" descr="Chart&#10;&#10;Description automatically generated">
            <a:extLst>
              <a:ext uri="{FF2B5EF4-FFF2-40B4-BE49-F238E27FC236}">
                <a16:creationId xmlns:a16="http://schemas.microsoft.com/office/drawing/2014/main" id="{78D7B87F-6345-4366-BC2E-A07BE7E6D95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03131" y="3811774"/>
            <a:ext cx="2172303" cy="2324131"/>
          </a:xfrm>
          <a:prstGeom prst="rect">
            <a:avLst/>
          </a:prstGeom>
        </p:spPr>
      </p:pic>
      <p:pic>
        <p:nvPicPr>
          <p:cNvPr id="16" name="Content Placeholder 15" descr="Chart, scatter chart&#10;&#10;Description automatically generated">
            <a:extLst>
              <a:ext uri="{FF2B5EF4-FFF2-40B4-BE49-F238E27FC236}">
                <a16:creationId xmlns:a16="http://schemas.microsoft.com/office/drawing/2014/main" id="{2C5283A7-CBCE-478C-BBAE-FB85DFA76817}"/>
              </a:ext>
            </a:extLst>
          </p:cNvPr>
          <p:cNvPicPr>
            <a:picLocks noGrp="1" noChangeAspect="1"/>
          </p:cNvPicPr>
          <p:nvPr>
            <p:ph idx="1"/>
          </p:nvPr>
        </p:nvPicPr>
        <p:blipFill>
          <a:blip r:embed="rId5">
            <a:extLst>
              <a:ext uri="{28A0092B-C50C-407E-A947-70E740481C1C}">
                <a14:useLocalDpi xmlns:a14="http://schemas.microsoft.com/office/drawing/2010/main" val="0"/>
              </a:ext>
            </a:extLst>
          </a:blip>
          <a:stretch>
            <a:fillRect/>
          </a:stretch>
        </p:blipFill>
        <p:spPr>
          <a:xfrm>
            <a:off x="6512069" y="1375186"/>
            <a:ext cx="2163034" cy="2314214"/>
          </a:xfrm>
          <a:prstGeom prst="rect">
            <a:avLst/>
          </a:prstGeom>
        </p:spPr>
      </p:pic>
      <p:pic>
        <p:nvPicPr>
          <p:cNvPr id="15" name="Picture 14" descr="Chart, line chart&#10;&#10;Description automatically generated">
            <a:extLst>
              <a:ext uri="{FF2B5EF4-FFF2-40B4-BE49-F238E27FC236}">
                <a16:creationId xmlns:a16="http://schemas.microsoft.com/office/drawing/2014/main" id="{19A5E77C-741A-4874-ABBA-025BCC36ED9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57601" y="1375188"/>
            <a:ext cx="2163032" cy="2314211"/>
          </a:xfrm>
          <a:prstGeom prst="rect">
            <a:avLst/>
          </a:prstGeom>
        </p:spPr>
      </p:pic>
      <p:pic>
        <p:nvPicPr>
          <p:cNvPr id="14" name="Picture 13" descr="Chart, scatter chart&#10;&#10;Description automatically generated">
            <a:extLst>
              <a:ext uri="{FF2B5EF4-FFF2-40B4-BE49-F238E27FC236}">
                <a16:creationId xmlns:a16="http://schemas.microsoft.com/office/drawing/2014/main" id="{A34A3597-DD18-4E28-A5CC-7E788060E69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403131" y="1384883"/>
            <a:ext cx="2153968" cy="2304515"/>
          </a:xfrm>
          <a:prstGeom prst="rect">
            <a:avLst/>
          </a:prstGeom>
        </p:spPr>
      </p:pic>
      <p:sp>
        <p:nvSpPr>
          <p:cNvPr id="12" name="TextBox 11">
            <a:extLst>
              <a:ext uri="{FF2B5EF4-FFF2-40B4-BE49-F238E27FC236}">
                <a16:creationId xmlns:a16="http://schemas.microsoft.com/office/drawing/2014/main" id="{E155DFAB-662E-46CC-B58F-A879FB77C8D6}"/>
              </a:ext>
            </a:extLst>
          </p:cNvPr>
          <p:cNvSpPr txBox="1"/>
          <p:nvPr/>
        </p:nvSpPr>
        <p:spPr>
          <a:xfrm>
            <a:off x="1711846" y="365250"/>
            <a:ext cx="5655394"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RF01-RF07, RF09, </a:t>
            </a:r>
            <a:r>
              <a:rPr kumimoji="0" lang="en-US" sz="2400" b="0" i="0" u="none" strike="noStrike" kern="1200" cap="none" spc="0" normalizeH="0" baseline="0" noProof="0" dirty="0" err="1">
                <a:ln>
                  <a:noFill/>
                </a:ln>
                <a:solidFill>
                  <a:prstClr val="white"/>
                </a:solidFill>
                <a:effectLst/>
                <a:uLnTx/>
                <a:uFillTx/>
                <a:latin typeface="Calibri" panose="020F0502020204030204"/>
                <a:ea typeface="+mn-ea"/>
                <a:cs typeface="+mn-cs"/>
              </a:rPr>
              <a:t>Isotopologue</a:t>
            </a: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 Correlations</a:t>
            </a:r>
          </a:p>
        </p:txBody>
      </p:sp>
      <p:pic>
        <p:nvPicPr>
          <p:cNvPr id="11" name="Picture 10" descr="Chart, scatter chart&#10;&#10;Description automatically generated">
            <a:extLst>
              <a:ext uri="{FF2B5EF4-FFF2-40B4-BE49-F238E27FC236}">
                <a16:creationId xmlns:a16="http://schemas.microsoft.com/office/drawing/2014/main" id="{956F1781-A85E-4F81-AE66-A47DAC167AE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69401" y="1384883"/>
            <a:ext cx="2153968" cy="2304515"/>
          </a:xfrm>
          <a:prstGeom prst="rect">
            <a:avLst/>
          </a:prstGeom>
        </p:spPr>
      </p:pic>
      <p:pic>
        <p:nvPicPr>
          <p:cNvPr id="17" name="Picture 16" descr="Chart, line chart&#10;&#10;Description automatically generated">
            <a:extLst>
              <a:ext uri="{FF2B5EF4-FFF2-40B4-BE49-F238E27FC236}">
                <a16:creationId xmlns:a16="http://schemas.microsoft.com/office/drawing/2014/main" id="{4755AC98-B81B-4B01-B3B5-4451783B136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36438" y="3811776"/>
            <a:ext cx="2172303" cy="2324131"/>
          </a:xfrm>
          <a:prstGeom prst="rect">
            <a:avLst/>
          </a:prstGeom>
        </p:spPr>
      </p:pic>
    </p:spTree>
    <p:extLst>
      <p:ext uri="{BB962C8B-B14F-4D97-AF65-F5344CB8AC3E}">
        <p14:creationId xmlns:p14="http://schemas.microsoft.com/office/powerpoint/2010/main" val="2681847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p:cNvSpPr txBox="1"/>
          <p:nvPr/>
        </p:nvSpPr>
        <p:spPr>
          <a:xfrm>
            <a:off x="553625" y="100742"/>
            <a:ext cx="8300444" cy="6463308"/>
          </a:xfrm>
          <a:prstGeom prst="rect">
            <a:avLst/>
          </a:prstGeom>
          <a:noFill/>
        </p:spPr>
        <p:txBody>
          <a:bodyPr wrap="square" rtlCol="0">
            <a:spAutoFit/>
          </a:bodyPr>
          <a:lstStyle/>
          <a:p>
            <a:pPr algn="ctr"/>
            <a:r>
              <a:rPr lang="en-US" sz="2400" dirty="0">
                <a:solidFill>
                  <a:schemeClr val="bg1"/>
                </a:solidFill>
              </a:rPr>
              <a:t>Ongoing Work</a:t>
            </a:r>
          </a:p>
          <a:p>
            <a:pPr algn="ctr"/>
            <a:endParaRPr lang="en-US" sz="2400" baseline="-25000" dirty="0">
              <a:solidFill>
                <a:schemeClr val="bg1"/>
              </a:solidFill>
            </a:endParaRPr>
          </a:p>
          <a:p>
            <a:pPr marL="457200" indent="-457200">
              <a:buAutoNum type="arabicParenBoth"/>
            </a:pPr>
            <a:r>
              <a:rPr lang="en-US" sz="2200" dirty="0">
                <a:solidFill>
                  <a:schemeClr val="bg1"/>
                </a:solidFill>
              </a:rPr>
              <a:t>Data analysis – Produce Final Data Files for Exchange. Will include all parameters reported by WISPER:</a:t>
            </a:r>
          </a:p>
          <a:p>
            <a:pPr marL="914400" lvl="1" indent="-457200">
              <a:buFont typeface="Arial" panose="020B0604020202020204" pitchFamily="34" charset="0"/>
              <a:buChar char="•"/>
            </a:pPr>
            <a:r>
              <a:rPr lang="en-US" sz="2200" dirty="0">
                <a:solidFill>
                  <a:schemeClr val="bg1"/>
                </a:solidFill>
              </a:rPr>
              <a:t>1-Hz </a:t>
            </a:r>
            <a:r>
              <a:rPr lang="en-US" sz="2200" dirty="0" err="1">
                <a:solidFill>
                  <a:schemeClr val="bg1"/>
                </a:solidFill>
              </a:rPr>
              <a:t>Cloudwater</a:t>
            </a:r>
            <a:r>
              <a:rPr lang="en-US" sz="2200" dirty="0">
                <a:solidFill>
                  <a:schemeClr val="bg1"/>
                </a:solidFill>
              </a:rPr>
              <a:t> contents, </a:t>
            </a:r>
            <a:r>
              <a:rPr lang="en-US" sz="2200" dirty="0">
                <a:solidFill>
                  <a:schemeClr val="bg1"/>
                </a:solidFill>
                <a:latin typeface="Symbol" panose="05050102010706020507" pitchFamily="18" charset="2"/>
              </a:rPr>
              <a:t>D</a:t>
            </a:r>
            <a:r>
              <a:rPr lang="en-US" sz="2200" dirty="0">
                <a:solidFill>
                  <a:schemeClr val="bg1"/>
                </a:solidFill>
              </a:rPr>
              <a:t>H</a:t>
            </a:r>
            <a:r>
              <a:rPr lang="en-US" sz="2200" baseline="-25000" dirty="0">
                <a:solidFill>
                  <a:schemeClr val="bg1"/>
                </a:solidFill>
              </a:rPr>
              <a:t>2</a:t>
            </a:r>
            <a:r>
              <a:rPr lang="en-US" sz="2200" baseline="30000" dirty="0">
                <a:solidFill>
                  <a:schemeClr val="bg1"/>
                </a:solidFill>
              </a:rPr>
              <a:t>18</a:t>
            </a:r>
            <a:r>
              <a:rPr lang="en-US" sz="2200" dirty="0">
                <a:solidFill>
                  <a:schemeClr val="bg1"/>
                </a:solidFill>
              </a:rPr>
              <a:t>O, </a:t>
            </a:r>
            <a:r>
              <a:rPr lang="en-US" sz="2200" dirty="0">
                <a:solidFill>
                  <a:schemeClr val="bg1"/>
                </a:solidFill>
                <a:latin typeface="Symbol" panose="05050102010706020507" pitchFamily="18" charset="2"/>
              </a:rPr>
              <a:t>D</a:t>
            </a:r>
            <a:r>
              <a:rPr lang="en-US" sz="2200" dirty="0">
                <a:solidFill>
                  <a:schemeClr val="bg1"/>
                </a:solidFill>
              </a:rPr>
              <a:t>HDO</a:t>
            </a:r>
          </a:p>
          <a:p>
            <a:pPr marL="914400" lvl="1" indent="-457200">
              <a:buFont typeface="Arial" panose="020B0604020202020204" pitchFamily="34" charset="0"/>
              <a:buChar char="•"/>
            </a:pPr>
            <a:r>
              <a:rPr lang="en-US" sz="2200" dirty="0">
                <a:solidFill>
                  <a:schemeClr val="bg1"/>
                </a:solidFill>
              </a:rPr>
              <a:t>30-second averaged water vapor, </a:t>
            </a:r>
            <a:r>
              <a:rPr lang="en-US" sz="2200" dirty="0">
                <a:solidFill>
                  <a:schemeClr val="bg1"/>
                </a:solidFill>
                <a:latin typeface="Symbol" panose="05050102010706020507" pitchFamily="18" charset="2"/>
              </a:rPr>
              <a:t>D</a:t>
            </a:r>
            <a:r>
              <a:rPr lang="en-US" sz="2200" dirty="0">
                <a:solidFill>
                  <a:schemeClr val="bg1"/>
                </a:solidFill>
              </a:rPr>
              <a:t>H</a:t>
            </a:r>
            <a:r>
              <a:rPr lang="en-US" sz="2200" baseline="-25000" dirty="0">
                <a:solidFill>
                  <a:schemeClr val="bg1"/>
                </a:solidFill>
              </a:rPr>
              <a:t>2</a:t>
            </a:r>
            <a:r>
              <a:rPr lang="en-US" sz="2200" baseline="30000" dirty="0">
                <a:solidFill>
                  <a:schemeClr val="bg1"/>
                </a:solidFill>
              </a:rPr>
              <a:t>18</a:t>
            </a:r>
            <a:r>
              <a:rPr lang="en-US" sz="2200" dirty="0">
                <a:solidFill>
                  <a:schemeClr val="bg1"/>
                </a:solidFill>
              </a:rPr>
              <a:t>O, </a:t>
            </a:r>
            <a:r>
              <a:rPr lang="en-US" sz="2200" dirty="0">
                <a:solidFill>
                  <a:schemeClr val="bg1"/>
                </a:solidFill>
                <a:latin typeface="Symbol" panose="05050102010706020507" pitchFamily="18" charset="2"/>
              </a:rPr>
              <a:t>D</a:t>
            </a:r>
            <a:r>
              <a:rPr lang="en-US" sz="2200" dirty="0">
                <a:solidFill>
                  <a:schemeClr val="bg1"/>
                </a:solidFill>
              </a:rPr>
              <a:t>HDO</a:t>
            </a:r>
          </a:p>
          <a:p>
            <a:pPr marL="457200" indent="-457200">
              <a:buAutoNum type="arabicParenBoth"/>
            </a:pPr>
            <a:endParaRPr lang="en-US" sz="2200" dirty="0">
              <a:solidFill>
                <a:schemeClr val="bg1"/>
              </a:solidFill>
            </a:endParaRPr>
          </a:p>
          <a:p>
            <a:pPr marL="457200" indent="-457200">
              <a:buAutoNum type="arabicParenBoth"/>
            </a:pPr>
            <a:r>
              <a:rPr lang="en-US" sz="2200" dirty="0">
                <a:solidFill>
                  <a:schemeClr val="bg1"/>
                </a:solidFill>
              </a:rPr>
              <a:t>Laboratory calibrations are complete for post-2020 campaign final data processing and for pre-2022 campaign measurements. These calibrations will be incorporated into first-look results in 2022, allow for rapid exchange (e.g., within 24 hours).</a:t>
            </a:r>
          </a:p>
          <a:p>
            <a:pPr marL="457200" indent="-457200">
              <a:buAutoNum type="arabicParenBoth"/>
            </a:pPr>
            <a:endParaRPr lang="en-US" sz="2200" dirty="0">
              <a:solidFill>
                <a:schemeClr val="bg1"/>
              </a:solidFill>
            </a:endParaRPr>
          </a:p>
          <a:p>
            <a:pPr marL="457200" indent="-457200">
              <a:buAutoNum type="arabicParenBoth"/>
            </a:pPr>
            <a:r>
              <a:rPr lang="en-US" sz="2200" dirty="0">
                <a:solidFill>
                  <a:schemeClr val="bg1"/>
                </a:solidFill>
              </a:rPr>
              <a:t>Insulation has been added to the CVI inlet to improve heating stability. A new user-controllable heater with user-setpoints that can be varied in flight has been added to the instrument. We will attempt to measure latent heat to deduce icing/condensation.</a:t>
            </a:r>
          </a:p>
          <a:p>
            <a:pPr marL="457200" indent="-457200">
              <a:buAutoNum type="arabicParenBoth"/>
            </a:pPr>
            <a:endParaRPr lang="en-US" sz="2200" dirty="0">
              <a:solidFill>
                <a:schemeClr val="bg1"/>
              </a:solidFill>
            </a:endParaRPr>
          </a:p>
          <a:p>
            <a:pPr marL="457200" indent="-457200">
              <a:buAutoNum type="arabicParenBoth"/>
            </a:pPr>
            <a:r>
              <a:rPr lang="en-US" sz="2200" dirty="0">
                <a:solidFill>
                  <a:schemeClr val="bg1"/>
                </a:solidFill>
              </a:rPr>
              <a:t>Modifications to backward-facing inlet will be implemented during integration in November to improve H</a:t>
            </a:r>
            <a:r>
              <a:rPr lang="en-US" sz="2200" baseline="-25000" dirty="0">
                <a:solidFill>
                  <a:schemeClr val="bg1"/>
                </a:solidFill>
              </a:rPr>
              <a:t>2</a:t>
            </a:r>
            <a:r>
              <a:rPr lang="en-US" sz="2200" dirty="0">
                <a:solidFill>
                  <a:schemeClr val="bg1"/>
                </a:solidFill>
              </a:rPr>
              <a:t>O vapor measurements</a:t>
            </a:r>
          </a:p>
        </p:txBody>
      </p:sp>
    </p:spTree>
    <p:extLst>
      <p:ext uri="{BB962C8B-B14F-4D97-AF65-F5344CB8AC3E}">
        <p14:creationId xmlns:p14="http://schemas.microsoft.com/office/powerpoint/2010/main" val="1130760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p:cNvSpPr txBox="1"/>
          <p:nvPr/>
        </p:nvSpPr>
        <p:spPr>
          <a:xfrm>
            <a:off x="323385" y="144966"/>
            <a:ext cx="8497229" cy="7540526"/>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lang="en-US" sz="2200" dirty="0">
                <a:solidFill>
                  <a:prstClr val="white"/>
                </a:solidFill>
                <a:latin typeface="Calibri" panose="020F0502020204030204"/>
              </a:rPr>
              <a:t>Conclusions</a:t>
            </a:r>
          </a:p>
          <a:p>
            <a:pPr marR="0" lvl="0" algn="ctr" defTabSz="457200" rtl="0" eaLnBrk="1" fontAlgn="auto" latinLnBrk="0" hangingPunct="1">
              <a:lnSpc>
                <a:spcPct val="100000"/>
              </a:lnSpc>
              <a:spcBef>
                <a:spcPts val="0"/>
              </a:spcBef>
              <a:spcAft>
                <a:spcPts val="0"/>
              </a:spcAft>
              <a:buClrTx/>
              <a:buSzTx/>
              <a:tabLst/>
              <a:defRPr/>
            </a:pPr>
            <a:endParaRPr lang="en-US" sz="2200" dirty="0">
              <a:solidFill>
                <a:prstClr val="white"/>
              </a:solidFill>
              <a:latin typeface="Calibri" panose="020F0502020204030204"/>
            </a:endParaRPr>
          </a:p>
          <a:p>
            <a:pPr marR="0" lvl="0" defTabSz="457200" rtl="0" eaLnBrk="1" fontAlgn="auto" latinLnBrk="0" hangingPunct="1">
              <a:lnSpc>
                <a:spcPct val="100000"/>
              </a:lnSpc>
              <a:spcBef>
                <a:spcPts val="0"/>
              </a:spcBef>
              <a:spcAft>
                <a:spcPts val="0"/>
              </a:spcAft>
              <a:buClrTx/>
              <a:buSzTx/>
              <a:tabLst/>
              <a:defRPr/>
            </a:pPr>
            <a:r>
              <a:rPr lang="en-US" sz="2200" dirty="0">
                <a:solidFill>
                  <a:prstClr val="white"/>
                </a:solidFill>
                <a:latin typeface="Calibri" panose="020F0502020204030204"/>
              </a:rPr>
              <a:t>Our long road to calibrating the </a:t>
            </a:r>
            <a:r>
              <a:rPr lang="en-US" sz="2200" dirty="0" err="1">
                <a:solidFill>
                  <a:prstClr val="white"/>
                </a:solidFill>
                <a:latin typeface="Calibri" panose="020F0502020204030204"/>
              </a:rPr>
              <a:t>Picarros</a:t>
            </a:r>
            <a:r>
              <a:rPr lang="en-US" sz="2200" dirty="0">
                <a:solidFill>
                  <a:prstClr val="white"/>
                </a:solidFill>
                <a:latin typeface="Calibri" panose="020F0502020204030204"/>
              </a:rPr>
              <a:t> is over. The learning curve was steep, but the results for condensed water look very good. </a:t>
            </a:r>
          </a:p>
          <a:p>
            <a:pPr marR="0" lvl="0" defTabSz="457200" rtl="0" eaLnBrk="1" fontAlgn="auto" latinLnBrk="0" hangingPunct="1">
              <a:lnSpc>
                <a:spcPct val="100000"/>
              </a:lnSpc>
              <a:spcBef>
                <a:spcPts val="0"/>
              </a:spcBef>
              <a:spcAft>
                <a:spcPts val="0"/>
              </a:spcAft>
              <a:buClrTx/>
              <a:buSzTx/>
              <a:tabLst/>
              <a:defRPr/>
            </a:pPr>
            <a:endParaRPr lang="en-US" sz="2200" dirty="0">
              <a:solidFill>
                <a:prstClr val="white"/>
              </a:solidFill>
              <a:latin typeface="Calibri" panose="020F0502020204030204"/>
            </a:endParaRPr>
          </a:p>
          <a:p>
            <a:pPr marR="0" lvl="0" defTabSz="457200" rtl="0" eaLnBrk="1" fontAlgn="auto" latinLnBrk="0" hangingPunct="1">
              <a:lnSpc>
                <a:spcPct val="100000"/>
              </a:lnSpc>
              <a:spcBef>
                <a:spcPts val="0"/>
              </a:spcBef>
              <a:spcAft>
                <a:spcPts val="0"/>
              </a:spcAft>
              <a:buClrTx/>
              <a:buSzTx/>
              <a:tabLst/>
              <a:defRPr/>
            </a:pPr>
            <a:r>
              <a:rPr lang="en-US" sz="2200" dirty="0">
                <a:solidFill>
                  <a:prstClr val="white"/>
                </a:solidFill>
                <a:latin typeface="Calibri" panose="020F0502020204030204"/>
              </a:rPr>
              <a:t>Maintenance will be performed on all three </a:t>
            </a:r>
          </a:p>
          <a:p>
            <a:pPr marR="0" lvl="0" defTabSz="457200" rtl="0" eaLnBrk="1" fontAlgn="auto" latinLnBrk="0" hangingPunct="1">
              <a:lnSpc>
                <a:spcPct val="100000"/>
              </a:lnSpc>
              <a:spcBef>
                <a:spcPts val="0"/>
              </a:spcBef>
              <a:spcAft>
                <a:spcPts val="0"/>
              </a:spcAft>
              <a:buClrTx/>
              <a:buSzTx/>
              <a:tabLst/>
              <a:defRPr/>
            </a:pPr>
            <a:r>
              <a:rPr lang="en-US" sz="2200" dirty="0" err="1">
                <a:solidFill>
                  <a:prstClr val="white"/>
                </a:solidFill>
                <a:latin typeface="Calibri" panose="020F0502020204030204"/>
              </a:rPr>
              <a:t>Picarros</a:t>
            </a:r>
            <a:r>
              <a:rPr lang="en-US" sz="2200" dirty="0">
                <a:solidFill>
                  <a:prstClr val="white"/>
                </a:solidFill>
                <a:latin typeface="Calibri" panose="020F0502020204030204"/>
              </a:rPr>
              <a:t> prior to shipping to Wallops, and </a:t>
            </a:r>
          </a:p>
          <a:p>
            <a:pPr marR="0" lvl="0" defTabSz="457200" rtl="0" eaLnBrk="1" fontAlgn="auto" latinLnBrk="0" hangingPunct="1">
              <a:lnSpc>
                <a:spcPct val="100000"/>
              </a:lnSpc>
              <a:spcBef>
                <a:spcPts val="0"/>
              </a:spcBef>
              <a:spcAft>
                <a:spcPts val="0"/>
              </a:spcAft>
              <a:buClrTx/>
              <a:buSzTx/>
              <a:tabLst/>
              <a:defRPr/>
            </a:pPr>
            <a:r>
              <a:rPr lang="en-US" sz="2200" dirty="0">
                <a:solidFill>
                  <a:prstClr val="white"/>
                </a:solidFill>
                <a:latin typeface="Calibri" panose="020F0502020204030204"/>
              </a:rPr>
              <a:t>important modifications have been made </a:t>
            </a:r>
          </a:p>
          <a:p>
            <a:pPr marR="0" lvl="0" defTabSz="457200" rtl="0" eaLnBrk="1" fontAlgn="auto" latinLnBrk="0" hangingPunct="1">
              <a:lnSpc>
                <a:spcPct val="100000"/>
              </a:lnSpc>
              <a:spcBef>
                <a:spcPts val="0"/>
              </a:spcBef>
              <a:spcAft>
                <a:spcPts val="0"/>
              </a:spcAft>
              <a:buClrTx/>
              <a:buSzTx/>
              <a:tabLst/>
              <a:defRPr/>
            </a:pPr>
            <a:r>
              <a:rPr lang="en-US" sz="2200" dirty="0">
                <a:solidFill>
                  <a:prstClr val="white"/>
                </a:solidFill>
                <a:latin typeface="Calibri" panose="020F0502020204030204"/>
              </a:rPr>
              <a:t>to WISPER that will improve performance </a:t>
            </a:r>
          </a:p>
          <a:p>
            <a:pPr marR="0" lvl="0" defTabSz="457200" rtl="0" eaLnBrk="1" fontAlgn="auto" latinLnBrk="0" hangingPunct="1">
              <a:lnSpc>
                <a:spcPct val="100000"/>
              </a:lnSpc>
              <a:spcBef>
                <a:spcPts val="0"/>
              </a:spcBef>
              <a:spcAft>
                <a:spcPts val="0"/>
              </a:spcAft>
              <a:buClrTx/>
              <a:buSzTx/>
              <a:tabLst/>
              <a:defRPr/>
            </a:pPr>
            <a:r>
              <a:rPr lang="en-US" sz="2200" dirty="0">
                <a:solidFill>
                  <a:prstClr val="white"/>
                </a:solidFill>
                <a:latin typeface="Calibri" panose="020F0502020204030204"/>
              </a:rPr>
              <a:t>in 2022.</a:t>
            </a:r>
          </a:p>
          <a:p>
            <a:pPr marR="0" lvl="0" defTabSz="457200" rtl="0" eaLnBrk="1" fontAlgn="auto" latinLnBrk="0" hangingPunct="1">
              <a:lnSpc>
                <a:spcPct val="100000"/>
              </a:lnSpc>
              <a:spcBef>
                <a:spcPts val="0"/>
              </a:spcBef>
              <a:spcAft>
                <a:spcPts val="0"/>
              </a:spcAft>
              <a:buClrTx/>
              <a:buSzTx/>
              <a:tabLst/>
              <a:defRPr/>
            </a:pPr>
            <a:endParaRPr lang="en-US" sz="2200" dirty="0">
              <a:solidFill>
                <a:prstClr val="white"/>
              </a:solidFill>
              <a:latin typeface="Calibri" panose="020F0502020204030204"/>
            </a:endParaRPr>
          </a:p>
          <a:p>
            <a:pPr marR="0" lvl="0" algn="l" defTabSz="457200" rtl="0" eaLnBrk="1" fontAlgn="auto" latinLnBrk="0" hangingPunct="1">
              <a:lnSpc>
                <a:spcPct val="100000"/>
              </a:lnSpc>
              <a:spcBef>
                <a:spcPts val="0"/>
              </a:spcBef>
              <a:spcAft>
                <a:spcPts val="0"/>
              </a:spcAft>
              <a:buClrTx/>
              <a:buSzTx/>
              <a:tabLst/>
              <a:defRPr/>
            </a:pPr>
            <a:r>
              <a:rPr lang="en-US" sz="2200" dirty="0">
                <a:solidFill>
                  <a:prstClr val="white"/>
                </a:solidFill>
                <a:latin typeface="Calibri" panose="020F0502020204030204"/>
              </a:rPr>
              <a:t>Advertisements - Our team has grown – </a:t>
            </a:r>
          </a:p>
          <a:p>
            <a:pPr marR="0" lvl="0" algn="l" defTabSz="457200" rtl="0" eaLnBrk="1" fontAlgn="auto" latinLnBrk="0" hangingPunct="1">
              <a:lnSpc>
                <a:spcPct val="100000"/>
              </a:lnSpc>
              <a:spcBef>
                <a:spcPts val="0"/>
              </a:spcBef>
              <a:spcAft>
                <a:spcPts val="0"/>
              </a:spcAft>
              <a:buClrTx/>
              <a:buSzTx/>
              <a:tabLst/>
              <a:defRPr/>
            </a:pPr>
            <a:r>
              <a:rPr lang="en-US" sz="2200" dirty="0">
                <a:solidFill>
                  <a:prstClr val="white"/>
                </a:solidFill>
                <a:latin typeface="Calibri" panose="020F0502020204030204"/>
              </a:rPr>
              <a:t>two of us will be in the field for a large part </a:t>
            </a:r>
          </a:p>
          <a:p>
            <a:pPr marR="0" lvl="0" algn="l" defTabSz="457200" rtl="0" eaLnBrk="1" fontAlgn="auto" latinLnBrk="0" hangingPunct="1">
              <a:lnSpc>
                <a:spcPct val="100000"/>
              </a:lnSpc>
              <a:spcBef>
                <a:spcPts val="0"/>
              </a:spcBef>
              <a:spcAft>
                <a:spcPts val="0"/>
              </a:spcAft>
              <a:buClrTx/>
              <a:buSzTx/>
              <a:tabLst/>
              <a:defRPr/>
            </a:pPr>
            <a:r>
              <a:rPr lang="en-US" sz="2200" dirty="0">
                <a:solidFill>
                  <a:prstClr val="white"/>
                </a:solidFill>
                <a:latin typeface="Calibri" panose="020F0502020204030204"/>
              </a:rPr>
              <a:t>of the 2022 deployment. We are seeking a </a:t>
            </a:r>
          </a:p>
          <a:p>
            <a:pPr marR="0" lvl="0" algn="l" defTabSz="457200" rtl="0" eaLnBrk="1" fontAlgn="auto" latinLnBrk="0" hangingPunct="1">
              <a:lnSpc>
                <a:spcPct val="100000"/>
              </a:lnSpc>
              <a:spcBef>
                <a:spcPts val="0"/>
              </a:spcBef>
              <a:spcAft>
                <a:spcPts val="0"/>
              </a:spcAft>
              <a:buClrTx/>
              <a:buSzTx/>
              <a:tabLst/>
              <a:defRPr/>
            </a:pPr>
            <a:r>
              <a:rPr lang="en-US" sz="2200" dirty="0">
                <a:solidFill>
                  <a:prstClr val="white"/>
                </a:solidFill>
                <a:latin typeface="Calibri" panose="020F0502020204030204"/>
              </a:rPr>
              <a:t>third person who can help serve as an </a:t>
            </a:r>
          </a:p>
          <a:p>
            <a:pPr marR="0" lvl="0" algn="l" defTabSz="457200" rtl="0" eaLnBrk="1" fontAlgn="auto" latinLnBrk="0" hangingPunct="1">
              <a:lnSpc>
                <a:spcPct val="100000"/>
              </a:lnSpc>
              <a:spcBef>
                <a:spcPts val="0"/>
              </a:spcBef>
              <a:spcAft>
                <a:spcPts val="0"/>
              </a:spcAft>
              <a:buClrTx/>
              <a:buSzTx/>
              <a:tabLst/>
              <a:defRPr/>
            </a:pPr>
            <a:r>
              <a:rPr lang="en-US" sz="2200" dirty="0">
                <a:solidFill>
                  <a:prstClr val="white"/>
                </a:solidFill>
                <a:latin typeface="Calibri" panose="020F0502020204030204"/>
              </a:rPr>
              <a:t>operator due to uncertainties surrounding </a:t>
            </a:r>
          </a:p>
          <a:p>
            <a:pPr marR="0" lvl="0" algn="l" defTabSz="457200" rtl="0" eaLnBrk="1" fontAlgn="auto" latinLnBrk="0" hangingPunct="1">
              <a:lnSpc>
                <a:spcPct val="100000"/>
              </a:lnSpc>
              <a:spcBef>
                <a:spcPts val="0"/>
              </a:spcBef>
              <a:spcAft>
                <a:spcPts val="0"/>
              </a:spcAft>
              <a:buClrTx/>
              <a:buSzTx/>
              <a:tabLst/>
              <a:defRPr/>
            </a:pPr>
            <a:r>
              <a:rPr lang="en-US" sz="2200" dirty="0">
                <a:solidFill>
                  <a:prstClr val="white"/>
                </a:solidFill>
                <a:latin typeface="Calibri" panose="020F0502020204030204"/>
              </a:rPr>
              <a:t>the next wave of … (I won’t say it).</a:t>
            </a:r>
          </a:p>
          <a:p>
            <a:pPr marR="0" lvl="0" algn="l" defTabSz="457200" rtl="0" eaLnBrk="1" fontAlgn="auto" latinLnBrk="0" hangingPunct="1">
              <a:lnSpc>
                <a:spcPct val="100000"/>
              </a:lnSpc>
              <a:spcBef>
                <a:spcPts val="0"/>
              </a:spcBef>
              <a:spcAft>
                <a:spcPts val="0"/>
              </a:spcAft>
              <a:buClrTx/>
              <a:buSzTx/>
              <a:tabLst/>
              <a:defRPr/>
            </a:pPr>
            <a:endParaRPr lang="en-US" sz="2200" dirty="0">
              <a:solidFill>
                <a:prstClr val="white"/>
              </a:solidFill>
              <a:latin typeface="Calibri" panose="020F0502020204030204"/>
            </a:endParaRPr>
          </a:p>
          <a:p>
            <a:pPr marR="0" lvl="0" algn="l" defTabSz="457200" rtl="0" eaLnBrk="1" fontAlgn="auto" latinLnBrk="0" hangingPunct="1">
              <a:lnSpc>
                <a:spcPct val="100000"/>
              </a:lnSpc>
              <a:spcBef>
                <a:spcPts val="0"/>
              </a:spcBef>
              <a:spcAft>
                <a:spcPts val="0"/>
              </a:spcAft>
              <a:buClrTx/>
              <a:buSzTx/>
              <a:tabLst/>
              <a:defRPr/>
            </a:pPr>
            <a:r>
              <a:rPr lang="en-US" sz="2200" dirty="0">
                <a:solidFill>
                  <a:prstClr val="white"/>
                </a:solidFill>
                <a:latin typeface="Calibri" panose="020F0502020204030204"/>
              </a:rPr>
              <a:t>Questions - email Darin (toohey@colorado.edu)</a:t>
            </a:r>
          </a:p>
          <a:p>
            <a:pPr marL="457200" marR="0" lvl="0" indent="-457200" algn="l" defTabSz="457200" rtl="0" eaLnBrk="1" fontAlgn="auto" latinLnBrk="0" hangingPunct="1">
              <a:lnSpc>
                <a:spcPct val="100000"/>
              </a:lnSpc>
              <a:spcBef>
                <a:spcPts val="0"/>
              </a:spcBef>
              <a:spcAft>
                <a:spcPts val="0"/>
              </a:spcAft>
              <a:buClrTx/>
              <a:buSzTx/>
              <a:buFontTx/>
              <a:buAutoNum type="arabicParenBoth"/>
              <a:tabLst/>
              <a:defRPr/>
            </a:pPr>
            <a:endParaRPr lang="en-US" sz="2200" dirty="0">
              <a:solidFill>
                <a:prstClr val="white"/>
              </a:solidFill>
              <a:latin typeface="Calibri" panose="020F0502020204030204"/>
            </a:endParaRPr>
          </a:p>
          <a:p>
            <a:pPr marR="0" lvl="0" algn="l" defTabSz="457200" rtl="0" eaLnBrk="1" fontAlgn="auto" latinLnBrk="0" hangingPunct="1">
              <a:lnSpc>
                <a:spcPct val="100000"/>
              </a:lnSpc>
              <a:spcBef>
                <a:spcPts val="0"/>
              </a:spcBef>
              <a:spcAft>
                <a:spcPts val="0"/>
              </a:spcAft>
              <a:buClrTx/>
              <a:buSzTx/>
              <a:tabLst/>
              <a:defRPr/>
            </a:pPr>
            <a:endParaRPr kumimoji="0" lang="en-US" sz="22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457200" marR="0" lvl="0" indent="-457200" algn="l" defTabSz="457200" rtl="0" eaLnBrk="1" fontAlgn="auto" latinLnBrk="0" hangingPunct="1">
              <a:lnSpc>
                <a:spcPct val="100000"/>
              </a:lnSpc>
              <a:spcBef>
                <a:spcPts val="0"/>
              </a:spcBef>
              <a:spcAft>
                <a:spcPts val="0"/>
              </a:spcAft>
              <a:buClrTx/>
              <a:buSzTx/>
              <a:buFontTx/>
              <a:buAutoNum type="arabicParenBoth"/>
              <a:tabLst/>
              <a:defRPr/>
            </a:pPr>
            <a:endParaRPr kumimoji="0" lang="en-US" sz="2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3" name="Picture 2" descr="A room full of boxes&#10;&#10;Description automatically generated with medium confidence">
            <a:extLst>
              <a:ext uri="{FF2B5EF4-FFF2-40B4-BE49-F238E27FC236}">
                <a16:creationId xmlns:a16="http://schemas.microsoft.com/office/drawing/2014/main" id="{F92F1EC0-77D0-4F0E-B2ED-44C3CBFE258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44944" y="1650380"/>
            <a:ext cx="3408955" cy="4545273"/>
          </a:xfrm>
          <a:prstGeom prst="rect">
            <a:avLst/>
          </a:prstGeom>
        </p:spPr>
      </p:pic>
    </p:spTree>
    <p:extLst>
      <p:ext uri="{BB962C8B-B14F-4D97-AF65-F5344CB8AC3E}">
        <p14:creationId xmlns:p14="http://schemas.microsoft.com/office/powerpoint/2010/main" val="4138781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5" name="TextBox 4"/>
          <p:cNvSpPr txBox="1"/>
          <p:nvPr/>
        </p:nvSpPr>
        <p:spPr>
          <a:xfrm>
            <a:off x="466163" y="143435"/>
            <a:ext cx="8265459" cy="6217087"/>
          </a:xfrm>
          <a:prstGeom prst="rect">
            <a:avLst/>
          </a:prstGeom>
          <a:noFill/>
        </p:spPr>
        <p:txBody>
          <a:bodyPr wrap="square" rtlCol="0">
            <a:spAutoFit/>
          </a:bodyPr>
          <a:lstStyle/>
          <a:p>
            <a:pPr algn="ctr"/>
            <a:r>
              <a:rPr lang="en-US" sz="2400" dirty="0">
                <a:solidFill>
                  <a:schemeClr val="bg1"/>
                </a:solidFill>
              </a:rPr>
              <a:t>“Water Isotope System for Precipitation </a:t>
            </a:r>
          </a:p>
          <a:p>
            <a:pPr algn="ctr"/>
            <a:r>
              <a:rPr lang="en-US" sz="2400" dirty="0">
                <a:solidFill>
                  <a:schemeClr val="bg1"/>
                </a:solidFill>
              </a:rPr>
              <a:t>and Entrainment Research” (WISPER)</a:t>
            </a:r>
          </a:p>
          <a:p>
            <a:pPr algn="ctr"/>
            <a:endParaRPr lang="en-US" sz="2000" dirty="0">
              <a:solidFill>
                <a:schemeClr val="bg1"/>
              </a:solidFill>
            </a:endParaRPr>
          </a:p>
          <a:p>
            <a:pPr marL="342900" indent="-342900">
              <a:buFont typeface="Arial" panose="020B0604020202020204" pitchFamily="34" charset="0"/>
              <a:buChar char="•"/>
            </a:pPr>
            <a:r>
              <a:rPr lang="en-US" sz="2200" dirty="0">
                <a:solidFill>
                  <a:schemeClr val="bg1"/>
                </a:solidFill>
              </a:rPr>
              <a:t>System = </a:t>
            </a:r>
            <a:r>
              <a:rPr lang="en-US" sz="2200" dirty="0" err="1">
                <a:solidFill>
                  <a:schemeClr val="bg1"/>
                </a:solidFill>
              </a:rPr>
              <a:t>counterflow</a:t>
            </a:r>
            <a:r>
              <a:rPr lang="en-US" sz="2200" dirty="0">
                <a:solidFill>
                  <a:schemeClr val="bg1"/>
                </a:solidFill>
              </a:rPr>
              <a:t> virtual impactor with two cavity-</a:t>
            </a:r>
            <a:r>
              <a:rPr lang="en-US" sz="2200" dirty="0" err="1">
                <a:solidFill>
                  <a:schemeClr val="bg1"/>
                </a:solidFill>
              </a:rPr>
              <a:t>ringdown</a:t>
            </a:r>
            <a:r>
              <a:rPr lang="en-US" sz="2200" dirty="0">
                <a:solidFill>
                  <a:schemeClr val="bg1"/>
                </a:solidFill>
              </a:rPr>
              <a:t> spectrometers (CRDS) measuring water vapor, HDO, and H</a:t>
            </a:r>
            <a:r>
              <a:rPr lang="en-US" sz="2200" baseline="-25000" dirty="0">
                <a:solidFill>
                  <a:schemeClr val="bg1"/>
                </a:solidFill>
              </a:rPr>
              <a:t>2</a:t>
            </a:r>
            <a:r>
              <a:rPr lang="en-US" sz="2200" baseline="30000" dirty="0">
                <a:solidFill>
                  <a:schemeClr val="bg1"/>
                </a:solidFill>
              </a:rPr>
              <a:t>18</a:t>
            </a:r>
            <a:r>
              <a:rPr lang="en-US" sz="2200" dirty="0">
                <a:solidFill>
                  <a:schemeClr val="bg1"/>
                </a:solidFill>
              </a:rPr>
              <a:t>O in clouds.</a:t>
            </a:r>
          </a:p>
          <a:p>
            <a:pPr marL="342900" indent="-342900">
              <a:buFont typeface="Arial" panose="020B0604020202020204" pitchFamily="34" charset="0"/>
              <a:buChar char="•"/>
            </a:pPr>
            <a:endParaRPr lang="en-US" sz="2200" dirty="0">
              <a:solidFill>
                <a:schemeClr val="bg1"/>
              </a:solidFill>
            </a:endParaRPr>
          </a:p>
          <a:p>
            <a:pPr marL="342900" indent="-342900">
              <a:buFont typeface="Arial" panose="020B0604020202020204" pitchFamily="34" charset="0"/>
              <a:buChar char="•"/>
            </a:pPr>
            <a:r>
              <a:rPr lang="en-US" sz="2200" dirty="0">
                <a:solidFill>
                  <a:schemeClr val="bg1"/>
                </a:solidFill>
              </a:rPr>
              <a:t>Condensed water measurements use the same method as on the NSF G-V and C-130 aircraft when flying the NCAR CVI inlet (just different H</a:t>
            </a:r>
            <a:r>
              <a:rPr lang="en-US" sz="2200" baseline="-25000" dirty="0">
                <a:solidFill>
                  <a:schemeClr val="bg1"/>
                </a:solidFill>
              </a:rPr>
              <a:t>2</a:t>
            </a:r>
            <a:r>
              <a:rPr lang="en-US" sz="2200" dirty="0">
                <a:solidFill>
                  <a:schemeClr val="bg1"/>
                </a:solidFill>
              </a:rPr>
              <a:t>O sensors); results are of similar quality, or better.</a:t>
            </a:r>
          </a:p>
          <a:p>
            <a:endParaRPr lang="en-US" sz="2200" dirty="0">
              <a:solidFill>
                <a:schemeClr val="bg1"/>
              </a:solidFill>
            </a:endParaRPr>
          </a:p>
          <a:p>
            <a:pPr marL="342900" indent="-342900">
              <a:buFont typeface="Arial" panose="020B0604020202020204" pitchFamily="34" charset="0"/>
              <a:buChar char="•"/>
            </a:pPr>
            <a:r>
              <a:rPr lang="en-US" sz="2200" dirty="0">
                <a:solidFill>
                  <a:schemeClr val="bg1"/>
                </a:solidFill>
              </a:rPr>
              <a:t>OSU inlet was first flown during the 2017 ORACLES field intensive. </a:t>
            </a:r>
          </a:p>
          <a:p>
            <a:pPr marL="342900" indent="-342900">
              <a:buFont typeface="Arial" panose="020B0604020202020204" pitchFamily="34" charset="0"/>
              <a:buChar char="•"/>
            </a:pPr>
            <a:endParaRPr lang="en-US" sz="2200" dirty="0">
              <a:solidFill>
                <a:schemeClr val="bg1"/>
              </a:solidFill>
            </a:endParaRPr>
          </a:p>
          <a:p>
            <a:pPr marL="342900" indent="-342900">
              <a:buFont typeface="Arial" panose="020B0604020202020204" pitchFamily="34" charset="0"/>
              <a:buChar char="•"/>
            </a:pPr>
            <a:r>
              <a:rPr lang="en-US" sz="2200" dirty="0">
                <a:solidFill>
                  <a:schemeClr val="bg1"/>
                </a:solidFill>
              </a:rPr>
              <a:t>Backward facing pick-off tube was added in 2020 to simultaneously measure vapor phase H</a:t>
            </a:r>
            <a:r>
              <a:rPr lang="en-US" sz="2200" baseline="-25000" dirty="0">
                <a:solidFill>
                  <a:schemeClr val="bg1"/>
                </a:solidFill>
              </a:rPr>
              <a:t>2</a:t>
            </a:r>
            <a:r>
              <a:rPr lang="en-US" sz="2200" dirty="0">
                <a:solidFill>
                  <a:schemeClr val="bg1"/>
                </a:solidFill>
              </a:rPr>
              <a:t>O; these measurements employed a slow-response </a:t>
            </a:r>
            <a:r>
              <a:rPr lang="en-US" sz="2200" dirty="0" err="1">
                <a:solidFill>
                  <a:schemeClr val="bg1"/>
                </a:solidFill>
              </a:rPr>
              <a:t>Picarro</a:t>
            </a:r>
            <a:r>
              <a:rPr lang="en-US" sz="2200" dirty="0">
                <a:solidFill>
                  <a:schemeClr val="bg1"/>
                </a:solidFill>
              </a:rPr>
              <a:t> CRDS (~30 seconds) and were exploratory for 2020. Serious issues preclude high-quality interpretation of water vapor concentrations and associated </a:t>
            </a:r>
            <a:r>
              <a:rPr lang="en-US" sz="2200" dirty="0" err="1">
                <a:solidFill>
                  <a:schemeClr val="bg1"/>
                </a:solidFill>
              </a:rPr>
              <a:t>isotopologue</a:t>
            </a:r>
            <a:r>
              <a:rPr lang="en-US" sz="2200" dirty="0">
                <a:solidFill>
                  <a:schemeClr val="bg1"/>
                </a:solidFill>
              </a:rPr>
              <a:t> relationships.</a:t>
            </a:r>
          </a:p>
        </p:txBody>
      </p:sp>
    </p:spTree>
    <p:extLst>
      <p:ext uri="{BB962C8B-B14F-4D97-AF65-F5344CB8AC3E}">
        <p14:creationId xmlns:p14="http://schemas.microsoft.com/office/powerpoint/2010/main" val="2000422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5" name="TextBox 4"/>
          <p:cNvSpPr txBox="1"/>
          <p:nvPr/>
        </p:nvSpPr>
        <p:spPr>
          <a:xfrm>
            <a:off x="403412" y="206189"/>
            <a:ext cx="8399930" cy="621708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400" noProof="0" dirty="0">
                <a:solidFill>
                  <a:prstClr val="white"/>
                </a:solidFill>
                <a:latin typeface="Calibri" panose="020F0502020204030204"/>
              </a:rPr>
              <a:t>Status of CWC </a:t>
            </a:r>
            <a:r>
              <a:rPr lang="en-US" sz="2400" dirty="0">
                <a:solidFill>
                  <a:prstClr val="white"/>
                </a:solidFill>
                <a:latin typeface="Calibri" panose="020F0502020204030204"/>
              </a:rPr>
              <a:t>Measurements</a:t>
            </a:r>
            <a:endParaRPr lang="en-US" sz="2200" dirty="0">
              <a:solidFill>
                <a:schemeClr val="bg1"/>
              </a:solidFill>
            </a:endParaRPr>
          </a:p>
          <a:p>
            <a:endParaRPr lang="en-US" sz="2200" dirty="0">
              <a:solidFill>
                <a:schemeClr val="bg1"/>
              </a:solidFill>
            </a:endParaRPr>
          </a:p>
          <a:p>
            <a:pPr marL="342900" indent="-342900">
              <a:buFont typeface="Arial" panose="020B0604020202020204" pitchFamily="34" charset="0"/>
              <a:buChar char="•"/>
            </a:pPr>
            <a:r>
              <a:rPr lang="en-US" sz="2200" dirty="0">
                <a:solidFill>
                  <a:prstClr val="white"/>
                </a:solidFill>
              </a:rPr>
              <a:t>Cloud water contents were successfully measured on all science flights.</a:t>
            </a:r>
          </a:p>
          <a:p>
            <a:pPr marL="342900" indent="-342900">
              <a:buFont typeface="Arial" panose="020B0604020202020204" pitchFamily="34" charset="0"/>
              <a:buChar char="•"/>
            </a:pPr>
            <a:endParaRPr lang="en-US" sz="2200" dirty="0">
              <a:solidFill>
                <a:prstClr val="white"/>
              </a:solidFill>
            </a:endParaRPr>
          </a:p>
          <a:p>
            <a:pPr marL="342900" indent="-342900">
              <a:buFont typeface="Arial" panose="020B0604020202020204" pitchFamily="34" charset="0"/>
              <a:buChar char="•"/>
            </a:pPr>
            <a:r>
              <a:rPr lang="en-US" sz="2200" dirty="0">
                <a:solidFill>
                  <a:prstClr val="white"/>
                </a:solidFill>
              </a:rPr>
              <a:t>Short (~1-2 minute) periods of condensation or icing and </a:t>
            </a:r>
            <a:r>
              <a:rPr lang="en-US" sz="2200" dirty="0" err="1">
                <a:solidFill>
                  <a:prstClr val="white"/>
                </a:solidFill>
              </a:rPr>
              <a:t>reevaporation</a:t>
            </a:r>
            <a:r>
              <a:rPr lang="en-US" sz="2200" dirty="0">
                <a:solidFill>
                  <a:prstClr val="white"/>
                </a:solidFill>
              </a:rPr>
              <a:t> have been identified using </a:t>
            </a:r>
            <a:r>
              <a:rPr lang="en-US" sz="2200" dirty="0" err="1">
                <a:solidFill>
                  <a:prstClr val="white"/>
                </a:solidFill>
              </a:rPr>
              <a:t>isotopologue</a:t>
            </a:r>
            <a:r>
              <a:rPr lang="en-US" sz="2200" dirty="0">
                <a:solidFill>
                  <a:prstClr val="white"/>
                </a:solidFill>
              </a:rPr>
              <a:t> correlations. These periods will be flagged in the final exchange files.</a:t>
            </a:r>
          </a:p>
          <a:p>
            <a:pPr marL="342900" indent="-342900">
              <a:buFont typeface="Arial" panose="020B0604020202020204" pitchFamily="34" charset="0"/>
              <a:buChar char="•"/>
            </a:pPr>
            <a:endParaRPr lang="en-US" sz="2200" dirty="0">
              <a:solidFill>
                <a:prstClr val="white"/>
              </a:solidFill>
            </a:endParaRPr>
          </a:p>
          <a:p>
            <a:pPr marL="342900" indent="-342900">
              <a:buFont typeface="Arial" panose="020B0604020202020204" pitchFamily="34" charset="0"/>
              <a:buChar char="•"/>
            </a:pPr>
            <a:r>
              <a:rPr lang="en-US" sz="2200" dirty="0">
                <a:solidFill>
                  <a:prstClr val="white"/>
                </a:solidFill>
              </a:rPr>
              <a:t>A small error (&lt; 10%) in CWCs has been identified - a different reference temperature was used in the </a:t>
            </a:r>
            <a:r>
              <a:rPr lang="en-US" sz="2200" dirty="0" err="1">
                <a:solidFill>
                  <a:prstClr val="white"/>
                </a:solidFill>
              </a:rPr>
              <a:t>Alicat</a:t>
            </a:r>
            <a:r>
              <a:rPr lang="en-US" sz="2200" dirty="0">
                <a:solidFill>
                  <a:prstClr val="white"/>
                </a:solidFill>
              </a:rPr>
              <a:t> flow controllers compared to earlier models, and was not accounted for in the first analysis. Actual CWC values are somewhat smaller than originally reported.</a:t>
            </a:r>
          </a:p>
          <a:p>
            <a:pPr marL="342900" indent="-342900">
              <a:buFont typeface="Arial" panose="020B0604020202020204" pitchFamily="34" charset="0"/>
              <a:buChar char="•"/>
            </a:pPr>
            <a:endParaRPr lang="en-US" sz="2200" dirty="0">
              <a:solidFill>
                <a:prstClr val="white"/>
              </a:solidFill>
            </a:endParaRPr>
          </a:p>
          <a:p>
            <a:pPr marL="342900" indent="-342900">
              <a:buFont typeface="Arial" panose="020B0604020202020204" pitchFamily="34" charset="0"/>
              <a:buChar char="•"/>
            </a:pPr>
            <a:r>
              <a:rPr lang="en-US" sz="2200" dirty="0">
                <a:solidFill>
                  <a:prstClr val="white"/>
                </a:solidFill>
              </a:rPr>
              <a:t>Adjustments for cloud particle sizes &lt; 5 </a:t>
            </a:r>
            <a:r>
              <a:rPr lang="en-US" sz="2200" dirty="0">
                <a:solidFill>
                  <a:prstClr val="white"/>
                </a:solidFill>
                <a:latin typeface="Symbol" panose="05050102010706020507" pitchFamily="18" charset="2"/>
              </a:rPr>
              <a:t>m</a:t>
            </a:r>
            <a:r>
              <a:rPr lang="en-US" sz="2200" dirty="0">
                <a:solidFill>
                  <a:prstClr val="white"/>
                </a:solidFill>
              </a:rPr>
              <a:t>m will offset the error in CWC by about half, such that final CWCs are within ~5% of those reported previously.</a:t>
            </a:r>
          </a:p>
        </p:txBody>
      </p:sp>
    </p:spTree>
    <p:extLst>
      <p:ext uri="{BB962C8B-B14F-4D97-AF65-F5344CB8AC3E}">
        <p14:creationId xmlns:p14="http://schemas.microsoft.com/office/powerpoint/2010/main" val="3254068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5" name="TextBox 4"/>
          <p:cNvSpPr txBox="1"/>
          <p:nvPr/>
        </p:nvSpPr>
        <p:spPr>
          <a:xfrm>
            <a:off x="459168" y="151179"/>
            <a:ext cx="8399930" cy="553997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Status of CWC Measurements</a:t>
            </a:r>
            <a:endParaRPr kumimoji="0" lang="en-US" sz="22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R="0" lvl="0" algn="l" defTabSz="457200" rtl="0" eaLnBrk="1" fontAlgn="auto" latinLnBrk="0" hangingPunct="1">
              <a:lnSpc>
                <a:spcPct val="100000"/>
              </a:lnSpc>
              <a:spcBef>
                <a:spcPts val="0"/>
              </a:spcBef>
              <a:spcAft>
                <a:spcPts val="0"/>
              </a:spcAft>
              <a:buClrTx/>
              <a:buSzTx/>
              <a:tabLst/>
              <a:defRPr/>
            </a:pPr>
            <a:endParaRPr lang="en-US" sz="2200" dirty="0">
              <a:solidFill>
                <a:prstClr val="white"/>
              </a:solidFill>
              <a:latin typeface="Calibri" panose="020F0502020204030204"/>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white"/>
                </a:solidFill>
                <a:effectLst/>
                <a:uLnTx/>
                <a:uFillTx/>
                <a:latin typeface="Calibri" panose="020F0502020204030204"/>
                <a:ea typeface="+mn-ea"/>
                <a:cs typeface="+mn-cs"/>
              </a:rPr>
              <a:t>Approximately 99% </a:t>
            </a:r>
            <a:r>
              <a:rPr lang="en-US" sz="2200" dirty="0">
                <a:solidFill>
                  <a:prstClr val="white"/>
                </a:solidFill>
                <a:latin typeface="Calibri" panose="020F0502020204030204"/>
              </a:rPr>
              <a:t>of the reported CWC values will be high quality (~10% accuracy). 1% will be subject to hysteresis due to condensation and evaporation, resulting in reduced response (i.e., true CWC &gt; measured CWC) during those short periods. But even those results are valid to a large extent – they will just appear to be “smoothed.” </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2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white"/>
                </a:solidFill>
                <a:effectLst/>
                <a:uLnTx/>
                <a:uFillTx/>
                <a:latin typeface="Calibri" panose="020F0502020204030204"/>
                <a:ea typeface="+mn-ea"/>
                <a:cs typeface="+mn-cs"/>
              </a:rPr>
              <a:t>There are likely to be no further significant changes in 2020 CWC data product.</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2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err="1">
                <a:ln>
                  <a:noFill/>
                </a:ln>
                <a:solidFill>
                  <a:prstClr val="white"/>
                </a:solidFill>
                <a:effectLst/>
                <a:uLnTx/>
                <a:uFillTx/>
                <a:latin typeface="Calibri" panose="020F0502020204030204"/>
                <a:ea typeface="+mn-ea"/>
                <a:cs typeface="+mn-cs"/>
              </a:rPr>
              <a:t>Isotopologue</a:t>
            </a:r>
            <a:r>
              <a:rPr kumimoji="0" lang="en-US" sz="2200" b="0" i="0" u="none" strike="noStrike" kern="1200" cap="none" spc="0" normalizeH="0" baseline="0" noProof="0" dirty="0">
                <a:ln>
                  <a:noFill/>
                </a:ln>
                <a:solidFill>
                  <a:prstClr val="white"/>
                </a:solidFill>
                <a:effectLst/>
                <a:uLnTx/>
                <a:uFillTx/>
                <a:latin typeface="Calibri" panose="020F0502020204030204"/>
                <a:ea typeface="+mn-ea"/>
                <a:cs typeface="+mn-cs"/>
              </a:rPr>
              <a:t> calibrations were completed in August, 2021. Required acquisition of a special </a:t>
            </a:r>
            <a:r>
              <a:rPr kumimoji="0" lang="en-US" sz="2200" b="0" i="0" u="none" strike="noStrike" kern="1200" cap="none" spc="0" normalizeH="0" baseline="0" noProof="0" dirty="0" err="1">
                <a:ln>
                  <a:noFill/>
                </a:ln>
                <a:solidFill>
                  <a:prstClr val="white"/>
                </a:solidFill>
                <a:effectLst/>
                <a:uLnTx/>
                <a:uFillTx/>
                <a:latin typeface="Calibri" panose="020F0502020204030204"/>
                <a:ea typeface="+mn-ea"/>
                <a:cs typeface="+mn-cs"/>
              </a:rPr>
              <a:t>Picarro</a:t>
            </a:r>
            <a:r>
              <a:rPr kumimoji="0" lang="en-US" sz="2200" b="0" i="0" u="none" strike="noStrike" kern="1200" cap="none" spc="0" normalizeH="0" baseline="0" noProof="0" dirty="0">
                <a:ln>
                  <a:noFill/>
                </a:ln>
                <a:solidFill>
                  <a:prstClr val="white"/>
                </a:solidFill>
                <a:effectLst/>
                <a:uLnTx/>
                <a:uFillTx/>
                <a:latin typeface="Calibri" panose="020F0502020204030204"/>
                <a:ea typeface="+mn-ea"/>
                <a:cs typeface="+mn-cs"/>
              </a:rPr>
              <a:t> water vaporizer, graciously </a:t>
            </a:r>
            <a:r>
              <a:rPr kumimoji="0" lang="en-US" sz="2200" b="0" i="0" u="none" strike="noStrike" kern="1200" cap="none" spc="0" normalizeH="0" baseline="0" noProof="0" dirty="0" err="1">
                <a:ln>
                  <a:noFill/>
                </a:ln>
                <a:solidFill>
                  <a:prstClr val="white"/>
                </a:solidFill>
                <a:effectLst/>
                <a:uLnTx/>
                <a:uFillTx/>
                <a:latin typeface="Calibri" panose="020F0502020204030204"/>
                <a:ea typeface="+mn-ea"/>
                <a:cs typeface="+mn-cs"/>
              </a:rPr>
              <a:t>loanedby</a:t>
            </a:r>
            <a:r>
              <a:rPr kumimoji="0" lang="en-US" sz="2200" b="0" i="0" u="none" strike="noStrike" kern="1200" cap="none" spc="0" normalizeH="0" baseline="0" noProof="0" dirty="0">
                <a:ln>
                  <a:noFill/>
                </a:ln>
                <a:solidFill>
                  <a:prstClr val="white"/>
                </a:solidFill>
                <a:effectLst/>
                <a:uLnTx/>
                <a:uFillTx/>
                <a:latin typeface="Calibri" panose="020F0502020204030204"/>
                <a:ea typeface="+mn-ea"/>
                <a:cs typeface="+mn-cs"/>
              </a:rPr>
              <a:t> Adriana Bailey (NCAR) who also provided training and several key calibration standards (an example of a calibration is shown in Virtual Poster 4 by Emily Wein).</a:t>
            </a:r>
          </a:p>
        </p:txBody>
      </p:sp>
    </p:spTree>
    <p:extLst>
      <p:ext uri="{BB962C8B-B14F-4D97-AF65-F5344CB8AC3E}">
        <p14:creationId xmlns:p14="http://schemas.microsoft.com/office/powerpoint/2010/main" val="222066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pic>
        <p:nvPicPr>
          <p:cNvPr id="13" name="Picture 12" descr="Chart, scatter chart&#10;&#10;Description automatically generated">
            <a:extLst>
              <a:ext uri="{FF2B5EF4-FFF2-40B4-BE49-F238E27FC236}">
                <a16:creationId xmlns:a16="http://schemas.microsoft.com/office/drawing/2014/main" id="{983C8D9F-5D0F-4B33-B149-DCAC789E35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2933" y="3831392"/>
            <a:ext cx="2153970" cy="2304516"/>
          </a:xfrm>
          <a:prstGeom prst="rect">
            <a:avLst/>
          </a:prstGeom>
        </p:spPr>
      </p:pic>
      <p:pic>
        <p:nvPicPr>
          <p:cNvPr id="10" name="Picture 9" descr="Chart&#10;&#10;Description automatically generated">
            <a:extLst>
              <a:ext uri="{FF2B5EF4-FFF2-40B4-BE49-F238E27FC236}">
                <a16:creationId xmlns:a16="http://schemas.microsoft.com/office/drawing/2014/main" id="{AD7EC667-59ED-4797-B28A-A0096BA0FE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23081" y="3831392"/>
            <a:ext cx="2209482" cy="2304515"/>
          </a:xfrm>
          <a:prstGeom prst="rect">
            <a:avLst/>
          </a:prstGeom>
        </p:spPr>
      </p:pic>
      <p:pic>
        <p:nvPicPr>
          <p:cNvPr id="7" name="Content Placeholder 6" descr="Chart, scatter chart&#10;&#10;Description automatically generated">
            <a:extLst>
              <a:ext uri="{FF2B5EF4-FFF2-40B4-BE49-F238E27FC236}">
                <a16:creationId xmlns:a16="http://schemas.microsoft.com/office/drawing/2014/main" id="{EA928E78-9EB7-47A1-90A0-8E9A7EB56BAC}"/>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6511917" y="1352276"/>
            <a:ext cx="2234986" cy="2337122"/>
          </a:xfrm>
          <a:prstGeom prst="rect">
            <a:avLst/>
          </a:prstGeom>
        </p:spPr>
      </p:pic>
      <p:pic>
        <p:nvPicPr>
          <p:cNvPr id="4" name="Picture 3" descr="Chart, scatter chart&#10;&#10;Description automatically generated">
            <a:extLst>
              <a:ext uri="{FF2B5EF4-FFF2-40B4-BE49-F238E27FC236}">
                <a16:creationId xmlns:a16="http://schemas.microsoft.com/office/drawing/2014/main" id="{20ED784D-D73B-49BD-9EBE-524338806B0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17642" y="1352278"/>
            <a:ext cx="2184445" cy="2337121"/>
          </a:xfrm>
          <a:prstGeom prst="rect">
            <a:avLst/>
          </a:prstGeom>
        </p:spPr>
      </p:pic>
      <p:pic>
        <p:nvPicPr>
          <p:cNvPr id="5" name="Picture 4" descr="Chart, scatter chart&#10;&#10;Description automatically generated">
            <a:extLst>
              <a:ext uri="{FF2B5EF4-FFF2-40B4-BE49-F238E27FC236}">
                <a16:creationId xmlns:a16="http://schemas.microsoft.com/office/drawing/2014/main" id="{7DA3AAC7-93B6-4E41-800A-681556427BF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92893" y="1352277"/>
            <a:ext cx="2184445" cy="2337121"/>
          </a:xfrm>
          <a:prstGeom prst="rect">
            <a:avLst/>
          </a:prstGeom>
        </p:spPr>
      </p:pic>
      <p:pic>
        <p:nvPicPr>
          <p:cNvPr id="6" name="Picture 5" descr="Chart, scatter chart&#10;&#10;Description automatically generated">
            <a:extLst>
              <a:ext uri="{FF2B5EF4-FFF2-40B4-BE49-F238E27FC236}">
                <a16:creationId xmlns:a16="http://schemas.microsoft.com/office/drawing/2014/main" id="{771DECDF-3618-4209-8EDE-6B747B7A576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68144" y="1352276"/>
            <a:ext cx="2184445" cy="2337121"/>
          </a:xfrm>
          <a:prstGeom prst="rect">
            <a:avLst/>
          </a:prstGeom>
        </p:spPr>
      </p:pic>
      <p:pic>
        <p:nvPicPr>
          <p:cNvPr id="8" name="Picture 7" descr="Chart, scatter chart&#10;&#10;Description automatically generated">
            <a:extLst>
              <a:ext uri="{FF2B5EF4-FFF2-40B4-BE49-F238E27FC236}">
                <a16:creationId xmlns:a16="http://schemas.microsoft.com/office/drawing/2014/main" id="{46589D8F-B82E-41B3-BDCF-965794FA2B0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523369" y="3831394"/>
            <a:ext cx="2153969" cy="2304515"/>
          </a:xfrm>
          <a:prstGeom prst="rect">
            <a:avLst/>
          </a:prstGeom>
        </p:spPr>
      </p:pic>
      <p:pic>
        <p:nvPicPr>
          <p:cNvPr id="9" name="Picture 8" descr="Chart, scatter chart&#10;&#10;Description automatically generated">
            <a:extLst>
              <a:ext uri="{FF2B5EF4-FFF2-40B4-BE49-F238E27FC236}">
                <a16:creationId xmlns:a16="http://schemas.microsoft.com/office/drawing/2014/main" id="{12EB7CEE-16A3-42CD-AE67-033DADD9775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68144" y="3831395"/>
            <a:ext cx="2153968" cy="2304514"/>
          </a:xfrm>
          <a:prstGeom prst="rect">
            <a:avLst/>
          </a:prstGeom>
        </p:spPr>
      </p:pic>
      <p:sp>
        <p:nvSpPr>
          <p:cNvPr id="12" name="TextBox 11">
            <a:extLst>
              <a:ext uri="{FF2B5EF4-FFF2-40B4-BE49-F238E27FC236}">
                <a16:creationId xmlns:a16="http://schemas.microsoft.com/office/drawing/2014/main" id="{E155DFAB-662E-46CC-B58F-A879FB77C8D6}"/>
              </a:ext>
            </a:extLst>
          </p:cNvPr>
          <p:cNvSpPr txBox="1"/>
          <p:nvPr/>
        </p:nvSpPr>
        <p:spPr>
          <a:xfrm>
            <a:off x="1711846" y="365250"/>
            <a:ext cx="5655394" cy="461665"/>
          </a:xfrm>
          <a:prstGeom prst="rect">
            <a:avLst/>
          </a:prstGeom>
          <a:noFill/>
        </p:spPr>
        <p:txBody>
          <a:bodyPr wrap="none" rtlCol="0">
            <a:spAutoFit/>
          </a:bodyPr>
          <a:lstStyle/>
          <a:p>
            <a:r>
              <a:rPr lang="en-US" sz="2400" dirty="0">
                <a:solidFill>
                  <a:schemeClr val="bg1"/>
                </a:solidFill>
              </a:rPr>
              <a:t>RF01-RF07, RF09, </a:t>
            </a:r>
            <a:r>
              <a:rPr lang="en-US" sz="2400" dirty="0" err="1">
                <a:solidFill>
                  <a:schemeClr val="bg1"/>
                </a:solidFill>
              </a:rPr>
              <a:t>Isotopologue</a:t>
            </a:r>
            <a:r>
              <a:rPr lang="en-US" sz="2400" dirty="0">
                <a:solidFill>
                  <a:schemeClr val="bg1"/>
                </a:solidFill>
              </a:rPr>
              <a:t> Correlations</a:t>
            </a:r>
          </a:p>
        </p:txBody>
      </p:sp>
    </p:spTree>
    <p:extLst>
      <p:ext uri="{BB962C8B-B14F-4D97-AF65-F5344CB8AC3E}">
        <p14:creationId xmlns:p14="http://schemas.microsoft.com/office/powerpoint/2010/main" val="271377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5" name="TextBox 4"/>
          <p:cNvSpPr txBox="1"/>
          <p:nvPr/>
        </p:nvSpPr>
        <p:spPr>
          <a:xfrm>
            <a:off x="430306" y="340660"/>
            <a:ext cx="8399930" cy="80021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CWC “space” sampled during IMPACTS 2020</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0876" y="1042078"/>
            <a:ext cx="4662247" cy="4773843"/>
          </a:xfrm>
          <a:prstGeom prst="rect">
            <a:avLst/>
          </a:prstGeom>
        </p:spPr>
      </p:pic>
      <p:sp>
        <p:nvSpPr>
          <p:cNvPr id="3" name="TextBox 2">
            <a:extLst>
              <a:ext uri="{FF2B5EF4-FFF2-40B4-BE49-F238E27FC236}">
                <a16:creationId xmlns:a16="http://schemas.microsoft.com/office/drawing/2014/main" id="{9D346091-E2AC-40F1-80C8-8BDC69100BBA}"/>
              </a:ext>
            </a:extLst>
          </p:cNvPr>
          <p:cNvSpPr txBox="1"/>
          <p:nvPr/>
        </p:nvSpPr>
        <p:spPr>
          <a:xfrm>
            <a:off x="1707215" y="6086453"/>
            <a:ext cx="6123151" cy="430887"/>
          </a:xfrm>
          <a:prstGeom prst="rect">
            <a:avLst/>
          </a:prstGeom>
          <a:noFill/>
        </p:spPr>
        <p:txBody>
          <a:bodyPr wrap="none" rtlCol="0">
            <a:spAutoFit/>
          </a:bodyPr>
          <a:lstStyle/>
          <a:p>
            <a:r>
              <a:rPr lang="en-US" sz="2200" dirty="0">
                <a:solidFill>
                  <a:schemeClr val="bg1"/>
                </a:solidFill>
              </a:rPr>
              <a:t>From October 2020 IMPACTS Science Team Meeting</a:t>
            </a:r>
          </a:p>
        </p:txBody>
      </p:sp>
    </p:spTree>
    <p:extLst>
      <p:ext uri="{BB962C8B-B14F-4D97-AF65-F5344CB8AC3E}">
        <p14:creationId xmlns:p14="http://schemas.microsoft.com/office/powerpoint/2010/main" val="2794652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5" name="TextBox 4"/>
          <p:cNvSpPr txBox="1"/>
          <p:nvPr/>
        </p:nvSpPr>
        <p:spPr>
          <a:xfrm>
            <a:off x="430306" y="340660"/>
            <a:ext cx="8399930" cy="80021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CWC “space” sampled during IMPACTS 2020</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9D346091-E2AC-40F1-80C8-8BDC69100BBA}"/>
              </a:ext>
            </a:extLst>
          </p:cNvPr>
          <p:cNvSpPr txBox="1"/>
          <p:nvPr/>
        </p:nvSpPr>
        <p:spPr>
          <a:xfrm>
            <a:off x="1807576" y="6086452"/>
            <a:ext cx="5993820" cy="430887"/>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200" dirty="0">
                <a:solidFill>
                  <a:prstClr val="white"/>
                </a:solidFill>
                <a:latin typeface="Calibri" panose="020F0502020204030204"/>
              </a:rPr>
              <a:t>Adding one </a:t>
            </a:r>
            <a:r>
              <a:rPr lang="en-US" sz="2200" dirty="0" err="1">
                <a:solidFill>
                  <a:prstClr val="white"/>
                </a:solidFill>
                <a:latin typeface="Calibri" panose="020F0502020204030204"/>
              </a:rPr>
              <a:t>isotopologue</a:t>
            </a:r>
            <a:r>
              <a:rPr lang="en-US" sz="2200" dirty="0">
                <a:solidFill>
                  <a:prstClr val="white"/>
                </a:solidFill>
                <a:latin typeface="Calibri" panose="020F0502020204030204"/>
              </a:rPr>
              <a:t> reveals vertical structure </a:t>
            </a:r>
            <a:endParaRPr kumimoji="0" lang="en-US" sz="2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6" name="Picture 5" descr="Chart, scatter chart&#10;&#10;Description automatically generated">
            <a:extLst>
              <a:ext uri="{FF2B5EF4-FFF2-40B4-BE49-F238E27FC236}">
                <a16:creationId xmlns:a16="http://schemas.microsoft.com/office/drawing/2014/main" id="{89B3DE87-4C70-43EA-8730-90189E5709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1625" y="1009186"/>
            <a:ext cx="4620750" cy="4839627"/>
          </a:xfrm>
          <a:prstGeom prst="rect">
            <a:avLst/>
          </a:prstGeom>
        </p:spPr>
      </p:pic>
    </p:spTree>
    <p:extLst>
      <p:ext uri="{BB962C8B-B14F-4D97-AF65-F5344CB8AC3E}">
        <p14:creationId xmlns:p14="http://schemas.microsoft.com/office/powerpoint/2010/main" val="3943118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pic>
        <p:nvPicPr>
          <p:cNvPr id="5" name="Picture 4" descr="Chart, scatter chart&#10;&#10;Description automatically generated">
            <a:extLst>
              <a:ext uri="{FF2B5EF4-FFF2-40B4-BE49-F238E27FC236}">
                <a16:creationId xmlns:a16="http://schemas.microsoft.com/office/drawing/2014/main" id="{B485BC01-7BC3-4579-B76A-1BE7C9228D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922" y="2462814"/>
            <a:ext cx="3543300" cy="3790950"/>
          </a:xfrm>
          <a:prstGeom prst="rect">
            <a:avLst/>
          </a:prstGeom>
        </p:spPr>
      </p:pic>
      <p:pic>
        <p:nvPicPr>
          <p:cNvPr id="7" name="Picture 6" descr="Chart, scatter chart&#10;&#10;Description automatically generated">
            <a:extLst>
              <a:ext uri="{FF2B5EF4-FFF2-40B4-BE49-F238E27FC236}">
                <a16:creationId xmlns:a16="http://schemas.microsoft.com/office/drawing/2014/main" id="{6B9464D2-9EE8-4B5F-89EE-0FB3E25FFC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42778" y="2462814"/>
            <a:ext cx="3543300" cy="3790950"/>
          </a:xfrm>
          <a:prstGeom prst="rect">
            <a:avLst/>
          </a:prstGeom>
        </p:spPr>
      </p:pic>
      <p:sp>
        <p:nvSpPr>
          <p:cNvPr id="8" name="TextBox 7">
            <a:extLst>
              <a:ext uri="{FF2B5EF4-FFF2-40B4-BE49-F238E27FC236}">
                <a16:creationId xmlns:a16="http://schemas.microsoft.com/office/drawing/2014/main" id="{49BFC8FC-CC5F-446F-B39E-A15D6F596655}"/>
              </a:ext>
            </a:extLst>
          </p:cNvPr>
          <p:cNvSpPr txBox="1"/>
          <p:nvPr/>
        </p:nvSpPr>
        <p:spPr>
          <a:xfrm>
            <a:off x="625862" y="45333"/>
            <a:ext cx="8118088" cy="2308324"/>
          </a:xfrm>
          <a:prstGeom prst="rect">
            <a:avLst/>
          </a:prstGeom>
          <a:noFill/>
        </p:spPr>
        <p:txBody>
          <a:bodyPr wrap="square" rtlCol="0">
            <a:spAutoFit/>
          </a:bodyPr>
          <a:lstStyle/>
          <a:p>
            <a:pPr algn="ctr"/>
            <a:r>
              <a:rPr lang="en-US" sz="2400" dirty="0">
                <a:solidFill>
                  <a:schemeClr val="bg1"/>
                </a:solidFill>
              </a:rPr>
              <a:t>Example of More In-Depth Analysis using </a:t>
            </a:r>
          </a:p>
          <a:p>
            <a:pPr algn="ctr"/>
            <a:r>
              <a:rPr lang="en-US" sz="2400" dirty="0" err="1">
                <a:solidFill>
                  <a:schemeClr val="bg1"/>
                </a:solidFill>
              </a:rPr>
              <a:t>Isotopologue</a:t>
            </a:r>
            <a:r>
              <a:rPr lang="en-US" sz="2400" dirty="0">
                <a:solidFill>
                  <a:schemeClr val="bg1"/>
                </a:solidFill>
              </a:rPr>
              <a:t> Correlations</a:t>
            </a:r>
          </a:p>
          <a:p>
            <a:pPr algn="ctr"/>
            <a:endParaRPr lang="en-US" sz="2400" dirty="0">
              <a:solidFill>
                <a:schemeClr val="bg1"/>
              </a:solidFill>
            </a:endParaRPr>
          </a:p>
          <a:p>
            <a:pPr marL="342900" indent="-342900">
              <a:buFont typeface="Arial" panose="020B0604020202020204" pitchFamily="34" charset="0"/>
              <a:buChar char="•"/>
            </a:pPr>
            <a:r>
              <a:rPr lang="en-US" sz="2400" dirty="0">
                <a:solidFill>
                  <a:schemeClr val="bg1"/>
                </a:solidFill>
              </a:rPr>
              <a:t>Clear gradient with temperature (expected)</a:t>
            </a:r>
          </a:p>
          <a:p>
            <a:pPr marL="342900" indent="-342900">
              <a:buFont typeface="Arial" panose="020B0604020202020204" pitchFamily="34" charset="0"/>
              <a:buChar char="•"/>
            </a:pPr>
            <a:r>
              <a:rPr lang="en-US" sz="2400" dirty="0">
                <a:solidFill>
                  <a:schemeClr val="bg1"/>
                </a:solidFill>
              </a:rPr>
              <a:t>Interesting clustering of points at highest condensed water (maybe obvious?)</a:t>
            </a:r>
          </a:p>
        </p:txBody>
      </p:sp>
      <p:sp>
        <p:nvSpPr>
          <p:cNvPr id="9" name="TextBox 8">
            <a:extLst>
              <a:ext uri="{FF2B5EF4-FFF2-40B4-BE49-F238E27FC236}">
                <a16:creationId xmlns:a16="http://schemas.microsoft.com/office/drawing/2014/main" id="{BA55BD96-E623-4910-A87B-A5A1A74A7977}"/>
              </a:ext>
            </a:extLst>
          </p:cNvPr>
          <p:cNvSpPr txBox="1"/>
          <p:nvPr/>
        </p:nvSpPr>
        <p:spPr>
          <a:xfrm>
            <a:off x="1233729" y="6253764"/>
            <a:ext cx="2587760" cy="369332"/>
          </a:xfrm>
          <a:prstGeom prst="rect">
            <a:avLst/>
          </a:prstGeom>
          <a:noFill/>
        </p:spPr>
        <p:txBody>
          <a:bodyPr wrap="none" rtlCol="0">
            <a:spAutoFit/>
          </a:bodyPr>
          <a:lstStyle/>
          <a:p>
            <a:r>
              <a:rPr lang="en-US" dirty="0">
                <a:solidFill>
                  <a:schemeClr val="bg1"/>
                </a:solidFill>
              </a:rPr>
              <a:t>Color = Condensed Water</a:t>
            </a:r>
          </a:p>
        </p:txBody>
      </p:sp>
      <p:sp>
        <p:nvSpPr>
          <p:cNvPr id="10" name="TextBox 9">
            <a:extLst>
              <a:ext uri="{FF2B5EF4-FFF2-40B4-BE49-F238E27FC236}">
                <a16:creationId xmlns:a16="http://schemas.microsoft.com/office/drawing/2014/main" id="{D358B55C-21B5-42AE-91C9-A816887AC33C}"/>
              </a:ext>
            </a:extLst>
          </p:cNvPr>
          <p:cNvSpPr txBox="1"/>
          <p:nvPr/>
        </p:nvSpPr>
        <p:spPr>
          <a:xfrm>
            <a:off x="5322511" y="6253764"/>
            <a:ext cx="2967031" cy="369332"/>
          </a:xfrm>
          <a:prstGeom prst="rect">
            <a:avLst/>
          </a:prstGeom>
          <a:noFill/>
        </p:spPr>
        <p:txBody>
          <a:bodyPr wrap="none" rtlCol="0">
            <a:spAutoFit/>
          </a:bodyPr>
          <a:lstStyle/>
          <a:p>
            <a:r>
              <a:rPr lang="en-US" dirty="0">
                <a:solidFill>
                  <a:schemeClr val="bg1"/>
                </a:solidFill>
              </a:rPr>
              <a:t>Color = Ambient Temperature</a:t>
            </a:r>
          </a:p>
        </p:txBody>
      </p:sp>
    </p:spTree>
    <p:extLst>
      <p:ext uri="{BB962C8B-B14F-4D97-AF65-F5344CB8AC3E}">
        <p14:creationId xmlns:p14="http://schemas.microsoft.com/office/powerpoint/2010/main" val="3851864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5" name="TextBox 4"/>
          <p:cNvSpPr txBox="1"/>
          <p:nvPr/>
        </p:nvSpPr>
        <p:spPr>
          <a:xfrm>
            <a:off x="403412" y="206189"/>
            <a:ext cx="8399930" cy="520142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400" dirty="0">
                <a:solidFill>
                  <a:prstClr val="white"/>
                </a:solidFill>
                <a:latin typeface="Calibri" panose="020F0502020204030204"/>
              </a:rPr>
              <a:t>Update on Status </a:t>
            </a: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of Water</a:t>
            </a:r>
            <a:r>
              <a:rPr kumimoji="0" lang="en-US" sz="2400" b="0" i="0" u="none" strike="noStrike" kern="1200" cap="none" spc="0" normalizeH="0" noProof="0" dirty="0">
                <a:ln>
                  <a:noFill/>
                </a:ln>
                <a:solidFill>
                  <a:prstClr val="white"/>
                </a:solidFill>
                <a:effectLst/>
                <a:uLnTx/>
                <a:uFillTx/>
                <a:latin typeface="Calibri" panose="020F0502020204030204"/>
                <a:ea typeface="+mn-ea"/>
                <a:cs typeface="+mn-cs"/>
              </a:rPr>
              <a:t> Vapor </a:t>
            </a: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Measurements</a:t>
            </a:r>
            <a:endParaRPr kumimoji="0" lang="en-US" sz="22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2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white"/>
                </a:solidFill>
                <a:effectLst/>
                <a:uLnTx/>
                <a:uFillTx/>
                <a:latin typeface="Calibri" panose="020F0502020204030204"/>
                <a:ea typeface="+mn-ea"/>
                <a:cs typeface="+mn-cs"/>
              </a:rPr>
              <a:t>Water</a:t>
            </a:r>
            <a:r>
              <a:rPr kumimoji="0" lang="en-US" sz="2200" b="0" i="0" u="none" strike="noStrike" kern="1200" cap="none" spc="0" normalizeH="0" noProof="0" dirty="0">
                <a:ln>
                  <a:noFill/>
                </a:ln>
                <a:solidFill>
                  <a:prstClr val="white"/>
                </a:solidFill>
                <a:effectLst/>
                <a:uLnTx/>
                <a:uFillTx/>
                <a:latin typeface="Calibri" panose="020F0502020204030204"/>
                <a:ea typeface="+mn-ea"/>
                <a:cs typeface="+mn-cs"/>
              </a:rPr>
              <a:t> vapor measurements were obtained on </a:t>
            </a:r>
            <a:r>
              <a:rPr lang="en-US" sz="2200" dirty="0">
                <a:solidFill>
                  <a:prstClr val="white"/>
                </a:solidFill>
                <a:latin typeface="Calibri" panose="020F0502020204030204"/>
              </a:rPr>
              <a:t>7 flights. Two different </a:t>
            </a:r>
            <a:r>
              <a:rPr lang="en-US" sz="2200" dirty="0" err="1">
                <a:solidFill>
                  <a:prstClr val="white"/>
                </a:solidFill>
                <a:latin typeface="Calibri" panose="020F0502020204030204"/>
              </a:rPr>
              <a:t>Picarros</a:t>
            </a:r>
            <a:r>
              <a:rPr lang="en-US" sz="2200" dirty="0">
                <a:solidFill>
                  <a:prstClr val="white"/>
                </a:solidFill>
                <a:latin typeface="Calibri" panose="020F0502020204030204"/>
              </a:rPr>
              <a:t> did not operate properly on RF03 and RF05. Both had similar problems traced back to dead batteries on computer motherboards, which will now be rectified by installing new batteries before each campaign.</a:t>
            </a:r>
          </a:p>
          <a:p>
            <a:pPr marR="0" lvl="0" algn="l" defTabSz="457200" rtl="0" eaLnBrk="1" fontAlgn="auto" latinLnBrk="0" hangingPunct="1">
              <a:lnSpc>
                <a:spcPct val="100000"/>
              </a:lnSpc>
              <a:spcBef>
                <a:spcPts val="0"/>
              </a:spcBef>
              <a:spcAft>
                <a:spcPts val="0"/>
              </a:spcAft>
              <a:buClrTx/>
              <a:buSzTx/>
              <a:tabLst/>
              <a:defRPr/>
            </a:pPr>
            <a:endParaRPr lang="en-US" sz="2200" dirty="0">
              <a:solidFill>
                <a:prstClr val="white"/>
              </a:solidFill>
              <a:latin typeface="Calibri" panose="020F0502020204030204"/>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200" b="0" i="0" u="none" strike="noStrike" kern="1200" cap="none" spc="0" normalizeH="0" noProof="0" dirty="0">
                <a:ln>
                  <a:noFill/>
                </a:ln>
                <a:solidFill>
                  <a:prstClr val="white"/>
                </a:solidFill>
                <a:effectLst/>
                <a:uLnTx/>
                <a:uFillTx/>
                <a:latin typeface="Calibri" panose="020F0502020204030204"/>
                <a:ea typeface="+mn-ea"/>
                <a:cs typeface="+mn-cs"/>
              </a:rPr>
              <a:t>Quality of water vapor results </a:t>
            </a:r>
            <a:r>
              <a:rPr lang="en-US" sz="2200" dirty="0">
                <a:solidFill>
                  <a:prstClr val="white"/>
                </a:solidFill>
                <a:latin typeface="Calibri" panose="020F0502020204030204"/>
              </a:rPr>
              <a:t>in clouds is questionable because of severe hysteresis of inlet. Partial data recovery may be possible on case-by-case basis using </a:t>
            </a:r>
            <a:r>
              <a:rPr lang="en-US" sz="2200" dirty="0" err="1">
                <a:solidFill>
                  <a:prstClr val="white"/>
                </a:solidFill>
                <a:latin typeface="Calibri" panose="020F0502020204030204"/>
              </a:rPr>
              <a:t>isotolopogues</a:t>
            </a:r>
            <a:r>
              <a:rPr lang="en-US" sz="2200" dirty="0">
                <a:solidFill>
                  <a:prstClr val="white"/>
                </a:solidFill>
                <a:latin typeface="Calibri" panose="020F0502020204030204"/>
              </a:rPr>
              <a:t> to guide decision to keep or reject data. Contact the </a:t>
            </a:r>
            <a:r>
              <a:rPr lang="en-US" sz="2200" dirty="0" err="1">
                <a:solidFill>
                  <a:prstClr val="white"/>
                </a:solidFill>
                <a:latin typeface="Calibri" panose="020F0502020204030204"/>
              </a:rPr>
              <a:t>Pis</a:t>
            </a:r>
            <a:r>
              <a:rPr lang="en-US" sz="2200" dirty="0">
                <a:solidFill>
                  <a:prstClr val="white"/>
                </a:solidFill>
                <a:latin typeface="Calibri" panose="020F0502020204030204"/>
              </a:rPr>
              <a:t> if you plan to use the water vapor results, which will be included in the final data exchange with a description of the inlet difficulties.</a:t>
            </a:r>
          </a:p>
          <a:p>
            <a:pPr marR="0" lvl="0" algn="l" defTabSz="457200" rtl="0" eaLnBrk="1" fontAlgn="auto" latinLnBrk="0" hangingPunct="1">
              <a:lnSpc>
                <a:spcPct val="100000"/>
              </a:lnSpc>
              <a:spcBef>
                <a:spcPts val="0"/>
              </a:spcBef>
              <a:spcAft>
                <a:spcPts val="0"/>
              </a:spcAft>
              <a:buClrTx/>
              <a:buSzTx/>
              <a:tabLst/>
              <a:defRPr/>
            </a:pPr>
            <a:endParaRPr kumimoji="0" lang="en-US" sz="2200" b="0" i="0" u="none" strike="noStrike" kern="1200" cap="none" spc="0" normalizeH="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67933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5673</TotalTime>
  <Words>884</Words>
  <Application>Microsoft Office PowerPoint</Application>
  <PresentationFormat>On-screen Show (4:3)</PresentationFormat>
  <Paragraphs>78</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Colorado at Boulder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darin toohey</dc:creator>
  <cp:lastModifiedBy>Darin W Toohey</cp:lastModifiedBy>
  <cp:revision>35</cp:revision>
  <dcterms:created xsi:type="dcterms:W3CDTF">2020-07-24T18:04:33Z</dcterms:created>
  <dcterms:modified xsi:type="dcterms:W3CDTF">2021-09-24T22:01:03Z</dcterms:modified>
</cp:coreProperties>
</file>