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1" r:id="rId4"/>
    <p:sldId id="275" r:id="rId5"/>
    <p:sldId id="272" r:id="rId6"/>
    <p:sldId id="256" r:id="rId7"/>
    <p:sldId id="273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dal Salazar" initials="" lastIdx="1" clrIdx="0"/>
  <p:cmAuthor id="2" name="Scott Braun" initials="" lastIdx="1" clrIdx="1"/>
  <p:cmAuthor id="3" name="Lynn A McMurdie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>
        <p:scale>
          <a:sx n="173" d="100"/>
          <a:sy n="173" d="100"/>
        </p:scale>
        <p:origin x="-40" y="-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22:10:23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8027,'0'0'0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22:10:25.3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8027,'0'0'0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DC9F7-75C4-D742-9425-D747718D1F2F}" type="datetimeFigureOut">
              <a:rPr lang="en-US" smtClean="0"/>
              <a:t>9/24/21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E7D27-5C5F-E946-A4EE-7C258D4B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C524D-FF9D-9A4D-A9DC-7F8E9EC80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25E4C-1B00-924E-8215-FAAAFD8B2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E182E-7A3D-5D46-BA31-2FAE9EB0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3F3B-6228-1E40-ABFE-1BCDFBFE743B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C3891-8B70-2941-9BE4-A9D59D7A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E9C87-D4E2-C146-9FDF-8DC4B01E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E92A-4326-C340-B936-A4992FFC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0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D8278-7017-B24A-B48D-4E8062CC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67C39-0CAF-C940-B3C3-91C23B2AE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F5F24-8D3E-6643-B58D-6C275451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3F3B-6228-1E40-ABFE-1BCDFBFE743B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AD432-1D19-E944-80E4-62A94F27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3FFA6-05A4-E349-AED5-08098E6C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E92A-4326-C340-B936-A4992FFC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5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2D9C8-D418-A943-B3C9-67B45DAAC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897A1-5994-FE43-A5B0-482E25289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19505-F74E-CF4C-82F6-A3456166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3F3B-6228-1E40-ABFE-1BCDFBFE743B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783FF-3954-0F40-B8F2-CA35D0D0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E4DF3-1F81-EA48-B5A7-FDCD3691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E92A-4326-C340-B936-A4992FFC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6C45-03DD-9A43-B0A8-613D8930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F5E38-F953-0744-9305-223FE1DB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2DFD-E502-D648-A2E8-284922EB4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3F3B-6228-1E40-ABFE-1BCDFBFE743B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727E3-42CC-C541-821D-D7F7E8D0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135FF-7398-B048-B50A-6E956164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E92A-4326-C340-B936-A4992FFC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1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A9233-83B1-964A-BE94-D5A4201D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18D42-AB65-E045-B36E-9028DDE0D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86F51-E7D2-9045-9484-1497F6EF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3F3B-6228-1E40-ABFE-1BCDFBFE743B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946B6-3827-124A-A820-730CE57E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AA63E-B953-294A-B6AC-DE57C6F5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E92A-4326-C340-B936-A4992FFC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485E-8520-144D-B444-D8B0983A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90E42-7803-7642-A6BC-21B46D3F3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90A0E-BAD7-134B-8FC0-04985787C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A095A-A046-EB4B-8FAE-24559A55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3F3B-6228-1E40-ABFE-1BCDFBFE743B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8085D-DBE5-9245-A64B-B411FE14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31746-A799-664F-B456-A1331078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E92A-4326-C340-B936-A4992FFC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7AB2-6CBC-E442-8D80-1C0040E6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03402-FF92-4445-819E-5B16F038E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22077-CE05-254E-95E2-26B779450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18A04-881A-9844-B99A-19B31A917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74C3D-5BFA-9D46-BE01-EC370EAFE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25982F-A0E1-FC49-BFA9-A3BA1F5C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3F3B-6228-1E40-ABFE-1BCDFBFE743B}" type="datetimeFigureOut">
              <a:rPr lang="en-US" smtClean="0"/>
              <a:t>9/24/21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DACE8-ECDE-4443-9F5D-61F8AD2E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95A7F7-9B85-7D47-88DE-5FEEF6C0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E92A-4326-C340-B936-A4992FFC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1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CA56-014A-B14F-8DFA-623945F3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ED185-57CB-8048-9E36-33581325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3F3B-6228-1E40-ABFE-1BCDFBFE743B}" type="datetimeFigureOut">
              <a:rPr lang="en-US" smtClean="0"/>
              <a:t>9/24/21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48923-B94E-F04D-BC6E-5605DF31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AD377-D8DA-634C-AD0A-B5D3596F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E92A-4326-C340-B936-A4992FFC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9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AF5F71-65B9-5842-B908-EA316FDF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3F3B-6228-1E40-ABFE-1BCDFBFE743B}" type="datetimeFigureOut">
              <a:rPr lang="en-US" smtClean="0"/>
              <a:t>9/24/21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7FE18-7103-0F49-90A9-38FB3E3D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86A5A-EA3D-3C40-BE3F-4F1E001B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E92A-4326-C340-B936-A4992FFC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4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2E5D9-7BBE-B745-8C1C-4E3AE410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A2CCB-3DE0-3341-A92A-F3A6118E2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C5EE9-CAD9-AD42-B3DE-26E562187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68BF8-6814-074E-8EC3-3CF93890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3F3B-6228-1E40-ABFE-1BCDFBFE743B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77CD0-B16C-3C40-8D42-0BE8785F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5718B-4292-CE43-90EB-206AC055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E92A-4326-C340-B936-A4992FFC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8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585E-70FE-044A-9C48-3F16AF45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3629A5-67D6-8E45-BB6C-DDB50A874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D8F22-9A8C-A84E-9403-74EE467AA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0D939-0E64-8944-B0C4-26F57597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3F3B-6228-1E40-ABFE-1BCDFBFE743B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42DDB-83D7-4343-A45B-F6C5613E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65EA7-E326-CE45-97F1-7997AB58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E92A-4326-C340-B936-A4992FFC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5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16B38-B081-7640-A3F8-22410AEC5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EDCD6-97C2-8042-AF6D-324A96EEC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A01F3-B94C-A34E-A9D0-4657D2E56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3F3B-6228-1E40-ABFE-1BCDFBFE743B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60877-0D9B-6945-9699-051C0221E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4A52A-A2DB-CE4A-9A7C-48B887A5E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E92A-4326-C340-B936-A4992FFC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9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383D-3C79-3640-9947-4044BBB66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92794"/>
          </a:xfrm>
        </p:spPr>
        <p:txBody>
          <a:bodyPr>
            <a:normAutofit/>
          </a:bodyPr>
          <a:lstStyle/>
          <a:p>
            <a:r>
              <a:rPr lang="en-US" sz="4800" dirty="0"/>
              <a:t>Goddard IMPACTS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7A745-6517-8146-8574-E0B11AD93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663" y="1321566"/>
            <a:ext cx="9144000" cy="505868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Mei Han, Scott Braun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Study microphysical properties, including the mass-weighted mean diameter (</a:t>
            </a:r>
            <a:r>
              <a:rPr lang="en-US" i="1" dirty="0"/>
              <a:t>D</a:t>
            </a:r>
            <a:r>
              <a:rPr lang="en-US" i="1" baseline="-25000" dirty="0"/>
              <a:t>m</a:t>
            </a:r>
            <a:r>
              <a:rPr lang="en-US" dirty="0"/>
              <a:t>), using the GPM, aircraft radars and in-situ observations.</a:t>
            </a:r>
            <a:r>
              <a:rPr lang="en-US" dirty="0">
                <a:solidFill>
                  <a:srgbClr val="FF0000"/>
                </a:solidFill>
              </a:rPr>
              <a:t>(1 Feb)</a:t>
            </a:r>
          </a:p>
          <a:p>
            <a:pPr algn="l"/>
            <a:r>
              <a:rPr lang="en-US" dirty="0"/>
              <a:t>Gerald Heymsfield et al.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Kinematic &amp; dynamic processes associated with snow bands </a:t>
            </a:r>
            <a:r>
              <a:rPr lang="en-US" dirty="0">
                <a:solidFill>
                  <a:srgbClr val="FF0000"/>
                </a:solidFill>
              </a:rPr>
              <a:t>(5 Feb)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Elevated convection </a:t>
            </a:r>
            <a:r>
              <a:rPr lang="en-US" dirty="0">
                <a:solidFill>
                  <a:srgbClr val="FF0000"/>
                </a:solidFill>
              </a:rPr>
              <a:t>(25 January)</a:t>
            </a: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Physics of banded structures in extratropical systems </a:t>
            </a:r>
            <a:r>
              <a:rPr lang="en-US" dirty="0">
                <a:solidFill>
                  <a:srgbClr val="FF0000"/>
                </a:solidFill>
              </a:rPr>
              <a:t>(1  Feb)</a:t>
            </a:r>
          </a:p>
          <a:p>
            <a:pPr algn="l"/>
            <a:r>
              <a:rPr lang="en-US" dirty="0"/>
              <a:t>Mircea </a:t>
            </a:r>
            <a:r>
              <a:rPr lang="en-US" dirty="0" err="1"/>
              <a:t>Grecu</a:t>
            </a:r>
            <a:r>
              <a:rPr lang="en-US" dirty="0"/>
              <a:t> et al.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Retrieval of snow properties from radar measurements </a:t>
            </a:r>
            <a:r>
              <a:rPr lang="en-US" dirty="0">
                <a:solidFill>
                  <a:srgbClr val="FF0000"/>
                </a:solidFill>
              </a:rPr>
              <a:t>(multiple cases)</a:t>
            </a:r>
            <a:endParaRPr lang="en-US" dirty="0"/>
          </a:p>
          <a:p>
            <a:pPr algn="l"/>
            <a:r>
              <a:rPr lang="en-US" dirty="0"/>
              <a:t>Stephen Nicholls, John </a:t>
            </a:r>
            <a:r>
              <a:rPr lang="en-US" dirty="0" err="1"/>
              <a:t>Yorks</a:t>
            </a:r>
            <a:r>
              <a:rPr lang="en-US" dirty="0"/>
              <a:t>, et al. </a:t>
            </a:r>
            <a:r>
              <a:rPr lang="en-US" dirty="0">
                <a:solidFill>
                  <a:srgbClr val="FF0000"/>
                </a:solidFill>
              </a:rPr>
              <a:t>(7 Feb)</a:t>
            </a: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Combined lidar/radar retrieval and model investigation of the microphysical characteristics of IMPACTS winter storms </a:t>
            </a:r>
            <a:r>
              <a:rPr lang="en-US" dirty="0">
                <a:solidFill>
                  <a:srgbClr val="FF0000"/>
                </a:solidFill>
              </a:rPr>
              <a:t>(25 Jan, 5 Feb, 7 Feb, 25 Feb, 27 Feb)</a:t>
            </a:r>
          </a:p>
          <a:p>
            <a:pPr algn="l"/>
            <a:r>
              <a:rPr lang="en-US" dirty="0"/>
              <a:t>Ian Adams et al.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CoSMIR</a:t>
            </a:r>
            <a:r>
              <a:rPr lang="en-US" dirty="0"/>
              <a:t> science – understanding snow polarization signatures. </a:t>
            </a:r>
            <a:r>
              <a:rPr lang="en-US" dirty="0">
                <a:solidFill>
                  <a:srgbClr val="FF0000"/>
                </a:solidFill>
              </a:rPr>
              <a:t>(multiple cases)</a:t>
            </a: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Ice particle shape/orientation, SLC, etc. 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/>
              <a:t>Rob </a:t>
            </a:r>
            <a:r>
              <a:rPr lang="en-US" dirty="0" err="1"/>
              <a:t>Schrom</a:t>
            </a:r>
            <a:r>
              <a:rPr lang="en-US" dirty="0"/>
              <a:t> et al.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Flexible retrieval of snow properties from radar measurements </a:t>
            </a:r>
            <a:r>
              <a:rPr lang="en-US" dirty="0">
                <a:solidFill>
                  <a:srgbClr val="FF0000"/>
                </a:solidFill>
              </a:rPr>
              <a:t>(multiple cases)</a:t>
            </a:r>
          </a:p>
          <a:p>
            <a:pPr algn="l"/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9177008-4FFC-6F48-AD16-F52EEBC58847}"/>
                  </a:ext>
                </a:extLst>
              </p14:cNvPr>
              <p14:cNvContentPartPr/>
              <p14:nvPr/>
            </p14:nvContentPartPr>
            <p14:xfrm>
              <a:off x="5342657" y="5294643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9177008-4FFC-6F48-AD16-F52EEBC588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7537" y="5279523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A1E0713-48BA-B149-B83A-4DE619DAEB02}"/>
                  </a:ext>
                </a:extLst>
              </p14:cNvPr>
              <p14:cNvContentPartPr/>
              <p14:nvPr/>
            </p14:nvContentPartPr>
            <p14:xfrm>
              <a:off x="5427257" y="536268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A1E0713-48BA-B149-B83A-4DE619DAE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2137" y="5347563"/>
                <a:ext cx="3096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54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9B39761-4B89-3149-891E-0AB52A8FE9E0}"/>
              </a:ext>
            </a:extLst>
          </p:cNvPr>
          <p:cNvGrpSpPr/>
          <p:nvPr/>
        </p:nvGrpSpPr>
        <p:grpSpPr>
          <a:xfrm>
            <a:off x="6591785" y="2483683"/>
            <a:ext cx="2926080" cy="2095451"/>
            <a:chOff x="6591785" y="2483683"/>
            <a:chExt cx="2926080" cy="209545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B624C6-4BEF-874C-954A-F02F9044DF91}"/>
                </a:ext>
              </a:extLst>
            </p:cNvPr>
            <p:cNvGrpSpPr/>
            <p:nvPr/>
          </p:nvGrpSpPr>
          <p:grpSpPr>
            <a:xfrm>
              <a:off x="6591785" y="2483683"/>
              <a:ext cx="2926080" cy="2095451"/>
              <a:chOff x="6591785" y="2483683"/>
              <a:chExt cx="2926080" cy="209545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352409F-E3D0-A349-A103-7AC93B7D48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609" t="6250" r="9116"/>
              <a:stretch/>
            </p:blipFill>
            <p:spPr>
              <a:xfrm>
                <a:off x="6591785" y="2483683"/>
                <a:ext cx="2926080" cy="2095451"/>
              </a:xfrm>
              <a:prstGeom prst="rect">
                <a:avLst/>
              </a:prstGeom>
            </p:spPr>
          </p:pic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947A175-A085-2C4A-BD3F-B36C661883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9067" y="3552190"/>
                <a:ext cx="886968" cy="0"/>
              </a:xfrm>
              <a:prstGeom prst="line">
                <a:avLst/>
              </a:prstGeom>
              <a:ln w="9525">
                <a:solidFill>
                  <a:srgbClr val="FF40FF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F28835-74AC-6C4B-9EE9-6EB29F724887}"/>
                </a:ext>
              </a:extLst>
            </p:cNvPr>
            <p:cNvSpPr txBox="1"/>
            <p:nvPr/>
          </p:nvSpPr>
          <p:spPr>
            <a:xfrm>
              <a:off x="6832304" y="2597945"/>
              <a:ext cx="983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HIWRAP Ku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99B8F3A-5D2A-914C-B406-0D46489F1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689" y="4678599"/>
            <a:ext cx="6427152" cy="21423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9952F2-509D-FC4C-B0F7-E462A5AEDD9A}"/>
              </a:ext>
            </a:extLst>
          </p:cNvPr>
          <p:cNvSpPr txBox="1"/>
          <p:nvPr/>
        </p:nvSpPr>
        <p:spPr>
          <a:xfrm>
            <a:off x="7072196" y="4896827"/>
            <a:ext cx="3849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HVPS3 diameters vs CORRA (i.e. 2BCMB) MS and NS Dm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1088F9-CC2E-234F-B819-822C864B58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58" t="10283"/>
          <a:stretch/>
        </p:blipFill>
        <p:spPr>
          <a:xfrm>
            <a:off x="4066014" y="4839511"/>
            <a:ext cx="3162989" cy="20509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007FBC-543D-C446-8588-02B93476A4F4}"/>
              </a:ext>
            </a:extLst>
          </p:cNvPr>
          <p:cNvSpPr txBox="1"/>
          <p:nvPr/>
        </p:nvSpPr>
        <p:spPr>
          <a:xfrm>
            <a:off x="4244725" y="4901781"/>
            <a:ext cx="157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GPM CORRA MS Dm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949E06-6C09-634F-8CE6-0BB40DBAD4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98" t="4874" r="18772" b="5743"/>
          <a:stretch/>
        </p:blipFill>
        <p:spPr>
          <a:xfrm>
            <a:off x="6692228" y="15623"/>
            <a:ext cx="2428336" cy="228849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10C3B1D-69E9-3A40-831B-EAB35314CA7E}"/>
              </a:ext>
            </a:extLst>
          </p:cNvPr>
          <p:cNvGrpSpPr/>
          <p:nvPr/>
        </p:nvGrpSpPr>
        <p:grpSpPr>
          <a:xfrm>
            <a:off x="9549275" y="2316489"/>
            <a:ext cx="2461070" cy="2286000"/>
            <a:chOff x="9549275" y="2316489"/>
            <a:chExt cx="2461070" cy="2286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75F0F6-2538-0A45-8917-36210FBC7F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047" r="24181"/>
            <a:stretch/>
          </p:blipFill>
          <p:spPr>
            <a:xfrm>
              <a:off x="9549275" y="2316489"/>
              <a:ext cx="2461070" cy="2286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D471B8-A6DE-F249-A611-5BF6DE86D8F6}"/>
                </a:ext>
              </a:extLst>
            </p:cNvPr>
            <p:cNvSpPr txBox="1"/>
            <p:nvPr/>
          </p:nvSpPr>
          <p:spPr>
            <a:xfrm>
              <a:off x="9801609" y="2590256"/>
              <a:ext cx="685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DPR Ku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FD6C49B-FF63-4E46-AE05-E488D2B3BE0E}"/>
              </a:ext>
            </a:extLst>
          </p:cNvPr>
          <p:cNvSpPr txBox="1"/>
          <p:nvPr/>
        </p:nvSpPr>
        <p:spPr>
          <a:xfrm>
            <a:off x="6968286" y="194354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GOES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0BB636F-D27E-4340-BDEA-046783469432}"/>
              </a:ext>
            </a:extLst>
          </p:cNvPr>
          <p:cNvSpPr txBox="1">
            <a:spLocks/>
          </p:cNvSpPr>
          <p:nvPr/>
        </p:nvSpPr>
        <p:spPr bwMode="black">
          <a:xfrm>
            <a:off x="72738" y="63628"/>
            <a:ext cx="6502824" cy="116249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Comparison of microphysical properties for the IMPACTS 2020 Feb 1st case with aircraft and GPM data and MERRA-2 reanalysis</a:t>
            </a:r>
            <a:br>
              <a:rPr lang="en-US" sz="2000" dirty="0"/>
            </a:br>
            <a:endParaRPr lang="en-US" sz="2000" dirty="0"/>
          </a:p>
          <a:p>
            <a:r>
              <a:rPr lang="en-US" sz="4800" dirty="0"/>
              <a:t>Mei Han</a:t>
            </a:r>
            <a:r>
              <a:rPr lang="en-US" sz="4800" baseline="30000" dirty="0"/>
              <a:t>1,2</a:t>
            </a:r>
            <a:r>
              <a:rPr lang="en-US" sz="4800" dirty="0"/>
              <a:t> and Scott Braun</a:t>
            </a:r>
            <a:r>
              <a:rPr lang="en-US" sz="4800" baseline="30000" dirty="0"/>
              <a:t>2</a:t>
            </a:r>
            <a:br>
              <a:rPr lang="en-US" sz="5600" baseline="30000" dirty="0"/>
            </a:br>
            <a:endParaRPr lang="en-US" sz="5600" baseline="30000" dirty="0"/>
          </a:p>
          <a:p>
            <a:r>
              <a:rPr lang="en-US" sz="4400" baseline="30000" dirty="0"/>
              <a:t>1,GESTAR, Morgan State University, 2, mesoscale atmospheric processes laboratory, NASA Goddard space Flight Center</a:t>
            </a:r>
            <a:br>
              <a:rPr lang="en-US" sz="4400" baseline="30000" dirty="0"/>
            </a:br>
            <a:r>
              <a:rPr lang="en-US" sz="4400" baseline="30000" dirty="0"/>
              <a:t>(September 28, 2021, IMPACTS science Team meeting)</a:t>
            </a:r>
            <a:endParaRPr lang="en-US" sz="44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8E4D5FF-046B-9E49-8572-824A4163D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4552" y="1340737"/>
            <a:ext cx="6427151" cy="924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Purpose – </a:t>
            </a:r>
            <a:r>
              <a:rPr lang="en-US" sz="1400" dirty="0"/>
              <a:t>study microphysical properties, including the mass-weighted mean diameter (</a:t>
            </a:r>
            <a:r>
              <a:rPr lang="en-US" sz="1400" i="1" dirty="0"/>
              <a:t>D</a:t>
            </a:r>
            <a:r>
              <a:rPr lang="en-US" sz="1400" i="1" baseline="-25000" dirty="0"/>
              <a:t>m</a:t>
            </a:r>
            <a:r>
              <a:rPr lang="en-US" sz="1400" dirty="0"/>
              <a:t>), using the GPM, aircraft radars and in-situ observations.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E3C8601-E0CC-4D47-8C71-1913BD2EB2AA}"/>
              </a:ext>
            </a:extLst>
          </p:cNvPr>
          <p:cNvSpPr txBox="1">
            <a:spLocks/>
          </p:cNvSpPr>
          <p:nvPr/>
        </p:nvSpPr>
        <p:spPr>
          <a:xfrm>
            <a:off x="-83802" y="1903753"/>
            <a:ext cx="6790978" cy="3159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Analysis:</a:t>
            </a:r>
          </a:p>
          <a:p>
            <a:pPr lvl="1">
              <a:buFont typeface="Wingdings" pitchFamily="2" charset="2"/>
              <a:buChar char="§"/>
            </a:pPr>
            <a:r>
              <a:rPr lang="en-US" sz="1100" dirty="0"/>
              <a:t>A 21-minutes long ER-2 and a 11-minutes long P-3 flight legs were closely along a fixed DPR incident angle.</a:t>
            </a:r>
          </a:p>
          <a:p>
            <a:pPr lvl="1">
              <a:buFont typeface="Wingdings" pitchFamily="2" charset="2"/>
              <a:buChar char="§"/>
            </a:pPr>
            <a:r>
              <a:rPr lang="en-US" sz="1100" dirty="0"/>
              <a:t>GOES ABI radiance shows fine-scale streaks of cloud feature, corresponding to higher reflectivity regions in the GPM radar swath.</a:t>
            </a:r>
          </a:p>
          <a:p>
            <a:pPr lvl="1">
              <a:buFont typeface="Wingdings" pitchFamily="2" charset="2"/>
              <a:buChar char="§"/>
            </a:pPr>
            <a:r>
              <a:rPr lang="en-US" sz="1100" dirty="0"/>
              <a:t>MERRA-2 analysis shows updraft along a sloped frontal zone in the region of cloud and precipitation.</a:t>
            </a:r>
          </a:p>
          <a:p>
            <a:pPr lvl="1">
              <a:buFont typeface="Wingdings" pitchFamily="2" charset="2"/>
              <a:buChar char="§"/>
            </a:pPr>
            <a:r>
              <a:rPr lang="en-US" sz="1100" dirty="0"/>
              <a:t>Generating cells in the HIWRAP Ku and DPR Ku </a:t>
            </a:r>
            <a:r>
              <a:rPr lang="en-US" sz="1100" dirty="0" err="1"/>
              <a:t>Z</a:t>
            </a:r>
            <a:r>
              <a:rPr lang="en-US" sz="1100" baseline="-25000" dirty="0" err="1"/>
              <a:t>m</a:t>
            </a:r>
            <a:r>
              <a:rPr lang="en-US" sz="1100" dirty="0"/>
              <a:t> reflectivities appear similar</a:t>
            </a:r>
          </a:p>
          <a:p>
            <a:pPr lvl="1">
              <a:buFont typeface="Wingdings" pitchFamily="2" charset="2"/>
              <a:buChar char="§"/>
            </a:pPr>
            <a:r>
              <a:rPr lang="en-US" sz="1100" dirty="0"/>
              <a:t>The P-3 flight leg went across 2-3 generating cells near a height of 5260 m – coincident with 8 DPR pixels (for the retrieved D</a:t>
            </a:r>
            <a:r>
              <a:rPr lang="en-US" sz="1100" baseline="-25000" dirty="0"/>
              <a:t>m</a:t>
            </a:r>
            <a:r>
              <a:rPr lang="en-US" sz="1100" dirty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1100" dirty="0"/>
              <a:t>The HVPS3 D</a:t>
            </a:r>
            <a:r>
              <a:rPr lang="en-US" sz="1100" baseline="-25000" dirty="0"/>
              <a:t>m </a:t>
            </a:r>
            <a:r>
              <a:rPr lang="en-US" sz="1100" dirty="0"/>
              <a:t>(based on liquid equivalent diameter of solid particles) calculated with two m-D relationships are close to each other (gray and black lines)</a:t>
            </a:r>
          </a:p>
          <a:p>
            <a:pPr lvl="1">
              <a:buFont typeface="Wingdings" pitchFamily="2" charset="2"/>
              <a:buChar char="§"/>
            </a:pPr>
            <a:r>
              <a:rPr lang="en-US" sz="1100" dirty="0"/>
              <a:t>The GPM CORRA retrieved D</a:t>
            </a:r>
            <a:r>
              <a:rPr lang="en-US" sz="1100" baseline="-25000" dirty="0"/>
              <a:t>m</a:t>
            </a:r>
            <a:r>
              <a:rPr lang="en-US" sz="1100" dirty="0"/>
              <a:t> with both Ku and Ka (MS, black dots) or with Ku only (NS, open blue dots) is somewhat larger than the HVPS3-derived.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6330E2F-5CDE-6744-B054-F6C5A1866BDC}"/>
              </a:ext>
            </a:extLst>
          </p:cNvPr>
          <p:cNvGrpSpPr/>
          <p:nvPr/>
        </p:nvGrpSpPr>
        <p:grpSpPr>
          <a:xfrm>
            <a:off x="8997018" y="42846"/>
            <a:ext cx="3118649" cy="2319013"/>
            <a:chOff x="8997018" y="42846"/>
            <a:chExt cx="3118649" cy="23190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716C4F6-667B-404B-86D6-0431EB393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600" t="7857" r="12000" b="5857"/>
            <a:stretch/>
          </p:blipFill>
          <p:spPr>
            <a:xfrm>
              <a:off x="8997018" y="42846"/>
              <a:ext cx="3118649" cy="2286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C20760-FADE-1F4C-A874-3A1671DA6186}"/>
                </a:ext>
              </a:extLst>
            </p:cNvPr>
            <p:cNvSpPr txBox="1"/>
            <p:nvPr/>
          </p:nvSpPr>
          <p:spPr>
            <a:xfrm>
              <a:off x="9309967" y="173400"/>
              <a:ext cx="8402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MERRA-2 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FBC69D1-9BAE-5849-BB0E-0E2D40719BB2}"/>
                </a:ext>
              </a:extLst>
            </p:cNvPr>
            <p:cNvGrpSpPr/>
            <p:nvPr/>
          </p:nvGrpSpPr>
          <p:grpSpPr>
            <a:xfrm>
              <a:off x="9691449" y="2146415"/>
              <a:ext cx="1454826" cy="215444"/>
              <a:chOff x="9691449" y="2146415"/>
              <a:chExt cx="1454826" cy="215444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982F047-7A44-CD46-927F-B37C4063C03C}"/>
                  </a:ext>
                </a:extLst>
              </p:cNvPr>
              <p:cNvCxnSpPr/>
              <p:nvPr/>
            </p:nvCxnSpPr>
            <p:spPr>
              <a:xfrm>
                <a:off x="10186155" y="2254828"/>
                <a:ext cx="96012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D2F333-D6CC-194E-9CCF-D39C01AC4ECE}"/>
                  </a:ext>
                </a:extLst>
              </p:cNvPr>
              <p:cNvSpPr txBox="1"/>
              <p:nvPr/>
            </p:nvSpPr>
            <p:spPr>
              <a:xfrm>
                <a:off x="9691449" y="2146415"/>
                <a:ext cx="52770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ER-2 leg</a:t>
                </a:r>
              </a:p>
            </p:txBody>
          </p:sp>
        </p:grp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9F984328-E566-1945-AE1C-3ECFAE88AAD4}"/>
              </a:ext>
            </a:extLst>
          </p:cNvPr>
          <p:cNvSpPr/>
          <p:nvPr/>
        </p:nvSpPr>
        <p:spPr>
          <a:xfrm>
            <a:off x="-64552" y="5032011"/>
            <a:ext cx="4184149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Summary: </a:t>
            </a:r>
          </a:p>
          <a:p>
            <a:pPr marL="400050" lvl="1" indent="-1714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study is our first attempt to understand the microphysical properties of the frontal precipitation and generating cells in the Feb 1st case.</a:t>
            </a:r>
          </a:p>
          <a:p>
            <a:pPr marL="400050" lvl="1" indent="-1714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Preliminary analysis shows a reasonable comparison between the CORRA retrieved D</a:t>
            </a:r>
            <a:r>
              <a:rPr lang="en-US" sz="11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the HVPS3 derived value</a:t>
            </a:r>
          </a:p>
          <a:p>
            <a:pPr marL="400050" lvl="1" indent="-1714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Future work includes comparison of the HIWRAP retrievals and more aircraft data.  We may consider other cases and in-depth modeling analysis. </a:t>
            </a:r>
          </a:p>
        </p:txBody>
      </p:sp>
    </p:spTree>
    <p:extLst>
      <p:ext uri="{BB962C8B-B14F-4D97-AF65-F5344CB8AC3E}">
        <p14:creationId xmlns:p14="http://schemas.microsoft.com/office/powerpoint/2010/main" val="315632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852" y="131045"/>
            <a:ext cx="8902296" cy="634838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A Study of the Kinematic and Dynamic Processes associated with Mesoscale </a:t>
            </a:r>
            <a:r>
              <a:rPr lang="en-US" sz="2000" dirty="0" err="1"/>
              <a:t>Snowbands</a:t>
            </a:r>
            <a:r>
              <a:rPr lang="en-US" sz="2000" dirty="0"/>
              <a:t> in a Midwest United States Snowstorm on 5 February 2020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2651" y="677142"/>
            <a:ext cx="33958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Charles N.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Helms</a:t>
            </a:r>
            <a:r>
              <a:rPr lang="en-US" sz="1050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a,b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 and Gerald M.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Heymsfield</a:t>
            </a:r>
            <a:r>
              <a:rPr lang="en-US" sz="1050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en-US" sz="1050" dirty="0"/>
          </a:p>
        </p:txBody>
      </p:sp>
      <p:sp>
        <p:nvSpPr>
          <p:cNvPr id="5" name="Rectangle 4"/>
          <p:cNvSpPr/>
          <p:nvPr/>
        </p:nvSpPr>
        <p:spPr>
          <a:xfrm>
            <a:off x="5359239" y="677141"/>
            <a:ext cx="46801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aseline="30000" dirty="0" err="1"/>
              <a:t>a</a:t>
            </a:r>
            <a:r>
              <a:rPr lang="en-US" sz="1050" dirty="0" err="1"/>
              <a:t>NASA</a:t>
            </a:r>
            <a:r>
              <a:rPr lang="en-US" sz="1050" dirty="0"/>
              <a:t> Goddard Space Flight Center, </a:t>
            </a:r>
            <a:r>
              <a:rPr lang="en-US" sz="1050" baseline="30000" dirty="0" err="1"/>
              <a:t>b</a:t>
            </a:r>
            <a:r>
              <a:rPr lang="en-US" sz="1050" dirty="0" err="1"/>
              <a:t>NASA</a:t>
            </a:r>
            <a:r>
              <a:rPr lang="en-US" sz="1050" dirty="0"/>
              <a:t> Postdoctoral Program (USRA)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23894" y="966818"/>
            <a:ext cx="7915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843554" y="1119700"/>
            <a:ext cx="3732717" cy="3328533"/>
            <a:chOff x="5256344" y="1078931"/>
            <a:chExt cx="3732717" cy="33285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9" t="1926" b="1776"/>
            <a:stretch/>
          </p:blipFill>
          <p:spPr>
            <a:xfrm>
              <a:off x="5256344" y="1078931"/>
              <a:ext cx="3732717" cy="33285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Oval 10"/>
            <p:cNvSpPr/>
            <p:nvPr/>
          </p:nvSpPr>
          <p:spPr>
            <a:xfrm>
              <a:off x="7073681" y="3725547"/>
              <a:ext cx="302674" cy="28829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073681" y="2142341"/>
              <a:ext cx="302674" cy="28829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44853" y="1039622"/>
            <a:ext cx="5011727" cy="3526555"/>
            <a:chOff x="120852" y="1039621"/>
            <a:chExt cx="5011727" cy="35265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" t="6006" r="5181" b="3482"/>
            <a:stretch/>
          </p:blipFill>
          <p:spPr>
            <a:xfrm>
              <a:off x="120852" y="1039621"/>
              <a:ext cx="5011727" cy="35265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Oval 9"/>
            <p:cNvSpPr/>
            <p:nvPr/>
          </p:nvSpPr>
          <p:spPr>
            <a:xfrm>
              <a:off x="3095565" y="2063707"/>
              <a:ext cx="739674" cy="28829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148780" y="3810002"/>
              <a:ext cx="295092" cy="28829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663424" y="3896392"/>
              <a:ext cx="1220171" cy="1281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579943" y="4120623"/>
              <a:ext cx="1114365" cy="1426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095999" y="4739442"/>
            <a:ext cx="4125158" cy="19088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Early Results</a:t>
            </a:r>
          </a:p>
          <a:p>
            <a:r>
              <a:rPr lang="en-US" dirty="0"/>
              <a:t>Reflectivity features tilt </a:t>
            </a:r>
            <a:r>
              <a:rPr lang="en-US" dirty="0" err="1"/>
              <a:t>downshear</a:t>
            </a:r>
            <a:r>
              <a:rPr lang="en-US" dirty="0"/>
              <a:t> with height: precipitation trailing a generating cell?</a:t>
            </a:r>
          </a:p>
          <a:p>
            <a:r>
              <a:rPr lang="en-US" dirty="0"/>
              <a:t>K-H instability not supported by Richardson number calculation, but model may be smoothing out the thermodynamics</a:t>
            </a:r>
          </a:p>
          <a:p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982681" y="4739442"/>
            <a:ext cx="4113319" cy="2040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Goal:</a:t>
            </a:r>
          </a:p>
          <a:p>
            <a:r>
              <a:rPr lang="en-US" dirty="0"/>
              <a:t>Examine the processes responsible for maintaining mesoscale </a:t>
            </a:r>
            <a:r>
              <a:rPr lang="en-US" dirty="0" err="1"/>
              <a:t>snowbands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Method:</a:t>
            </a:r>
          </a:p>
          <a:p>
            <a:r>
              <a:rPr lang="en-US" dirty="0"/>
              <a:t>Combine EXRAD radar data (reflectivity, Doppler, VAD winds) with in-situ observations and models</a:t>
            </a:r>
          </a:p>
        </p:txBody>
      </p:sp>
    </p:spTree>
    <p:extLst>
      <p:ext uri="{BB962C8B-B14F-4D97-AF65-F5344CB8AC3E}">
        <p14:creationId xmlns:p14="http://schemas.microsoft.com/office/powerpoint/2010/main" val="406854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712F-C806-834B-A6DC-A7B3417C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</a:t>
            </a:r>
          </a:p>
        </p:txBody>
      </p:sp>
      <p:pic>
        <p:nvPicPr>
          <p:cNvPr id="4" name="Picture 3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0011BF78-1E39-554E-9DFA-599B17CD4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59" y="1648766"/>
            <a:ext cx="3745282" cy="1869123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1ACCE9AD-E1C5-9C4C-BF34-15C8FBF70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12859" y="192532"/>
            <a:ext cx="17611618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8" tIns="42200" rIns="84398" bIns="42200" anchorCtr="1"/>
          <a:lstStyle>
            <a:lvl1pPr algn="l" defTabSz="842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2275" algn="l" defTabSz="842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42963" algn="l" defTabSz="842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65238" algn="l" defTabSz="842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9100" algn="l" defTabSz="842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46300" defTabSz="842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03500" defTabSz="842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60700" defTabSz="842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17900" defTabSz="842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800" dirty="0">
                <a:solidFill>
                  <a:srgbClr val="0070C0"/>
                </a:solidFill>
                <a:latin typeface="+mj-lt"/>
              </a:rPr>
              <a:t>Frontal Convection 25 January 2020</a:t>
            </a:r>
          </a:p>
          <a:p>
            <a:pPr algn="ctr"/>
            <a:r>
              <a:rPr lang="en-US" altLang="en-US" dirty="0"/>
              <a:t>G. Heymsfield, C. Helms, S. </a:t>
            </a:r>
            <a:r>
              <a:rPr lang="en-US" altLang="en-US" dirty="0" err="1"/>
              <a:t>Guimond</a:t>
            </a:r>
            <a:r>
              <a:rPr lang="en-US" altLang="en-US" dirty="0"/>
              <a:t>, A. Heymsfield, and A. </a:t>
            </a:r>
            <a:r>
              <a:rPr lang="en-US" altLang="en-US" dirty="0" err="1"/>
              <a:t>Bansemer</a:t>
            </a:r>
            <a:endParaRPr lang="en-US" altLang="en-US" baseline="30000" dirty="0"/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2DC2D-C1A3-F442-8560-53ACEEA0160F}"/>
              </a:ext>
            </a:extLst>
          </p:cNvPr>
          <p:cNvSpPr txBox="1"/>
          <p:nvPr/>
        </p:nvSpPr>
        <p:spPr>
          <a:xfrm>
            <a:off x="278486" y="3558121"/>
            <a:ext cx="5880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of mission was over warm occlusion but early part of flight was over warm front.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Characterize the weak &amp; strong elevated convection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Vertical motions &amp; horizontal winds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Origins of convection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Microphysics in convection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BAAF0C-2F6E-4A46-89F3-D960709E0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43" y="1389197"/>
            <a:ext cx="5692343" cy="2744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D646B7-651F-134C-A94A-39DAB0B01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560" y="4003772"/>
            <a:ext cx="5558301" cy="26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6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F2F3405-41DE-8D4C-A1A0-8B79C24BC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672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29C3DA-CE66-A84D-8886-EDA18A43E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5" r="13333"/>
          <a:stretch/>
        </p:blipFill>
        <p:spPr>
          <a:xfrm>
            <a:off x="7232178" y="4150143"/>
            <a:ext cx="3352800" cy="2721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888233-319D-6A44-9E11-6E4351999F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4396" r="15999" b="6000"/>
          <a:stretch/>
        </p:blipFill>
        <p:spPr>
          <a:xfrm>
            <a:off x="7422678" y="1133802"/>
            <a:ext cx="2971800" cy="30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4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755268-31A6-B84A-985A-D4EBC4BC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CoSMIR</a:t>
            </a:r>
            <a:r>
              <a:rPr lang="en-US" dirty="0"/>
              <a:t> Science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4A018B-5856-6847-B04E-2141A1902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07440"/>
            <a:ext cx="5817059" cy="5069523"/>
          </a:xfrm>
        </p:spPr>
        <p:txBody>
          <a:bodyPr/>
          <a:lstStyle/>
          <a:p>
            <a:r>
              <a:rPr lang="en-US" dirty="0"/>
              <a:t>Implemented AI/ML retrievals</a:t>
            </a:r>
          </a:p>
          <a:p>
            <a:pPr lvl="1"/>
            <a:r>
              <a:rPr lang="en-US" dirty="0"/>
              <a:t>Quantile Regression Neural Networks</a:t>
            </a:r>
          </a:p>
          <a:p>
            <a:pPr lvl="1"/>
            <a:r>
              <a:rPr lang="en-US" dirty="0"/>
              <a:t>Address sparseness issues of GPROF-like Bayesian retrievals</a:t>
            </a:r>
          </a:p>
          <a:p>
            <a:pPr lvl="1"/>
            <a:r>
              <a:rPr lang="en-US" dirty="0"/>
              <a:t>Integrated and profile quantities</a:t>
            </a:r>
          </a:p>
          <a:p>
            <a:pPr lvl="1"/>
            <a:r>
              <a:rPr lang="en-US" dirty="0"/>
              <a:t>Observational and model training sets give consistent results</a:t>
            </a:r>
          </a:p>
          <a:p>
            <a:r>
              <a:rPr lang="en-US" dirty="0"/>
              <a:t>Investigating relationship between storm structure and polarization</a:t>
            </a:r>
          </a:p>
          <a:p>
            <a:pPr lvl="1"/>
            <a:r>
              <a:rPr lang="en-US" dirty="0"/>
              <a:t>166-GHz Tbs sensitive to altitudes with dendrite growth and aggregation</a:t>
            </a:r>
          </a:p>
          <a:p>
            <a:pPr lvl="1"/>
            <a:r>
              <a:rPr lang="en-US" dirty="0"/>
              <a:t>See poster: </a:t>
            </a:r>
            <a:r>
              <a:rPr lang="en-US"/>
              <a:t>Adams, day </a:t>
            </a:r>
            <a:r>
              <a:rPr lang="en-US" dirty="0"/>
              <a:t>1, number 4,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4F847-5808-2442-877C-7873C501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279" y="1208031"/>
            <a:ext cx="5683321" cy="4724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549F42-032F-5047-BD80-13E4A7F21982}"/>
              </a:ext>
            </a:extLst>
          </p:cNvPr>
          <p:cNvSpPr txBox="1"/>
          <p:nvPr/>
        </p:nvSpPr>
        <p:spPr>
          <a:xfrm>
            <a:off x="9756603" y="5932533"/>
            <a:ext cx="228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credit: Joe Munchak</a:t>
            </a:r>
          </a:p>
        </p:txBody>
      </p:sp>
    </p:spTree>
    <p:extLst>
      <p:ext uri="{BB962C8B-B14F-4D97-AF65-F5344CB8AC3E}">
        <p14:creationId xmlns:p14="http://schemas.microsoft.com/office/powerpoint/2010/main" val="37009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74EDFA-52C4-CB43-94E4-7BA940A03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644"/>
            <a:ext cx="7701087" cy="4623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64C88-BB29-7745-8E1C-77A027FF868A}"/>
              </a:ext>
            </a:extLst>
          </p:cNvPr>
          <p:cNvSpPr txBox="1"/>
          <p:nvPr/>
        </p:nvSpPr>
        <p:spPr>
          <a:xfrm>
            <a:off x="7161087" y="1240549"/>
            <a:ext cx="49315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Munchak et al. (2021) retrieval of snow microphysical properties from radar measurements (example with ICE-POP data).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Compares favorably with PIP-derived physical properties during heavier snowfall (e.g., snow-water-equivalent shown in figure).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Flexibility in retrieval with different measurement platforms (e.g., airborne, ground-based, multi-frequency, dual-pol).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radar forward model simulations from </a:t>
            </a:r>
            <a:r>
              <a:rPr lang="en-US" dirty="0" err="1"/>
              <a:t>OpenSSP</a:t>
            </a:r>
            <a:r>
              <a:rPr lang="en-US" dirty="0"/>
              <a:t> (</a:t>
            </a:r>
            <a:r>
              <a:rPr lang="en-US" dirty="0" err="1"/>
              <a:t>Kuo</a:t>
            </a:r>
            <a:r>
              <a:rPr lang="en-US" dirty="0"/>
              <a:t> et al. 2016) oriented particles.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to use complementary ER2 radar measurements and/or D3R data to supplement IMPACTS analysis.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3C512-E48A-284D-83E7-27DC4F3F9CAD}"/>
              </a:ext>
            </a:extLst>
          </p:cNvPr>
          <p:cNvSpPr txBox="1"/>
          <p:nvPr/>
        </p:nvSpPr>
        <p:spPr>
          <a:xfrm>
            <a:off x="2460494" y="5829733"/>
            <a:ext cx="224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Munchak et al. (2021)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7EA345-6659-2548-AE5D-76142050B264}"/>
              </a:ext>
            </a:extLst>
          </p:cNvPr>
          <p:cNvSpPr txBox="1"/>
          <p:nvPr/>
        </p:nvSpPr>
        <p:spPr>
          <a:xfrm>
            <a:off x="1643865" y="491040"/>
            <a:ext cx="9311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Flexible retrieval of snow properties from radar measurements</a:t>
            </a:r>
          </a:p>
        </p:txBody>
      </p:sp>
    </p:spTree>
    <p:extLst>
      <p:ext uri="{BB962C8B-B14F-4D97-AF65-F5344CB8AC3E}">
        <p14:creationId xmlns:p14="http://schemas.microsoft.com/office/powerpoint/2010/main" val="164777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4D40-BAE0-5041-9CC3-ECF25A3A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55263-4A42-7643-8F34-4628FEE76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67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850</Words>
  <Application>Microsoft Macintosh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Goddard IMPACTS Science</vt:lpstr>
      <vt:lpstr>PowerPoint Presentation</vt:lpstr>
      <vt:lpstr>A Study of the Kinematic and Dynamic Processes associated with Mesoscale Snowbands in a Midwest United States Snowstorm on 5 February 2020</vt:lpstr>
      <vt:lpstr>                  </vt:lpstr>
      <vt:lpstr>PowerPoint Presentation</vt:lpstr>
      <vt:lpstr>CoSMIR Science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Heymsfield, Gerald M. (GSFC-6120)</dc:creator>
  <cp:lastModifiedBy>Heymsfield, Gerald M. (GSFC-6120)</cp:lastModifiedBy>
  <cp:revision>7</cp:revision>
  <dcterms:created xsi:type="dcterms:W3CDTF">2021-09-22T18:47:17Z</dcterms:created>
  <dcterms:modified xsi:type="dcterms:W3CDTF">2021-09-24T15:15:13Z</dcterms:modified>
</cp:coreProperties>
</file>