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5"/>
    <p:restoredTop sz="94618"/>
  </p:normalViewPr>
  <p:slideViewPr>
    <p:cSldViewPr snapToGrid="0" snapToObjects="1">
      <p:cViewPr varScale="1">
        <p:scale>
          <a:sx n="132" d="100"/>
          <a:sy n="132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FF20D-8E2E-214B-BD74-9C779B43754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57346-C6E8-4A4A-8A96-2B01186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2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61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7007-DBE7-754A-874B-CC81A6176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84258-83CD-D142-AD90-AE6B3A946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3A28-9CF1-ED4A-9565-7BA6231F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7A372-6E6B-5E41-AEFD-E7677D75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055FB-0503-5745-A038-ABA9161F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3937-CDC7-124C-BE4B-1DAE0281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BE4E9-5A67-7949-A4DD-489F6F7B4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1E4F-743C-0F41-B15B-B683B12D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836F-BD3D-D845-B177-0D66BAE4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98B1-D185-B543-B0A1-E6580088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5027C-55FB-464E-9107-CF963EA2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72EDB-B7A6-5841-A183-32DE42495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2C12B-81ED-A842-9AB9-28B0A447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E7D71-23A8-9C4E-93A0-4FD39E74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1B74-84C6-6241-BD0D-FC833C6F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and Content">
  <p:cSld name="5_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8"/>
          <p:cNvSpPr/>
          <p:nvPr/>
        </p:nvSpPr>
        <p:spPr>
          <a:xfrm>
            <a:off x="0" y="-19393"/>
            <a:ext cx="12192000" cy="6887665"/>
          </a:xfrm>
          <a:prstGeom prst="rect">
            <a:avLst/>
          </a:prstGeom>
          <a:gradFill>
            <a:gsLst>
              <a:gs pos="0">
                <a:srgbClr val="255B74"/>
              </a:gs>
              <a:gs pos="25000">
                <a:srgbClr val="255B74"/>
              </a:gs>
              <a:gs pos="91000">
                <a:srgbClr val="C3873A"/>
              </a:gs>
              <a:gs pos="100000">
                <a:srgbClr val="C3873A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Google Shape;16;p28"/>
          <p:cNvGrpSpPr/>
          <p:nvPr/>
        </p:nvGrpSpPr>
        <p:grpSpPr>
          <a:xfrm>
            <a:off x="517664" y="-19393"/>
            <a:ext cx="4628149" cy="6890327"/>
            <a:chOff x="3308351" y="2370138"/>
            <a:chExt cx="2760662" cy="4110037"/>
          </a:xfrm>
        </p:grpSpPr>
        <p:sp>
          <p:nvSpPr>
            <p:cNvPr id="17" name="Google Shape;17;p28"/>
            <p:cNvSpPr/>
            <p:nvPr/>
          </p:nvSpPr>
          <p:spPr>
            <a:xfrm>
              <a:off x="4494213" y="2370138"/>
              <a:ext cx="1574800" cy="3676650"/>
            </a:xfrm>
            <a:custGeom>
              <a:avLst/>
              <a:gdLst/>
              <a:ahLst/>
              <a:cxnLst/>
              <a:rect l="l" t="t" r="r" b="b"/>
              <a:pathLst>
                <a:path w="828" h="1936" extrusionOk="0">
                  <a:moveTo>
                    <a:pt x="239" y="1416"/>
                  </a:moveTo>
                  <a:cubicBezTo>
                    <a:pt x="273" y="1728"/>
                    <a:pt x="387" y="1936"/>
                    <a:pt x="387" y="1936"/>
                  </a:cubicBezTo>
                  <a:cubicBezTo>
                    <a:pt x="271" y="1756"/>
                    <a:pt x="186" y="1583"/>
                    <a:pt x="127" y="1417"/>
                  </a:cubicBezTo>
                  <a:lnTo>
                    <a:pt x="239" y="1416"/>
                  </a:lnTo>
                  <a:close/>
                  <a:moveTo>
                    <a:pt x="273" y="883"/>
                  </a:moveTo>
                  <a:cubicBezTo>
                    <a:pt x="342" y="603"/>
                    <a:pt x="503" y="296"/>
                    <a:pt x="828" y="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82" y="241"/>
                    <a:pt x="0" y="540"/>
                    <a:pt x="18" y="883"/>
                  </a:cubicBezTo>
                  <a:lnTo>
                    <a:pt x="273" y="883"/>
                  </a:lnTo>
                  <a:close/>
                </a:path>
              </a:pathLst>
            </a:custGeom>
            <a:gradFill>
              <a:gsLst>
                <a:gs pos="0">
                  <a:srgbClr val="8ACCEC"/>
                </a:gs>
                <a:gs pos="100000">
                  <a:srgbClr val="6BB7E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8"/>
            <p:cNvSpPr/>
            <p:nvPr/>
          </p:nvSpPr>
          <p:spPr>
            <a:xfrm>
              <a:off x="3343276" y="5254625"/>
              <a:ext cx="542925" cy="1223962"/>
            </a:xfrm>
            <a:custGeom>
              <a:avLst/>
              <a:gdLst/>
              <a:ahLst/>
              <a:cxnLst/>
              <a:rect l="l" t="t" r="r" b="b"/>
              <a:pathLst>
                <a:path w="286" h="645" extrusionOk="0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BD5E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8"/>
            <p:cNvSpPr/>
            <p:nvPr/>
          </p:nvSpPr>
          <p:spPr>
            <a:xfrm>
              <a:off x="3308351" y="2376488"/>
              <a:ext cx="2270125" cy="4103687"/>
            </a:xfrm>
            <a:custGeom>
              <a:avLst/>
              <a:gdLst/>
              <a:ahLst/>
              <a:cxnLst/>
              <a:rect l="l" t="t" r="r" b="b"/>
              <a:pathLst>
                <a:path w="1193" h="2162" extrusionOk="0">
                  <a:moveTo>
                    <a:pt x="32" y="1413"/>
                  </a:moveTo>
                  <a:cubicBezTo>
                    <a:pt x="79" y="1653"/>
                    <a:pt x="178" y="1910"/>
                    <a:pt x="361" y="2161"/>
                  </a:cubicBezTo>
                  <a:cubicBezTo>
                    <a:pt x="362" y="2162"/>
                    <a:pt x="1193" y="2161"/>
                    <a:pt x="1193" y="2161"/>
                  </a:cubicBezTo>
                  <a:cubicBezTo>
                    <a:pt x="1113" y="2085"/>
                    <a:pt x="1034" y="2000"/>
                    <a:pt x="955" y="1903"/>
                  </a:cubicBezTo>
                  <a:cubicBezTo>
                    <a:pt x="955" y="1903"/>
                    <a:pt x="812" y="1718"/>
                    <a:pt x="704" y="1413"/>
                  </a:cubicBezTo>
                  <a:lnTo>
                    <a:pt x="32" y="1413"/>
                  </a:lnTo>
                  <a:close/>
                  <a:moveTo>
                    <a:pt x="0" y="879"/>
                  </a:moveTo>
                  <a:cubicBezTo>
                    <a:pt x="25" y="534"/>
                    <a:pt x="126" y="299"/>
                    <a:pt x="126" y="299"/>
                  </a:cubicBezTo>
                  <a:cubicBezTo>
                    <a:pt x="173" y="190"/>
                    <a:pt x="220" y="94"/>
                    <a:pt x="275" y="0"/>
                  </a:cubicBezTo>
                  <a:cubicBezTo>
                    <a:pt x="725" y="0"/>
                    <a:pt x="725" y="0"/>
                    <a:pt x="725" y="0"/>
                  </a:cubicBezTo>
                  <a:cubicBezTo>
                    <a:pt x="599" y="319"/>
                    <a:pt x="569" y="617"/>
                    <a:pt x="590" y="879"/>
                  </a:cubicBezTo>
                  <a:lnTo>
                    <a:pt x="0" y="879"/>
                  </a:lnTo>
                  <a:close/>
                </a:path>
              </a:pathLst>
            </a:custGeom>
            <a:gradFill>
              <a:gsLst>
                <a:gs pos="0">
                  <a:srgbClr val="9FDCF2"/>
                </a:gs>
                <a:gs pos="85000">
                  <a:srgbClr val="52B3D9"/>
                </a:gs>
                <a:gs pos="100000">
                  <a:srgbClr val="52B3D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28"/>
          <p:cNvSpPr/>
          <p:nvPr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952500" y="1104144"/>
            <a:ext cx="1039368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body" idx="1"/>
          </p:nvPr>
        </p:nvSpPr>
        <p:spPr>
          <a:xfrm>
            <a:off x="952500" y="2271860"/>
            <a:ext cx="10619923" cy="162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5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D7A3-A80C-2E4D-9F2A-C4E9BD62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B3A2-5BEF-9B4A-96CA-92980403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19210-C197-BB46-A866-10D8825C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5536-EB00-AD42-86AC-684C38FB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D03BA-BF1A-6C48-8B6C-33FAF11B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FCEB-7B16-FB4D-83B0-28C9AFD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73C7-4BE9-F246-B6C4-9920F404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ED62-46FE-5B4F-9492-B9E226BE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C472-CED8-FC42-A883-EFBFDA21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86A38-A941-5545-AFA8-C71D7269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8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0897-085E-244F-A327-43932890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A310-7111-9D4D-9208-C2117A933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346E8-9926-A74B-9BB1-AC26E7334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664E7-5009-2A46-B926-75EB79C0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06E9B-2235-FC49-84B2-32287DCF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ABA33-0856-DC4F-BB6D-4B124B24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27FB-CF62-0449-9558-49051EE4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6A69D-3A0D-F84C-B71D-AEF113696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9B6F6-8158-7140-A233-576B6F843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7422C-4689-484B-8F6E-0311107F3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CBADD-12FE-A046-9C9F-57FC78973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3D2D8-DFD0-A64B-BA52-832E049B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36057-0210-3B42-AC12-1CF8F955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7EABC-A7F3-5F43-8B0C-78EC7A42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0AAA-5614-A443-9562-F3E69C79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95331-57ED-B448-9B10-1B822E23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281A5-8A20-C543-BF05-9ABF3917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A5859-3121-9E4A-90D8-CA00451D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82D32-7030-6C41-BF06-1DF496D0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1D0F3-1E97-1C42-9D1B-6B1317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C3DA9-BCF0-BA4E-85E5-28823851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52D9-F87A-9348-B6D3-2A747201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405C-81EF-5644-A0EE-66488824C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2CD93-6214-514E-9D7B-56A571310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F97B4-7319-E44E-9D54-92BE7946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A318-9F57-754D-9C72-FEC7C14F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5EF16-893A-CB41-9FB1-6F030AFF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CD81-E31F-5C42-B50D-008152B4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6528C-3C45-E648-B05E-C630587B4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E620E-DABB-794B-B3F9-293D6551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72318-7652-174D-9C83-429A7141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53C2E-E2BC-B24C-AB8D-BB3AE6A9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7565-0A8B-BA4C-81B8-F307C83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297A48-6477-D54A-AF07-7E021F34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208EB-63E3-F746-89C2-C4F3ABEE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F0B4-779D-A441-AE3D-2A65EB84C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840-1AD5-6D40-B60C-808617A59E21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7E53B-E158-4848-86B8-42FC8283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089B-A914-1B4C-93F0-A8DFA5AEA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>
            <a:off x="10390683" y="5651368"/>
            <a:ext cx="184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1193975" y="203200"/>
            <a:ext cx="9844500" cy="183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rgbClr val="244D60"/>
              </a:buClr>
              <a:buSzPts val="3200"/>
            </a:pPr>
            <a:r>
              <a:rPr lang="en-US" sz="3000" b="1" dirty="0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Jeong–</a:t>
            </a:r>
            <a:r>
              <a:rPr lang="en-US" sz="3000" b="1" dirty="0">
                <a:solidFill>
                  <a:srgbClr val="244D60"/>
                </a:solidFill>
                <a:latin typeface="Arial Narrow"/>
                <a:cs typeface="Arial Narrow"/>
              </a:rPr>
              <a:t>Spectral aerosol properties (330–800 nm) from SMART–s</a:t>
            </a:r>
            <a:endParaRPr lang="en-US" sz="3000" b="1" dirty="0">
              <a:solidFill>
                <a:srgbClr val="244D60"/>
              </a:solidFill>
              <a:latin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Ukkyo Jeong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, University of Maryland / ESSIC (and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SMARTLabs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of NASA / GSFC)</a:t>
            </a:r>
            <a:b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-US" sz="18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Si-Chee Tsay, NASA / GSFC, and </a:t>
            </a:r>
            <a:r>
              <a:rPr lang="en-US" sz="1800" b="1" u="none" strike="noStrike" cap="none" dirty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many collaborators (Pandora, AERONET, RCL, NIER, ...)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endParaRPr sz="4400" b="1" i="0" u="none" strike="noStrike" cap="none" dirty="0">
              <a:solidFill>
                <a:srgbClr val="244D6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" name="Google Shape;151;p1"/>
          <p:cNvCxnSpPr/>
          <p:nvPr/>
        </p:nvCxnSpPr>
        <p:spPr>
          <a:xfrm flipH="1">
            <a:off x="403782" y="1464954"/>
            <a:ext cx="11430256" cy="21214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229590-6CCA-5E42-83A7-E8168A61A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5879" y="251912"/>
            <a:ext cx="1169511" cy="1169511"/>
          </a:xfrm>
          <a:prstGeom prst="rect">
            <a:avLst/>
          </a:prstGeom>
        </p:spPr>
      </p:pic>
      <p:sp>
        <p:nvSpPr>
          <p:cNvPr id="15" name="Google Shape;156;p1">
            <a:extLst>
              <a:ext uri="{FF2B5EF4-FFF2-40B4-BE49-F238E27FC236}">
                <a16:creationId xmlns:a16="http://schemas.microsoft.com/office/drawing/2014/main" id="{BB094AD9-AC8D-9B40-8FA3-CC1939FA91B1}"/>
              </a:ext>
            </a:extLst>
          </p:cNvPr>
          <p:cNvSpPr txBox="1"/>
          <p:nvPr/>
        </p:nvSpPr>
        <p:spPr>
          <a:xfrm>
            <a:off x="4996611" y="1598581"/>
            <a:ext cx="7158779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7030A0"/>
                </a:solidFill>
                <a:latin typeface="Arial Narrow"/>
                <a:cs typeface="Arial Narrow"/>
              </a:rPr>
              <a:t>Full title: High spectral-resolution of aerosol optical properties from 330 to 800 nm retrieved from extended-range Pandora (SMART–s: Spectral Measurements for Atmospheric Radiative Transfer–spectroradiometer) for ancillary information of trace gas algorithms</a:t>
            </a:r>
          </a:p>
          <a:p>
            <a:pPr>
              <a:buClr>
                <a:srgbClr val="000000"/>
              </a:buClr>
              <a:buSzPts val="1600"/>
            </a:pPr>
            <a:endParaRPr lang="en-US" sz="1000" b="1" dirty="0">
              <a:solidFill>
                <a:schemeClr val="accent1"/>
              </a:solidFill>
              <a:latin typeface="Arial Narrow"/>
              <a:cs typeface="Arial Narrow"/>
              <a:sym typeface="Arial Narrow"/>
            </a:endParaRPr>
          </a:p>
          <a:p>
            <a:pPr>
              <a:buClr>
                <a:srgbClr val="000000"/>
              </a:buClr>
              <a:buSzPts val="1600"/>
            </a:pPr>
            <a:r>
              <a:rPr lang="en-US" sz="2000" b="1" dirty="0">
                <a:solidFill>
                  <a:schemeClr val="accent1"/>
                </a:solidFill>
                <a:latin typeface="Arial Narrow"/>
                <a:cs typeface="Arial Narrow"/>
                <a:sym typeface="Arial Narrow"/>
              </a:rPr>
              <a:t>Radiometric calibration</a:t>
            </a:r>
          </a:p>
          <a:p>
            <a:pPr>
              <a:buClr>
                <a:srgbClr val="000000"/>
              </a:buClr>
              <a:buSzPts val="1600"/>
            </a:pPr>
            <a:r>
              <a:rPr lang="en-US" sz="1500" dirty="0">
                <a:latin typeface="Arial Narrow"/>
                <a:cs typeface="Arial Narrow"/>
                <a:sym typeface="Arial Narrow"/>
              </a:rPr>
              <a:t>Combination of laboratory calibration (at RCL of NASA/GSFC), Langley calibration, and reference solar spectrum</a:t>
            </a:r>
          </a:p>
          <a:p>
            <a:pPr>
              <a:buClr>
                <a:srgbClr val="000000"/>
              </a:buClr>
              <a:buSzPts val="1600"/>
            </a:pPr>
            <a:endParaRPr lang="en-US" sz="1000" b="1" dirty="0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buClr>
                <a:srgbClr val="000000"/>
              </a:buClr>
              <a:buSzPts val="1600"/>
            </a:pPr>
            <a:r>
              <a:rPr lang="en-US" sz="2000" b="1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Inversion algorithm</a:t>
            </a:r>
          </a:p>
          <a:p>
            <a:pPr>
              <a:buClr>
                <a:srgbClr val="000000"/>
              </a:buClr>
              <a:buSzPts val="1600"/>
            </a:pPr>
            <a:r>
              <a:rPr lang="en-US" sz="1500" dirty="0">
                <a:latin typeface="Arial Narrow"/>
                <a:cs typeface="Arial Narrow"/>
                <a:sym typeface="Arial Narrow"/>
              </a:rPr>
              <a:t>Optimal-estimation based scheme provides: Aerosol size, complex refractive index, single scattering albedo, aerosol optical depth with averaging kernel and solution error of each retrieval</a:t>
            </a:r>
          </a:p>
          <a:p>
            <a:pPr>
              <a:buClr>
                <a:srgbClr val="000000"/>
              </a:buClr>
              <a:buSzPts val="1600"/>
            </a:pPr>
            <a:endParaRPr lang="en-US" sz="1000" b="1" dirty="0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buClr>
                <a:srgbClr val="000000"/>
              </a:buClr>
              <a:buSzPts val="1600"/>
            </a:pPr>
            <a:r>
              <a:rPr lang="en-US" sz="2000" b="1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Field studies including comparison/validation efforts</a:t>
            </a:r>
          </a:p>
          <a:p>
            <a:pPr>
              <a:buClr>
                <a:srgbClr val="000000"/>
              </a:buClr>
              <a:buSzPts val="1600"/>
            </a:pPr>
            <a:r>
              <a:rPr lang="en-US" sz="15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Biomass-burning aerosols at Fang (Thailand), Urban background aerosols over NASA/GSFC (USA),</a:t>
            </a:r>
          </a:p>
          <a:p>
            <a:pPr>
              <a:buClr>
                <a:srgbClr val="000000"/>
              </a:buClr>
              <a:buSzPts val="1600"/>
            </a:pPr>
            <a:r>
              <a:rPr lang="en-US" sz="15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Mixed aerosols over Seosan (Korea) </a:t>
            </a:r>
          </a:p>
          <a:p>
            <a:pPr>
              <a:buClr>
                <a:srgbClr val="000000"/>
              </a:buClr>
              <a:buSzPts val="1600"/>
            </a:pPr>
            <a:endParaRPr lang="en-US" sz="1000" b="1" i="0" strike="noStrike" cap="none" dirty="0">
              <a:solidFill>
                <a:schemeClr val="accen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buClr>
                <a:srgbClr val="000000"/>
              </a:buClr>
              <a:buSzPts val="1600"/>
            </a:pPr>
            <a:r>
              <a:rPr lang="en-US" sz="2000" b="1" i="0" strike="noStrike" cap="none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Future plan</a:t>
            </a:r>
            <a:r>
              <a:rPr lang="en-US" sz="2000" b="1" dirty="0">
                <a:solidFill>
                  <a:schemeClr val="accent1"/>
                </a:solidFill>
                <a:latin typeface="Arial Narrow"/>
                <a:ea typeface="Arial Narrow"/>
                <a:cs typeface="Arial Narrow"/>
                <a:sym typeface="Arial Narrow"/>
              </a:rPr>
              <a:t>s/applications</a:t>
            </a:r>
          </a:p>
          <a:p>
            <a:pPr algn="r">
              <a:buClr>
                <a:srgbClr val="000000"/>
              </a:buClr>
              <a:buSzPts val="1600"/>
            </a:pPr>
            <a:endParaRPr lang="en-US" sz="15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algn="r">
              <a:buClr>
                <a:srgbClr val="000000"/>
              </a:buClr>
              <a:buSzPts val="1600"/>
            </a:pPr>
            <a:r>
              <a:rPr lang="en-US" sz="1500" b="1" dirty="0">
                <a:latin typeface="Arial Narrow"/>
                <a:ea typeface="Arial Narrow"/>
                <a:cs typeface="Arial Narrow"/>
                <a:sym typeface="Arial Narrow"/>
              </a:rPr>
              <a:t>For more details and/or data contact</a:t>
            </a:r>
            <a:r>
              <a:rPr lang="en-US" sz="1500" b="1" dirty="0">
                <a:latin typeface="Arial Narrow"/>
                <a:cs typeface="Arial Narrow"/>
                <a:sym typeface="Arial Narrow"/>
              </a:rPr>
              <a:t>: </a:t>
            </a:r>
            <a:r>
              <a:rPr lang="en-US" sz="1500" b="1" dirty="0" err="1">
                <a:latin typeface="Arial Narrow"/>
                <a:cs typeface="Arial Narrow"/>
                <a:sym typeface="Arial Narrow"/>
              </a:rPr>
              <a:t>ukkyo.jeong@nasa.gov</a:t>
            </a:r>
            <a:r>
              <a:rPr lang="en-US" sz="1500" b="1" dirty="0">
                <a:latin typeface="Arial Narrow"/>
                <a:cs typeface="Arial Narrow"/>
                <a:sym typeface="Arial Narrow"/>
              </a:rPr>
              <a:t> </a:t>
            </a:r>
            <a:r>
              <a:rPr lang="en-US" sz="1500" b="1" dirty="0">
                <a:latin typeface="Arial Narrow"/>
                <a:ea typeface="Arial Narrow"/>
                <a:cs typeface="Arial Narrow"/>
                <a:sym typeface="Arial Narrow"/>
              </a:rPr>
              <a:t>or si-chee.tsay-1@nasa.gov</a:t>
            </a:r>
          </a:p>
        </p:txBody>
      </p:sp>
      <p:pic>
        <p:nvPicPr>
          <p:cNvPr id="3" name="Picture 2" descr="A person taking a selfie&#10;&#10;Description automatically generated">
            <a:extLst>
              <a:ext uri="{FF2B5EF4-FFF2-40B4-BE49-F238E27FC236}">
                <a16:creationId xmlns:a16="http://schemas.microsoft.com/office/drawing/2014/main" id="{FC4287D8-11A5-C148-BDBB-B1A6F7927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355" y="233982"/>
            <a:ext cx="966690" cy="1228690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47B8D5E2-ECAA-2342-BB76-2EF9F81BAC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224" y="1497238"/>
            <a:ext cx="4998835" cy="399666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CB7215-7668-1A4C-93BD-E6FB4604339D}"/>
              </a:ext>
            </a:extLst>
          </p:cNvPr>
          <p:cNvSpPr/>
          <p:nvPr/>
        </p:nvSpPr>
        <p:spPr>
          <a:xfrm>
            <a:off x="116542" y="5459711"/>
            <a:ext cx="472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Mean values of (a) spectral aerosol optical thickness (</a:t>
            </a:r>
            <a:r>
              <a:rPr lang="en-GB" sz="1200" dirty="0"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𝜏</a:t>
            </a:r>
            <a:r>
              <a:rPr lang="en-GB" sz="12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aer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and (b) Single-scattering albedo (</a:t>
            </a:r>
            <a:r>
              <a:rPr lang="en-GB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en-GB" sz="1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from SMART–s (blue) and AERONET (red) within SMART–s spectral range measured from 8 March to 2 May 2019 at Fang, Thailand: (Jeong et al., 2021, </a:t>
            </a:r>
            <a:r>
              <a:rPr lang="en-GB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under preparation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1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263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Mcfadden, Susan K. (ARC-SGG)[Bay Area Environmental Research Institute]</dc:creator>
  <cp:keywords/>
  <dc:description/>
  <cp:lastModifiedBy>Jeong, Ukkyo (GSFC-613.0)[UNIVERSITY OF MARYLAND]</cp:lastModifiedBy>
  <cp:revision>32</cp:revision>
  <dcterms:created xsi:type="dcterms:W3CDTF">2020-07-29T20:44:57Z</dcterms:created>
  <dcterms:modified xsi:type="dcterms:W3CDTF">2021-05-28T02:45:25Z</dcterms:modified>
  <cp:category/>
</cp:coreProperties>
</file>