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E36012-6514-4942-A167-7226C92DFA65}" v="1" dt="2021-05-25T16:46:52.7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13335-3DC7-1643-A0FE-BC5F80676D5A}" type="datetimeFigureOut">
              <a:rPr lang="en-US" smtClean="0"/>
              <a:t>5/25/21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E6974-14E4-9B47-9380-B6EBF84E8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6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561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965B2-255F-9640-9831-C975E99C6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534A50-E8CA-B946-AD84-A99F28A7C3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22F36-6E50-8746-A20B-F02C5547A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AAB5-9D2E-D54F-9EBC-502D30DFD7C1}" type="datetimeFigureOut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6DA2B-C54C-D84E-8E5F-381AA138A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C40B5-FA5A-8247-98DA-7B3B76AD9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F2AB-329C-954E-95B4-DE7B4BDDE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84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815-4738-9E4B-AC30-15C77791E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05F15D-BFEA-6342-A404-3BFB5B83D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CCFD0-F6C4-BC43-9132-96D1DC5C0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AAB5-9D2E-D54F-9EBC-502D30DFD7C1}" type="datetimeFigureOut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07E72-3B4B-504C-B9D0-45DEC44A2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980B1-4A96-2548-BF4C-3729E817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F2AB-329C-954E-95B4-DE7B4BDDE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96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BE37B3-07BA-AB43-8DB8-56D03E9B01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A71194-DC88-0C4A-BF02-E26B98C3DE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C0FCB-8CED-EE43-B61A-1A6D54233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AAB5-9D2E-D54F-9EBC-502D30DFD7C1}" type="datetimeFigureOut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4862B-8040-0248-8EC5-D1837D5F6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A8192-6BD3-184E-A2F5-6AD970C7F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F2AB-329C-954E-95B4-DE7B4BDDE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95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Title and Content">
  <p:cSld name="5_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9393"/>
            <a:ext cx="12192000" cy="6887665"/>
          </a:xfrm>
          <a:prstGeom prst="rect">
            <a:avLst/>
          </a:prstGeom>
          <a:gradFill>
            <a:gsLst>
              <a:gs pos="0">
                <a:srgbClr val="255B74"/>
              </a:gs>
              <a:gs pos="25000">
                <a:srgbClr val="255B74"/>
              </a:gs>
              <a:gs pos="91000">
                <a:srgbClr val="C3873A"/>
              </a:gs>
              <a:gs pos="100000">
                <a:srgbClr val="C3873A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16;p28"/>
          <p:cNvGrpSpPr/>
          <p:nvPr/>
        </p:nvGrpSpPr>
        <p:grpSpPr>
          <a:xfrm>
            <a:off x="517664" y="-19393"/>
            <a:ext cx="4628149" cy="6890327"/>
            <a:chOff x="3308351" y="2370138"/>
            <a:chExt cx="2760662" cy="4110037"/>
          </a:xfrm>
        </p:grpSpPr>
        <p:sp>
          <p:nvSpPr>
            <p:cNvPr id="17" name="Google Shape;17;p28"/>
            <p:cNvSpPr/>
            <p:nvPr/>
          </p:nvSpPr>
          <p:spPr>
            <a:xfrm>
              <a:off x="4494213" y="2370138"/>
              <a:ext cx="1574800" cy="3676650"/>
            </a:xfrm>
            <a:custGeom>
              <a:avLst/>
              <a:gdLst/>
              <a:ahLst/>
              <a:cxnLst/>
              <a:rect l="l" t="t" r="r" b="b"/>
              <a:pathLst>
                <a:path w="828" h="1936" extrusionOk="0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>
              <a:gsLst>
                <a:gs pos="0">
                  <a:srgbClr val="8ACCEC"/>
                </a:gs>
                <a:gs pos="100000">
                  <a:srgbClr val="6BB7E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8"/>
            <p:cNvSpPr/>
            <p:nvPr/>
          </p:nvSpPr>
          <p:spPr>
            <a:xfrm>
              <a:off x="3343276" y="5254625"/>
              <a:ext cx="542925" cy="1223962"/>
            </a:xfrm>
            <a:custGeom>
              <a:avLst/>
              <a:gdLst/>
              <a:ahLst/>
              <a:cxnLst/>
              <a:rect l="l" t="t" r="r" b="b"/>
              <a:pathLst>
                <a:path w="286" h="645" extrusionOk="0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8"/>
            <p:cNvSpPr/>
            <p:nvPr/>
          </p:nvSpPr>
          <p:spPr>
            <a:xfrm>
              <a:off x="3308351" y="2376488"/>
              <a:ext cx="2270125" cy="4103687"/>
            </a:xfrm>
            <a:custGeom>
              <a:avLst/>
              <a:gdLst/>
              <a:ahLst/>
              <a:cxnLst/>
              <a:rect l="l" t="t" r="r" b="b"/>
              <a:pathLst>
                <a:path w="1193" h="2162" extrusionOk="0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>
              <a:gsLst>
                <a:gs pos="0">
                  <a:srgbClr val="9FDCF2"/>
                </a:gs>
                <a:gs pos="85000">
                  <a:srgbClr val="52B3D9"/>
                </a:gs>
                <a:gs pos="100000">
                  <a:srgbClr val="52B3D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28"/>
          <p:cNvSpPr/>
          <p:nvPr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8"/>
          <p:cNvSpPr txBox="1">
            <a:spLocks noGrp="1"/>
          </p:cNvSpPr>
          <p:nvPr>
            <p:ph type="title"/>
          </p:nvPr>
        </p:nvSpPr>
        <p:spPr>
          <a:xfrm>
            <a:off x="952500" y="1104144"/>
            <a:ext cx="1039368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body" idx="1"/>
          </p:nvPr>
        </p:nvSpPr>
        <p:spPr>
          <a:xfrm>
            <a:off x="952500" y="2271860"/>
            <a:ext cx="10619923" cy="162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750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72063-21C3-9F43-83AF-13EE529CC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2D77A-9E35-424D-A0C8-C40414DF8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A24AF-9147-744A-8FD5-8DAB6BDB1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AAB5-9D2E-D54F-9EBC-502D30DFD7C1}" type="datetimeFigureOut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277C0-ED94-5A42-8F7E-0069ABCAE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FFCB3-3816-7243-A749-D0C468473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F2AB-329C-954E-95B4-DE7B4BDDE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4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81514-C1D6-6C41-BF81-979187646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8C8C8-A774-C441-A770-D723B411A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8A408-0021-9B4A-AEF5-65EEEE521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AAB5-9D2E-D54F-9EBC-502D30DFD7C1}" type="datetimeFigureOut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6E45F-17E8-034B-B1F3-2E26AED22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5AB4A-6D2C-544E-8E8D-A0CA9A89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F2AB-329C-954E-95B4-DE7B4BDDE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89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95CE5-BDD5-BB49-ADC3-3A6DD0FA2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70DD1-3E40-B842-86BA-809F5285C4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BBDA8-DEA5-1B40-BDE2-D7081F1FC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16A74-B288-F94B-8179-284AB506F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AAB5-9D2E-D54F-9EBC-502D30DFD7C1}" type="datetimeFigureOut">
              <a:rPr lang="en-US" smtClean="0"/>
              <a:t>5/25/21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84626F-BC4F-244D-9236-9D517FA84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18BD4F-23DC-794E-B55F-20B5048B8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F2AB-329C-954E-95B4-DE7B4BDDE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57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B80E4-5150-9046-A8CC-0522DCFEC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E8C08-C8A1-184B-9784-40B4AC75D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D0D46-C845-CE48-A706-BDA8ADE40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404B06-042A-5D48-9D18-47D96B530C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B1E7C7-E144-CF47-A7BE-AABBF97D0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6B42CB-5177-7646-8DC8-5DA150FD2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AAB5-9D2E-D54F-9EBC-502D30DFD7C1}" type="datetimeFigureOut">
              <a:rPr lang="en-US" smtClean="0"/>
              <a:t>5/25/21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82E224-5341-EE49-81BF-E25E521F7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F7457D-4A8F-7048-881D-005982047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F2AB-329C-954E-95B4-DE7B4BDDE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4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2B05A-34BB-814C-B3C8-04C7ED2A7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67DF7C-AFF7-E147-9E65-72EE0B97E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AAB5-9D2E-D54F-9EBC-502D30DFD7C1}" type="datetimeFigureOut">
              <a:rPr lang="en-US" smtClean="0"/>
              <a:t>5/25/21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D70E5B-6F19-314A-8FFE-4DC93D123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FE4D2-17EA-0C47-AE34-AD7A6A43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F2AB-329C-954E-95B4-DE7B4BDDE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4A36E9-A522-D044-94C1-AEA1F0BDD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AAB5-9D2E-D54F-9EBC-502D30DFD7C1}" type="datetimeFigureOut">
              <a:rPr lang="en-US" smtClean="0"/>
              <a:t>5/25/21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9EAF8B-FB04-9A45-B24A-A50AEF495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2F1700-BE7B-5A44-984A-196ECFA17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F2AB-329C-954E-95B4-DE7B4BDDE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50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9306E-D01C-3241-BFB3-714783AC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00EC9-3ABD-094A-B2FC-961D7F2AE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C73B7-566B-A243-8439-C0419E7879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717BB6-CD05-0E4C-9252-E0A66997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AAB5-9D2E-D54F-9EBC-502D30DFD7C1}" type="datetimeFigureOut">
              <a:rPr lang="en-US" smtClean="0"/>
              <a:t>5/25/21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7AB35-E743-8840-B3EE-80B9222F0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792EF-AF79-4441-8F5D-B2F42A368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F2AB-329C-954E-95B4-DE7B4BDDE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39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03149-D101-474B-89A4-56E43D38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4DD6D5-5696-B24D-AFFC-1B5B519145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24DACF-F714-FD48-8469-5E0D0528F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471AAB-C02E-FA4A-8319-99316B9B0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AAB5-9D2E-D54F-9EBC-502D30DFD7C1}" type="datetimeFigureOut">
              <a:rPr lang="en-US" smtClean="0"/>
              <a:t>5/25/21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1BD864-584E-8844-93CA-EAFAF422F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E13FF-0E2F-934C-8F6D-D0A41D71C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F2AB-329C-954E-95B4-DE7B4BDDE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51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9FB2E8-270A-514B-BA41-FB4A54A21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3DB7D8-CD8D-3849-8C2F-ECBC8A4CA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3B02E-7B51-1A49-AA8D-38469372E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1AAB5-9D2E-D54F-9EBC-502D30DFD7C1}" type="datetimeFigureOut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9641D-52D9-8147-B65B-DAC5D2D933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D7D41-8CC5-844B-886F-04066E1EE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8F2AB-329C-954E-95B4-DE7B4BDDE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"/>
          <p:cNvSpPr txBox="1"/>
          <p:nvPr/>
        </p:nvSpPr>
        <p:spPr>
          <a:xfrm>
            <a:off x="82666" y="267761"/>
            <a:ext cx="1188720" cy="1169511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Headshot of yourself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4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400" b="0" i="0" u="none" strike="noStrike" cap="none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400" b="0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8" name="Google Shape;148;p1"/>
          <p:cNvSpPr txBox="1"/>
          <p:nvPr/>
        </p:nvSpPr>
        <p:spPr>
          <a:xfrm>
            <a:off x="10390683" y="5651368"/>
            <a:ext cx="1846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"/>
          <p:cNvSpPr/>
          <p:nvPr/>
        </p:nvSpPr>
        <p:spPr>
          <a:xfrm>
            <a:off x="1193975" y="203200"/>
            <a:ext cx="9844500" cy="192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spcBef>
                <a:spcPts val="200"/>
              </a:spcBef>
              <a:buClr>
                <a:srgbClr val="000000"/>
              </a:buClr>
              <a:buSzPts val="1800"/>
            </a:pPr>
            <a:r>
              <a:rPr lang="en-US" b="1" dirty="0"/>
              <a:t>Can we recover surface spectral information in cloudy overcast conditions with (TEMPO) multi-spectral data when our eyes see only clouds?</a:t>
            </a:r>
          </a:p>
          <a:p>
            <a:pPr lvl="0" algn="ctr">
              <a:spcBef>
                <a:spcPts val="200"/>
              </a:spcBef>
              <a:buClr>
                <a:srgbClr val="000000"/>
              </a:buClr>
              <a:buSzPts val="1800"/>
            </a:pPr>
            <a:br>
              <a:rPr lang="en-US" sz="18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Joanna Joiner, Zachary Fasnacht, </a:t>
            </a:r>
            <a:r>
              <a:rPr lang="en-US" sz="16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Wenhan</a:t>
            </a: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 Qin, Yasuko Yoshida, Alexander </a:t>
            </a:r>
            <a:r>
              <a:rPr lang="en-US" sz="16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Vasilkov</a:t>
            </a: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, </a:t>
            </a:r>
            <a:r>
              <a:rPr lang="en-US" sz="16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Nickolay</a:t>
            </a: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16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Krotkov</a:t>
            </a: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, Can Li (</a:t>
            </a:r>
            <a:r>
              <a:rPr lang="en-US" sz="1600" dirty="0">
                <a:solidFill>
                  <a:srgbClr val="000000"/>
                </a:solidFill>
                <a:latin typeface="Arial Narrow" panose="020B0604020202020204" pitchFamily="34" charset="0"/>
                <a:ea typeface="Arial Narrow"/>
                <a:cs typeface="Arial Narrow" panose="020B0604020202020204" pitchFamily="34" charset="0"/>
                <a:sym typeface="Arial Narrow"/>
              </a:rPr>
              <a:t>NASA/GSFC)</a:t>
            </a:r>
            <a:endParaRPr lang="en-US" sz="1600" u="none" strike="noStrike" cap="none" dirty="0">
              <a:solidFill>
                <a:srgbClr val="000000"/>
              </a:solidFill>
              <a:latin typeface="Arial Narrow" panose="020B0604020202020204" pitchFamily="34" charset="0"/>
              <a:ea typeface="Arial Narrow"/>
              <a:cs typeface="Arial Narrow" panose="020B0604020202020204" pitchFamily="34" charset="0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Narrow"/>
              <a:buNone/>
            </a:pPr>
            <a:endParaRPr sz="4400" b="1" i="0" u="none" strike="noStrike" cap="none" dirty="0">
              <a:solidFill>
                <a:srgbClr val="244D6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151" name="Google Shape;151;p1"/>
          <p:cNvCxnSpPr/>
          <p:nvPr/>
        </p:nvCxnSpPr>
        <p:spPr>
          <a:xfrm flipH="1">
            <a:off x="403782" y="1464954"/>
            <a:ext cx="11430256" cy="21214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3229590-6CCA-5E42-83A7-E8168A61A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5879" y="251912"/>
            <a:ext cx="1169511" cy="1169511"/>
          </a:xfrm>
          <a:prstGeom prst="rect">
            <a:avLst/>
          </a:prstGeom>
        </p:spPr>
      </p:pic>
      <p:sp>
        <p:nvSpPr>
          <p:cNvPr id="13" name="Google Shape;156;p1">
            <a:extLst>
              <a:ext uri="{FF2B5EF4-FFF2-40B4-BE49-F238E27FC236}">
                <a16:creationId xmlns:a16="http://schemas.microsoft.com/office/drawing/2014/main" id="{78BEA23E-D114-3249-8C18-9411B4D3B8B9}"/>
              </a:ext>
            </a:extLst>
          </p:cNvPr>
          <p:cNvSpPr txBox="1"/>
          <p:nvPr/>
        </p:nvSpPr>
        <p:spPr>
          <a:xfrm>
            <a:off x="5192433" y="2874020"/>
            <a:ext cx="6768907" cy="34778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34340" lvl="1" indent="-342900"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If you want to find out more about how we did this, come to the poster. We should be able to do this with TEMPO. It is not magic; it is an approach with a basis in physics.</a:t>
            </a:r>
          </a:p>
          <a:p>
            <a:pPr marL="434340" lvl="1" indent="-342900"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Implementing such an approach should lead to very timely estimates of particularly surface-related parameters (both ocean and land) that could enhance spatial coverage for a range of TEMPO applications.</a:t>
            </a:r>
          </a:p>
          <a:p>
            <a:pPr marL="434340" lvl="1" indent="-342900"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Works very well for “atmospheric correction” in both cloudy and/or (absorbing) aerosol loaded conditions. </a:t>
            </a:r>
          </a:p>
          <a:p>
            <a:pPr marL="434340" lvl="1" indent="-342900"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Uncertainties in reconstructed data are also provided. </a:t>
            </a:r>
          </a:p>
          <a:p>
            <a:pPr marL="434340" lvl="1" indent="-342900"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Depends critically on quality of auxiliary collocated (MODIS) data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D8A92C-CB4A-094B-8A73-55E1BAB628AB}"/>
              </a:ext>
            </a:extLst>
          </p:cNvPr>
          <p:cNvSpPr/>
          <p:nvPr/>
        </p:nvSpPr>
        <p:spPr>
          <a:xfrm>
            <a:off x="5192434" y="1593901"/>
            <a:ext cx="6650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Left: Top: All sky RGB image from GOME-2 on 2 August 2018; Middle and bottom: RGB derived from MODIS MCD43 surface nadir- and BRDF-adjusted </a:t>
            </a:r>
            <a:r>
              <a:rPr lang="en-US" b="1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reflectances</a:t>
            </a:r>
            <a:r>
              <a:rPr lang="en-US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and GOME-2 reconstructed surface reflectance derived with cloudy GOME-2 spectra. But which is which? </a:t>
            </a:r>
            <a:endParaRPr lang="en-US" b="1" dirty="0"/>
          </a:p>
        </p:txBody>
      </p:sp>
      <p:pic>
        <p:nvPicPr>
          <p:cNvPr id="16" name="Picture 15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5FF830F2-89EF-504F-86F5-1AB4B812296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0" y="1529699"/>
            <a:ext cx="5155824" cy="48221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EE8193-B19A-5F4F-B8D8-5838C2AAEC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98" y="356502"/>
            <a:ext cx="1073446" cy="100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1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212</Words>
  <Application>Microsoft Macintosh PowerPoint</Application>
  <PresentationFormat>Widescreen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Joiner, Joanna (GSFC-6140)</dc:creator>
  <cp:lastModifiedBy>Joiner, Joanna (GSFC-6140)</cp:lastModifiedBy>
  <cp:revision>4</cp:revision>
  <dcterms:created xsi:type="dcterms:W3CDTF">2021-05-25T15:21:14Z</dcterms:created>
  <dcterms:modified xsi:type="dcterms:W3CDTF">2021-05-25T16:47:28Z</dcterms:modified>
</cp:coreProperties>
</file>