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4"/>
    <p:restoredTop sz="84831"/>
  </p:normalViewPr>
  <p:slideViewPr>
    <p:cSldViewPr snapToGrid="0" snapToObjects="1">
      <p:cViewPr varScale="1">
        <p:scale>
          <a:sx n="104" d="100"/>
          <a:sy n="104" d="100"/>
        </p:scale>
        <p:origin x="4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E8DA4-12A0-AF4F-947D-FA0D76D33D4E}" type="doc">
      <dgm:prSet loTypeId="urn:microsoft.com/office/officeart/2005/8/layout/radial6" loCatId="" qsTypeId="urn:microsoft.com/office/officeart/2005/8/quickstyle/simple3" qsCatId="simple" csTypeId="urn:microsoft.com/office/officeart/2005/8/colors/colorful1" csCatId="colorful" phldr="1"/>
      <dgm:spPr/>
    </dgm:pt>
    <dgm:pt modelId="{386837D2-94CF-3B41-93BC-3CED470968E4}">
      <dgm:prSet phldrT="[Text]"/>
      <dgm:spPr/>
      <dgm:t>
        <a:bodyPr/>
        <a:lstStyle/>
        <a:p>
          <a:r>
            <a:rPr lang="en-US" dirty="0"/>
            <a:t>MERGED</a:t>
          </a:r>
        </a:p>
      </dgm:t>
    </dgm:pt>
    <dgm:pt modelId="{FEEF86B9-3444-3046-BF9E-30025230A1B6}" type="parTrans" cxnId="{1F8C348E-799B-8249-8941-46449CB4A9E2}">
      <dgm:prSet/>
      <dgm:spPr/>
      <dgm:t>
        <a:bodyPr/>
        <a:lstStyle/>
        <a:p>
          <a:endParaRPr lang="en-US"/>
        </a:p>
      </dgm:t>
    </dgm:pt>
    <dgm:pt modelId="{39E7A140-F89D-844D-B350-3890D0AD94DC}" type="sibTrans" cxnId="{1F8C348E-799B-8249-8941-46449CB4A9E2}">
      <dgm:prSet/>
      <dgm:spPr/>
      <dgm:t>
        <a:bodyPr/>
        <a:lstStyle/>
        <a:p>
          <a:endParaRPr lang="en-US"/>
        </a:p>
      </dgm:t>
    </dgm:pt>
    <dgm:pt modelId="{768036C5-8AC2-CA47-9085-0F2856D97274}">
      <dgm:prSet phldrT="[Text]"/>
      <dgm:spPr/>
      <dgm:t>
        <a:bodyPr/>
        <a:lstStyle/>
        <a:p>
          <a:r>
            <a:rPr lang="en-US" dirty="0"/>
            <a:t>MODIS-T</a:t>
          </a:r>
        </a:p>
      </dgm:t>
    </dgm:pt>
    <dgm:pt modelId="{CFAB3244-EDC7-CD41-A37E-4B80691C19D5}" type="parTrans" cxnId="{99E6CB2B-E188-6F42-A1F1-1CC7BCDBADF7}">
      <dgm:prSet/>
      <dgm:spPr/>
      <dgm:t>
        <a:bodyPr/>
        <a:lstStyle/>
        <a:p>
          <a:endParaRPr lang="en-US"/>
        </a:p>
      </dgm:t>
    </dgm:pt>
    <dgm:pt modelId="{5412D905-74AF-D443-A7C2-B5A0D3E49BDD}" type="sibTrans" cxnId="{99E6CB2B-E188-6F42-A1F1-1CC7BCDBADF7}">
      <dgm:prSet/>
      <dgm:spPr/>
      <dgm:t>
        <a:bodyPr/>
        <a:lstStyle/>
        <a:p>
          <a:endParaRPr lang="en-US"/>
        </a:p>
      </dgm:t>
    </dgm:pt>
    <dgm:pt modelId="{03BAC81E-039F-F141-A77E-7AE462726F8A}">
      <dgm:prSet phldrT="[Text]"/>
      <dgm:spPr/>
      <dgm:t>
        <a:bodyPr/>
        <a:lstStyle/>
        <a:p>
          <a:r>
            <a:rPr lang="en-US" dirty="0"/>
            <a:t>MODIS-A</a:t>
          </a:r>
        </a:p>
      </dgm:t>
    </dgm:pt>
    <dgm:pt modelId="{F7E93917-7ACB-C949-BC46-DD52420858BA}" type="parTrans" cxnId="{3AD5A3BC-BF2D-FE4B-B34C-454F197365E2}">
      <dgm:prSet/>
      <dgm:spPr/>
      <dgm:t>
        <a:bodyPr/>
        <a:lstStyle/>
        <a:p>
          <a:endParaRPr lang="en-US"/>
        </a:p>
      </dgm:t>
    </dgm:pt>
    <dgm:pt modelId="{31DFBE5E-0376-1D49-BC1A-6D695C9BE42E}" type="sibTrans" cxnId="{3AD5A3BC-BF2D-FE4B-B34C-454F197365E2}">
      <dgm:prSet/>
      <dgm:spPr/>
      <dgm:t>
        <a:bodyPr/>
        <a:lstStyle/>
        <a:p>
          <a:endParaRPr lang="en-US"/>
        </a:p>
      </dgm:t>
    </dgm:pt>
    <dgm:pt modelId="{F710D2AF-C640-104E-9FD0-B1C510AE23BD}">
      <dgm:prSet phldrT="[Text]"/>
      <dgm:spPr/>
      <dgm:t>
        <a:bodyPr/>
        <a:lstStyle/>
        <a:p>
          <a:r>
            <a:rPr lang="en-US" dirty="0"/>
            <a:t>ABI-GW</a:t>
          </a:r>
        </a:p>
      </dgm:t>
    </dgm:pt>
    <dgm:pt modelId="{03FD8942-85A0-F043-82B3-996974286168}" type="parTrans" cxnId="{F925A1D6-9118-B546-91A5-D978999D4596}">
      <dgm:prSet/>
      <dgm:spPr/>
      <dgm:t>
        <a:bodyPr/>
        <a:lstStyle/>
        <a:p>
          <a:endParaRPr lang="en-US"/>
        </a:p>
      </dgm:t>
    </dgm:pt>
    <dgm:pt modelId="{4D28C3B7-8F0B-024B-A631-22B651C9A98E}" type="sibTrans" cxnId="{F925A1D6-9118-B546-91A5-D978999D4596}">
      <dgm:prSet/>
      <dgm:spPr/>
      <dgm:t>
        <a:bodyPr/>
        <a:lstStyle/>
        <a:p>
          <a:endParaRPr lang="en-US"/>
        </a:p>
      </dgm:t>
    </dgm:pt>
    <dgm:pt modelId="{3054C0EA-5E75-904E-91D7-9731B358BA09}">
      <dgm:prSet phldrT="[Text]"/>
      <dgm:spPr/>
      <dgm:t>
        <a:bodyPr/>
        <a:lstStyle/>
        <a:p>
          <a:r>
            <a:rPr lang="en-US" dirty="0"/>
            <a:t>ABI-GE</a:t>
          </a:r>
        </a:p>
      </dgm:t>
    </dgm:pt>
    <dgm:pt modelId="{2F5FCFF0-01EF-4340-BB1A-1C160F9CD445}" type="parTrans" cxnId="{471B8BE4-17B7-1047-A2FA-E6714C64929D}">
      <dgm:prSet/>
      <dgm:spPr/>
      <dgm:t>
        <a:bodyPr/>
        <a:lstStyle/>
        <a:p>
          <a:endParaRPr lang="en-US"/>
        </a:p>
      </dgm:t>
    </dgm:pt>
    <dgm:pt modelId="{70B2B1DA-143B-1D45-B309-FD6E63F5BC67}" type="sibTrans" cxnId="{471B8BE4-17B7-1047-A2FA-E6714C64929D}">
      <dgm:prSet/>
      <dgm:spPr/>
      <dgm:t>
        <a:bodyPr/>
        <a:lstStyle/>
        <a:p>
          <a:endParaRPr lang="en-US"/>
        </a:p>
      </dgm:t>
    </dgm:pt>
    <dgm:pt modelId="{528AD661-6972-214D-911D-E588B9925619}">
      <dgm:prSet phldrT="[Text]"/>
      <dgm:spPr/>
      <dgm:t>
        <a:bodyPr/>
        <a:lstStyle/>
        <a:p>
          <a:r>
            <a:rPr lang="en-US" dirty="0"/>
            <a:t>VIIRS-SNP</a:t>
          </a:r>
        </a:p>
      </dgm:t>
    </dgm:pt>
    <dgm:pt modelId="{24D5389E-9D71-884A-A8F5-27324B2F65FE}" type="parTrans" cxnId="{12EDE39C-272F-314F-A775-E54AFAEC51C8}">
      <dgm:prSet/>
      <dgm:spPr/>
      <dgm:t>
        <a:bodyPr/>
        <a:lstStyle/>
        <a:p>
          <a:endParaRPr lang="en-US"/>
        </a:p>
      </dgm:t>
    </dgm:pt>
    <dgm:pt modelId="{8A54ECEA-F1CE-0640-8157-042280060B1F}" type="sibTrans" cxnId="{12EDE39C-272F-314F-A775-E54AFAEC51C8}">
      <dgm:prSet/>
      <dgm:spPr/>
      <dgm:t>
        <a:bodyPr/>
        <a:lstStyle/>
        <a:p>
          <a:endParaRPr lang="en-US"/>
        </a:p>
      </dgm:t>
    </dgm:pt>
    <dgm:pt modelId="{17F56876-89C0-BC49-B2C1-238B60EC7AF5}">
      <dgm:prSet phldrT="[Text]"/>
      <dgm:spPr/>
      <dgm:t>
        <a:bodyPr/>
        <a:lstStyle/>
        <a:p>
          <a:r>
            <a:rPr lang="en-US"/>
            <a:t>AHI-H08</a:t>
          </a:r>
          <a:endParaRPr lang="en-US" dirty="0"/>
        </a:p>
      </dgm:t>
    </dgm:pt>
    <dgm:pt modelId="{D8792470-B9D4-D749-9BF2-CE9BD81D2A1F}" type="sibTrans" cxnId="{FC5C10D5-6D6C-C341-A952-59239B73C856}">
      <dgm:prSet/>
      <dgm:spPr/>
      <dgm:t>
        <a:bodyPr/>
        <a:lstStyle/>
        <a:p>
          <a:endParaRPr lang="en-US"/>
        </a:p>
      </dgm:t>
    </dgm:pt>
    <dgm:pt modelId="{2961DD6D-1BFE-E747-B3AF-231B00780F4C}" type="parTrans" cxnId="{FC5C10D5-6D6C-C341-A952-59239B73C856}">
      <dgm:prSet/>
      <dgm:spPr/>
      <dgm:t>
        <a:bodyPr/>
        <a:lstStyle/>
        <a:p>
          <a:endParaRPr lang="en-US"/>
        </a:p>
      </dgm:t>
    </dgm:pt>
    <dgm:pt modelId="{5D936739-00C4-DC4A-A22C-C98E337E8BA0}" type="pres">
      <dgm:prSet presAssocID="{846E8DA4-12A0-AF4F-947D-FA0D76D33D4E}" presName="Name0" presStyleCnt="0">
        <dgm:presLayoutVars>
          <dgm:chMax val="1"/>
          <dgm:dir/>
          <dgm:animLvl val="ctr"/>
          <dgm:resizeHandles val="exact"/>
        </dgm:presLayoutVars>
      </dgm:prSet>
      <dgm:spPr/>
    </dgm:pt>
    <dgm:pt modelId="{CDA0DE95-9CF6-4E46-A7A7-4E890F8C36B6}" type="pres">
      <dgm:prSet presAssocID="{386837D2-94CF-3B41-93BC-3CED470968E4}" presName="centerShape" presStyleLbl="node0" presStyleIdx="0" presStyleCnt="1"/>
      <dgm:spPr/>
    </dgm:pt>
    <dgm:pt modelId="{360FBEC1-960A-5B4F-A7E3-E8D14B9CC5A5}" type="pres">
      <dgm:prSet presAssocID="{768036C5-8AC2-CA47-9085-0F2856D97274}" presName="node" presStyleLbl="node1" presStyleIdx="0" presStyleCnt="6">
        <dgm:presLayoutVars>
          <dgm:bulletEnabled val="1"/>
        </dgm:presLayoutVars>
      </dgm:prSet>
      <dgm:spPr/>
    </dgm:pt>
    <dgm:pt modelId="{87F18742-5BB6-E541-B59D-71FAE17A3FF9}" type="pres">
      <dgm:prSet presAssocID="{768036C5-8AC2-CA47-9085-0F2856D97274}" presName="dummy" presStyleCnt="0"/>
      <dgm:spPr/>
    </dgm:pt>
    <dgm:pt modelId="{2A1F6632-F574-3F40-9110-9CAE84DBA39C}" type="pres">
      <dgm:prSet presAssocID="{5412D905-74AF-D443-A7C2-B5A0D3E49BDD}" presName="sibTrans" presStyleLbl="sibTrans2D1" presStyleIdx="0" presStyleCnt="6"/>
      <dgm:spPr/>
    </dgm:pt>
    <dgm:pt modelId="{8A732208-8236-BA46-A4F0-410C42588B66}" type="pres">
      <dgm:prSet presAssocID="{03BAC81E-039F-F141-A77E-7AE462726F8A}" presName="node" presStyleLbl="node1" presStyleIdx="1" presStyleCnt="6">
        <dgm:presLayoutVars>
          <dgm:bulletEnabled val="1"/>
        </dgm:presLayoutVars>
      </dgm:prSet>
      <dgm:spPr/>
    </dgm:pt>
    <dgm:pt modelId="{F9693155-1311-5946-8B10-3EC523E3B7DF}" type="pres">
      <dgm:prSet presAssocID="{03BAC81E-039F-F141-A77E-7AE462726F8A}" presName="dummy" presStyleCnt="0"/>
      <dgm:spPr/>
    </dgm:pt>
    <dgm:pt modelId="{A3354B23-0AB0-4246-9FB7-4DC70522D73E}" type="pres">
      <dgm:prSet presAssocID="{31DFBE5E-0376-1D49-BC1A-6D695C9BE42E}" presName="sibTrans" presStyleLbl="sibTrans2D1" presStyleIdx="1" presStyleCnt="6"/>
      <dgm:spPr/>
    </dgm:pt>
    <dgm:pt modelId="{2EB8D6F8-0F6D-FB44-B85A-E1D826E4A221}" type="pres">
      <dgm:prSet presAssocID="{17F56876-89C0-BC49-B2C1-238B60EC7AF5}" presName="node" presStyleLbl="node1" presStyleIdx="2" presStyleCnt="6">
        <dgm:presLayoutVars>
          <dgm:bulletEnabled val="1"/>
        </dgm:presLayoutVars>
      </dgm:prSet>
      <dgm:spPr/>
    </dgm:pt>
    <dgm:pt modelId="{450B197A-47A9-FB49-8D7D-ECEAE2BB13F5}" type="pres">
      <dgm:prSet presAssocID="{17F56876-89C0-BC49-B2C1-238B60EC7AF5}" presName="dummy" presStyleCnt="0"/>
      <dgm:spPr/>
    </dgm:pt>
    <dgm:pt modelId="{F2B41A60-FF84-4E4A-85AD-7B13858D232C}" type="pres">
      <dgm:prSet presAssocID="{D8792470-B9D4-D749-9BF2-CE9BD81D2A1F}" presName="sibTrans" presStyleLbl="sibTrans2D1" presStyleIdx="2" presStyleCnt="6"/>
      <dgm:spPr/>
    </dgm:pt>
    <dgm:pt modelId="{BB4D7507-4796-8540-B854-0EDBF231678A}" type="pres">
      <dgm:prSet presAssocID="{F710D2AF-C640-104E-9FD0-B1C510AE23BD}" presName="node" presStyleLbl="node1" presStyleIdx="3" presStyleCnt="6">
        <dgm:presLayoutVars>
          <dgm:bulletEnabled val="1"/>
        </dgm:presLayoutVars>
      </dgm:prSet>
      <dgm:spPr/>
    </dgm:pt>
    <dgm:pt modelId="{9E325D92-A628-2640-9DBC-9C631F716AEB}" type="pres">
      <dgm:prSet presAssocID="{F710D2AF-C640-104E-9FD0-B1C510AE23BD}" presName="dummy" presStyleCnt="0"/>
      <dgm:spPr/>
    </dgm:pt>
    <dgm:pt modelId="{4EE17DBF-5FBB-A943-8F9D-1200E038D255}" type="pres">
      <dgm:prSet presAssocID="{4D28C3B7-8F0B-024B-A631-22B651C9A98E}" presName="sibTrans" presStyleLbl="sibTrans2D1" presStyleIdx="3" presStyleCnt="6"/>
      <dgm:spPr/>
    </dgm:pt>
    <dgm:pt modelId="{B50BF796-8A72-9848-816F-34DD01B0651E}" type="pres">
      <dgm:prSet presAssocID="{3054C0EA-5E75-904E-91D7-9731B358BA09}" presName="node" presStyleLbl="node1" presStyleIdx="4" presStyleCnt="6">
        <dgm:presLayoutVars>
          <dgm:bulletEnabled val="1"/>
        </dgm:presLayoutVars>
      </dgm:prSet>
      <dgm:spPr/>
    </dgm:pt>
    <dgm:pt modelId="{F60C4EB3-4DBE-044F-8F51-F23EACAE954B}" type="pres">
      <dgm:prSet presAssocID="{3054C0EA-5E75-904E-91D7-9731B358BA09}" presName="dummy" presStyleCnt="0"/>
      <dgm:spPr/>
    </dgm:pt>
    <dgm:pt modelId="{1ABFC8BB-2BFF-9747-9292-1EB4A50D4041}" type="pres">
      <dgm:prSet presAssocID="{70B2B1DA-143B-1D45-B309-FD6E63F5BC67}" presName="sibTrans" presStyleLbl="sibTrans2D1" presStyleIdx="4" presStyleCnt="6"/>
      <dgm:spPr/>
    </dgm:pt>
    <dgm:pt modelId="{5A10B7EF-57C3-EA40-ACD3-C1A85BFCEECB}" type="pres">
      <dgm:prSet presAssocID="{528AD661-6972-214D-911D-E588B9925619}" presName="node" presStyleLbl="node1" presStyleIdx="5" presStyleCnt="6">
        <dgm:presLayoutVars>
          <dgm:bulletEnabled val="1"/>
        </dgm:presLayoutVars>
      </dgm:prSet>
      <dgm:spPr/>
    </dgm:pt>
    <dgm:pt modelId="{2D2F29E1-39EF-4B4F-9C3C-197034D82275}" type="pres">
      <dgm:prSet presAssocID="{528AD661-6972-214D-911D-E588B9925619}" presName="dummy" presStyleCnt="0"/>
      <dgm:spPr/>
    </dgm:pt>
    <dgm:pt modelId="{F0BCC94C-6A8C-1C4B-B410-5A8104CC26FC}" type="pres">
      <dgm:prSet presAssocID="{8A54ECEA-F1CE-0640-8157-042280060B1F}" presName="sibTrans" presStyleLbl="sibTrans2D1" presStyleIdx="5" presStyleCnt="6"/>
      <dgm:spPr/>
    </dgm:pt>
  </dgm:ptLst>
  <dgm:cxnLst>
    <dgm:cxn modelId="{92825811-CF85-6848-B057-A791D92FFB42}" type="presOf" srcId="{31DFBE5E-0376-1D49-BC1A-6D695C9BE42E}" destId="{A3354B23-0AB0-4246-9FB7-4DC70522D73E}" srcOrd="0" destOrd="0" presId="urn:microsoft.com/office/officeart/2005/8/layout/radial6"/>
    <dgm:cxn modelId="{070CD61C-0A41-0444-AD51-ECEEFCF91CE3}" type="presOf" srcId="{D8792470-B9D4-D749-9BF2-CE9BD81D2A1F}" destId="{F2B41A60-FF84-4E4A-85AD-7B13858D232C}" srcOrd="0" destOrd="0" presId="urn:microsoft.com/office/officeart/2005/8/layout/radial6"/>
    <dgm:cxn modelId="{8423B02B-636B-7B4F-A539-0C936DBA9D6D}" type="presOf" srcId="{8A54ECEA-F1CE-0640-8157-042280060B1F}" destId="{F0BCC94C-6A8C-1C4B-B410-5A8104CC26FC}" srcOrd="0" destOrd="0" presId="urn:microsoft.com/office/officeart/2005/8/layout/radial6"/>
    <dgm:cxn modelId="{99E6CB2B-E188-6F42-A1F1-1CC7BCDBADF7}" srcId="{386837D2-94CF-3B41-93BC-3CED470968E4}" destId="{768036C5-8AC2-CA47-9085-0F2856D97274}" srcOrd="0" destOrd="0" parTransId="{CFAB3244-EDC7-CD41-A37E-4B80691C19D5}" sibTransId="{5412D905-74AF-D443-A7C2-B5A0D3E49BDD}"/>
    <dgm:cxn modelId="{0FF1333B-9393-9B4D-BD01-6D980DF26A93}" type="presOf" srcId="{3054C0EA-5E75-904E-91D7-9731B358BA09}" destId="{B50BF796-8A72-9848-816F-34DD01B0651E}" srcOrd="0" destOrd="0" presId="urn:microsoft.com/office/officeart/2005/8/layout/radial6"/>
    <dgm:cxn modelId="{9B941B5D-0C59-264A-88D2-D48CB518C7DB}" type="presOf" srcId="{386837D2-94CF-3B41-93BC-3CED470968E4}" destId="{CDA0DE95-9CF6-4E46-A7A7-4E890F8C36B6}" srcOrd="0" destOrd="0" presId="urn:microsoft.com/office/officeart/2005/8/layout/radial6"/>
    <dgm:cxn modelId="{2BEBC45F-8295-694B-AF0E-C7C3456B0612}" type="presOf" srcId="{17F56876-89C0-BC49-B2C1-238B60EC7AF5}" destId="{2EB8D6F8-0F6D-FB44-B85A-E1D826E4A221}" srcOrd="0" destOrd="0" presId="urn:microsoft.com/office/officeart/2005/8/layout/radial6"/>
    <dgm:cxn modelId="{E8F7CF80-1A13-F34D-AEFB-461D82E67FA3}" type="presOf" srcId="{846E8DA4-12A0-AF4F-947D-FA0D76D33D4E}" destId="{5D936739-00C4-DC4A-A22C-C98E337E8BA0}" srcOrd="0" destOrd="0" presId="urn:microsoft.com/office/officeart/2005/8/layout/radial6"/>
    <dgm:cxn modelId="{1F8C348E-799B-8249-8941-46449CB4A9E2}" srcId="{846E8DA4-12A0-AF4F-947D-FA0D76D33D4E}" destId="{386837D2-94CF-3B41-93BC-3CED470968E4}" srcOrd="0" destOrd="0" parTransId="{FEEF86B9-3444-3046-BF9E-30025230A1B6}" sibTransId="{39E7A140-F89D-844D-B350-3890D0AD94DC}"/>
    <dgm:cxn modelId="{12EDE39C-272F-314F-A775-E54AFAEC51C8}" srcId="{386837D2-94CF-3B41-93BC-3CED470968E4}" destId="{528AD661-6972-214D-911D-E588B9925619}" srcOrd="5" destOrd="0" parTransId="{24D5389E-9D71-884A-A8F5-27324B2F65FE}" sibTransId="{8A54ECEA-F1CE-0640-8157-042280060B1F}"/>
    <dgm:cxn modelId="{9FE7B3BA-7919-C64E-AEE6-EAA9586D47FB}" type="presOf" srcId="{F710D2AF-C640-104E-9FD0-B1C510AE23BD}" destId="{BB4D7507-4796-8540-B854-0EDBF231678A}" srcOrd="0" destOrd="0" presId="urn:microsoft.com/office/officeart/2005/8/layout/radial6"/>
    <dgm:cxn modelId="{3AD5A3BC-BF2D-FE4B-B34C-454F197365E2}" srcId="{386837D2-94CF-3B41-93BC-3CED470968E4}" destId="{03BAC81E-039F-F141-A77E-7AE462726F8A}" srcOrd="1" destOrd="0" parTransId="{F7E93917-7ACB-C949-BC46-DD52420858BA}" sibTransId="{31DFBE5E-0376-1D49-BC1A-6D695C9BE42E}"/>
    <dgm:cxn modelId="{9279ECBC-E43F-1D42-99F7-312BE6601C79}" type="presOf" srcId="{70B2B1DA-143B-1D45-B309-FD6E63F5BC67}" destId="{1ABFC8BB-2BFF-9747-9292-1EB4A50D4041}" srcOrd="0" destOrd="0" presId="urn:microsoft.com/office/officeart/2005/8/layout/radial6"/>
    <dgm:cxn modelId="{31C9D1C7-6925-B14F-8AC4-ED01B0BEA562}" type="presOf" srcId="{5412D905-74AF-D443-A7C2-B5A0D3E49BDD}" destId="{2A1F6632-F574-3F40-9110-9CAE84DBA39C}" srcOrd="0" destOrd="0" presId="urn:microsoft.com/office/officeart/2005/8/layout/radial6"/>
    <dgm:cxn modelId="{3B5D7FD3-09AA-1745-8E2B-241524FC1320}" type="presOf" srcId="{4D28C3B7-8F0B-024B-A631-22B651C9A98E}" destId="{4EE17DBF-5FBB-A943-8F9D-1200E038D255}" srcOrd="0" destOrd="0" presId="urn:microsoft.com/office/officeart/2005/8/layout/radial6"/>
    <dgm:cxn modelId="{FC5C10D5-6D6C-C341-A952-59239B73C856}" srcId="{386837D2-94CF-3B41-93BC-3CED470968E4}" destId="{17F56876-89C0-BC49-B2C1-238B60EC7AF5}" srcOrd="2" destOrd="0" parTransId="{2961DD6D-1BFE-E747-B3AF-231B00780F4C}" sibTransId="{D8792470-B9D4-D749-9BF2-CE9BD81D2A1F}"/>
    <dgm:cxn modelId="{F925A1D6-9118-B546-91A5-D978999D4596}" srcId="{386837D2-94CF-3B41-93BC-3CED470968E4}" destId="{F710D2AF-C640-104E-9FD0-B1C510AE23BD}" srcOrd="3" destOrd="0" parTransId="{03FD8942-85A0-F043-82B3-996974286168}" sibTransId="{4D28C3B7-8F0B-024B-A631-22B651C9A98E}"/>
    <dgm:cxn modelId="{7A3E3CD8-AA83-C643-A332-5DC5D02CF890}" type="presOf" srcId="{03BAC81E-039F-F141-A77E-7AE462726F8A}" destId="{8A732208-8236-BA46-A4F0-410C42588B66}" srcOrd="0" destOrd="0" presId="urn:microsoft.com/office/officeart/2005/8/layout/radial6"/>
    <dgm:cxn modelId="{471B8BE4-17B7-1047-A2FA-E6714C64929D}" srcId="{386837D2-94CF-3B41-93BC-3CED470968E4}" destId="{3054C0EA-5E75-904E-91D7-9731B358BA09}" srcOrd="4" destOrd="0" parTransId="{2F5FCFF0-01EF-4340-BB1A-1C160F9CD445}" sibTransId="{70B2B1DA-143B-1D45-B309-FD6E63F5BC67}"/>
    <dgm:cxn modelId="{103F1CEA-9E0F-2B4B-A7A1-B22FF7B36DEC}" type="presOf" srcId="{528AD661-6972-214D-911D-E588B9925619}" destId="{5A10B7EF-57C3-EA40-ACD3-C1A85BFCEECB}" srcOrd="0" destOrd="0" presId="urn:microsoft.com/office/officeart/2005/8/layout/radial6"/>
    <dgm:cxn modelId="{23E2C8F9-CA5B-E04C-9325-CD5586457772}" type="presOf" srcId="{768036C5-8AC2-CA47-9085-0F2856D97274}" destId="{360FBEC1-960A-5B4F-A7E3-E8D14B9CC5A5}" srcOrd="0" destOrd="0" presId="urn:microsoft.com/office/officeart/2005/8/layout/radial6"/>
    <dgm:cxn modelId="{50361F0E-92F3-4945-A5C6-F3A78CC607D2}" type="presParOf" srcId="{5D936739-00C4-DC4A-A22C-C98E337E8BA0}" destId="{CDA0DE95-9CF6-4E46-A7A7-4E890F8C36B6}" srcOrd="0" destOrd="0" presId="urn:microsoft.com/office/officeart/2005/8/layout/radial6"/>
    <dgm:cxn modelId="{41A16CA5-6712-CD45-8593-8E9239E4085F}" type="presParOf" srcId="{5D936739-00C4-DC4A-A22C-C98E337E8BA0}" destId="{360FBEC1-960A-5B4F-A7E3-E8D14B9CC5A5}" srcOrd="1" destOrd="0" presId="urn:microsoft.com/office/officeart/2005/8/layout/radial6"/>
    <dgm:cxn modelId="{F2A01013-C112-6C49-954B-175A534B5468}" type="presParOf" srcId="{5D936739-00C4-DC4A-A22C-C98E337E8BA0}" destId="{87F18742-5BB6-E541-B59D-71FAE17A3FF9}" srcOrd="2" destOrd="0" presId="urn:microsoft.com/office/officeart/2005/8/layout/radial6"/>
    <dgm:cxn modelId="{63F4959A-AC01-544B-B1C8-C02BAE9CC536}" type="presParOf" srcId="{5D936739-00C4-DC4A-A22C-C98E337E8BA0}" destId="{2A1F6632-F574-3F40-9110-9CAE84DBA39C}" srcOrd="3" destOrd="0" presId="urn:microsoft.com/office/officeart/2005/8/layout/radial6"/>
    <dgm:cxn modelId="{1D78A3B5-9272-A242-9716-B7D49CCB528E}" type="presParOf" srcId="{5D936739-00C4-DC4A-A22C-C98E337E8BA0}" destId="{8A732208-8236-BA46-A4F0-410C42588B66}" srcOrd="4" destOrd="0" presId="urn:microsoft.com/office/officeart/2005/8/layout/radial6"/>
    <dgm:cxn modelId="{E7A3EE3F-08CE-D04E-A31C-8AAEE8D77E6C}" type="presParOf" srcId="{5D936739-00C4-DC4A-A22C-C98E337E8BA0}" destId="{F9693155-1311-5946-8B10-3EC523E3B7DF}" srcOrd="5" destOrd="0" presId="urn:microsoft.com/office/officeart/2005/8/layout/radial6"/>
    <dgm:cxn modelId="{824B431B-EE72-6B40-AE5A-B98869A00548}" type="presParOf" srcId="{5D936739-00C4-DC4A-A22C-C98E337E8BA0}" destId="{A3354B23-0AB0-4246-9FB7-4DC70522D73E}" srcOrd="6" destOrd="0" presId="urn:microsoft.com/office/officeart/2005/8/layout/radial6"/>
    <dgm:cxn modelId="{45816202-B640-9147-BFC2-D7158928CC24}" type="presParOf" srcId="{5D936739-00C4-DC4A-A22C-C98E337E8BA0}" destId="{2EB8D6F8-0F6D-FB44-B85A-E1D826E4A221}" srcOrd="7" destOrd="0" presId="urn:microsoft.com/office/officeart/2005/8/layout/radial6"/>
    <dgm:cxn modelId="{2B1AA8E7-93A8-0A4F-9E98-87B5C40A7992}" type="presParOf" srcId="{5D936739-00C4-DC4A-A22C-C98E337E8BA0}" destId="{450B197A-47A9-FB49-8D7D-ECEAE2BB13F5}" srcOrd="8" destOrd="0" presId="urn:microsoft.com/office/officeart/2005/8/layout/radial6"/>
    <dgm:cxn modelId="{82312346-AE93-5A4F-B256-F80AD687D24C}" type="presParOf" srcId="{5D936739-00C4-DC4A-A22C-C98E337E8BA0}" destId="{F2B41A60-FF84-4E4A-85AD-7B13858D232C}" srcOrd="9" destOrd="0" presId="urn:microsoft.com/office/officeart/2005/8/layout/radial6"/>
    <dgm:cxn modelId="{1B0A8F59-3FC9-9847-A85B-93940BED6666}" type="presParOf" srcId="{5D936739-00C4-DC4A-A22C-C98E337E8BA0}" destId="{BB4D7507-4796-8540-B854-0EDBF231678A}" srcOrd="10" destOrd="0" presId="urn:microsoft.com/office/officeart/2005/8/layout/radial6"/>
    <dgm:cxn modelId="{93BE7AB0-0C5E-7D40-9956-CF0E06A2E998}" type="presParOf" srcId="{5D936739-00C4-DC4A-A22C-C98E337E8BA0}" destId="{9E325D92-A628-2640-9DBC-9C631F716AEB}" srcOrd="11" destOrd="0" presId="urn:microsoft.com/office/officeart/2005/8/layout/radial6"/>
    <dgm:cxn modelId="{D77A5AE1-3C6A-FF44-8BAB-F99D10086623}" type="presParOf" srcId="{5D936739-00C4-DC4A-A22C-C98E337E8BA0}" destId="{4EE17DBF-5FBB-A943-8F9D-1200E038D255}" srcOrd="12" destOrd="0" presId="urn:microsoft.com/office/officeart/2005/8/layout/radial6"/>
    <dgm:cxn modelId="{115F4F3C-FE47-3647-BD9A-9C71A2794F1E}" type="presParOf" srcId="{5D936739-00C4-DC4A-A22C-C98E337E8BA0}" destId="{B50BF796-8A72-9848-816F-34DD01B0651E}" srcOrd="13" destOrd="0" presId="urn:microsoft.com/office/officeart/2005/8/layout/radial6"/>
    <dgm:cxn modelId="{B90CD3EA-A5B9-6142-8A7C-06250FC97A5F}" type="presParOf" srcId="{5D936739-00C4-DC4A-A22C-C98E337E8BA0}" destId="{F60C4EB3-4DBE-044F-8F51-F23EACAE954B}" srcOrd="14" destOrd="0" presId="urn:microsoft.com/office/officeart/2005/8/layout/radial6"/>
    <dgm:cxn modelId="{A984AF7C-752F-A940-ACAD-29AD7FBB42E2}" type="presParOf" srcId="{5D936739-00C4-DC4A-A22C-C98E337E8BA0}" destId="{1ABFC8BB-2BFF-9747-9292-1EB4A50D4041}" srcOrd="15" destOrd="0" presId="urn:microsoft.com/office/officeart/2005/8/layout/radial6"/>
    <dgm:cxn modelId="{414B5F0F-3AD7-C84B-8309-D29F26B55C63}" type="presParOf" srcId="{5D936739-00C4-DC4A-A22C-C98E337E8BA0}" destId="{5A10B7EF-57C3-EA40-ACD3-C1A85BFCEECB}" srcOrd="16" destOrd="0" presId="urn:microsoft.com/office/officeart/2005/8/layout/radial6"/>
    <dgm:cxn modelId="{3E0559F5-7F09-AA4F-B238-862BB54479D3}" type="presParOf" srcId="{5D936739-00C4-DC4A-A22C-C98E337E8BA0}" destId="{2D2F29E1-39EF-4B4F-9C3C-197034D82275}" srcOrd="17" destOrd="0" presId="urn:microsoft.com/office/officeart/2005/8/layout/radial6"/>
    <dgm:cxn modelId="{F83D9179-A037-A747-99D0-C0A126E5BF27}" type="presParOf" srcId="{5D936739-00C4-DC4A-A22C-C98E337E8BA0}" destId="{F0BCC94C-6A8C-1C4B-B410-5A8104CC26FC}"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CC94C-6A8C-1C4B-B410-5A8104CC26FC}">
      <dsp:nvSpPr>
        <dsp:cNvPr id="0" name=""/>
        <dsp:cNvSpPr/>
      </dsp:nvSpPr>
      <dsp:spPr>
        <a:xfrm>
          <a:off x="1054199" y="357204"/>
          <a:ext cx="2455648" cy="2455648"/>
        </a:xfrm>
        <a:prstGeom prst="blockArc">
          <a:avLst>
            <a:gd name="adj1" fmla="val 12600000"/>
            <a:gd name="adj2" fmla="val 16200000"/>
            <a:gd name="adj3" fmla="val 4501"/>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ABFC8BB-2BFF-9747-9292-1EB4A50D4041}">
      <dsp:nvSpPr>
        <dsp:cNvPr id="0" name=""/>
        <dsp:cNvSpPr/>
      </dsp:nvSpPr>
      <dsp:spPr>
        <a:xfrm>
          <a:off x="1054199" y="357204"/>
          <a:ext cx="2455648" cy="2455648"/>
        </a:xfrm>
        <a:prstGeom prst="blockArc">
          <a:avLst>
            <a:gd name="adj1" fmla="val 9000000"/>
            <a:gd name="adj2" fmla="val 12600000"/>
            <a:gd name="adj3" fmla="val 4501"/>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EE17DBF-5FBB-A943-8F9D-1200E038D255}">
      <dsp:nvSpPr>
        <dsp:cNvPr id="0" name=""/>
        <dsp:cNvSpPr/>
      </dsp:nvSpPr>
      <dsp:spPr>
        <a:xfrm>
          <a:off x="1054199" y="357204"/>
          <a:ext cx="2455648" cy="2455648"/>
        </a:xfrm>
        <a:prstGeom prst="blockArc">
          <a:avLst>
            <a:gd name="adj1" fmla="val 5400000"/>
            <a:gd name="adj2" fmla="val 9000000"/>
            <a:gd name="adj3" fmla="val 4501"/>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2B41A60-FF84-4E4A-85AD-7B13858D232C}">
      <dsp:nvSpPr>
        <dsp:cNvPr id="0" name=""/>
        <dsp:cNvSpPr/>
      </dsp:nvSpPr>
      <dsp:spPr>
        <a:xfrm>
          <a:off x="1054199" y="357204"/>
          <a:ext cx="2455648" cy="2455648"/>
        </a:xfrm>
        <a:prstGeom prst="blockArc">
          <a:avLst>
            <a:gd name="adj1" fmla="val 1800000"/>
            <a:gd name="adj2" fmla="val 5400000"/>
            <a:gd name="adj3" fmla="val 4501"/>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3354B23-0AB0-4246-9FB7-4DC70522D73E}">
      <dsp:nvSpPr>
        <dsp:cNvPr id="0" name=""/>
        <dsp:cNvSpPr/>
      </dsp:nvSpPr>
      <dsp:spPr>
        <a:xfrm>
          <a:off x="1054199" y="357204"/>
          <a:ext cx="2455648" cy="2455648"/>
        </a:xfrm>
        <a:prstGeom prst="blockArc">
          <a:avLst>
            <a:gd name="adj1" fmla="val 19800000"/>
            <a:gd name="adj2" fmla="val 1800000"/>
            <a:gd name="adj3" fmla="val 4501"/>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A1F6632-F574-3F40-9110-9CAE84DBA39C}">
      <dsp:nvSpPr>
        <dsp:cNvPr id="0" name=""/>
        <dsp:cNvSpPr/>
      </dsp:nvSpPr>
      <dsp:spPr>
        <a:xfrm>
          <a:off x="1054199" y="357204"/>
          <a:ext cx="2455648" cy="2455648"/>
        </a:xfrm>
        <a:prstGeom prst="blockArc">
          <a:avLst>
            <a:gd name="adj1" fmla="val 16200000"/>
            <a:gd name="adj2" fmla="val 19800000"/>
            <a:gd name="adj3" fmla="val 4501"/>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DA0DE95-9CF6-4E46-A7A7-4E890F8C36B6}">
      <dsp:nvSpPr>
        <dsp:cNvPr id="0" name=""/>
        <dsp:cNvSpPr/>
      </dsp:nvSpPr>
      <dsp:spPr>
        <a:xfrm>
          <a:off x="1733803" y="1036808"/>
          <a:ext cx="1096440" cy="10964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MERGED</a:t>
          </a:r>
        </a:p>
      </dsp:txBody>
      <dsp:txXfrm>
        <a:off x="1894373" y="1197378"/>
        <a:ext cx="775300" cy="775300"/>
      </dsp:txXfrm>
    </dsp:sp>
    <dsp:sp modelId="{360FBEC1-960A-5B4F-A7E3-E8D14B9CC5A5}">
      <dsp:nvSpPr>
        <dsp:cNvPr id="0" name=""/>
        <dsp:cNvSpPr/>
      </dsp:nvSpPr>
      <dsp:spPr>
        <a:xfrm>
          <a:off x="1898269" y="1080"/>
          <a:ext cx="767508" cy="767508"/>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MODIS-T</a:t>
          </a:r>
        </a:p>
      </dsp:txBody>
      <dsp:txXfrm>
        <a:off x="2010668" y="113479"/>
        <a:ext cx="542710" cy="542710"/>
      </dsp:txXfrm>
    </dsp:sp>
    <dsp:sp modelId="{8A732208-8236-BA46-A4F0-410C42588B66}">
      <dsp:nvSpPr>
        <dsp:cNvPr id="0" name=""/>
        <dsp:cNvSpPr/>
      </dsp:nvSpPr>
      <dsp:spPr>
        <a:xfrm>
          <a:off x="2937667" y="601177"/>
          <a:ext cx="767508" cy="767508"/>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MODIS-A</a:t>
          </a:r>
        </a:p>
      </dsp:txBody>
      <dsp:txXfrm>
        <a:off x="3050066" y="713576"/>
        <a:ext cx="542710" cy="542710"/>
      </dsp:txXfrm>
    </dsp:sp>
    <dsp:sp modelId="{2EB8D6F8-0F6D-FB44-B85A-E1D826E4A221}">
      <dsp:nvSpPr>
        <dsp:cNvPr id="0" name=""/>
        <dsp:cNvSpPr/>
      </dsp:nvSpPr>
      <dsp:spPr>
        <a:xfrm>
          <a:off x="2937667" y="1801371"/>
          <a:ext cx="767508" cy="76750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AHI-H08</a:t>
          </a:r>
          <a:endParaRPr lang="en-US" sz="1200" kern="1200" dirty="0"/>
        </a:p>
      </dsp:txBody>
      <dsp:txXfrm>
        <a:off x="3050066" y="1913770"/>
        <a:ext cx="542710" cy="542710"/>
      </dsp:txXfrm>
    </dsp:sp>
    <dsp:sp modelId="{BB4D7507-4796-8540-B854-0EDBF231678A}">
      <dsp:nvSpPr>
        <dsp:cNvPr id="0" name=""/>
        <dsp:cNvSpPr/>
      </dsp:nvSpPr>
      <dsp:spPr>
        <a:xfrm>
          <a:off x="1898269" y="2401468"/>
          <a:ext cx="767508" cy="767508"/>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ABI-GW</a:t>
          </a:r>
        </a:p>
      </dsp:txBody>
      <dsp:txXfrm>
        <a:off x="2010668" y="2513867"/>
        <a:ext cx="542710" cy="542710"/>
      </dsp:txXfrm>
    </dsp:sp>
    <dsp:sp modelId="{B50BF796-8A72-9848-816F-34DD01B0651E}">
      <dsp:nvSpPr>
        <dsp:cNvPr id="0" name=""/>
        <dsp:cNvSpPr/>
      </dsp:nvSpPr>
      <dsp:spPr>
        <a:xfrm>
          <a:off x="858870" y="1801371"/>
          <a:ext cx="767508" cy="767508"/>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ABI-GE</a:t>
          </a:r>
        </a:p>
      </dsp:txBody>
      <dsp:txXfrm>
        <a:off x="971269" y="1913770"/>
        <a:ext cx="542710" cy="542710"/>
      </dsp:txXfrm>
    </dsp:sp>
    <dsp:sp modelId="{5A10B7EF-57C3-EA40-ACD3-C1A85BFCEECB}">
      <dsp:nvSpPr>
        <dsp:cNvPr id="0" name=""/>
        <dsp:cNvSpPr/>
      </dsp:nvSpPr>
      <dsp:spPr>
        <a:xfrm>
          <a:off x="858870" y="601177"/>
          <a:ext cx="767508" cy="767508"/>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VIIRS-SNP</a:t>
          </a:r>
        </a:p>
      </dsp:txBody>
      <dsp:txXfrm>
        <a:off x="971269" y="713576"/>
        <a:ext cx="542710" cy="542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FF20D-8E2E-214B-BD74-9C779B437541}"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57346-C6E8-4A4A-8A96-2B011866C38E}" type="slidenum">
              <a:rPr lang="en-US" smtClean="0"/>
              <a:t>‹#›</a:t>
            </a:fld>
            <a:endParaRPr lang="en-US"/>
          </a:p>
        </p:txBody>
      </p:sp>
    </p:spTree>
    <p:extLst>
      <p:ext uri="{BB962C8B-B14F-4D97-AF65-F5344CB8AC3E}">
        <p14:creationId xmlns:p14="http://schemas.microsoft.com/office/powerpoint/2010/main" val="64692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Arial Narrow"/>
                <a:ea typeface="Arial Narrow"/>
                <a:cs typeface="Arial Narrow"/>
                <a:sym typeface="Arial Narrow"/>
              </a:rPr>
              <a:t>In this project dark target aerosol algorithm is implemented on six LEO and GEO sensors globally over both land and ocean. The retrieved aerosol properties are produced from all the six sensors as level 2 data products. The individual aerosol retrievals from each sensors then fused to produce a level 3 gridded data sets at 30 minutes temporal resolution for the sunlit part of the earth. This e-poster will showcase aerosol retrievals from six sensors, validation, data integration and application 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Arial Narrow"/>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rgbClr val="000000"/>
              </a:solidFill>
              <a:latin typeface="Arial Narrow"/>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rgbClr val="000000"/>
              </a:solidFill>
              <a:latin typeface="Arial Narrow"/>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rgbClr val="000000"/>
              </a:solidFill>
              <a:latin typeface="Arial Narrow"/>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rgbClr val="000000"/>
              </a:solidFill>
              <a:latin typeface="Arial Narrow"/>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latin typeface="Arial Narrow"/>
                <a:ea typeface="Arial Narrow"/>
                <a:cs typeface="Arial Narrow"/>
                <a:sym typeface="Arial Narrow"/>
              </a:rPr>
              <a:t>Pawan Gupta, USRA/NASA MSFC</a:t>
            </a:r>
            <a:br>
              <a:rPr lang="en-US" sz="1200" b="0" i="0" u="none" strike="noStrike" cap="none" dirty="0">
                <a:solidFill>
                  <a:srgbClr val="000000"/>
                </a:solidFill>
                <a:latin typeface="Arial Narrow"/>
                <a:ea typeface="Arial Narrow"/>
                <a:cs typeface="Arial Narrow"/>
                <a:sym typeface="Arial Narrow"/>
              </a:rPr>
            </a:br>
            <a:r>
              <a:rPr lang="en-US" sz="1200" b="0" i="0" u="none" strike="noStrike" cap="none" dirty="0">
                <a:solidFill>
                  <a:srgbClr val="000000"/>
                </a:solidFill>
                <a:latin typeface="Arial Narrow"/>
                <a:ea typeface="Arial Narrow"/>
                <a:cs typeface="Arial Narrow"/>
                <a:sym typeface="Arial Narrow"/>
              </a:rPr>
              <a:t>Robert Levy (GSFC), Shana </a:t>
            </a:r>
            <a:r>
              <a:rPr lang="en-US" sz="1200" b="0" i="0" u="none" strike="noStrike" cap="none" dirty="0" err="1">
                <a:solidFill>
                  <a:srgbClr val="000000"/>
                </a:solidFill>
                <a:latin typeface="Arial Narrow"/>
                <a:ea typeface="Arial Narrow"/>
                <a:cs typeface="Arial Narrow"/>
                <a:sym typeface="Arial Narrow"/>
              </a:rPr>
              <a:t>Mattoo</a:t>
            </a:r>
            <a:r>
              <a:rPr lang="en-US" sz="1200" b="0" i="0" u="none" strike="noStrike" cap="none" dirty="0">
                <a:solidFill>
                  <a:srgbClr val="000000"/>
                </a:solidFill>
                <a:latin typeface="Arial Narrow"/>
                <a:ea typeface="Arial Narrow"/>
                <a:cs typeface="Arial Narrow"/>
                <a:sym typeface="Arial Narrow"/>
              </a:rPr>
              <a:t> (SSAI/GSFC),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Arial Narrow"/>
              <a:ea typeface="Arial Narrow"/>
              <a:cs typeface="Arial Narrow"/>
              <a:sym typeface="Arial Narrow"/>
            </a:endParaRPr>
          </a:p>
        </p:txBody>
      </p:sp>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61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7007-DBE7-754A-874B-CC81A61762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284258-83CD-D142-AD90-AE6B3A946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D3A28-9CF1-ED4A-9565-7BA6231F4A9B}"/>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0D97A372-6E6B-5E41-AEFD-E7677D75B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055FB-0503-5745-A038-ABA9161FDEBF}"/>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68926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3937-CDC7-124C-BE4B-1DAE028189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BE4E9-5A67-7949-A4DD-489F6F7B4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B1E4F-743C-0F41-B15B-B683B12D9294}"/>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DD48836F-BD3D-D845-B177-0D66BAE49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998B1-D185-B543-B0A1-E65800883730}"/>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43185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5027C-55FB-464E-9107-CF963EA2A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2EDB-B7A6-5841-A183-32DE424957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2C12B-81ED-A842-9AB9-28B0A447C146}"/>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64CE7D71-23A8-9C4E-93A0-4FD39E74A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91B74-84C6-6241-BD0D-FC833C6F1876}"/>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61040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spTree>
      <p:nvGrpSpPr>
        <p:cNvPr id="1" name="Shape 14"/>
        <p:cNvGrpSpPr/>
        <p:nvPr/>
      </p:nvGrpSpPr>
      <p:grpSpPr>
        <a:xfrm>
          <a:off x="0" y="0"/>
          <a:ext cx="0" cy="0"/>
          <a:chOff x="0" y="0"/>
          <a:chExt cx="0" cy="0"/>
        </a:xfrm>
      </p:grpSpPr>
      <p:sp>
        <p:nvSpPr>
          <p:cNvPr id="15" name="Google Shape;15;p28"/>
          <p:cNvSpPr/>
          <p:nvPr/>
        </p:nvSpPr>
        <p:spPr>
          <a:xfrm>
            <a:off x="0" y="-19393"/>
            <a:ext cx="12192000" cy="6887665"/>
          </a:xfrm>
          <a:prstGeom prst="rect">
            <a:avLst/>
          </a:prstGeom>
          <a:gradFill>
            <a:gsLst>
              <a:gs pos="0">
                <a:srgbClr val="255B74"/>
              </a:gs>
              <a:gs pos="25000">
                <a:srgbClr val="255B74"/>
              </a:gs>
              <a:gs pos="91000">
                <a:srgbClr val="C3873A"/>
              </a:gs>
              <a:gs pos="100000">
                <a:srgbClr val="C3873A"/>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 name="Google Shape;16;p28"/>
          <p:cNvGrpSpPr/>
          <p:nvPr/>
        </p:nvGrpSpPr>
        <p:grpSpPr>
          <a:xfrm>
            <a:off x="517664" y="-19393"/>
            <a:ext cx="4628149" cy="6890327"/>
            <a:chOff x="3308351" y="2370138"/>
            <a:chExt cx="2760662" cy="4110037"/>
          </a:xfrm>
        </p:grpSpPr>
        <p:sp>
          <p:nvSpPr>
            <p:cNvPr id="17" name="Google Shape;17;p28"/>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8"/>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8"/>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 name="Google Shape;20;p28"/>
          <p:cNvSpPr/>
          <p:nvPr/>
        </p:nvSpPr>
        <p:spPr>
          <a:xfrm>
            <a:off x="0" y="203200"/>
            <a:ext cx="12192000" cy="618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28"/>
          <p:cNvSpPr txBox="1">
            <a:spLocks noGrp="1"/>
          </p:cNvSpPr>
          <p:nvPr>
            <p:ph type="title"/>
          </p:nvPr>
        </p:nvSpPr>
        <p:spPr>
          <a:xfrm>
            <a:off x="952500" y="1104144"/>
            <a:ext cx="10393680"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SzPts val="4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952500" y="2271860"/>
            <a:ext cx="10619923" cy="1623008"/>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 name="Google Shape;23;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2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251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D7A3-A80C-2E4D-9F2A-C4E9BD629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0B3A2-5BEF-9B4A-96CA-92980403E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19210-C197-BB46-A866-10D8825CF115}"/>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5AF65536-EB00-AD42-86AC-684C38FB3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D03BA-BF1A-6C48-8B6C-33FAF11B4606}"/>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12755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FCEB-7B16-FB4D-83B0-28C9AFDAA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CA73C7-4BE9-F246-B6C4-9920F404E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DED62-46FE-5B4F-9492-B9E226BECE2F}"/>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FAA3C472-CED8-FC42-A883-EFBFDA21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86A38-A941-5545-AFA8-C71D726904B7}"/>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411108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0897-085E-244F-A327-439328903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5A310-7111-9D4D-9208-C2117A933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346E8-9926-A74B-9BB1-AC26E7334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664E7-5009-2A46-B926-75EB79C0C8DA}"/>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6" name="Footer Placeholder 5">
            <a:extLst>
              <a:ext uri="{FF2B5EF4-FFF2-40B4-BE49-F238E27FC236}">
                <a16:creationId xmlns:a16="http://schemas.microsoft.com/office/drawing/2014/main" id="{16606E9B-2235-FC49-84B2-32287DCF0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ABA33-0856-DC4F-BB6D-4B124B24A81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99091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27FB-CF62-0449-9558-49051EE4A6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6A69D-3A0D-F84C-B71D-AEF113696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9B6F6-8158-7140-A233-576B6F843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57422C-4689-484B-8F6E-0311107F3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CBADD-12FE-A046-9C9F-57FC78973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3D2D8-DFD0-A64B-BA52-832E049BFC87}"/>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8" name="Footer Placeholder 7">
            <a:extLst>
              <a:ext uri="{FF2B5EF4-FFF2-40B4-BE49-F238E27FC236}">
                <a16:creationId xmlns:a16="http://schemas.microsoft.com/office/drawing/2014/main" id="{FFC36057-0210-3B42-AC12-1CF8F9553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7EABC-A7F3-5F43-8B0C-78EC7A42F8B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18176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0AAA-5614-A443-9562-F3E69C795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995331-57ED-B448-9B10-1B822E239E82}"/>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4" name="Footer Placeholder 3">
            <a:extLst>
              <a:ext uri="{FF2B5EF4-FFF2-40B4-BE49-F238E27FC236}">
                <a16:creationId xmlns:a16="http://schemas.microsoft.com/office/drawing/2014/main" id="{705281A5-8A20-C543-BF05-9ABF3917D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7A5859-3121-9E4A-90D8-CA00451DC9B2}"/>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383580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82D32-7030-6C41-BF06-1DF496D0D06B}"/>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3" name="Footer Placeholder 2">
            <a:extLst>
              <a:ext uri="{FF2B5EF4-FFF2-40B4-BE49-F238E27FC236}">
                <a16:creationId xmlns:a16="http://schemas.microsoft.com/office/drawing/2014/main" id="{5551D0F3-1E97-1C42-9D1B-6B13179DC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C3DA9-BCF0-BA4E-85E5-28823851660E}"/>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42554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52D9-F87A-9348-B6D3-2A747201A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2F405C-81EF-5644-A0EE-66488824C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52CD93-6214-514E-9D7B-56A571310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F97B4-7319-E44E-9D54-92BE79460042}"/>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6" name="Footer Placeholder 5">
            <a:extLst>
              <a:ext uri="{FF2B5EF4-FFF2-40B4-BE49-F238E27FC236}">
                <a16:creationId xmlns:a16="http://schemas.microsoft.com/office/drawing/2014/main" id="{04B0A318-9F57-754D-9C72-FEC7C14F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5EF16-893A-CB41-9FB1-6F030AFF0B90}"/>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23849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CD81-E31F-5C42-B50D-008152B44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66528C-3C45-E648-B05E-C630587B4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E620E-DABB-794B-B3F9-293D65514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72318-7652-174D-9C83-429A7141A41B}"/>
              </a:ext>
            </a:extLst>
          </p:cNvPr>
          <p:cNvSpPr>
            <a:spLocks noGrp="1"/>
          </p:cNvSpPr>
          <p:nvPr>
            <p:ph type="dt" sz="half" idx="10"/>
          </p:nvPr>
        </p:nvSpPr>
        <p:spPr/>
        <p:txBody>
          <a:bodyPr/>
          <a:lstStyle/>
          <a:p>
            <a:fld id="{9AB54840-1AD5-6D40-B60C-808617A59E21}" type="datetimeFigureOut">
              <a:rPr lang="en-US" smtClean="0"/>
              <a:t>5/24/21</a:t>
            </a:fld>
            <a:endParaRPr lang="en-US"/>
          </a:p>
        </p:txBody>
      </p:sp>
      <p:sp>
        <p:nvSpPr>
          <p:cNvPr id="6" name="Footer Placeholder 5">
            <a:extLst>
              <a:ext uri="{FF2B5EF4-FFF2-40B4-BE49-F238E27FC236}">
                <a16:creationId xmlns:a16="http://schemas.microsoft.com/office/drawing/2014/main" id="{41953C2E-E2BC-B24C-AB8D-BB3AE6A96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77565-0A8B-BA4C-81B8-F307C835B86D}"/>
              </a:ext>
            </a:extLst>
          </p:cNvPr>
          <p:cNvSpPr>
            <a:spLocks noGrp="1"/>
          </p:cNvSpPr>
          <p:nvPr>
            <p:ph type="sldNum" sz="quarter" idx="12"/>
          </p:nvPr>
        </p:nvSpPr>
        <p:spPr/>
        <p:txBody>
          <a:bodyPr/>
          <a:lstStyle/>
          <a:p>
            <a:fld id="{33DA0586-8C63-964C-BABD-2976A478E027}" type="slidenum">
              <a:rPr lang="en-US" smtClean="0"/>
              <a:t>‹#›</a:t>
            </a:fld>
            <a:endParaRPr lang="en-US"/>
          </a:p>
        </p:txBody>
      </p:sp>
    </p:spTree>
    <p:extLst>
      <p:ext uri="{BB962C8B-B14F-4D97-AF65-F5344CB8AC3E}">
        <p14:creationId xmlns:p14="http://schemas.microsoft.com/office/powerpoint/2010/main" val="18907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97A48-6477-D54A-AF07-7E021F347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7208EB-63E3-F746-89C2-C4F3ABEE3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AF0B4-779D-A441-AE3D-2A65EB84C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54840-1AD5-6D40-B60C-808617A59E21}" type="datetimeFigureOut">
              <a:rPr lang="en-US" smtClean="0"/>
              <a:t>5/24/21</a:t>
            </a:fld>
            <a:endParaRPr lang="en-US"/>
          </a:p>
        </p:txBody>
      </p:sp>
      <p:sp>
        <p:nvSpPr>
          <p:cNvPr id="5" name="Footer Placeholder 4">
            <a:extLst>
              <a:ext uri="{FF2B5EF4-FFF2-40B4-BE49-F238E27FC236}">
                <a16:creationId xmlns:a16="http://schemas.microsoft.com/office/drawing/2014/main" id="{0067E53B-E158-4848-86B8-42FC82837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A0089B-A914-1B4C-93F0-A8DFA5AEA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A0586-8C63-964C-BABD-2976A478E027}" type="slidenum">
              <a:rPr lang="en-US" smtClean="0"/>
              <a:t>‹#›</a:t>
            </a:fld>
            <a:endParaRPr lang="en-US"/>
          </a:p>
        </p:txBody>
      </p:sp>
    </p:spTree>
    <p:extLst>
      <p:ext uri="{BB962C8B-B14F-4D97-AF65-F5344CB8AC3E}">
        <p14:creationId xmlns:p14="http://schemas.microsoft.com/office/powerpoint/2010/main" val="176461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gif"/><Relationship Id="rId4" Type="http://schemas.openxmlformats.org/officeDocument/2006/relationships/image" Target="../media/image2.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p:nvPr/>
        </p:nvSpPr>
        <p:spPr>
          <a:xfrm>
            <a:off x="82666" y="267761"/>
            <a:ext cx="1188720" cy="1169511"/>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Narrow"/>
                <a:ea typeface="Arial Narrow"/>
                <a:cs typeface="Arial Narrow"/>
                <a:sym typeface="Arial Narrow"/>
              </a:rPr>
              <a:t>Headshot of yourself </a:t>
            </a:r>
          </a:p>
          <a:p>
            <a:pPr marL="0" marR="0" lvl="0" indent="0" algn="ctr" rtl="0">
              <a:lnSpc>
                <a:spcPct val="100000"/>
              </a:lnSpc>
              <a:spcBef>
                <a:spcPts val="0"/>
              </a:spcBef>
              <a:spcAft>
                <a:spcPts val="0"/>
              </a:spcAft>
              <a:buClr>
                <a:srgbClr val="000000"/>
              </a:buClr>
              <a:buSzPts val="1400"/>
              <a:buFont typeface="Arial"/>
              <a:buNone/>
            </a:pPr>
            <a:endParaRPr lang="en-US" sz="1400" dirty="0">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Arial Narrow"/>
              <a:ea typeface="Arial Narrow"/>
              <a:cs typeface="Arial Narrow"/>
              <a:sym typeface="Arial Narrow"/>
            </a:endParaRPr>
          </a:p>
        </p:txBody>
      </p:sp>
      <p:pic>
        <p:nvPicPr>
          <p:cNvPr id="146" name="Google Shape;146;p1"/>
          <p:cNvPicPr preferRelativeResize="0"/>
          <p:nvPr/>
        </p:nvPicPr>
        <p:blipFill>
          <a:blip r:embed="rId3"/>
          <a:srcRect l="3119" r="3119"/>
          <a:stretch/>
        </p:blipFill>
        <p:spPr>
          <a:xfrm>
            <a:off x="134085" y="336817"/>
            <a:ext cx="1094729" cy="1067278"/>
          </a:xfrm>
          <a:prstGeom prst="rect">
            <a:avLst/>
          </a:prstGeom>
          <a:noFill/>
          <a:ln>
            <a:noFill/>
          </a:ln>
        </p:spPr>
      </p:pic>
      <p:sp>
        <p:nvSpPr>
          <p:cNvPr id="148" name="Google Shape;148;p1"/>
          <p:cNvSpPr txBox="1"/>
          <p:nvPr/>
        </p:nvSpPr>
        <p:spPr>
          <a:xfrm>
            <a:off x="10390683" y="5651368"/>
            <a:ext cx="1846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0" name="Google Shape;150;p1"/>
          <p:cNvSpPr/>
          <p:nvPr/>
        </p:nvSpPr>
        <p:spPr>
          <a:xfrm>
            <a:off x="795475" y="178486"/>
            <a:ext cx="10830738" cy="1974859"/>
          </a:xfrm>
          <a:prstGeom prst="rect">
            <a:avLst/>
          </a:prstGeom>
          <a:noFill/>
          <a:ln>
            <a:noFill/>
          </a:ln>
        </p:spPr>
        <p:txBody>
          <a:bodyPr spcFirstLastPara="1" wrap="square" lIns="91425" tIns="45700" rIns="91425" bIns="45700" anchor="t" anchorCtr="0">
            <a:spAutoFit/>
          </a:bodyPr>
          <a:lstStyle/>
          <a:p>
            <a:pPr lvl="0" algn="ctr">
              <a:buClr>
                <a:srgbClr val="244D60"/>
              </a:buClr>
              <a:buSzPts val="3200"/>
            </a:pPr>
            <a:r>
              <a:rPr lang="en-US" sz="3000" b="1" dirty="0">
                <a:solidFill>
                  <a:srgbClr val="244D60"/>
                </a:solidFill>
                <a:latin typeface="Arial Narrow"/>
                <a:ea typeface="Arial Narrow"/>
                <a:cs typeface="Arial Narrow"/>
                <a:sym typeface="Arial Narrow"/>
              </a:rPr>
              <a:t>Gupta – LEO-GEO Synergy for Global Diurnal Cycle of Aerosols</a:t>
            </a:r>
          </a:p>
          <a:p>
            <a:pPr algn="ctr">
              <a:spcBef>
                <a:spcPts val="200"/>
              </a:spcBef>
              <a:buClr>
                <a:srgbClr val="000000"/>
              </a:buClr>
              <a:buSzPts val="1800"/>
            </a:pPr>
            <a:r>
              <a:rPr lang="en-US" sz="2400" dirty="0">
                <a:solidFill>
                  <a:srgbClr val="000000"/>
                </a:solidFill>
                <a:latin typeface="Arial Narrow"/>
                <a:ea typeface="Arial Narrow"/>
                <a:cs typeface="Arial Narrow"/>
                <a:sym typeface="Arial Narrow"/>
              </a:rPr>
              <a:t>Pawan Gupta, USRA/NASA MSFC</a:t>
            </a:r>
            <a:br>
              <a:rPr lang="en-US" sz="2400" dirty="0">
                <a:solidFill>
                  <a:srgbClr val="000000"/>
                </a:solidFill>
                <a:latin typeface="Arial Narrow"/>
                <a:ea typeface="Arial Narrow"/>
                <a:cs typeface="Arial Narrow"/>
                <a:sym typeface="Arial Narrow"/>
              </a:rPr>
            </a:br>
            <a:r>
              <a:rPr lang="en-US" sz="2000" dirty="0">
                <a:sym typeface="Arial Narrow"/>
              </a:rPr>
              <a:t>Robert Levy (GSFC), Shana </a:t>
            </a:r>
            <a:r>
              <a:rPr lang="en-US" sz="2000" dirty="0" err="1">
                <a:sym typeface="Arial Narrow"/>
              </a:rPr>
              <a:t>Mattoo</a:t>
            </a:r>
            <a:r>
              <a:rPr lang="en-US" sz="2000" dirty="0">
                <a:sym typeface="Arial Narrow"/>
              </a:rPr>
              <a:t> (SSAI/GSFC), DT and </a:t>
            </a:r>
            <a:r>
              <a:rPr lang="en-US" sz="2000" dirty="0"/>
              <a:t>GEO-LEO </a:t>
            </a:r>
            <a:r>
              <a:rPr lang="en-US" sz="2000" dirty="0" err="1"/>
              <a:t>MEaSUREs</a:t>
            </a:r>
            <a:r>
              <a:rPr lang="en-US" sz="2000" dirty="0"/>
              <a:t> Teams</a:t>
            </a:r>
            <a:endParaRPr lang="en-US" sz="2000" dirty="0">
              <a:solidFill>
                <a:srgbClr val="000000"/>
              </a:solidFill>
              <a:latin typeface="Arial Narrow"/>
              <a:ea typeface="Arial Narrow"/>
              <a:cs typeface="Arial Narrow"/>
              <a:sym typeface="Arial Narrow"/>
            </a:endParaRPr>
          </a:p>
          <a:p>
            <a:pPr marL="0" marR="0" lvl="0" indent="0" algn="ctr" rtl="0">
              <a:lnSpc>
                <a:spcPct val="100000"/>
              </a:lnSpc>
              <a:spcBef>
                <a:spcPts val="200"/>
              </a:spcBef>
              <a:spcAft>
                <a:spcPts val="0"/>
              </a:spcAft>
              <a:buClr>
                <a:srgbClr val="000000"/>
              </a:buClr>
              <a:buSzPts val="1800"/>
              <a:buFont typeface="Arial Narrow"/>
              <a:buNone/>
            </a:pPr>
            <a:endParaRPr sz="4400" b="1" i="0" u="none" strike="noStrike" cap="none" dirty="0">
              <a:solidFill>
                <a:srgbClr val="244D60"/>
              </a:solidFill>
              <a:latin typeface="Arial Narrow"/>
              <a:ea typeface="Arial Narrow"/>
              <a:cs typeface="Arial Narrow"/>
              <a:sym typeface="Arial Narrow"/>
            </a:endParaRPr>
          </a:p>
        </p:txBody>
      </p:sp>
      <p:cxnSp>
        <p:nvCxnSpPr>
          <p:cNvPr id="151" name="Google Shape;151;p1"/>
          <p:cNvCxnSpPr/>
          <p:nvPr/>
        </p:nvCxnSpPr>
        <p:spPr>
          <a:xfrm flipH="1">
            <a:off x="403782" y="1464954"/>
            <a:ext cx="11430256" cy="21214"/>
          </a:xfrm>
          <a:prstGeom prst="straightConnector1">
            <a:avLst/>
          </a:prstGeom>
          <a:noFill/>
          <a:ln w="12700" cap="flat" cmpd="sng">
            <a:solidFill>
              <a:srgbClr val="002060"/>
            </a:solidFill>
            <a:prstDash val="solid"/>
            <a:miter lim="800000"/>
            <a:headEnd type="none" w="sm" len="sm"/>
            <a:tailEnd type="none" w="sm" len="sm"/>
          </a:ln>
        </p:spPr>
      </p:cxnSp>
      <p:pic>
        <p:nvPicPr>
          <p:cNvPr id="19" name="Picture 18" descr="A picture containing drawing&#10;&#10;Description automatically generated">
            <a:extLst>
              <a:ext uri="{FF2B5EF4-FFF2-40B4-BE49-F238E27FC236}">
                <a16:creationId xmlns:a16="http://schemas.microsoft.com/office/drawing/2014/main" id="{33229590-6CCA-5E42-83A7-E8168A61AA0D}"/>
              </a:ext>
            </a:extLst>
          </p:cNvPr>
          <p:cNvPicPr>
            <a:picLocks noChangeAspect="1"/>
          </p:cNvPicPr>
          <p:nvPr/>
        </p:nvPicPr>
        <p:blipFill>
          <a:blip r:embed="rId4"/>
          <a:stretch>
            <a:fillRect/>
          </a:stretch>
        </p:blipFill>
        <p:spPr>
          <a:xfrm>
            <a:off x="11028743" y="251912"/>
            <a:ext cx="1169511" cy="1169511"/>
          </a:xfrm>
          <a:prstGeom prst="rect">
            <a:avLst/>
          </a:prstGeom>
        </p:spPr>
      </p:pic>
      <p:sp>
        <p:nvSpPr>
          <p:cNvPr id="9" name="Google Shape;156;p1">
            <a:extLst>
              <a:ext uri="{FF2B5EF4-FFF2-40B4-BE49-F238E27FC236}">
                <a16:creationId xmlns:a16="http://schemas.microsoft.com/office/drawing/2014/main" id="{1FBF00DE-A94B-4848-A0B5-7D0B889665AB}"/>
              </a:ext>
            </a:extLst>
          </p:cNvPr>
          <p:cNvSpPr txBox="1"/>
          <p:nvPr/>
        </p:nvSpPr>
        <p:spPr>
          <a:xfrm>
            <a:off x="-13569" y="1529699"/>
            <a:ext cx="4379396" cy="4401164"/>
          </a:xfrm>
          <a:prstGeom prst="rect">
            <a:avLst/>
          </a:prstGeom>
          <a:noFill/>
          <a:ln>
            <a:noFill/>
          </a:ln>
        </p:spPr>
        <p:txBody>
          <a:bodyPr spcFirstLastPara="1" wrap="square" lIns="91425" tIns="45700" rIns="91425" bIns="45700" anchor="t" anchorCtr="0">
            <a:spAutoFit/>
          </a:bodyPr>
          <a:lstStyle/>
          <a:p>
            <a:pPr lvl="1" algn="just">
              <a:buClr>
                <a:srgbClr val="000000"/>
              </a:buClr>
              <a:buSzPts val="1600"/>
            </a:pPr>
            <a:r>
              <a:rPr lang="en-US" sz="2000" dirty="0">
                <a:solidFill>
                  <a:schemeClr val="dk1"/>
                </a:solidFill>
                <a:latin typeface="Arial Narrow"/>
                <a:ea typeface="Arial Narrow"/>
                <a:cs typeface="Arial Narrow"/>
                <a:sym typeface="Arial Narrow"/>
              </a:rPr>
              <a:t>In this project (</a:t>
            </a:r>
            <a:r>
              <a:rPr lang="en-US" sz="2000" u="sng" dirty="0">
                <a:solidFill>
                  <a:schemeClr val="dk1"/>
                </a:solidFill>
                <a:latin typeface="Arial Narrow"/>
                <a:ea typeface="Arial Narrow"/>
                <a:cs typeface="Arial Narrow"/>
                <a:sym typeface="Arial Narrow"/>
              </a:rPr>
              <a:t>NASA </a:t>
            </a:r>
            <a:r>
              <a:rPr lang="en-US" sz="2000" u="sng" dirty="0" err="1">
                <a:solidFill>
                  <a:schemeClr val="dk1"/>
                </a:solidFill>
                <a:latin typeface="Arial Narrow"/>
                <a:ea typeface="Arial Narrow"/>
                <a:cs typeface="Arial Narrow"/>
                <a:sym typeface="Arial Narrow"/>
              </a:rPr>
              <a:t>MEaSUREs</a:t>
            </a:r>
            <a:r>
              <a:rPr lang="en-US" sz="2000" dirty="0">
                <a:solidFill>
                  <a:schemeClr val="dk1"/>
                </a:solidFill>
                <a:latin typeface="Arial Narrow"/>
                <a:ea typeface="Arial Narrow"/>
                <a:cs typeface="Arial Narrow"/>
                <a:sym typeface="Arial Narrow"/>
              </a:rPr>
              <a:t>) dark target aerosol algorithm is implemented on six LEO and GEO sensors globally over both land and ocean. The retrieved aerosol properties are produced from all the six sensors as level 2 data products. The individual aerosol retrievals from each sensors then fused to produce a level 3 gridded data sets at 30 minutes temporal resolution for the sunlit part of the earth. </a:t>
            </a:r>
            <a:r>
              <a:rPr lang="en-US" sz="2000" b="1" i="1" dirty="0">
                <a:solidFill>
                  <a:schemeClr val="dk1"/>
                </a:solidFill>
                <a:latin typeface="Arial Narrow"/>
                <a:ea typeface="Arial Narrow"/>
                <a:cs typeface="Arial Narrow"/>
                <a:sym typeface="Arial Narrow"/>
              </a:rPr>
              <a:t>This e-poster will showcase aerosol retrievals from six sensors, validation, data integration and application examples.    </a:t>
            </a:r>
          </a:p>
        </p:txBody>
      </p:sp>
      <p:graphicFrame>
        <p:nvGraphicFramePr>
          <p:cNvPr id="2" name="Diagram 1">
            <a:extLst>
              <a:ext uri="{FF2B5EF4-FFF2-40B4-BE49-F238E27FC236}">
                <a16:creationId xmlns:a16="http://schemas.microsoft.com/office/drawing/2014/main" id="{B1F9533F-430D-904C-BE10-43A52C2536B1}"/>
              </a:ext>
            </a:extLst>
          </p:cNvPr>
          <p:cNvGraphicFramePr/>
          <p:nvPr>
            <p:extLst>
              <p:ext uri="{D42A27DB-BD31-4B8C-83A1-F6EECF244321}">
                <p14:modId xmlns:p14="http://schemas.microsoft.com/office/powerpoint/2010/main" val="4149675381"/>
              </p:ext>
            </p:extLst>
          </p:nvPr>
        </p:nvGraphicFramePr>
        <p:xfrm>
          <a:off x="3699496" y="2409106"/>
          <a:ext cx="4564047" cy="3170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ight Brace 6">
            <a:extLst>
              <a:ext uri="{FF2B5EF4-FFF2-40B4-BE49-F238E27FC236}">
                <a16:creationId xmlns:a16="http://schemas.microsoft.com/office/drawing/2014/main" id="{DA179E9E-B759-7B40-B5C5-B75B935238BF}"/>
              </a:ext>
            </a:extLst>
          </p:cNvPr>
          <p:cNvSpPr/>
          <p:nvPr/>
        </p:nvSpPr>
        <p:spPr>
          <a:xfrm rot="16200000">
            <a:off x="5875011" y="1083717"/>
            <a:ext cx="289931" cy="21755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45B07EAF-3806-C84A-9797-CF6C52378229}"/>
              </a:ext>
            </a:extLst>
          </p:cNvPr>
          <p:cNvSpPr/>
          <p:nvPr/>
        </p:nvSpPr>
        <p:spPr>
          <a:xfrm>
            <a:off x="4739250" y="1602528"/>
            <a:ext cx="2713500" cy="369332"/>
          </a:xfrm>
          <a:prstGeom prst="rect">
            <a:avLst/>
          </a:prstGeom>
        </p:spPr>
        <p:txBody>
          <a:bodyPr wrap="none">
            <a:spAutoFit/>
          </a:bodyPr>
          <a:lstStyle/>
          <a:p>
            <a:pPr algn="ctr"/>
            <a:r>
              <a:rPr lang="en-US" dirty="0"/>
              <a:t>Low Earth Orbiting Sensors</a:t>
            </a:r>
          </a:p>
        </p:txBody>
      </p:sp>
      <p:sp>
        <p:nvSpPr>
          <p:cNvPr id="17" name="Right Brace 16">
            <a:extLst>
              <a:ext uri="{FF2B5EF4-FFF2-40B4-BE49-F238E27FC236}">
                <a16:creationId xmlns:a16="http://schemas.microsoft.com/office/drawing/2014/main" id="{F387D948-F779-424A-91C9-4D204E035A44}"/>
              </a:ext>
            </a:extLst>
          </p:cNvPr>
          <p:cNvSpPr/>
          <p:nvPr/>
        </p:nvSpPr>
        <p:spPr>
          <a:xfrm rot="5400000">
            <a:off x="5821493" y="4667331"/>
            <a:ext cx="289931" cy="21755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1308AA8C-6992-FF40-92A9-97DC87BDCE2C}"/>
              </a:ext>
            </a:extLst>
          </p:cNvPr>
          <p:cNvSpPr/>
          <p:nvPr/>
        </p:nvSpPr>
        <p:spPr>
          <a:xfrm>
            <a:off x="4868606" y="5931271"/>
            <a:ext cx="2280689" cy="369332"/>
          </a:xfrm>
          <a:prstGeom prst="rect">
            <a:avLst/>
          </a:prstGeom>
        </p:spPr>
        <p:txBody>
          <a:bodyPr wrap="none">
            <a:spAutoFit/>
          </a:bodyPr>
          <a:lstStyle/>
          <a:p>
            <a:pPr algn="ctr"/>
            <a:r>
              <a:rPr lang="en-US" dirty="0"/>
              <a:t>Geostationary Sensors</a:t>
            </a:r>
          </a:p>
        </p:txBody>
      </p:sp>
      <p:sp>
        <p:nvSpPr>
          <p:cNvPr id="6" name="Striped Right Arrow 5">
            <a:extLst>
              <a:ext uri="{FF2B5EF4-FFF2-40B4-BE49-F238E27FC236}">
                <a16:creationId xmlns:a16="http://schemas.microsoft.com/office/drawing/2014/main" id="{92AED0F8-4F56-4944-AFB6-CDBD9B69A810}"/>
              </a:ext>
            </a:extLst>
          </p:cNvPr>
          <p:cNvSpPr/>
          <p:nvPr/>
        </p:nvSpPr>
        <p:spPr>
          <a:xfrm>
            <a:off x="6982345" y="3809122"/>
            <a:ext cx="553391" cy="370026"/>
          </a:xfrm>
          <a:prstGeom prst="stripedRightArrow">
            <a:avLst/>
          </a:prstGeom>
          <a:solidFill>
            <a:schemeClr val="tx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5" name="Picture 4">
            <a:extLst>
              <a:ext uri="{FF2B5EF4-FFF2-40B4-BE49-F238E27FC236}">
                <a16:creationId xmlns:a16="http://schemas.microsoft.com/office/drawing/2014/main" id="{1AA5A38E-9A17-F44F-80CD-092B778F9293}"/>
              </a:ext>
            </a:extLst>
          </p:cNvPr>
          <p:cNvPicPr>
            <a:picLocks noChangeAspect="1"/>
          </p:cNvPicPr>
          <p:nvPr/>
        </p:nvPicPr>
        <p:blipFill>
          <a:blip r:embed="rId10"/>
          <a:stretch>
            <a:fillRect/>
          </a:stretch>
        </p:blipFill>
        <p:spPr>
          <a:xfrm>
            <a:off x="7620609" y="1906703"/>
            <a:ext cx="4441371" cy="3730752"/>
          </a:xfrm>
          <a:prstGeom prst="rect">
            <a:avLst/>
          </a:prstGeom>
          <a:ln w="28575">
            <a:solidFill>
              <a:schemeClr val="tx1"/>
            </a:solidFill>
            <a:prstDash val="dash"/>
          </a:ln>
        </p:spPr>
      </p:pic>
    </p:spTree>
    <p:extLst>
      <p:ext uri="{BB962C8B-B14F-4D97-AF65-F5344CB8AC3E}">
        <p14:creationId xmlns:p14="http://schemas.microsoft.com/office/powerpoint/2010/main" val="3547617097"/>
      </p:ext>
    </p:extLst>
  </p:cSld>
  <p:clrMapOvr>
    <a:masterClrMapping/>
  </p:clrMapOvr>
  <mc:AlternateContent xmlns:mc="http://schemas.openxmlformats.org/markup-compatibility/2006" xmlns:p14="http://schemas.microsoft.com/office/powerpoint/2010/main">
    <mc:Choice Requires="p14">
      <p:transition spd="med" p14:dur="700" advTm="39214">
        <p:fade/>
      </p:transition>
    </mc:Choice>
    <mc:Fallback xmlns="">
      <p:transition spd="med" advTm="39214">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251</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Mcfadden, Susan K. (ARC-SGG)[Bay Area Environmental Research Institute]</dc:creator>
  <cp:keywords/>
  <dc:description/>
  <cp:lastModifiedBy>Gupta, Pawan (MSFC-ST11)[USRA]</cp:lastModifiedBy>
  <cp:revision>37</cp:revision>
  <dcterms:created xsi:type="dcterms:W3CDTF">2020-07-29T20:44:57Z</dcterms:created>
  <dcterms:modified xsi:type="dcterms:W3CDTF">2021-05-25T01:59:55Z</dcterms:modified>
  <cp:category/>
</cp:coreProperties>
</file>