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82880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402" y="-90"/>
      </p:cViewPr>
      <p:guideLst>
        <p:guide orient="horz" pos="3168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46133"/>
            <a:ext cx="137160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82989"/>
            <a:ext cx="137160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8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70560"/>
            <a:ext cx="5898356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48224"/>
            <a:ext cx="9258300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17520"/>
            <a:ext cx="5898356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2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99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35517"/>
            <a:ext cx="3943350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35517"/>
            <a:ext cx="11601450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4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9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07617"/>
            <a:ext cx="1577340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731213"/>
            <a:ext cx="1577340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7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677584"/>
            <a:ext cx="777240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677584"/>
            <a:ext cx="777240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2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35517"/>
            <a:ext cx="1577340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465706"/>
            <a:ext cx="7736681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674110"/>
            <a:ext cx="7736681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465706"/>
            <a:ext cx="7774782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674110"/>
            <a:ext cx="77747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5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8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A82B66F-482C-4A36-95F2-7E83561ACB58}"/>
              </a:ext>
            </a:extLst>
          </p:cNvPr>
          <p:cNvSpPr txBox="1"/>
          <p:nvPr userDrawn="1"/>
        </p:nvSpPr>
        <p:spPr>
          <a:xfrm>
            <a:off x="6553200" y="0"/>
            <a:ext cx="11734800" cy="169277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VLIDORT Version 2.8.3. A summary of the latest release.</a:t>
            </a:r>
          </a:p>
          <a:p>
            <a:pPr algn="ctr"/>
            <a:r>
              <a:rPr lang="en-US" sz="2800" dirty="0"/>
              <a:t>Robert </a:t>
            </a:r>
            <a:r>
              <a:rPr lang="en-US" sz="2800" dirty="0" err="1"/>
              <a:t>Spurr</a:t>
            </a:r>
            <a:r>
              <a:rPr lang="en-US" sz="2800" dirty="0"/>
              <a:t>(1) and Matt Christi(2)</a:t>
            </a:r>
          </a:p>
          <a:p>
            <a:pPr marL="342900" indent="-342900" algn="ctr">
              <a:buAutoNum type="arabicParenBoth"/>
            </a:pPr>
            <a:r>
              <a:rPr lang="en-US" dirty="0"/>
              <a:t>RT Solutions Inc. , 9 Channing Street, Cambridge MA 02138; (2) Fort Collins, CO 80524</a:t>
            </a:r>
          </a:p>
          <a:p>
            <a:pPr marL="0" indent="0" algn="ctr">
              <a:buNone/>
            </a:pPr>
            <a:r>
              <a:rPr lang="en-US" dirty="0"/>
              <a:t>TEMPO Science Team Meeting, 2-3 June 2021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A0A36E6E-88A3-42CA-8640-E3D1E6C9E3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535505"/>
            <a:ext cx="6438900" cy="4701515"/>
          </a:xfrm>
          <a:ln w="38100"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>
            <a:lvl1pPr marL="91440" indent="-91440">
              <a:spcBef>
                <a:spcPts val="0"/>
              </a:spcBef>
              <a:defRPr sz="2900" i="1"/>
            </a:lvl1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VLIDORT is a </a:t>
            </a:r>
            <a:r>
              <a:rPr lang="en-US" dirty="0" smtClean="0"/>
              <a:t>vector multiple-scatter </a:t>
            </a:r>
            <a:r>
              <a:rPr lang="en-US" dirty="0"/>
              <a:t>multilayer </a:t>
            </a:r>
            <a:r>
              <a:rPr lang="en-US" dirty="0" smtClean="0"/>
              <a:t>discrete-ordinate radiative </a:t>
            </a:r>
            <a:r>
              <a:rPr lang="en-US" dirty="0"/>
              <a:t>transfer </a:t>
            </a:r>
            <a:r>
              <a:rPr lang="en-US" dirty="0" smtClean="0"/>
              <a:t>model with </a:t>
            </a:r>
            <a:r>
              <a:rPr lang="en-US" dirty="0"/>
              <a:t>1-D plane-parallel </a:t>
            </a:r>
            <a:r>
              <a:rPr lang="en-US" dirty="0" smtClean="0"/>
              <a:t>scattering for polarized RT.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Pseudo-spherical approximation (incident solar attenuation in curved geometry); separate single-scatter treatment in full-spherical manner.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Solar </a:t>
            </a:r>
            <a:r>
              <a:rPr lang="en-US" dirty="0" smtClean="0"/>
              <a:t>&amp; </a:t>
            </a:r>
            <a:r>
              <a:rPr lang="en-US" dirty="0"/>
              <a:t>thermal/surface </a:t>
            </a:r>
            <a:r>
              <a:rPr lang="en-US" dirty="0" smtClean="0"/>
              <a:t>emission sources, </a:t>
            </a:r>
            <a:r>
              <a:rPr lang="en-US" dirty="0"/>
              <a:t>BRDF </a:t>
            </a:r>
            <a:r>
              <a:rPr lang="en-US" dirty="0" smtClean="0"/>
              <a:t>&amp; surface-leaving </a:t>
            </a:r>
            <a:r>
              <a:rPr lang="en-US" dirty="0"/>
              <a:t>(ocean/SIF</a:t>
            </a:r>
            <a:r>
              <a:rPr lang="en-US" dirty="0" smtClean="0"/>
              <a:t>) supplements, </a:t>
            </a:r>
            <a:r>
              <a:rPr lang="en-US" dirty="0"/>
              <a:t>“planetary problem</a:t>
            </a:r>
            <a:r>
              <a:rPr lang="en-US" dirty="0" smtClean="0"/>
              <a:t>” feature, </a:t>
            </a:r>
            <a:r>
              <a:rPr lang="en-US" dirty="0"/>
              <a:t>isotropic </a:t>
            </a:r>
            <a:r>
              <a:rPr lang="en-US" dirty="0" smtClean="0"/>
              <a:t>sources  at TOA/BOA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Three multiple geometry modes </a:t>
            </a:r>
            <a:r>
              <a:rPr lang="en-US" dirty="0"/>
              <a:t>(lattice, “doublet” or observational “triplet” inputs), output at any level. Integrated quantities (fluxes)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Fully linearized </a:t>
            </a:r>
            <a:r>
              <a:rPr lang="en-US" dirty="0">
                <a:sym typeface="Wingdings" panose="05000000000000000000" pitchFamily="2" charset="2"/>
              </a:rPr>
              <a:t> simultaneous output of analytic Jacobians </a:t>
            </a:r>
            <a:r>
              <a:rPr lang="en-US" dirty="0" err="1">
                <a:sym typeface="Wingdings" panose="05000000000000000000" pitchFamily="2" charset="2"/>
              </a:rPr>
              <a:t>w.r.t.</a:t>
            </a:r>
            <a:r>
              <a:rPr lang="en-US" dirty="0">
                <a:sym typeface="Wingdings" panose="05000000000000000000" pitchFamily="2" charset="2"/>
              </a:rPr>
              <a:t> to any (bulk/profile) atmospheric quantity (e.g. total ozone or ozone profile weighting functions), and/or </a:t>
            </a:r>
            <a:r>
              <a:rPr lang="en-US" dirty="0" smtClean="0">
                <a:sym typeface="Wingdings" panose="05000000000000000000" pitchFamily="2" charset="2"/>
              </a:rPr>
              <a:t>surface </a:t>
            </a:r>
            <a:r>
              <a:rPr lang="en-US" dirty="0">
                <a:sym typeface="Wingdings" panose="05000000000000000000" pitchFamily="2" charset="2"/>
              </a:rPr>
              <a:t>property (albedo, wind-speed….)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ym typeface="Wingdings" panose="05000000000000000000" pitchFamily="2" charset="2"/>
              </a:rPr>
              <a:t>Publicly available F90 code, currently at Version 2.8.3.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ym typeface="Wingdings" panose="05000000000000000000" pitchFamily="2" charset="2"/>
              </a:rPr>
              <a:t>Contact Point: R. </a:t>
            </a:r>
            <a:r>
              <a:rPr lang="en-US" dirty="0" err="1">
                <a:sym typeface="Wingdings" panose="05000000000000000000" pitchFamily="2" charset="2"/>
              </a:rPr>
              <a:t>Spurr</a:t>
            </a:r>
            <a:r>
              <a:rPr lang="en-US" dirty="0">
                <a:sym typeface="Wingdings" panose="05000000000000000000" pitchFamily="2" charset="2"/>
              </a:rPr>
              <a:t> at rtsolutions@verizon.net.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500" i="1" dirty="0" err="1">
                <a:solidFill>
                  <a:srgbClr val="FF0000"/>
                </a:solidFill>
              </a:rPr>
              <a:t>Spurr</a:t>
            </a:r>
            <a:r>
              <a:rPr lang="en-US" sz="2500" i="1" dirty="0">
                <a:solidFill>
                  <a:srgbClr val="FF0000"/>
                </a:solidFill>
              </a:rPr>
              <a:t>, R. J. D., and M. Christi. The LIDORT and VLIDORT Linearized Scalar and Vector Discrete Ordinate Radiative Transfer Models: An Update for the last 10 Years. Light Scattering Reviews, Volume 12, ed. A. </a:t>
            </a:r>
            <a:r>
              <a:rPr lang="en-US" sz="2500" i="1" dirty="0" err="1">
                <a:solidFill>
                  <a:srgbClr val="FF0000"/>
                </a:solidFill>
              </a:rPr>
              <a:t>Kokhanovsky</a:t>
            </a:r>
            <a:r>
              <a:rPr lang="en-US" sz="2500" i="1" dirty="0">
                <a:solidFill>
                  <a:srgbClr val="FF0000"/>
                </a:solidFill>
              </a:rPr>
              <a:t>, Springer, January 2019.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D41AC66A-3AD4-4E83-B391-EB71F149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25" y="6130"/>
            <a:ext cx="5454650" cy="50165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934D799-1BDA-4A1B-884C-8CB81A743481}"/>
              </a:ext>
            </a:extLst>
          </p:cNvPr>
          <p:cNvSpPr txBox="1"/>
          <p:nvPr userDrawn="1"/>
        </p:nvSpPr>
        <p:spPr>
          <a:xfrm>
            <a:off x="0" y="5893668"/>
            <a:ext cx="6438900" cy="30392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FF0000"/>
                </a:solidFill>
              </a:rPr>
              <a:t>VLIDORT Version 2.8.3, recently released 01 May 2021. </a:t>
            </a:r>
          </a:p>
          <a:p>
            <a:pPr marL="274320" lvl="2" indent="-27432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Green’s function RTE solutions (see green box);</a:t>
            </a:r>
          </a:p>
          <a:p>
            <a:pPr marL="274320" lvl="2" indent="-27432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Sphericity corrections to allow multiple scatter sources to vary along line-of-sight paths in a spherical atmosphere (blue box);</a:t>
            </a:r>
          </a:p>
          <a:p>
            <a:pPr marL="274320" lvl="2" indent="-27432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Updates to the BRDF (snow reflectance model) and SLEAVE (extended water-leaving treatment) supplements;</a:t>
            </a:r>
          </a:p>
          <a:p>
            <a:pPr marL="274320" lvl="2" indent="-27432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“Doublet geometry” </a:t>
            </a:r>
            <a:r>
              <a:rPr lang="en-US" dirty="0" smtClean="0"/>
              <a:t>option </a:t>
            </a:r>
            <a:r>
              <a:rPr lang="en-US" dirty="0"/>
              <a:t>for linked VZA/AZM </a:t>
            </a:r>
            <a:r>
              <a:rPr lang="en-US" dirty="0" smtClean="0"/>
              <a:t>input pairs</a:t>
            </a:r>
            <a:r>
              <a:rPr lang="en-US" dirty="0"/>
              <a:t>;</a:t>
            </a:r>
          </a:p>
          <a:p>
            <a:pPr marL="274320" lvl="2" indent="-27432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Several performance enhancements, including solving for Fourier-0 RTE solutions with NSTOKES = 2 (25% speed-up).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1F675C13-4BDD-43DB-BB7E-1BE9562515DE}"/>
              </a:ext>
            </a:extLst>
          </p:cNvPr>
          <p:cNvSpPr txBox="1">
            <a:spLocks/>
          </p:cNvSpPr>
          <p:nvPr userDrawn="1"/>
        </p:nvSpPr>
        <p:spPr>
          <a:xfrm>
            <a:off x="774700" y="5371236"/>
            <a:ext cx="4889500" cy="501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VLIDORT 2.8.3 new features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C4A25A4-44CA-4885-B268-CE2D99268C8D}"/>
              </a:ext>
            </a:extLst>
          </p:cNvPr>
          <p:cNvSpPr txBox="1"/>
          <p:nvPr userDrawn="1"/>
        </p:nvSpPr>
        <p:spPr>
          <a:xfrm>
            <a:off x="6622219" y="1775818"/>
            <a:ext cx="11523076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Green’s function solution for NSTOKES = 3, alternative to the “classical” exponential-substitution method for solving RTE. </a:t>
            </a:r>
          </a:p>
          <a:p>
            <a:pPr marL="365760" lvl="1" indent="-285750">
              <a:buFont typeface="Wingdings" panose="05000000000000000000" pitchFamily="2" charset="2"/>
              <a:buChar char="§"/>
            </a:pPr>
            <a:r>
              <a:rPr lang="en-US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Slightly faster and more robust (analytic RTE solutions, no linear algebra, no degeneracy). </a:t>
            </a:r>
          </a:p>
          <a:p>
            <a:pPr marL="365760" lvl="1" indent="-285750">
              <a:buFont typeface="Wingdings" panose="05000000000000000000" pitchFamily="2" charset="2"/>
              <a:buChar char="§"/>
            </a:pPr>
            <a:r>
              <a:rPr lang="en-US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Green’s function method is  essential for new VLRRS code (vector model with first order rotational Raman scattering).</a:t>
            </a:r>
          </a:p>
          <a:p>
            <a:pPr marL="365760" lvl="1" indent="-285750">
              <a:buFont typeface="Wingdings" panose="05000000000000000000" pitchFamily="2" charset="2"/>
              <a:buChar char="§"/>
            </a:pPr>
            <a:r>
              <a:rPr lang="en-US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Fully linearized, consistent now with the Green’s function LIDORT treatment.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="" xmlns:a16="http://schemas.microsoft.com/office/drawing/2014/main" id="{D6020D10-6634-44C9-93F8-FB09EDF0E7BB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64643522"/>
              </p:ext>
            </p:extLst>
          </p:nvPr>
        </p:nvGraphicFramePr>
        <p:xfrm>
          <a:off x="6678111" y="5537632"/>
          <a:ext cx="5390148" cy="438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showAsIcon="1" r:id="rId3" imgW="6035040" imgH="4663299" progId="AcroExch.Document.DC">
                  <p:embed/>
                </p:oleObj>
              </mc:Choice>
              <mc:Fallback>
                <p:oleObj name="Acrobat Document" showAsIcon="1" r:id="rId3" imgW="6035040" imgH="4663299" progId="AcroExch.Document.DC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="" xmlns:a16="http://schemas.microsoft.com/office/drawing/2014/main" id="{63B610B4-23D0-4C00-835F-A2A381BC79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111" y="5537632"/>
                        <a:ext cx="5390148" cy="438545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C3EF656-7EC5-47CB-8079-0D4DABAAB8C8}"/>
              </a:ext>
            </a:extLst>
          </p:cNvPr>
          <p:cNvSpPr txBox="1"/>
          <p:nvPr userDrawn="1"/>
        </p:nvSpPr>
        <p:spPr>
          <a:xfrm>
            <a:off x="314325" y="9059450"/>
            <a:ext cx="5810250" cy="861774"/>
          </a:xfrm>
          <a:prstGeom prst="rect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the works….(Version 2.8.3a). </a:t>
            </a:r>
          </a:p>
          <a:p>
            <a:pPr marL="365760" lvl="1" indent="-285750">
              <a:buFont typeface="Wingdings" panose="05000000000000000000" pitchFamily="2" charset="2"/>
              <a:buChar char="§"/>
            </a:pPr>
            <a:r>
              <a:rPr lang="en-US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Sphericity correction for the planetary problem. </a:t>
            </a:r>
          </a:p>
          <a:p>
            <a:pPr marL="365760" lvl="1" indent="-285750">
              <a:buFont typeface="Wingdings" panose="05000000000000000000" pitchFamily="2" charset="2"/>
              <a:buChar char="§"/>
            </a:pPr>
            <a:r>
              <a:rPr lang="en-US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Airglow emission layering model, with linearization.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="" xmlns:a16="http://schemas.microsoft.com/office/drawing/2014/main" id="{6A8A3777-7385-4777-9EE8-EA3B53332BA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600995" y="2977075"/>
            <a:ext cx="11544300" cy="2431691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/>
            </a:lvl1pPr>
            <a:lvl2pPr marL="182880" indent="-182880">
              <a:lnSpc>
                <a:spcPct val="120000"/>
              </a:lnSpc>
              <a:spcBef>
                <a:spcPts val="0"/>
              </a:spcBef>
              <a:defRPr sz="3600" b="1">
                <a:sym typeface="Wingdings" panose="05000000000000000000" pitchFamily="2" charset="2"/>
              </a:defRPr>
            </a:lvl2pPr>
          </a:lstStyle>
          <a:p>
            <a:r>
              <a:rPr lang="en-US" dirty="0">
                <a:solidFill>
                  <a:srgbClr val="FF0000"/>
                </a:solidFill>
              </a:rPr>
              <a:t>Sphericity correction for TOA upwelling or BOA downwelling scenarios</a:t>
            </a:r>
          </a:p>
          <a:p>
            <a:pPr lvl="1"/>
            <a:r>
              <a:rPr lang="en-US" sz="2900" dirty="0"/>
              <a:t>Standard VLIDORT calculation does not allow LOS zenith angle to change along the LOS path.</a:t>
            </a:r>
          </a:p>
          <a:p>
            <a:pPr lvl="1"/>
            <a:r>
              <a:rPr lang="en-US" sz="2900" dirty="0"/>
              <a:t>2-point sphericity correction – </a:t>
            </a:r>
            <a:r>
              <a:rPr lang="en-US" sz="2900" dirty="0" smtClean="0"/>
              <a:t>computes </a:t>
            </a:r>
            <a:r>
              <a:rPr lang="en-US" sz="2900" dirty="0"/>
              <a:t>layer MS source terms for two geometrical setups at TOA and BOA; </a:t>
            </a:r>
            <a:r>
              <a:rPr lang="en-US" sz="2900" dirty="0" smtClean="0"/>
              <a:t>interpolates </a:t>
            </a:r>
            <a:r>
              <a:rPr lang="en-US" sz="2900" dirty="0"/>
              <a:t>MS source terms </a:t>
            </a:r>
            <a:r>
              <a:rPr lang="en-US" sz="2900" dirty="0" smtClean="0"/>
              <a:t>[against cos(VZA</a:t>
            </a:r>
            <a:r>
              <a:rPr lang="en-US" sz="2900" dirty="0"/>
              <a:t>) along the LOS </a:t>
            </a:r>
            <a:r>
              <a:rPr lang="en-US" sz="2900" dirty="0" smtClean="0"/>
              <a:t>path].</a:t>
            </a:r>
            <a:endParaRPr lang="en-US" sz="2900" dirty="0"/>
          </a:p>
          <a:p>
            <a:pPr lvl="1"/>
            <a:r>
              <a:rPr lang="en-US" sz="2900" dirty="0"/>
              <a:t>3-point and Multi-point sphericity corrections also available; all sphericity corrections are fully linearized with Jacobians.</a:t>
            </a:r>
          </a:p>
          <a:p>
            <a:pPr lvl="1"/>
            <a:r>
              <a:rPr lang="en-US" sz="2900" dirty="0"/>
              <a:t>Important correction </a:t>
            </a:r>
            <a:r>
              <a:rPr lang="en-US" sz="2900" dirty="0" smtClean="0"/>
              <a:t>for off-nadir </a:t>
            </a:r>
            <a:r>
              <a:rPr lang="en-US" sz="2900" dirty="0"/>
              <a:t>viewing; from LEFT plot with SZA 81, MS differences ~4% @ 70 VZA  1.5% total (MS+SS)</a:t>
            </a:r>
          </a:p>
          <a:p>
            <a:pPr lvl="1"/>
            <a:r>
              <a:rPr lang="en-US" sz="2900" dirty="0"/>
              <a:t>Validated successfully against MYSTIC spherical Monte-Carlo code for Rayleigh/absorber atmospheres; multi-point correction agrees at the 0.5% level (at least for low albedos), with VLIDORT having </a:t>
            </a:r>
            <a:r>
              <a:rPr lang="en-US" sz="2900" dirty="0" smtClean="0"/>
              <a:t>a slight </a:t>
            </a:r>
            <a:r>
              <a:rPr lang="en-US" sz="2900" dirty="0"/>
              <a:t>high bias (RIGHT plot); SS results are very close</a:t>
            </a:r>
          </a:p>
          <a:p>
            <a:pPr lvl="1"/>
            <a:r>
              <a:rPr lang="en-US" sz="2900" dirty="0" err="1"/>
              <a:t>Korkin</a:t>
            </a:r>
            <a:r>
              <a:rPr lang="en-US" sz="2900" dirty="0"/>
              <a:t> et al., JQSRT, 254, 107181 (2020).</a:t>
            </a:r>
          </a:p>
          <a:p>
            <a:pPr lvl="1"/>
            <a:endParaRPr lang="en-US" sz="2900" dirty="0"/>
          </a:p>
          <a:p>
            <a:pPr lvl="1"/>
            <a:endParaRPr lang="en-US" sz="2900" dirty="0"/>
          </a:p>
        </p:txBody>
      </p:sp>
      <p:sp>
        <p:nvSpPr>
          <p:cNvPr id="25" name="Arrow: Curved Right 24">
            <a:extLst>
              <a:ext uri="{FF2B5EF4-FFF2-40B4-BE49-F238E27FC236}">
                <a16:creationId xmlns="" xmlns:a16="http://schemas.microsoft.com/office/drawing/2014/main" id="{95B0A785-5938-4183-8043-CF3E0D7C078B}"/>
              </a:ext>
            </a:extLst>
          </p:cNvPr>
          <p:cNvSpPr/>
          <p:nvPr userDrawn="1"/>
        </p:nvSpPr>
        <p:spPr>
          <a:xfrm>
            <a:off x="6181725" y="4241800"/>
            <a:ext cx="587375" cy="1444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EA9DE937-36C4-4B91-B751-FDB158A3B90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471" y="5537632"/>
            <a:ext cx="5795376" cy="4385458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290F898F-8DCF-45CD-AB19-2CEA2B1E0476}"/>
              </a:ext>
            </a:extLst>
          </p:cNvPr>
          <p:cNvSpPr/>
          <p:nvPr userDrawn="1"/>
        </p:nvSpPr>
        <p:spPr>
          <a:xfrm rot="20492879">
            <a:off x="14091797" y="5038297"/>
            <a:ext cx="139619" cy="505678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28">
            <a:extLst>
              <a:ext uri="{FF2B5EF4-FFF2-40B4-BE49-F238E27FC236}">
                <a16:creationId xmlns="" xmlns:a16="http://schemas.microsoft.com/office/drawing/2014/main" id="{33AE9035-F5FB-4B33-9CF9-288CF51C4C85}"/>
              </a:ext>
            </a:extLst>
          </p:cNvPr>
          <p:cNvSpPr/>
          <p:nvPr userDrawn="1"/>
        </p:nvSpPr>
        <p:spPr>
          <a:xfrm>
            <a:off x="11124083" y="4617522"/>
            <a:ext cx="172567" cy="920110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9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70560"/>
            <a:ext cx="5898356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48224"/>
            <a:ext cx="9258300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17520"/>
            <a:ext cx="5898356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7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35517"/>
            <a:ext cx="1577340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677584"/>
            <a:ext cx="1577340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322647"/>
            <a:ext cx="411480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B959-5415-4CCE-9458-AF362A3A2BB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322647"/>
            <a:ext cx="617220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322647"/>
            <a:ext cx="411480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246B-E67A-4963-AA79-68391A44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6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6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AC66A-3AD4-4E83-B391-EB71F14923B0}"/>
              </a:ext>
            </a:extLst>
          </p:cNvPr>
          <p:cNvSpPr txBox="1">
            <a:spLocks/>
          </p:cNvSpPr>
          <p:nvPr/>
        </p:nvSpPr>
        <p:spPr>
          <a:xfrm>
            <a:off x="492125" y="6130"/>
            <a:ext cx="5454650" cy="501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VLIDORT Model Quick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A36E6E-88A3-42CA-8640-E3D1E6C9E315}"/>
              </a:ext>
            </a:extLst>
          </p:cNvPr>
          <p:cNvSpPr txBox="1">
            <a:spLocks/>
          </p:cNvSpPr>
          <p:nvPr/>
        </p:nvSpPr>
        <p:spPr>
          <a:xfrm>
            <a:off x="0" y="535505"/>
            <a:ext cx="6438900" cy="470151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>
            <a:lvl1pPr marL="91440" indent="-91440" algn="l" defTabSz="13411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9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05863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3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76438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7013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17589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8164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8739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29314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99890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VLIDORT is a vector multiple-scatter multilayer discrete-ordinate radiative transfer model with 1-D plane-parallel scattering for polarized RT.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Pseudo-spherical approximation (incident solar attenuation in curved geometry); separate single-scatter treatment in full-spherical manner.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Solar &amp; thermal/surface emission sources, BRDF &amp; surface-leaving (ocean/SIF) supplements, “planetary problem” feature, isotropic sources  at TOA/BOA.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Three multiple geometry modes (lattice, “doublet” or observational “triplet” inputs), output at any level. Integrated quantities (fluxes)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Fully linearized </a:t>
            </a:r>
            <a:r>
              <a:rPr lang="en-US" dirty="0" smtClean="0">
                <a:sym typeface="Wingdings" panose="05000000000000000000" pitchFamily="2" charset="2"/>
              </a:rPr>
              <a:t> simultaneous output of analytic Jacobians w.r.t. to any (bulk/profile) atmospheric quantity (e.g. total ozone or ozone profile weighting functions), and/or surface property (albedo, wind-speed….)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Publicly available F90 code, currently at Version 2.8.3.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Contact Point: R. </a:t>
            </a:r>
            <a:r>
              <a:rPr lang="en-US" dirty="0" err="1" smtClean="0">
                <a:sym typeface="Wingdings" panose="05000000000000000000" pitchFamily="2" charset="2"/>
              </a:rPr>
              <a:t>Spurr</a:t>
            </a:r>
            <a:r>
              <a:rPr lang="en-US" dirty="0" smtClean="0">
                <a:sym typeface="Wingdings" panose="05000000000000000000" pitchFamily="2" charset="2"/>
              </a:rPr>
              <a:t> at rtsolutions@verizon.net.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500" dirty="0" err="1" smtClean="0">
                <a:solidFill>
                  <a:srgbClr val="FF0000"/>
                </a:solidFill>
              </a:rPr>
              <a:t>Spurr</a:t>
            </a:r>
            <a:r>
              <a:rPr lang="en-US" sz="2500" dirty="0" smtClean="0">
                <a:solidFill>
                  <a:srgbClr val="FF0000"/>
                </a:solidFill>
              </a:rPr>
              <a:t>, R. J. D., and M. Christi. The LIDORT and VLIDORT Linearized Scalar and Vector Discrete Ordinate Radiative Transfer Models: An Update for the last 10 Years. Light Scattering Reviews, Volume 12, ed. A. </a:t>
            </a:r>
            <a:r>
              <a:rPr lang="en-US" sz="2500" dirty="0" err="1" smtClean="0">
                <a:solidFill>
                  <a:srgbClr val="FF0000"/>
                </a:solidFill>
              </a:rPr>
              <a:t>Kokhanovsky</a:t>
            </a:r>
            <a:r>
              <a:rPr lang="en-US" sz="2500" dirty="0" smtClean="0">
                <a:solidFill>
                  <a:srgbClr val="FF0000"/>
                </a:solidFill>
              </a:rPr>
              <a:t>, Springer, January 2019.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1F675C13-4BDD-43DB-BB7E-1BE9562515DE}"/>
              </a:ext>
            </a:extLst>
          </p:cNvPr>
          <p:cNvSpPr txBox="1">
            <a:spLocks/>
          </p:cNvSpPr>
          <p:nvPr/>
        </p:nvSpPr>
        <p:spPr>
          <a:xfrm>
            <a:off x="774700" y="5371236"/>
            <a:ext cx="4889500" cy="501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VLIDORT 2.8.3 new features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34D799-1BDA-4A1B-884C-8CB81A743481}"/>
              </a:ext>
            </a:extLst>
          </p:cNvPr>
          <p:cNvSpPr txBox="1"/>
          <p:nvPr/>
        </p:nvSpPr>
        <p:spPr>
          <a:xfrm>
            <a:off x="0" y="5893668"/>
            <a:ext cx="6438900" cy="30392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FF0000"/>
                </a:solidFill>
              </a:rPr>
              <a:t>VLIDORT Version 2.8.3, recently released 01 May 2021. </a:t>
            </a:r>
          </a:p>
          <a:p>
            <a:pPr marL="274320" lvl="2" indent="-27432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Green’s function RTE solutions (see green box);</a:t>
            </a:r>
          </a:p>
          <a:p>
            <a:pPr marL="274320" lvl="2" indent="-27432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Sphericity corrections to allow multiple scatter sources to vary along line-of-sight paths in a spherical atmosphere (blue box);</a:t>
            </a:r>
          </a:p>
          <a:p>
            <a:pPr marL="274320" lvl="2" indent="-27432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Updates to the BRDF (snow reflectance model) and SLEAVE (extended water-leaving treatment) supplements;</a:t>
            </a:r>
          </a:p>
          <a:p>
            <a:pPr marL="274320" lvl="2" indent="-27432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“Doublet geometry” </a:t>
            </a:r>
            <a:r>
              <a:rPr lang="en-US" dirty="0" smtClean="0"/>
              <a:t>option </a:t>
            </a:r>
            <a:r>
              <a:rPr lang="en-US" dirty="0"/>
              <a:t>for linked VZA/AZM </a:t>
            </a:r>
            <a:r>
              <a:rPr lang="en-US" dirty="0" smtClean="0"/>
              <a:t>input pairs</a:t>
            </a:r>
            <a:r>
              <a:rPr lang="en-US" dirty="0"/>
              <a:t>;</a:t>
            </a:r>
          </a:p>
          <a:p>
            <a:pPr marL="274320" lvl="2" indent="-27432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Several performance enhancements, including solving for Fourier-0 RTE solutions with NSTOKES = 2 (25% speed-up).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C3EF656-7EC5-47CB-8079-0D4DABAAB8C8}"/>
              </a:ext>
            </a:extLst>
          </p:cNvPr>
          <p:cNvSpPr txBox="1"/>
          <p:nvPr/>
        </p:nvSpPr>
        <p:spPr>
          <a:xfrm>
            <a:off x="314325" y="9059450"/>
            <a:ext cx="5810250" cy="861774"/>
          </a:xfrm>
          <a:prstGeom prst="rect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the works….(Version 2.8.3a). </a:t>
            </a:r>
          </a:p>
          <a:p>
            <a:pPr marL="365760" lvl="1" indent="-285750">
              <a:buFont typeface="Wingdings" panose="05000000000000000000" pitchFamily="2" charset="2"/>
              <a:buChar char="§"/>
            </a:pPr>
            <a:r>
              <a:rPr lang="en-US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Sphericity correction for the planetary problem. </a:t>
            </a:r>
          </a:p>
          <a:p>
            <a:pPr marL="365760" lvl="1" indent="-285750">
              <a:buFont typeface="Wingdings" panose="05000000000000000000" pitchFamily="2" charset="2"/>
              <a:buChar char="§"/>
            </a:pPr>
            <a:r>
              <a:rPr lang="en-US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Airglow emission layering model, with linearization.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A82B66F-482C-4A36-95F2-7E83561ACB58}"/>
              </a:ext>
            </a:extLst>
          </p:cNvPr>
          <p:cNvSpPr txBox="1"/>
          <p:nvPr/>
        </p:nvSpPr>
        <p:spPr>
          <a:xfrm>
            <a:off x="6553200" y="0"/>
            <a:ext cx="11734800" cy="169277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VLIDORT Version 2.8.3. A summary of the latest release.</a:t>
            </a:r>
          </a:p>
          <a:p>
            <a:pPr algn="ctr"/>
            <a:r>
              <a:rPr lang="en-US" sz="2800" dirty="0"/>
              <a:t>Robert </a:t>
            </a:r>
            <a:r>
              <a:rPr lang="en-US" sz="2800" dirty="0" err="1"/>
              <a:t>Spurr</a:t>
            </a:r>
            <a:r>
              <a:rPr lang="en-US" sz="2800" dirty="0"/>
              <a:t>(1) and Matt Christi(2)</a:t>
            </a:r>
          </a:p>
          <a:p>
            <a:pPr marL="342900" indent="-342900" algn="ctr">
              <a:buAutoNum type="arabicParenBoth"/>
            </a:pPr>
            <a:r>
              <a:rPr lang="en-US" dirty="0"/>
              <a:t>RT Solutions Inc. , 9 Channing Street, Cambridge MA 02138; (2) Fort Collins, CO 80524</a:t>
            </a:r>
          </a:p>
          <a:p>
            <a:pPr marL="0" indent="0" algn="ctr">
              <a:buNone/>
            </a:pPr>
            <a:r>
              <a:rPr lang="en-US" dirty="0"/>
              <a:t>TEMPO Science Team Meeting, 2-3 June 2021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36666344"/>
              </p:ext>
            </p:extLst>
          </p:nvPr>
        </p:nvGraphicFramePr>
        <p:xfrm>
          <a:off x="6642245" y="5553798"/>
          <a:ext cx="5391150" cy="438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Acrobat Document" showAsIcon="1" r:id="rId3" imgW="5108400" imgH="3957480" progId="AcroExch.Document.DC">
                  <p:embed/>
                </p:oleObj>
              </mc:Choice>
              <mc:Fallback>
                <p:oleObj name="Acrobat Document" showAsIcon="1" r:id="rId3" imgW="5108400" imgH="3957480" progId="AcroExch.Document.DC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245" y="5553798"/>
                        <a:ext cx="5391150" cy="438626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B0F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A9DE937-36C4-4B91-B751-FDB158A3B9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253" y="5558414"/>
            <a:ext cx="5795376" cy="4385458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418" y="2957511"/>
            <a:ext cx="11657013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393" y="1740043"/>
            <a:ext cx="116078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988" y="4615583"/>
            <a:ext cx="24923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7932" y="5055825"/>
            <a:ext cx="2921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99" y="4535489"/>
            <a:ext cx="6032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605737"/>
      </p:ext>
    </p:extLst>
  </p:cSld>
  <p:clrMapOvr>
    <a:masterClrMapping/>
  </p:clrMapOvr>
</p:sld>
</file>

<file path=ppt/theme/theme1.xml><?xml version="1.0" encoding="utf-8"?>
<a:theme xmlns:a="http://schemas.openxmlformats.org/drawingml/2006/main" name="EPoster_2p8p3_VLIDORT_v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EPoster_2p8p3_VLIDORT_v2</Template>
  <TotalTime>10</TotalTime>
  <Words>359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EPoster_2p8p3_VLIDORT_v2</vt:lpstr>
      <vt:lpstr>Acrobat Document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</dc:creator>
  <cp:lastModifiedBy>mick</cp:lastModifiedBy>
  <cp:revision>1</cp:revision>
  <dcterms:created xsi:type="dcterms:W3CDTF">2021-05-21T23:14:22Z</dcterms:created>
  <dcterms:modified xsi:type="dcterms:W3CDTF">2021-05-21T23:24:28Z</dcterms:modified>
</cp:coreProperties>
</file>