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4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03"/>
    <p:restoredTop sz="96291"/>
  </p:normalViewPr>
  <p:slideViewPr>
    <p:cSldViewPr snapToGrid="0" snapToObjects="1">
      <p:cViewPr varScale="1">
        <p:scale>
          <a:sx n="110" d="100"/>
          <a:sy n="110" d="100"/>
        </p:scale>
        <p:origin x="184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244F9-C58D-7849-8B01-BEF9BF761981}" type="datetimeFigureOut">
              <a:rPr lang="en-US" smtClean="0"/>
              <a:t>3/11/21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35518-BF0B-6942-87AB-FF556AC8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7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35518-BF0B-6942-87AB-FF556AC813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302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9AA4E-C3A3-304B-A31D-D494EBCE38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A9F290-270D-FA42-9F77-393E07B0D5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D5598-B3D9-8144-8C11-5033A2731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0A5D-5451-0342-89B3-C4463498ECD4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80733-72D6-A74A-8DAF-F370976A8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BB7AA-3C00-3D47-AB05-5E688FA58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86AE-307B-7645-924E-E3A378BD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160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7ABA4-58B3-3E4C-AE2A-B11A13554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D84D86-AD1F-D74F-BBBA-D925916D2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BE48C-CB0B-674E-8823-72B0F1998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0A5D-5451-0342-89B3-C4463498ECD4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8BBB60-C4D3-E64E-B2D1-52E6DD89B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BE8EF-3102-2C4F-B85C-8DA535AA4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86AE-307B-7645-924E-E3A378BD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6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F3B991-7E7B-BD4C-8122-2A383BE0D6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C93F0F-8DA4-DF4A-9D4B-59774197DE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829885-165A-AE43-BCC0-588518B3A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0A5D-5451-0342-89B3-C4463498ECD4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0E059-20B2-CA4E-B53C-62C580962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68D7A-ABD4-C440-AF7B-9A92D1172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86AE-307B-7645-924E-E3A378BD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26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67665-36CB-C548-9415-72852E726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C6F94-1A80-064D-B148-E786E6C6D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1C76C-A516-C24D-912A-63070DFC9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0A5D-5451-0342-89B3-C4463498ECD4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A80EA-BBD6-F34D-9536-3A146E550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79FCD-9574-E24A-9081-C31C86E51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86AE-307B-7645-924E-E3A378BD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17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06F0E-F0F9-4E42-AE30-B54F01D05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9F8436-B84A-BE4B-9BC4-DB213CD26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87B0F-F432-4D43-A82A-93AF8F72D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0A5D-5451-0342-89B3-C4463498ECD4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2456D-456C-A049-86B8-94892CE5E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BADDD-9441-9247-AB8B-F341BBED0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86AE-307B-7645-924E-E3A378BD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3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48316-7F3A-8C49-8B76-B69F706AF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EE15E-2C5E-4C47-BA15-9AF5F41A27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AA417C-E1DB-F747-8F5B-06D3B5EB0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519EB2-1057-9E47-943F-9053DACCE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0A5D-5451-0342-89B3-C4463498ECD4}" type="datetimeFigureOut">
              <a:rPr lang="en-US" smtClean="0"/>
              <a:t>3/11/21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B021E-DB88-3A42-9AEC-BDC178277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84F0DA-49A9-424D-AF62-6F56EEB93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86AE-307B-7645-924E-E3A378BD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04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25BC7-4637-FE41-9D86-1D3D700EA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0B4CD-2919-4C47-BB7E-EABFCD109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2C8CD1-1DE2-9144-BE4B-F16ECC288C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0ADA79-6AC6-194E-9E9B-D3CA390F0B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8CB762-543D-4D4B-ABD1-63D96ECCE3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095970-3C21-CB4D-BB1B-3014E6A91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0A5D-5451-0342-89B3-C4463498ECD4}" type="datetimeFigureOut">
              <a:rPr lang="en-US" smtClean="0"/>
              <a:t>3/11/21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B44009-BAC3-8B4D-80FF-C95CEE1A6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C0E0B8-CB23-A746-A2E1-93FC72E6F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86AE-307B-7645-924E-E3A378BD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4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1C884-AA84-0B41-A217-84B860D29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8F0E55-9AD3-704D-8B4A-7E977E2E1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0A5D-5451-0342-89B3-C4463498ECD4}" type="datetimeFigureOut">
              <a:rPr lang="en-US" smtClean="0"/>
              <a:t>3/11/21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5EB307-C2AA-4149-8EC2-830939F6E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8166D-E114-F648-956A-E58DDBD57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86AE-307B-7645-924E-E3A378BD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64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A31451-4F69-9A41-86A4-B31F755DB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0A5D-5451-0342-89B3-C4463498ECD4}" type="datetimeFigureOut">
              <a:rPr lang="en-US" smtClean="0"/>
              <a:t>3/11/21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1E13DE-C50A-E24E-845B-91AACF77B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BB3652-69CE-8A4F-B57D-2586B1677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86AE-307B-7645-924E-E3A378BD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8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00F96-872A-3A4D-AAA5-89584EF37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77751-F072-E54E-9937-852C60829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847944-512C-F947-9510-AAE6574639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A2452C-F2D0-DD40-A6DC-AB686E26F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0A5D-5451-0342-89B3-C4463498ECD4}" type="datetimeFigureOut">
              <a:rPr lang="en-US" smtClean="0"/>
              <a:t>3/11/21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B6F9F-A365-8443-8EBE-2AB02CE1D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8F5C1E-8F77-1445-9BF0-EEFCD8FB3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86AE-307B-7645-924E-E3A378BD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2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AFA81-7699-D04E-A65B-9EC728DE1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ACDE61-3733-634A-BADF-03CCFE2AA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5E7AC7-B6D0-474A-9206-2B6CA7156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E2F9AC-26E3-3D45-A173-45CC60FD0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0A5D-5451-0342-89B3-C4463498ECD4}" type="datetimeFigureOut">
              <a:rPr lang="en-US" smtClean="0"/>
              <a:t>3/11/21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65681-14CB-D448-AC14-AD469144B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8A4647-E3E1-C54C-B7D6-13BA2CA07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86AE-307B-7645-924E-E3A378BD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38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85B94C-9970-F547-BF5A-7A996AC7E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74B741-0BC4-0444-9AD3-63F1E56B6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96749-C21F-784D-BCD3-43B6725397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20A5D-5451-0342-89B3-C4463498ECD4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6E6FBB-3063-5F43-965F-AF2565639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DD0F5-3EE2-2945-9711-2AD34322A3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F86AE-307B-7645-924E-E3A378BD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A87B0-75BB-E54D-9666-F0326E415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1319"/>
            <a:ext cx="12192000" cy="631065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Calibration/Validation breakout session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B65033-42B4-EA45-A906-B21D78B81D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7624" y="659223"/>
            <a:ext cx="11336751" cy="6305107"/>
          </a:xfrm>
        </p:spPr>
        <p:txBody>
          <a:bodyPr>
            <a:normAutofit/>
          </a:bodyPr>
          <a:lstStyle/>
          <a:p>
            <a:pPr marL="0" indent="0">
              <a:lnSpc>
                <a:spcPts val="1560"/>
              </a:lnSpc>
              <a:spcBef>
                <a:spcPts val="400"/>
              </a:spcBef>
              <a:buNone/>
            </a:pPr>
            <a:r>
              <a:rPr lang="en-US" sz="1600" i="1" dirty="0">
                <a:solidFill>
                  <a:srgbClr val="2F5496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Is there a clear need for making this technology UAS compatible?</a:t>
            </a:r>
          </a:p>
          <a:p>
            <a:pPr>
              <a:lnSpc>
                <a:spcPts val="1560"/>
              </a:lnSpc>
              <a:spcBef>
                <a:spcPts val="400"/>
              </a:spcBef>
            </a:pP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Yes: fills gap between ground and too low to fly manned aircraft (or at least inconveniently low / unnecessarily complex compared to natural habitat of UAS)</a:t>
            </a:r>
          </a:p>
          <a:p>
            <a:pPr>
              <a:lnSpc>
                <a:spcPts val="1560"/>
              </a:lnSpc>
              <a:spcBef>
                <a:spcPts val="400"/>
              </a:spcBef>
            </a:pP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Flexible 3D in-situ measurements of atmospheric conditions / validation of satellite retrievals, including important boundary layer</a:t>
            </a:r>
          </a:p>
          <a:p>
            <a:pPr>
              <a:lnSpc>
                <a:spcPts val="1560"/>
              </a:lnSpc>
              <a:spcBef>
                <a:spcPts val="400"/>
              </a:spcBef>
            </a:pP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Enables surface reflection </a:t>
            </a:r>
            <a:r>
              <a:rPr lang="en-US" sz="1600" dirty="0" err="1">
                <a:highlight>
                  <a:srgbClr val="FFFFFF"/>
                </a:highlight>
                <a:latin typeface="Calibri" panose="020F0502020204030204" pitchFamily="34" charset="0"/>
              </a:rPr>
              <a:t>cal</a:t>
            </a: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/</a:t>
            </a:r>
            <a:r>
              <a:rPr lang="en-US" sz="1600" dirty="0" err="1">
                <a:highlight>
                  <a:srgbClr val="FFFFFF"/>
                </a:highlight>
                <a:latin typeface="Calibri" panose="020F0502020204030204" pitchFamily="34" charset="0"/>
              </a:rPr>
              <a:t>val</a:t>
            </a: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 measurements at desired spatial resolution and time of overflight. This relaxes the requirement on homogeneity of the </a:t>
            </a:r>
            <a:r>
              <a:rPr lang="en-US" sz="1600" dirty="0" err="1">
                <a:highlight>
                  <a:srgbClr val="FFFFFF"/>
                </a:highlight>
                <a:latin typeface="Calibri" panose="020F0502020204030204" pitchFamily="34" charset="0"/>
              </a:rPr>
              <a:t>cal</a:t>
            </a: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/</a:t>
            </a:r>
            <a:r>
              <a:rPr lang="en-US" sz="1600" dirty="0" err="1">
                <a:highlight>
                  <a:srgbClr val="FFFFFF"/>
                </a:highlight>
                <a:latin typeface="Calibri" panose="020F0502020204030204" pitchFamily="34" charset="0"/>
              </a:rPr>
              <a:t>val</a:t>
            </a: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 target, and yields more usable data.</a:t>
            </a:r>
          </a:p>
          <a:p>
            <a:pPr>
              <a:lnSpc>
                <a:spcPts val="1560"/>
              </a:lnSpc>
              <a:spcBef>
                <a:spcPts val="400"/>
              </a:spcBef>
            </a:pP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More frequent data under different conditions, e.g. beneath clouds</a:t>
            </a:r>
          </a:p>
          <a:p>
            <a:pPr>
              <a:lnSpc>
                <a:spcPts val="1560"/>
              </a:lnSpc>
              <a:spcBef>
                <a:spcPts val="400"/>
              </a:spcBef>
            </a:pP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Getting consistent </a:t>
            </a:r>
            <a:r>
              <a:rPr lang="en-US" sz="1600" dirty="0" err="1">
                <a:highlight>
                  <a:srgbClr val="FFFFFF"/>
                </a:highlight>
                <a:latin typeface="Calibri" panose="020F0502020204030204" pitchFamily="34" charset="0"/>
              </a:rPr>
              <a:t>cal</a:t>
            </a: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/</a:t>
            </a:r>
            <a:r>
              <a:rPr lang="en-US" sz="1600" dirty="0" err="1">
                <a:highlight>
                  <a:srgbClr val="FFFFFF"/>
                </a:highlight>
                <a:latin typeface="Calibri" panose="020F0502020204030204" pitchFamily="34" charset="0"/>
              </a:rPr>
              <a:t>val</a:t>
            </a: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 time series in remote locations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marL="0" indent="0">
              <a:lnSpc>
                <a:spcPts val="1560"/>
              </a:lnSpc>
              <a:spcBef>
                <a:spcPts val="400"/>
              </a:spcBef>
              <a:buNone/>
            </a:pPr>
            <a:r>
              <a:rPr lang="en-US" sz="1600" i="1" dirty="0">
                <a:solidFill>
                  <a:srgbClr val="2F5496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What is the next step in developing this technology?</a:t>
            </a:r>
          </a:p>
          <a:p>
            <a:pPr>
              <a:lnSpc>
                <a:spcPts val="1560"/>
              </a:lnSpc>
              <a:spcBef>
                <a:spcPts val="400"/>
              </a:spcBef>
            </a:pP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UAS as </a:t>
            </a:r>
            <a:r>
              <a:rPr lang="en-US" sz="1600" dirty="0" err="1">
                <a:highlight>
                  <a:srgbClr val="FFFFFF"/>
                </a:highlight>
                <a:latin typeface="Calibri" panose="020F0502020204030204" pitchFamily="34" charset="0"/>
              </a:rPr>
              <a:t>cal</a:t>
            </a: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/</a:t>
            </a:r>
            <a:r>
              <a:rPr lang="en-US" sz="1600" dirty="0" err="1">
                <a:highlight>
                  <a:srgbClr val="FFFFFF"/>
                </a:highlight>
                <a:latin typeface="Calibri" panose="020F0502020204030204" pitchFamily="34" charset="0"/>
              </a:rPr>
              <a:t>val</a:t>
            </a: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 device requires stability and robustness, especially in varying conditions. If UAS not stabilized, pressurized, temperature controlled, that puts requirement on payload.</a:t>
            </a:r>
          </a:p>
          <a:p>
            <a:pPr>
              <a:lnSpc>
                <a:spcPts val="1560"/>
              </a:lnSpc>
              <a:spcBef>
                <a:spcPts val="400"/>
              </a:spcBef>
            </a:pP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Develop techniques for calibration of UAS payload, using passive/active targets on the ground/on board, or self-calibration</a:t>
            </a:r>
          </a:p>
          <a:p>
            <a:pPr>
              <a:lnSpc>
                <a:spcPts val="1560"/>
              </a:lnSpc>
              <a:spcBef>
                <a:spcPts val="400"/>
              </a:spcBef>
            </a:pP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If swarm, UASs may or may not intercalibrate, depending on application (e.g. </a:t>
            </a:r>
            <a:r>
              <a:rPr lang="en-US" sz="1600" dirty="0" err="1">
                <a:highlight>
                  <a:srgbClr val="FFFFFF"/>
                </a:highlight>
                <a:latin typeface="Calibri" panose="020F0502020204030204" pitchFamily="34" charset="0"/>
              </a:rPr>
              <a:t>multistatic</a:t>
            </a: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 radar for soil moisture, vegetation)</a:t>
            </a:r>
          </a:p>
          <a:p>
            <a:pPr marL="0" indent="0">
              <a:lnSpc>
                <a:spcPts val="1560"/>
              </a:lnSpc>
              <a:spcBef>
                <a:spcPts val="0"/>
              </a:spcBef>
              <a:buNone/>
            </a:pPr>
            <a:endParaRPr lang="en-US" sz="1400" dirty="0"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marL="0" indent="0">
              <a:lnSpc>
                <a:spcPts val="1560"/>
              </a:lnSpc>
              <a:spcBef>
                <a:spcPts val="400"/>
              </a:spcBef>
              <a:buNone/>
            </a:pPr>
            <a:r>
              <a:rPr lang="en-US" sz="1600" i="1" dirty="0">
                <a:solidFill>
                  <a:srgbClr val="2F5496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How long will it take for this next step to be achieved (cost and access limitations)?</a:t>
            </a:r>
          </a:p>
          <a:p>
            <a:pPr>
              <a:lnSpc>
                <a:spcPts val="1560"/>
              </a:lnSpc>
              <a:spcBef>
                <a:spcPts val="400"/>
              </a:spcBef>
            </a:pP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ROSES typically satellite oriented, less in-situ or UAS-based</a:t>
            </a:r>
          </a:p>
          <a:p>
            <a:pPr>
              <a:lnSpc>
                <a:spcPts val="1560"/>
              </a:lnSpc>
              <a:spcBef>
                <a:spcPts val="400"/>
              </a:spcBef>
            </a:pPr>
            <a:r>
              <a:rPr lang="en-US" sz="1600" dirty="0">
                <a:latin typeface="Calibri" panose="020F0502020204030204" pitchFamily="34" charset="0"/>
              </a:rPr>
              <a:t>Research grants typically don’t cover investment for UAS hardware, software, facility, crew, training</a:t>
            </a:r>
          </a:p>
          <a:p>
            <a:pPr>
              <a:lnSpc>
                <a:spcPts val="1560"/>
              </a:lnSpc>
              <a:spcBef>
                <a:spcPts val="400"/>
              </a:spcBef>
            </a:pPr>
            <a:r>
              <a:rPr lang="en-US" sz="1600" dirty="0">
                <a:latin typeface="Calibri" panose="020F0502020204030204" pitchFamily="34" charset="0"/>
              </a:rPr>
              <a:t>Currently $2000 per flight hour to rent UAS incl. pilot</a:t>
            </a:r>
          </a:p>
          <a:p>
            <a:pPr marL="0" indent="0">
              <a:lnSpc>
                <a:spcPts val="1560"/>
              </a:lnSpc>
              <a:spcBef>
                <a:spcPts val="0"/>
              </a:spcBef>
              <a:buNone/>
            </a:pPr>
            <a:endParaRPr lang="en-US" sz="1400" dirty="0"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marL="0" indent="0">
              <a:lnSpc>
                <a:spcPts val="1560"/>
              </a:lnSpc>
              <a:spcBef>
                <a:spcPts val="400"/>
              </a:spcBef>
              <a:buNone/>
            </a:pPr>
            <a:r>
              <a:rPr lang="en-US" sz="1600" i="1" dirty="0">
                <a:solidFill>
                  <a:srgbClr val="2F5496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How will NASA’s involvement affect achieving this step?</a:t>
            </a:r>
          </a:p>
          <a:p>
            <a:pPr>
              <a:lnSpc>
                <a:spcPts val="1560"/>
              </a:lnSpc>
              <a:spcBef>
                <a:spcPts val="400"/>
              </a:spcBef>
            </a:pP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UAS inventory: what is available, where?</a:t>
            </a:r>
          </a:p>
          <a:p>
            <a:pPr>
              <a:lnSpc>
                <a:spcPts val="1560"/>
              </a:lnSpc>
              <a:spcBef>
                <a:spcPts val="400"/>
              </a:spcBef>
            </a:pP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One or two NASA centers providing UAS services seems efficient, natural extension of manned aircraft services</a:t>
            </a:r>
          </a:p>
          <a:p>
            <a:pPr>
              <a:lnSpc>
                <a:spcPts val="1560"/>
              </a:lnSpc>
              <a:spcBef>
                <a:spcPts val="400"/>
              </a:spcBef>
            </a:pP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Funding UAV </a:t>
            </a:r>
            <a:r>
              <a:rPr lang="en-US" sz="1600" dirty="0" err="1">
                <a:highlight>
                  <a:srgbClr val="FFFFFF"/>
                </a:highlight>
                <a:latin typeface="Calibri" panose="020F0502020204030204" pitchFamily="34" charset="0"/>
              </a:rPr>
              <a:t>cal</a:t>
            </a: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/</a:t>
            </a:r>
            <a:r>
              <a:rPr lang="en-US" sz="1600" dirty="0" err="1">
                <a:highlight>
                  <a:srgbClr val="FFFFFF"/>
                </a:highlight>
                <a:latin typeface="Calibri" panose="020F0502020204030204" pitchFamily="34" charset="0"/>
              </a:rPr>
              <a:t>val</a:t>
            </a: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 payload development, and cross-platform calibration campaigns</a:t>
            </a:r>
          </a:p>
          <a:p>
            <a:pPr>
              <a:lnSpc>
                <a:spcPts val="1560"/>
              </a:lnSpc>
              <a:spcBef>
                <a:spcPts val="400"/>
              </a:spcBef>
            </a:pP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</a:rPr>
              <a:t>UAS data repository</a:t>
            </a:r>
          </a:p>
          <a:p>
            <a:pPr>
              <a:lnSpc>
                <a:spcPts val="1560"/>
              </a:lnSpc>
              <a:spcBef>
                <a:spcPts val="400"/>
              </a:spcBef>
            </a:pPr>
            <a:endParaRPr lang="en-US" sz="1600" dirty="0"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marL="0" indent="0">
              <a:lnSpc>
                <a:spcPts val="1560"/>
              </a:lnSpc>
              <a:spcBef>
                <a:spcPts val="400"/>
              </a:spcBef>
              <a:buNone/>
            </a:pPr>
            <a:endParaRPr lang="en-US" sz="1400" dirty="0">
              <a:highlight>
                <a:srgbClr val="FFFFFF"/>
              </a:highligh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944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318</Words>
  <Application>Microsoft Macintosh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Calibration/Validation breakout session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Calibration / Validation breakout session</dc:title>
  <dc:creator>Van Harten, Gerard (329J)</dc:creator>
  <cp:lastModifiedBy>Van Harten, Gerard (329J)</cp:lastModifiedBy>
  <cp:revision>40</cp:revision>
  <dcterms:created xsi:type="dcterms:W3CDTF">2021-03-11T02:44:58Z</dcterms:created>
  <dcterms:modified xsi:type="dcterms:W3CDTF">2021-03-11T16:05:34Z</dcterms:modified>
</cp:coreProperties>
</file>