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785" r:id="rId2"/>
    <p:sldMasterId id="2147483816" r:id="rId3"/>
  </p:sldMasterIdLst>
  <p:notesMasterIdLst>
    <p:notesMasterId r:id="rId8"/>
  </p:notesMasterIdLst>
  <p:handoutMasterIdLst>
    <p:handoutMasterId r:id="rId9"/>
  </p:handoutMasterIdLst>
  <p:sldIdLst>
    <p:sldId id="766" r:id="rId4"/>
    <p:sldId id="778" r:id="rId5"/>
    <p:sldId id="782" r:id="rId6"/>
    <p:sldId id="781" r:id="rId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bertson Randal" initials="A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1163" autoAdjust="0"/>
  </p:normalViewPr>
  <p:slideViewPr>
    <p:cSldViewPr snapToGrid="0"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1086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127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304" y="0"/>
            <a:ext cx="297169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127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98"/>
            <a:ext cx="297169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127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304" y="8831898"/>
            <a:ext cx="297169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127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65CD450-BDC6-4713-9D46-23171DF8B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62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127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304" y="0"/>
            <a:ext cx="297169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127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607" y="4416742"/>
            <a:ext cx="5028787" cy="4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898"/>
            <a:ext cx="297169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127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304" y="8831898"/>
            <a:ext cx="297169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127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8A22E48-CD17-45C8-8300-A32C8584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4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9805-F712-438F-B992-C74D47F9BDB9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BE46-2844-4450-8DB5-1CFDC8848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2219-0D41-4D38-B096-C3862BA08B1A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45BC-387D-4DFC-83E2-114A84195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841A-D9AE-4E1E-AFFF-861BA4D8DA27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4522-0899-42AB-B410-FA7E5C3E5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FE968-C3C9-4BD4-9F67-692FFA12B5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9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9978-A7B3-44E0-9F30-7C028D0C91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7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F28F-97D6-4762-A9F0-48928088D5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89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A60C5-D43F-4108-82BF-4FD4B2069F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13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4A37-78CB-4BB8-B30B-730840D576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8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6DBC9-9202-4511-BF96-D55312C0F9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77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58274-D99C-46A2-B25D-F017D4AE09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33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6EA63-A3A8-4ADC-B2E5-D1931E491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459F-EE11-463A-AD31-F19AA22A8C13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896C-B547-4E32-AD01-4D7639608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C116-7C3E-4AE3-862F-25B10E615B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02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198E-0AD7-4A92-964C-F3F5A4B3DE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87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6C656-A5E2-4293-90B0-5EF4DCA1BB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44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3A107-5BB4-4901-AC7F-D1013A0C9B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5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39" indent="0" algn="ctr">
              <a:buNone/>
              <a:defRPr/>
            </a:lvl3pPr>
            <a:lvl4pPr marL="1371509" indent="0" algn="ctr">
              <a:buNone/>
              <a:defRPr/>
            </a:lvl4pPr>
            <a:lvl5pPr marL="1828679" indent="0" algn="ctr">
              <a:buNone/>
              <a:defRPr/>
            </a:lvl5pPr>
            <a:lvl6pPr marL="2285849" indent="0" algn="ctr">
              <a:buNone/>
              <a:defRPr/>
            </a:lvl6pPr>
            <a:lvl7pPr marL="2743018" indent="0" algn="ctr">
              <a:buNone/>
              <a:defRPr/>
            </a:lvl7pPr>
            <a:lvl8pPr marL="3200188" indent="0" algn="ctr">
              <a:buNone/>
              <a:defRPr/>
            </a:lvl8pPr>
            <a:lvl9pPr marL="36573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56231-FBFA-43FC-9F89-348CC938A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1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FD37-BABE-47E1-9B3E-DB2A7E3B6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0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0" indent="0">
              <a:buNone/>
              <a:defRPr sz="1800"/>
            </a:lvl2pPr>
            <a:lvl3pPr marL="914339" indent="0">
              <a:buNone/>
              <a:defRPr sz="1600"/>
            </a:lvl3pPr>
            <a:lvl4pPr marL="1371509" indent="0">
              <a:buNone/>
              <a:defRPr sz="1400"/>
            </a:lvl4pPr>
            <a:lvl5pPr marL="1828679" indent="0">
              <a:buNone/>
              <a:defRPr sz="1400"/>
            </a:lvl5pPr>
            <a:lvl6pPr marL="2285849" indent="0">
              <a:buNone/>
              <a:defRPr sz="1400"/>
            </a:lvl6pPr>
            <a:lvl7pPr marL="2743018" indent="0">
              <a:buNone/>
              <a:defRPr sz="1400"/>
            </a:lvl7pPr>
            <a:lvl8pPr marL="3200188" indent="0">
              <a:buNone/>
              <a:defRPr sz="1400"/>
            </a:lvl8pPr>
            <a:lvl9pPr marL="36573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8A32-4A18-47A0-9773-69C5BADA6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88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27D6-9B81-4D19-81F0-672D7FBDF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20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09" indent="0">
              <a:buNone/>
              <a:defRPr sz="1600" b="1"/>
            </a:lvl4pPr>
            <a:lvl5pPr marL="1828679" indent="0">
              <a:buNone/>
              <a:defRPr sz="1600" b="1"/>
            </a:lvl5pPr>
            <a:lvl6pPr marL="2285849" indent="0">
              <a:buNone/>
              <a:defRPr sz="1600" b="1"/>
            </a:lvl6pPr>
            <a:lvl7pPr marL="2743018" indent="0">
              <a:buNone/>
              <a:defRPr sz="1600" b="1"/>
            </a:lvl7pPr>
            <a:lvl8pPr marL="3200188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09" indent="0">
              <a:buNone/>
              <a:defRPr sz="1600" b="1"/>
            </a:lvl4pPr>
            <a:lvl5pPr marL="1828679" indent="0">
              <a:buNone/>
              <a:defRPr sz="1600" b="1"/>
            </a:lvl5pPr>
            <a:lvl6pPr marL="2285849" indent="0">
              <a:buNone/>
              <a:defRPr sz="1600" b="1"/>
            </a:lvl6pPr>
            <a:lvl7pPr marL="2743018" indent="0">
              <a:buNone/>
              <a:defRPr sz="1600" b="1"/>
            </a:lvl7pPr>
            <a:lvl8pPr marL="3200188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86423-165C-4FCC-A495-2C00BC4EF0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14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722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591300"/>
            <a:ext cx="914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C5893-D4B2-46D6-8D9F-3A8C9D164A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DF98-FC38-402C-B0F5-7411EF033EBB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A229-B4D0-46B4-9A0B-D05414131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295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DD9586F-2465-4D2C-9BA9-E1897B23F680}" type="datetime1"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3/5/2021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19338" y="6477000"/>
            <a:ext cx="449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Tagg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17A02-F8EC-483C-B3A4-E30F9DB826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38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09" indent="0">
              <a:buNone/>
              <a:defRPr sz="800"/>
            </a:lvl4pPr>
            <a:lvl5pPr marL="1828679" indent="0">
              <a:buNone/>
              <a:defRPr sz="800"/>
            </a:lvl5pPr>
            <a:lvl6pPr marL="2285849" indent="0">
              <a:buNone/>
              <a:defRPr sz="800"/>
            </a:lvl6pPr>
            <a:lvl7pPr marL="2743018" indent="0">
              <a:buNone/>
              <a:defRPr sz="800"/>
            </a:lvl7pPr>
            <a:lvl8pPr marL="3200188" indent="0">
              <a:buNone/>
              <a:defRPr sz="800"/>
            </a:lvl8pPr>
            <a:lvl9pPr marL="36573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295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36A89E2-3B58-4D27-9FD2-F283B30F624B}" type="datetime1"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3/5/2021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19338" y="6477000"/>
            <a:ext cx="449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Tagg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DF79-7DCF-4C4F-B64A-E287A67ED2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19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39" indent="0">
              <a:buNone/>
              <a:defRPr sz="2400"/>
            </a:lvl3pPr>
            <a:lvl4pPr marL="1371509" indent="0">
              <a:buNone/>
              <a:defRPr sz="2000"/>
            </a:lvl4pPr>
            <a:lvl5pPr marL="1828679" indent="0">
              <a:buNone/>
              <a:defRPr sz="2000"/>
            </a:lvl5pPr>
            <a:lvl6pPr marL="2285849" indent="0">
              <a:buNone/>
              <a:defRPr sz="2000"/>
            </a:lvl6pPr>
            <a:lvl7pPr marL="2743018" indent="0">
              <a:buNone/>
              <a:defRPr sz="2000"/>
            </a:lvl7pPr>
            <a:lvl8pPr marL="3200188" indent="0">
              <a:buNone/>
              <a:defRPr sz="2000"/>
            </a:lvl8pPr>
            <a:lvl9pPr marL="365735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09" indent="0">
              <a:buNone/>
              <a:defRPr sz="800"/>
            </a:lvl4pPr>
            <a:lvl5pPr marL="1828679" indent="0">
              <a:buNone/>
              <a:defRPr sz="800"/>
            </a:lvl5pPr>
            <a:lvl6pPr marL="2285849" indent="0">
              <a:buNone/>
              <a:defRPr sz="800"/>
            </a:lvl6pPr>
            <a:lvl7pPr marL="2743018" indent="0">
              <a:buNone/>
              <a:defRPr sz="800"/>
            </a:lvl7pPr>
            <a:lvl8pPr marL="3200188" indent="0">
              <a:buNone/>
              <a:defRPr sz="800"/>
            </a:lvl8pPr>
            <a:lvl9pPr marL="36573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295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7CC44F6-32B7-4666-A591-A060EFA5F83F}" type="datetime1"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3/5/2021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19338" y="6477000"/>
            <a:ext cx="449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Tagg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46F1-C759-4F59-9500-8D8E5C5A4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55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295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5FFFE41-1CB1-4EAD-8B8F-B34767547F34}" type="datetime1"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3/5/2021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19338" y="6477000"/>
            <a:ext cx="449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Tagg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622D-1347-44FB-AED0-598647307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69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295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BCE963A-0B30-4F91-88C7-867B10239BC4}" type="datetime1"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3/5/2021</a:t>
            </a:fld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19338" y="6477000"/>
            <a:ext cx="449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Tagg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28A2-36F7-452B-A418-7C4F441E8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1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218F-4EEC-454C-8580-D47C3384E5CD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4648-73E9-4C9C-95C3-6BD1929AB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5E4A-4EC3-4F55-A7B6-AB178F620F83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9A2-87DD-4313-9EE2-4C68C968B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54CF-DD50-4F3B-BE59-A6D5DE3CD212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F06B-2D49-4986-B2A7-AE85138B5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4E23-2FB4-407C-B905-6020DBAD436B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1175-5931-4E0D-B709-EBC0F20C0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E6FA-8DB4-4E0D-9B58-DB5EB8B3059D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CC38-3C4C-49D1-BC0B-04D362B58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406AA-B44C-4089-B000-387AE9CF8FDB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03BE-D787-4359-974C-E81E3C87F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5FAEE46-6516-460E-8638-2A94A465172E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Tagg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90E92F4-1B32-4C8D-8F94-844639E9C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0F247E8-C6A0-4F51-84C4-A392057112D3}" type="slidenum">
              <a:rPr lang="en-US" altLang="en-US">
                <a:solidFill>
                  <a:srgbClr val="000000"/>
                </a:solidFill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141288" y="868363"/>
            <a:ext cx="87995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147638"/>
            <a:ext cx="6524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ASP_final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5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4770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C1F9F6F-0EE8-4892-8E4E-7B0CC88F0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41289" y="868363"/>
            <a:ext cx="87995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1" y="147638"/>
            <a:ext cx="6524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057" name="Picture 12" descr="ASP_fina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1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38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17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339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509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679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877" indent="-342877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00" indent="-285731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2924" indent="-22858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094" indent="-22858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264" indent="-228585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433" indent="-228585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603" indent="-228585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8772" indent="-228585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5942" indent="-228585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85361" y="896156"/>
            <a:ext cx="4473026" cy="5961844"/>
            <a:chOff x="98974" y="896156"/>
            <a:chExt cx="4473026" cy="59618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" y="3878174"/>
              <a:ext cx="4469740" cy="29798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4" y="896156"/>
              <a:ext cx="4473026" cy="298201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057485" y="886578"/>
            <a:ext cx="3437235" cy="5971421"/>
            <a:chOff x="5592524" y="886578"/>
            <a:chExt cx="3437235" cy="59714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524" y="2552513"/>
              <a:ext cx="3437234" cy="25776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524" y="886578"/>
              <a:ext cx="3432648" cy="20681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524" y="4923942"/>
              <a:ext cx="3437235" cy="193405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05065" y="184826"/>
            <a:ext cx="643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NASA ASP Supported Aircraft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360" y="3370418"/>
            <a:ext cx="4470481" cy="12656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1314" y="4620684"/>
            <a:ext cx="1721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Presentation to UAS Workshop</a:t>
            </a:r>
          </a:p>
          <a:p>
            <a:pPr algn="ctr"/>
            <a:r>
              <a:rPr lang="en-US" sz="1600" b="1" dirty="0" smtClean="0"/>
              <a:t>Bruce Tagg</a:t>
            </a:r>
          </a:p>
          <a:p>
            <a:pPr algn="ctr"/>
            <a:r>
              <a:rPr lang="en-US" sz="1600" b="1" dirty="0" smtClean="0"/>
              <a:t>Mar 2021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9182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235" y="4697521"/>
            <a:ext cx="3314714" cy="20361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7" y="4333084"/>
            <a:ext cx="2922780" cy="1542759"/>
          </a:xfrm>
          <a:prstGeom prst="rect">
            <a:avLst/>
          </a:prstGeom>
        </p:spPr>
      </p:pic>
      <p:pic>
        <p:nvPicPr>
          <p:cNvPr id="10" name="Picture 2" descr="Image result for nasa sr-22">
            <a:extLst>
              <a:ext uri="{FF2B5EF4-FFF2-40B4-BE49-F238E27FC236}">
                <a16:creationId xmlns:a16="http://schemas.microsoft.com/office/drawing/2014/main" id="{C11D3235-4059-9948-93B7-FEA473486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566" y="3130363"/>
            <a:ext cx="2817382" cy="156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7" y="3153445"/>
            <a:ext cx="2900557" cy="1354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831A65-070F-814B-8365-E1A22658A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2" y="903801"/>
            <a:ext cx="3389289" cy="2258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45D5EF-7B5C-374C-8E6E-9D32BD4130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" y="5622588"/>
            <a:ext cx="2895748" cy="11111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7755" y="4871168"/>
            <a:ext cx="3456436" cy="1862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3144" y="3140762"/>
            <a:ext cx="3441047" cy="1813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E92988-B17E-3546-B9BB-5A20D4A527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606" y="893699"/>
            <a:ext cx="2999342" cy="2250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20B402-01BA-9242-A06C-60E6A5A893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144" y="903799"/>
            <a:ext cx="3441047" cy="22407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2494" y="145377"/>
            <a:ext cx="710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Other </a:t>
            </a:r>
            <a:r>
              <a:rPr lang="en-US" sz="3200" b="1" dirty="0" smtClean="0"/>
              <a:t>Aircraft </a:t>
            </a:r>
            <a:r>
              <a:rPr lang="en-US" sz="3200" b="1" dirty="0" smtClean="0"/>
              <a:t>(not all!)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909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5489"/>
          </a:xfrm>
        </p:spPr>
        <p:txBody>
          <a:bodyPr/>
          <a:lstStyle/>
          <a:p>
            <a:r>
              <a:rPr lang="en-US" sz="3600" dirty="0" smtClean="0"/>
              <a:t>ESD Airborne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404"/>
            <a:ext cx="8229600" cy="5651769"/>
          </a:xfrm>
        </p:spPr>
        <p:txBody>
          <a:bodyPr/>
          <a:lstStyle/>
          <a:p>
            <a:r>
              <a:rPr lang="en-US" sz="2800" dirty="0" smtClean="0"/>
              <a:t>ASP works for and is funded by ESD, </a:t>
            </a:r>
            <a:r>
              <a:rPr lang="en-US" sz="2800" dirty="0" err="1" smtClean="0"/>
              <a:t>i.e</a:t>
            </a:r>
            <a:r>
              <a:rPr lang="en-US" sz="2800" dirty="0" smtClean="0"/>
              <a:t> the Program Scientists</a:t>
            </a:r>
          </a:p>
          <a:p>
            <a:r>
              <a:rPr lang="en-US" sz="2800" dirty="0" smtClean="0"/>
              <a:t>ESD requirements = 8 supported </a:t>
            </a:r>
            <a:r>
              <a:rPr lang="en-US" sz="2800" dirty="0" smtClean="0"/>
              <a:t>aircraft</a:t>
            </a:r>
            <a:endParaRPr lang="en-US" sz="2800" dirty="0" smtClean="0"/>
          </a:p>
          <a:p>
            <a:r>
              <a:rPr lang="en-US" sz="2800" dirty="0"/>
              <a:t>Currently there are NO funded requirement from ESD for UAS</a:t>
            </a:r>
          </a:p>
          <a:p>
            <a:r>
              <a:rPr lang="en-US" sz="2800" dirty="0" smtClean="0"/>
              <a:t>We have developed and supported multiple UAS over the years (see Matt’s presentation)</a:t>
            </a:r>
          </a:p>
          <a:p>
            <a:r>
              <a:rPr lang="en-US" sz="2800" dirty="0" smtClean="0"/>
              <a:t>I love all aircraft!  Small, mid, large, ugly/sleek – it does not matter</a:t>
            </a:r>
          </a:p>
          <a:p>
            <a:r>
              <a:rPr lang="en-US" sz="2800" dirty="0"/>
              <a:t>UAS are just </a:t>
            </a:r>
            <a:r>
              <a:rPr lang="en-US" sz="2800" dirty="0" smtClean="0"/>
              <a:t>aircraft</a:t>
            </a:r>
            <a:r>
              <a:rPr lang="en-US" sz="2800" dirty="0" smtClean="0"/>
              <a:t>…….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133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5489"/>
          </a:xfrm>
        </p:spPr>
        <p:txBody>
          <a:bodyPr/>
          <a:lstStyle/>
          <a:p>
            <a:r>
              <a:rPr lang="en-US" sz="3600" dirty="0" smtClean="0"/>
              <a:t>Questions for Science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404"/>
            <a:ext cx="8229600" cy="5651769"/>
          </a:xfrm>
        </p:spPr>
        <p:txBody>
          <a:bodyPr/>
          <a:lstStyle/>
          <a:p>
            <a:r>
              <a:rPr lang="en-US" sz="2800" dirty="0" smtClean="0"/>
              <a:t>Why UAS vs the plethora of </a:t>
            </a:r>
            <a:r>
              <a:rPr lang="en-US" sz="2800" dirty="0" smtClean="0"/>
              <a:t>other aircraft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r>
              <a:rPr lang="en-US" sz="2800" dirty="0" smtClean="0"/>
              <a:t>Where </a:t>
            </a:r>
            <a:r>
              <a:rPr lang="en-US" sz="2800" dirty="0"/>
              <a:t>do you want to </a:t>
            </a:r>
            <a:r>
              <a:rPr lang="en-US" sz="2800" dirty="0" smtClean="0"/>
              <a:t>fly?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ow </a:t>
            </a:r>
            <a:r>
              <a:rPr lang="en-US" sz="2800" dirty="0"/>
              <a:t>high, how long, in what conditions?</a:t>
            </a:r>
          </a:p>
          <a:p>
            <a:r>
              <a:rPr lang="en-US" sz="2800" dirty="0" smtClean="0"/>
              <a:t>How </a:t>
            </a:r>
            <a:r>
              <a:rPr lang="en-US" sz="2800" dirty="0"/>
              <a:t>big are </a:t>
            </a:r>
            <a:r>
              <a:rPr lang="en-US" sz="2800" dirty="0" smtClean="0"/>
              <a:t>the instruments you want to fly?</a:t>
            </a:r>
            <a:endParaRPr lang="en-US" sz="2800" dirty="0"/>
          </a:p>
          <a:p>
            <a:r>
              <a:rPr lang="en-US" sz="2800" dirty="0" smtClean="0"/>
              <a:t>How </a:t>
            </a:r>
            <a:r>
              <a:rPr lang="en-US" sz="2800" dirty="0"/>
              <a:t>much power do you </a:t>
            </a:r>
            <a:r>
              <a:rPr lang="en-US" sz="2800" dirty="0" smtClean="0"/>
              <a:t>need?</a:t>
            </a:r>
          </a:p>
          <a:p>
            <a:r>
              <a:rPr lang="en-US" sz="2800" dirty="0" smtClean="0"/>
              <a:t>What environments do your instruments require to survive (temp, vibration, clean air</a:t>
            </a:r>
            <a:r>
              <a:rPr lang="en-US" sz="2800" smtClean="0"/>
              <a:t>, </a:t>
            </a:r>
            <a:r>
              <a:rPr lang="en-US" sz="2800" smtClean="0"/>
              <a:t>etc.) </a:t>
            </a:r>
            <a:r>
              <a:rPr lang="en-US" sz="2800" dirty="0" smtClean="0"/>
              <a:t>and take data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What’s the real airborne </a:t>
            </a:r>
            <a:r>
              <a:rPr lang="en-US" sz="2800" dirty="0" err="1" smtClean="0"/>
              <a:t>requirment</a:t>
            </a:r>
            <a:r>
              <a:rPr lang="en-US" sz="2800" dirty="0" smtClean="0"/>
              <a:t>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331241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62407</TotalTime>
  <Words>161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Custom Design</vt:lpstr>
      <vt:lpstr>5_Default Design</vt:lpstr>
      <vt:lpstr>Default Design</vt:lpstr>
      <vt:lpstr>PowerPoint Presentation</vt:lpstr>
      <vt:lpstr>PowerPoint Presentation</vt:lpstr>
      <vt:lpstr>ESD Airborne Science </vt:lpstr>
      <vt:lpstr>Questions for Science</vt:lpstr>
    </vt:vector>
  </TitlesOfParts>
  <Company>Futron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lrodriguez</dc:creator>
  <cp:lastModifiedBy>Tagg, Bruce A. (HQ-DK000)</cp:lastModifiedBy>
  <cp:revision>1653</cp:revision>
  <cp:lastPrinted>2004-10-19T11:56:53Z</cp:lastPrinted>
  <dcterms:created xsi:type="dcterms:W3CDTF">2019-05-31T18:17:55Z</dcterms:created>
  <dcterms:modified xsi:type="dcterms:W3CDTF">2021-03-05T17:18:52Z</dcterms:modified>
</cp:coreProperties>
</file>