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61" r:id="rId3"/>
    <p:sldId id="262" r:id="rId4"/>
    <p:sldId id="263" r:id="rId5"/>
    <p:sldId id="265" r:id="rId6"/>
    <p:sldId id="294" r:id="rId7"/>
    <p:sldId id="264" r:id="rId8"/>
    <p:sldId id="266" r:id="rId9"/>
    <p:sldId id="257" r:id="rId10"/>
    <p:sldId id="267" r:id="rId11"/>
    <p:sldId id="268" r:id="rId12"/>
    <p:sldId id="269" r:id="rId13"/>
    <p:sldId id="270" r:id="rId14"/>
    <p:sldId id="272" r:id="rId15"/>
    <p:sldId id="271" r:id="rId16"/>
    <p:sldId id="258" r:id="rId17"/>
    <p:sldId id="273" r:id="rId18"/>
    <p:sldId id="274" r:id="rId19"/>
    <p:sldId id="275" r:id="rId20"/>
    <p:sldId id="277" r:id="rId21"/>
    <p:sldId id="278" r:id="rId22"/>
    <p:sldId id="276" r:id="rId23"/>
    <p:sldId id="259" r:id="rId24"/>
    <p:sldId id="281" r:id="rId25"/>
    <p:sldId id="280" r:id="rId26"/>
    <p:sldId id="293" r:id="rId27"/>
    <p:sldId id="282" r:id="rId28"/>
    <p:sldId id="283" r:id="rId29"/>
    <p:sldId id="279" r:id="rId30"/>
    <p:sldId id="260" r:id="rId31"/>
    <p:sldId id="284" r:id="rId32"/>
    <p:sldId id="285" r:id="rId33"/>
    <p:sldId id="286" r:id="rId34"/>
    <p:sldId id="292" r:id="rId35"/>
    <p:sldId id="288" r:id="rId36"/>
    <p:sldId id="289" r:id="rId37"/>
    <p:sldId id="287" r:id="rId38"/>
    <p:sldId id="290" r:id="rId39"/>
    <p:sldId id="29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0355" autoAdjust="0"/>
  </p:normalViewPr>
  <p:slideViewPr>
    <p:cSldViewPr snapToGrid="0">
      <p:cViewPr varScale="1">
        <p:scale>
          <a:sx n="67" d="100"/>
          <a:sy n="67" d="100"/>
        </p:scale>
        <p:origin x="86" y="53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45812;&#45817;&#50629;&#47924;\MAPS\RSSR\KORUS_VOC_emissi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45812;&#45817;&#50629;&#47924;\MAPS\RSSR\KORUS_VOC_emission.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Fraction</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3953-495D-A645-EEF908902E33}"/>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3953-495D-A645-EEF908902E33}"/>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3953-495D-A645-EEF908902E33}"/>
              </c:ext>
            </c:extLst>
          </c:dPt>
          <c:dLbls>
            <c:spPr>
              <a:noFill/>
              <a:ln>
                <a:noFill/>
              </a:ln>
              <a:effectLst/>
            </c:spPr>
            <c:txPr>
              <a:bodyPr rot="0" spcFirstLastPara="1" vertOverflow="ellipsis" vert="horz" wrap="square" lIns="38100" tIns="19050" rIns="38100" bIns="19050" anchor="ctr" anchorCtr="1">
                <a:spAutoFit/>
              </a:bodyPr>
              <a:lstStyle/>
              <a:p>
                <a:pPr>
                  <a:defRPr sz="1400" b="1" i="0" u="sng"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Sheet1!$A$2:$A$4</c:f>
              <c:strCache>
                <c:ptCount val="3"/>
                <c:pt idx="0">
                  <c:v>BENZ</c:v>
                </c:pt>
                <c:pt idx="1">
                  <c:v>TOLU</c:v>
                </c:pt>
                <c:pt idx="2">
                  <c:v>XYLE</c:v>
                </c:pt>
              </c:strCache>
            </c:strRef>
          </c:cat>
          <c:val>
            <c:numRef>
              <c:f>Sheet1!$B$2:$B$4</c:f>
              <c:numCache>
                <c:formatCode>General</c:formatCode>
                <c:ptCount val="3"/>
                <c:pt idx="0">
                  <c:v>8.6372160000000003E-2</c:v>
                </c:pt>
                <c:pt idx="1">
                  <c:v>0.63739425000000005</c:v>
                </c:pt>
                <c:pt idx="2">
                  <c:v>0.27623358999999997</c:v>
                </c:pt>
              </c:numCache>
            </c:numRef>
          </c:val>
          <c:extLst xmlns:c16r2="http://schemas.microsoft.com/office/drawing/2015/06/chart">
            <c:ext xmlns:c16="http://schemas.microsoft.com/office/drawing/2014/chart" uri="{C3380CC4-5D6E-409C-BE32-E72D297353CC}">
              <c16:uniqueId val="{00000006-3953-495D-A645-EEF908902E33}"/>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Sheet1!$V$1</c:f>
              <c:strCache>
                <c:ptCount val="1"/>
                <c:pt idx="0">
                  <c:v>KORUS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C772-4CD4-9CDC-B13111CF8B4D}"/>
              </c:ext>
            </c:extLst>
          </c:dPt>
          <c:dPt>
            <c:idx val="1"/>
            <c:bubble3D val="0"/>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C772-4CD4-9CDC-B13111CF8B4D}"/>
              </c:ext>
            </c:extLst>
          </c:dPt>
          <c:dPt>
            <c:idx val="2"/>
            <c:bubble3D val="0"/>
            <c:spPr>
              <a:solidFill>
                <a:srgbClr val="76717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C772-4CD4-9CDC-B13111CF8B4D}"/>
              </c:ext>
            </c:extLst>
          </c:dPt>
          <c:dPt>
            <c:idx val="3"/>
            <c:bubble3D val="0"/>
            <c:spPr>
              <a:solidFill>
                <a:schemeClr val="accent4"/>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C772-4CD4-9CDC-B13111CF8B4D}"/>
              </c:ext>
            </c:extLst>
          </c:dPt>
          <c:dPt>
            <c:idx val="4"/>
            <c:bubble3D val="0"/>
            <c:spPr>
              <a:solidFill>
                <a:schemeClr val="accent5"/>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C772-4CD4-9CDC-B13111CF8B4D}"/>
              </c:ext>
            </c:extLst>
          </c:dPt>
          <c:dPt>
            <c:idx val="5"/>
            <c:bubble3D val="0"/>
            <c:spPr>
              <a:solidFill>
                <a:schemeClr val="accent6"/>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B-C772-4CD4-9CDC-B13111CF8B4D}"/>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D-C772-4CD4-9CDC-B13111CF8B4D}"/>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F-C772-4CD4-9CDC-B13111CF8B4D}"/>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1-C772-4CD4-9CDC-B13111CF8B4D}"/>
              </c:ext>
            </c:extLst>
          </c:dPt>
          <c:dLbls>
            <c:dLbl>
              <c:idx val="0"/>
              <c:layout>
                <c:manualLayout>
                  <c:x val="0.1192612787363337"/>
                  <c:y val="6.8518500534660107E-3"/>
                </c:manualLayout>
              </c:layout>
              <c:spPr>
                <a:noFill/>
                <a:ln>
                  <a:noFill/>
                </a:ln>
                <a:effectLst/>
              </c:spPr>
              <c:txPr>
                <a:bodyPr rot="0" spcFirstLastPara="1" vertOverflow="ellipsis" vert="horz" wrap="square" anchor="ctr" anchorCtr="1"/>
                <a:lstStyle/>
                <a:p>
                  <a:pPr>
                    <a:defRPr sz="11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C772-4CD4-9CDC-B13111CF8B4D}"/>
                </c:ext>
                <c:ext xmlns:c15="http://schemas.microsoft.com/office/drawing/2012/chart" uri="{CE6537A1-D6FC-4f65-9D91-7224C49458BB}">
                  <c15:layout/>
                </c:ext>
              </c:extLst>
            </c:dLbl>
            <c:dLbl>
              <c:idx val="1"/>
              <c:layout>
                <c:manualLayout>
                  <c:x val="-0.20997293486241633"/>
                  <c:y val="3.900884746374781E-2"/>
                </c:manualLayout>
              </c:layout>
              <c:spPr>
                <a:noFill/>
                <a:ln>
                  <a:noFill/>
                </a:ln>
                <a:effectLst/>
              </c:spPr>
              <c:txPr>
                <a:bodyPr rot="0" spcFirstLastPara="1" vertOverflow="ellipsis" vert="horz" wrap="square" anchor="ctr" anchorCtr="1"/>
                <a:lstStyle/>
                <a:p>
                  <a:pPr>
                    <a:defRPr sz="1100" b="1"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C772-4CD4-9CDC-B13111CF8B4D}"/>
                </c:ext>
                <c:ext xmlns:c15="http://schemas.microsoft.com/office/drawing/2012/chart" uri="{CE6537A1-D6FC-4f65-9D91-7224C49458BB}">
                  <c15:layout/>
                </c:ext>
              </c:extLst>
            </c:dLbl>
            <c:dLbl>
              <c:idx val="2"/>
              <c:layout>
                <c:manualLayout>
                  <c:x val="0"/>
                  <c:y val="-0.16101847625645127"/>
                </c:manualLayout>
              </c:layout>
              <c:spPr>
                <a:noFill/>
                <a:ln>
                  <a:noFill/>
                </a:ln>
                <a:effectLst/>
              </c:spPr>
              <c:txPr>
                <a:bodyPr rot="0" spcFirstLastPara="1" vertOverflow="ellipsis" vert="horz" wrap="square" anchor="ctr" anchorCtr="1"/>
                <a:lstStyle/>
                <a:p>
                  <a:pPr>
                    <a:defRPr sz="1100" b="1"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C772-4CD4-9CDC-B13111CF8B4D}"/>
                </c:ext>
                <c:ext xmlns:c15="http://schemas.microsoft.com/office/drawing/2012/chart" uri="{CE6537A1-D6FC-4f65-9D91-7224C49458BB}">
                  <c15:layout/>
                </c:ext>
              </c:extLst>
            </c:dLbl>
            <c:dLbl>
              <c:idx val="3"/>
              <c:delete val="1"/>
              <c:extLst xmlns:c16r2="http://schemas.microsoft.com/office/drawing/2015/06/chart">
                <c:ext xmlns:c16="http://schemas.microsoft.com/office/drawing/2014/chart" uri="{C3380CC4-5D6E-409C-BE32-E72D297353CC}">
                  <c16:uniqueId val="{00000007-C772-4CD4-9CDC-B13111CF8B4D}"/>
                </c:ext>
                <c:ext xmlns:c15="http://schemas.microsoft.com/office/drawing/2012/chart" uri="{CE6537A1-D6FC-4f65-9D91-7224C49458BB}">
                  <c15:layout/>
                </c:ext>
              </c:extLst>
            </c:dLbl>
            <c:dLbl>
              <c:idx val="4"/>
              <c:delete val="1"/>
              <c:extLst xmlns:c16r2="http://schemas.microsoft.com/office/drawing/2015/06/chart">
                <c:ext xmlns:c16="http://schemas.microsoft.com/office/drawing/2014/chart" uri="{C3380CC4-5D6E-409C-BE32-E72D297353CC}">
                  <c16:uniqueId val="{00000009-C772-4CD4-9CDC-B13111CF8B4D}"/>
                </c:ext>
                <c:ext xmlns:c15="http://schemas.microsoft.com/office/drawing/2012/chart" uri="{CE6537A1-D6FC-4f65-9D91-7224C49458BB}">
                  <c15:layout/>
                </c:ext>
              </c:extLst>
            </c:dLbl>
            <c:dLbl>
              <c:idx val="5"/>
              <c:layout>
                <c:manualLayout>
                  <c:x val="0.13955276250855153"/>
                  <c:y val="-0.16788535668018917"/>
                </c:manualLayout>
              </c:layout>
              <c:spPr>
                <a:noFill/>
                <a:ln>
                  <a:noFill/>
                </a:ln>
                <a:effectLst/>
              </c:spPr>
              <c:txPr>
                <a:bodyPr rot="0" spcFirstLastPara="1" vertOverflow="ellipsis" vert="horz" wrap="square" anchor="ctr" anchorCtr="1"/>
                <a:lstStyle/>
                <a:p>
                  <a:pPr>
                    <a:defRPr sz="1100" b="1"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B-C772-4CD4-9CDC-B13111CF8B4D}"/>
                </c:ext>
                <c:ext xmlns:c15="http://schemas.microsoft.com/office/drawing/2012/chart" uri="{CE6537A1-D6FC-4f65-9D91-7224C49458BB}">
                  <c15:layout/>
                </c:ext>
              </c:extLst>
            </c:dLbl>
            <c:dLbl>
              <c:idx val="6"/>
              <c:layout>
                <c:manualLayout>
                  <c:x val="0.21747197048822187"/>
                  <c:y val="2.7112318793400064E-2"/>
                </c:manualLayout>
              </c:layout>
              <c:spPr>
                <a:noFill/>
                <a:ln>
                  <a:noFill/>
                </a:ln>
                <a:effectLst/>
              </c:spPr>
              <c:txPr>
                <a:bodyPr rot="0" spcFirstLastPara="1" vertOverflow="ellipsis" vert="horz" wrap="square" anchor="ctr" anchorCtr="1"/>
                <a:lstStyle/>
                <a:p>
                  <a:pPr>
                    <a:defRPr sz="1100" b="1"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D-C772-4CD4-9CDC-B13111CF8B4D}"/>
                </c:ext>
                <c:ext xmlns:c15="http://schemas.microsoft.com/office/drawing/2012/chart" uri="{CE6537A1-D6FC-4f65-9D91-7224C49458BB}">
                  <c15:layout/>
                </c:ext>
              </c:extLst>
            </c:dLbl>
            <c:dLbl>
              <c:idx val="7"/>
              <c:layout>
                <c:manualLayout>
                  <c:x val="-6.9171541667073594E-2"/>
                  <c:y val="5.1388875400995085E-2"/>
                </c:manualLayout>
              </c:layout>
              <c:spPr>
                <a:noFill/>
                <a:ln>
                  <a:noFill/>
                </a:ln>
                <a:effectLst/>
              </c:spPr>
              <c:txPr>
                <a:bodyPr rot="0" spcFirstLastPara="1" vertOverflow="ellipsis" vert="horz" wrap="square" anchor="ctr" anchorCtr="1"/>
                <a:lstStyle/>
                <a:p>
                  <a:pPr>
                    <a:defRPr sz="1100" b="1" i="0" u="none" strike="noStrike" kern="1200" spc="0" baseline="0">
                      <a:solidFill>
                        <a:schemeClr val="accent2">
                          <a:lumMod val="60000"/>
                        </a:schemeClr>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F-C772-4CD4-9CDC-B13111CF8B4D}"/>
                </c:ext>
                <c:ext xmlns:c15="http://schemas.microsoft.com/office/drawing/2012/chart" uri="{CE6537A1-D6FC-4f65-9D91-7224C49458BB}">
                  <c15:layout/>
                </c:ext>
              </c:extLst>
            </c:dLbl>
            <c:dLbl>
              <c:idx val="8"/>
              <c:layout>
                <c:manualLayout>
                  <c:x val="-5.9630639368166934E-2"/>
                  <c:y val="0"/>
                </c:manualLayout>
              </c:layout>
              <c:spPr>
                <a:noFill/>
                <a:ln>
                  <a:noFill/>
                </a:ln>
                <a:effectLst/>
              </c:spPr>
              <c:txPr>
                <a:bodyPr rot="0" spcFirstLastPara="1" vertOverflow="ellipsis" vert="horz" wrap="square" anchor="ctr" anchorCtr="1"/>
                <a:lstStyle/>
                <a:p>
                  <a:pPr>
                    <a:defRPr sz="1100" b="1" i="0" u="none" strike="noStrike" kern="1200" spc="0" baseline="0">
                      <a:solidFill>
                        <a:schemeClr val="accent3">
                          <a:lumMod val="60000"/>
                        </a:schemeClr>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11-C772-4CD4-9CDC-B13111CF8B4D}"/>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1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Sheet1!$R$2:$R$10</c:f>
              <c:strCache>
                <c:ptCount val="9"/>
                <c:pt idx="0">
                  <c:v>Ketones</c:v>
                </c:pt>
                <c:pt idx="1">
                  <c:v>Alkanes</c:v>
                </c:pt>
                <c:pt idx="2">
                  <c:v>Aromatic</c:v>
                </c:pt>
                <c:pt idx="3">
                  <c:v>Acetylenes</c:v>
                </c:pt>
                <c:pt idx="4">
                  <c:v>Aromatic Oxygenates </c:v>
                </c:pt>
                <c:pt idx="5">
                  <c:v>Aldehydes</c:v>
                </c:pt>
                <c:pt idx="6">
                  <c:v>Alkenes</c:v>
                </c:pt>
                <c:pt idx="7">
                  <c:v>Alcohols and Ethers</c:v>
                </c:pt>
                <c:pt idx="8">
                  <c:v>OTH</c:v>
                </c:pt>
              </c:strCache>
            </c:strRef>
          </c:cat>
          <c:val>
            <c:numRef>
              <c:f>Sheet1!$V$2:$V$10</c:f>
              <c:numCache>
                <c:formatCode>General</c:formatCode>
                <c:ptCount val="9"/>
                <c:pt idx="0">
                  <c:v>647.28409099993814</c:v>
                </c:pt>
                <c:pt idx="1">
                  <c:v>9351.8969350000007</c:v>
                </c:pt>
                <c:pt idx="2">
                  <c:v>3918.6539509999056</c:v>
                </c:pt>
                <c:pt idx="3">
                  <c:v>68.272763999967154</c:v>
                </c:pt>
                <c:pt idx="4">
                  <c:v>28.195357000008844</c:v>
                </c:pt>
                <c:pt idx="5">
                  <c:v>1986.4649669991311</c:v>
                </c:pt>
                <c:pt idx="6">
                  <c:v>6271.8351740012013</c:v>
                </c:pt>
                <c:pt idx="7">
                  <c:v>794.78592499958597</c:v>
                </c:pt>
                <c:pt idx="8">
                  <c:v>1302.6197030005596</c:v>
                </c:pt>
              </c:numCache>
            </c:numRef>
          </c:val>
          <c:extLst xmlns:c16r2="http://schemas.microsoft.com/office/drawing/2015/06/chart">
            <c:ext xmlns:c16="http://schemas.microsoft.com/office/drawing/2014/chart" uri="{C3380CC4-5D6E-409C-BE32-E72D297353CC}">
              <c16:uniqueId val="{00000012-C772-4CD4-9CDC-B13111CF8B4D}"/>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05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Sheet1!$AA$1</c:f>
              <c:strCache>
                <c:ptCount val="1"/>
                <c:pt idx="0">
                  <c:v>KORUS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9659-4F8C-BC0A-65434C30E89D}"/>
              </c:ext>
            </c:extLst>
          </c:dPt>
          <c:dPt>
            <c:idx val="1"/>
            <c:bubble3D val="0"/>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9659-4F8C-BC0A-65434C30E89D}"/>
              </c:ext>
            </c:extLst>
          </c:dPt>
          <c:dPt>
            <c:idx val="2"/>
            <c:bubble3D val="0"/>
            <c:spPr>
              <a:solidFill>
                <a:srgbClr val="76717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9659-4F8C-BC0A-65434C30E89D}"/>
              </c:ext>
            </c:extLst>
          </c:dPt>
          <c:dPt>
            <c:idx val="3"/>
            <c:bubble3D val="0"/>
            <c:spPr>
              <a:solidFill>
                <a:schemeClr val="accent4"/>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9659-4F8C-BC0A-65434C30E89D}"/>
              </c:ext>
            </c:extLst>
          </c:dPt>
          <c:dPt>
            <c:idx val="4"/>
            <c:bubble3D val="0"/>
            <c:spPr>
              <a:solidFill>
                <a:srgbClr val="70AD47"/>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9659-4F8C-BC0A-65434C30E89D}"/>
              </c:ext>
            </c:extLst>
          </c:dPt>
          <c:dPt>
            <c:idx val="5"/>
            <c:bubble3D val="0"/>
            <c:spPr>
              <a:solidFill>
                <a:srgbClr val="2F5597"/>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B-9659-4F8C-BC0A-65434C30E89D}"/>
              </c:ext>
            </c:extLst>
          </c:dPt>
          <c:dLbls>
            <c:dLbl>
              <c:idx val="0"/>
              <c:layout>
                <c:manualLayout>
                  <c:x val="-0.15944321304398906"/>
                  <c:y val="0"/>
                </c:manualLayout>
              </c:layout>
              <c:spPr>
                <a:noFill/>
                <a:ln>
                  <a:noFill/>
                </a:ln>
                <a:effectLst/>
              </c:spPr>
              <c:txPr>
                <a:bodyPr rot="0" spcFirstLastPara="1" vertOverflow="ellipsis" vert="horz" wrap="square" anchor="ctr" anchorCtr="1"/>
                <a:lstStyle/>
                <a:p>
                  <a:pPr>
                    <a:defRPr sz="11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9659-4F8C-BC0A-65434C30E89D}"/>
                </c:ext>
                <c:ext xmlns:c15="http://schemas.microsoft.com/office/drawing/2012/chart" uri="{CE6537A1-D6FC-4f65-9D91-7224C49458BB}">
                  <c15:layout/>
                </c:ext>
              </c:extLst>
            </c:dLbl>
            <c:dLbl>
              <c:idx val="1"/>
              <c:layout>
                <c:manualLayout>
                  <c:x val="-0.13779816664113864"/>
                  <c:y val="0.17596021517498389"/>
                </c:manualLayout>
              </c:layout>
              <c:spPr>
                <a:noFill/>
                <a:ln>
                  <a:noFill/>
                </a:ln>
                <a:effectLst/>
              </c:spPr>
              <c:txPr>
                <a:bodyPr rot="0" spcFirstLastPara="1" vertOverflow="ellipsis" vert="horz" wrap="square" anchor="ctr" anchorCtr="1"/>
                <a:lstStyle/>
                <a:p>
                  <a:pPr>
                    <a:defRPr sz="1100" b="1"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9659-4F8C-BC0A-65434C30E89D}"/>
                </c:ext>
                <c:ext xmlns:c15="http://schemas.microsoft.com/office/drawing/2012/chart" uri="{CE6537A1-D6FC-4f65-9D91-7224C49458BB}">
                  <c15:layout/>
                </c:ext>
              </c:extLst>
            </c:dLbl>
            <c:dLbl>
              <c:idx val="2"/>
              <c:layout>
                <c:manualLayout>
                  <c:x val="-0.15964398951718134"/>
                  <c:y val="-4.502284804726947E-3"/>
                </c:manualLayout>
              </c:layout>
              <c:spPr>
                <a:noFill/>
                <a:ln>
                  <a:noFill/>
                </a:ln>
                <a:effectLst/>
              </c:spPr>
              <c:txPr>
                <a:bodyPr rot="0" spcFirstLastPara="1" vertOverflow="ellipsis" vert="horz" wrap="square" anchor="ctr" anchorCtr="1"/>
                <a:lstStyle/>
                <a:p>
                  <a:pPr>
                    <a:defRPr sz="1100" b="1"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9659-4F8C-BC0A-65434C30E89D}"/>
                </c:ext>
                <c:ext xmlns:c15="http://schemas.microsoft.com/office/drawing/2012/chart" uri="{CE6537A1-D6FC-4f65-9D91-7224C49458BB}">
                  <c15:layout>
                    <c:manualLayout>
                      <c:w val="0.2734973561081811"/>
                      <c:h val="0.15408359549542075"/>
                    </c:manualLayout>
                  </c15:layout>
                </c:ext>
              </c:extLst>
            </c:dLbl>
            <c:dLbl>
              <c:idx val="3"/>
              <c:delete val="1"/>
              <c:extLst xmlns:c16r2="http://schemas.microsoft.com/office/drawing/2015/06/chart">
                <c:ext xmlns:c16="http://schemas.microsoft.com/office/drawing/2014/chart" uri="{C3380CC4-5D6E-409C-BE32-E72D297353CC}">
                  <c16:uniqueId val="{00000007-9659-4F8C-BC0A-65434C30E89D}"/>
                </c:ext>
                <c:ext xmlns:c15="http://schemas.microsoft.com/office/drawing/2012/chart" uri="{CE6537A1-D6FC-4f65-9D91-7224C49458BB}">
                  <c15:layout/>
                </c:ext>
              </c:extLst>
            </c:dLbl>
            <c:dLbl>
              <c:idx val="4"/>
              <c:layout>
                <c:manualLayout>
                  <c:x val="-0.16898995155271729"/>
                  <c:y val="-0.18634915697092821"/>
                </c:manualLayout>
              </c:layout>
              <c:spPr>
                <a:noFill/>
                <a:ln>
                  <a:noFill/>
                </a:ln>
                <a:effectLst/>
              </c:spPr>
              <c:txPr>
                <a:bodyPr rot="0" spcFirstLastPara="1" vertOverflow="ellipsis" vert="horz" wrap="square" anchor="ctr" anchorCtr="1"/>
                <a:lstStyle/>
                <a:p>
                  <a:pPr>
                    <a:defRPr sz="1100" b="1"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9659-4F8C-BC0A-65434C30E89D}"/>
                </c:ext>
                <c:ext xmlns:c15="http://schemas.microsoft.com/office/drawing/2012/chart" uri="{CE6537A1-D6FC-4f65-9D91-7224C49458BB}">
                  <c15:layout>
                    <c:manualLayout>
                      <c:w val="0.24929107562189382"/>
                      <c:h val="0.16308816510487453"/>
                    </c:manualLayout>
                  </c15:layout>
                </c:ext>
              </c:extLst>
            </c:dLbl>
            <c:dLbl>
              <c:idx val="5"/>
              <c:layout>
                <c:manualLayout>
                  <c:x val="0.21519784899534405"/>
                  <c:y val="-2.1058775539983539E-2"/>
                </c:manualLayout>
              </c:layout>
              <c:spPr>
                <a:noFill/>
                <a:ln>
                  <a:noFill/>
                </a:ln>
                <a:effectLst/>
              </c:spPr>
              <c:txPr>
                <a:bodyPr rot="0" spcFirstLastPara="1" vertOverflow="ellipsis" vert="horz" wrap="square" anchor="ctr" anchorCtr="1"/>
                <a:lstStyle/>
                <a:p>
                  <a:pPr>
                    <a:defRPr sz="1100" b="1"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B-9659-4F8C-BC0A-65434C30E89D}"/>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1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Sheet1!$Y$2:$Y$7</c:f>
              <c:strCache>
                <c:ptCount val="6"/>
                <c:pt idx="0">
                  <c:v>Ketones</c:v>
                </c:pt>
                <c:pt idx="1">
                  <c:v>Alkanes</c:v>
                </c:pt>
                <c:pt idx="2">
                  <c:v>Aromatics</c:v>
                </c:pt>
                <c:pt idx="3">
                  <c:v>Acetylenes</c:v>
                </c:pt>
                <c:pt idx="4">
                  <c:v>Aldehydes</c:v>
                </c:pt>
                <c:pt idx="5">
                  <c:v>Alkenes</c:v>
                </c:pt>
              </c:strCache>
            </c:strRef>
          </c:cat>
          <c:val>
            <c:numRef>
              <c:f>Sheet1!$AA$2:$AA$7</c:f>
              <c:numCache>
                <c:formatCode>General</c:formatCode>
                <c:ptCount val="6"/>
                <c:pt idx="0">
                  <c:v>362.47909095996539</c:v>
                </c:pt>
                <c:pt idx="1">
                  <c:v>12046.039158402125</c:v>
                </c:pt>
                <c:pt idx="2">
                  <c:v>17018.483600136649</c:v>
                </c:pt>
                <c:pt idx="3">
                  <c:v>157.02735719992444</c:v>
                </c:pt>
                <c:pt idx="4">
                  <c:v>14382.006361073709</c:v>
                </c:pt>
                <c:pt idx="5">
                  <c:v>40014.308410127654</c:v>
                </c:pt>
              </c:numCache>
            </c:numRef>
          </c:val>
          <c:extLst xmlns:c16r2="http://schemas.microsoft.com/office/drawing/2015/06/chart">
            <c:ext xmlns:c16="http://schemas.microsoft.com/office/drawing/2014/chart" uri="{C3380CC4-5D6E-409C-BE32-E72D297353CC}">
              <c16:uniqueId val="{0000000C-9659-4F8C-BC0A-65434C30E89D}"/>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05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D69666-51DD-4F98-AD93-0BA9B3968B66}" type="datetimeFigureOut">
              <a:rPr lang="en-US" smtClean="0"/>
              <a:t>3/11/2017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8CFBDA-F5C2-4BFC-B2C5-3C79A0BC999F}" type="slidenum">
              <a:rPr lang="en-US" smtClean="0"/>
              <a:t>‹#›</a:t>
            </a:fld>
            <a:endParaRPr lang="en-US"/>
          </a:p>
        </p:txBody>
      </p:sp>
    </p:spTree>
    <p:extLst>
      <p:ext uri="{BB962C8B-B14F-4D97-AF65-F5344CB8AC3E}">
        <p14:creationId xmlns:p14="http://schemas.microsoft.com/office/powerpoint/2010/main" val="1709545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Coordinated sampling of point sources was the major</a:t>
            </a:r>
            <a:r>
              <a:rPr lang="en-US" baseline="0" dirty="0" smtClean="0"/>
              <a:t> goal for two flight days during KORUS-AQ. Sampling of the </a:t>
            </a:r>
            <a:r>
              <a:rPr lang="en-US" baseline="0" dirty="0" err="1" smtClean="0"/>
              <a:t>Daesan</a:t>
            </a:r>
            <a:r>
              <a:rPr lang="en-US" baseline="0" dirty="0" smtClean="0"/>
              <a:t> Chemical Facility was also conducted on three other flight days: 30 May, 2 June, and 3 June. </a:t>
            </a:r>
            <a:endParaRPr lang="en-US" dirty="0"/>
          </a:p>
        </p:txBody>
      </p:sp>
      <p:sp>
        <p:nvSpPr>
          <p:cNvPr id="4" name="Slide Number Placeholder 3"/>
          <p:cNvSpPr>
            <a:spLocks noGrp="1"/>
          </p:cNvSpPr>
          <p:nvPr>
            <p:ph type="sldNum" sz="quarter" idx="10"/>
          </p:nvPr>
        </p:nvSpPr>
        <p:spPr/>
        <p:txBody>
          <a:bodyPr/>
          <a:lstStyle/>
          <a:p>
            <a:fld id="{718CFBDA-F5C2-4BFC-B2C5-3C79A0BC999F}" type="slidenum">
              <a:rPr lang="en-US" smtClean="0"/>
              <a:t>1</a:t>
            </a:fld>
            <a:endParaRPr lang="en-US"/>
          </a:p>
        </p:txBody>
      </p:sp>
    </p:spTree>
    <p:extLst>
      <p:ext uri="{BB962C8B-B14F-4D97-AF65-F5344CB8AC3E}">
        <p14:creationId xmlns:p14="http://schemas.microsoft.com/office/powerpoint/2010/main" val="3784418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contributed by Ben Nault (UC-Boulder) showing average composition</a:t>
            </a:r>
            <a:r>
              <a:rPr lang="en-US" baseline="0" dirty="0" smtClean="0"/>
              <a:t> of fine aerosol measurements.</a:t>
            </a:r>
            <a:endParaRPr lang="en-US" dirty="0"/>
          </a:p>
        </p:txBody>
      </p:sp>
      <p:sp>
        <p:nvSpPr>
          <p:cNvPr id="4" name="Slide Number Placeholder 3"/>
          <p:cNvSpPr>
            <a:spLocks noGrp="1"/>
          </p:cNvSpPr>
          <p:nvPr>
            <p:ph type="sldNum" sz="quarter" idx="10"/>
          </p:nvPr>
        </p:nvSpPr>
        <p:spPr/>
        <p:txBody>
          <a:bodyPr/>
          <a:lstStyle/>
          <a:p>
            <a:fld id="{718CFBDA-F5C2-4BFC-B2C5-3C79A0BC999F}" type="slidenum">
              <a:rPr lang="en-US" smtClean="0"/>
              <a:t>10</a:t>
            </a:fld>
            <a:endParaRPr lang="en-US"/>
          </a:p>
        </p:txBody>
      </p:sp>
    </p:spTree>
    <p:extLst>
      <p:ext uri="{BB962C8B-B14F-4D97-AF65-F5344CB8AC3E}">
        <p14:creationId xmlns:p14="http://schemas.microsoft.com/office/powerpoint/2010/main" val="2155272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8CFBDA-F5C2-4BFC-B2C5-3C79A0BC999F}" type="slidenum">
              <a:rPr lang="en-US" smtClean="0"/>
              <a:t>11</a:t>
            </a:fld>
            <a:endParaRPr lang="en-US"/>
          </a:p>
        </p:txBody>
      </p:sp>
    </p:spTree>
    <p:extLst>
      <p:ext uri="{BB962C8B-B14F-4D97-AF65-F5344CB8AC3E}">
        <p14:creationId xmlns:p14="http://schemas.microsoft.com/office/powerpoint/2010/main" val="146009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Figures contributed by Ben Nault (CU-Boulder).</a:t>
            </a:r>
            <a:endParaRPr lang="en-US" dirty="0"/>
          </a:p>
        </p:txBody>
      </p:sp>
      <p:sp>
        <p:nvSpPr>
          <p:cNvPr id="4" name="Slide Number Placeholder 3"/>
          <p:cNvSpPr>
            <a:spLocks noGrp="1"/>
          </p:cNvSpPr>
          <p:nvPr>
            <p:ph type="sldNum" sz="quarter" idx="10"/>
          </p:nvPr>
        </p:nvSpPr>
        <p:spPr/>
        <p:txBody>
          <a:bodyPr/>
          <a:lstStyle/>
          <a:p>
            <a:fld id="{718CFBDA-F5C2-4BFC-B2C5-3C79A0BC999F}" type="slidenum">
              <a:rPr lang="en-US" smtClean="0"/>
              <a:t>12</a:t>
            </a:fld>
            <a:endParaRPr lang="en-US"/>
          </a:p>
        </p:txBody>
      </p:sp>
    </p:spTree>
    <p:extLst>
      <p:ext uri="{BB962C8B-B14F-4D97-AF65-F5344CB8AC3E}">
        <p14:creationId xmlns:p14="http://schemas.microsoft.com/office/powerpoint/2010/main" val="3537438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0" algn="l">
              <a:spcAft>
                <a:spcPts val="1800"/>
              </a:spcAft>
            </a:pPr>
            <a:r>
              <a:rPr lang="en-US" sz="1200" b="0" dirty="0" smtClean="0">
                <a:solidFill>
                  <a:prstClr val="black"/>
                </a:solidFill>
              </a:rPr>
              <a:t>Figures</a:t>
            </a:r>
            <a:r>
              <a:rPr lang="en-US" sz="1200" b="0" baseline="0" dirty="0" smtClean="0">
                <a:solidFill>
                  <a:prstClr val="black"/>
                </a:solidFill>
              </a:rPr>
              <a:t> contributed by Ben Nault (CU-Boulder)</a:t>
            </a:r>
            <a:endParaRPr lang="en-US" sz="1200" b="0" dirty="0">
              <a:solidFill>
                <a:prstClr val="black"/>
              </a:solidFill>
            </a:endParaRPr>
          </a:p>
        </p:txBody>
      </p:sp>
      <p:sp>
        <p:nvSpPr>
          <p:cNvPr id="4" name="Slide Number Placeholder 3"/>
          <p:cNvSpPr>
            <a:spLocks noGrp="1"/>
          </p:cNvSpPr>
          <p:nvPr>
            <p:ph type="sldNum" sz="quarter" idx="10"/>
          </p:nvPr>
        </p:nvSpPr>
        <p:spPr/>
        <p:txBody>
          <a:bodyPr/>
          <a:lstStyle/>
          <a:p>
            <a:fld id="{718CFBDA-F5C2-4BFC-B2C5-3C79A0BC999F}" type="slidenum">
              <a:rPr lang="en-US" smtClean="0"/>
              <a:t>13</a:t>
            </a:fld>
            <a:endParaRPr lang="en-US"/>
          </a:p>
        </p:txBody>
      </p:sp>
    </p:spTree>
    <p:extLst>
      <p:ext uri="{BB962C8B-B14F-4D97-AF65-F5344CB8AC3E}">
        <p14:creationId xmlns:p14="http://schemas.microsoft.com/office/powerpoint/2010/main" val="3964943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8CFBDA-F5C2-4BFC-B2C5-3C79A0BC999F}" type="slidenum">
              <a:rPr lang="en-US" smtClean="0"/>
              <a:t>14</a:t>
            </a:fld>
            <a:endParaRPr lang="en-US"/>
          </a:p>
        </p:txBody>
      </p:sp>
    </p:spTree>
    <p:extLst>
      <p:ext uri="{BB962C8B-B14F-4D97-AF65-F5344CB8AC3E}">
        <p14:creationId xmlns:p14="http://schemas.microsoft.com/office/powerpoint/2010/main" val="2263045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8CFBDA-F5C2-4BFC-B2C5-3C79A0BC999F}" type="slidenum">
              <a:rPr lang="en-US" smtClean="0"/>
              <a:t>15</a:t>
            </a:fld>
            <a:endParaRPr lang="en-US"/>
          </a:p>
        </p:txBody>
      </p:sp>
    </p:spTree>
    <p:extLst>
      <p:ext uri="{BB962C8B-B14F-4D97-AF65-F5344CB8AC3E}">
        <p14:creationId xmlns:p14="http://schemas.microsoft.com/office/powerpoint/2010/main" val="1365383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0" algn="l">
              <a:spcAft>
                <a:spcPts val="1800"/>
              </a:spcAft>
            </a:pPr>
            <a:r>
              <a:rPr lang="en-US" sz="1200" b="0" dirty="0" smtClean="0">
                <a:solidFill>
                  <a:prstClr val="black"/>
                </a:solidFill>
              </a:rPr>
              <a:t>Figures</a:t>
            </a:r>
            <a:r>
              <a:rPr lang="en-US" sz="1200" b="0" baseline="0" dirty="0" smtClean="0">
                <a:solidFill>
                  <a:prstClr val="black"/>
                </a:solidFill>
              </a:rPr>
              <a:t> contributed by Jason Schroeder (NASA LaRC)</a:t>
            </a:r>
            <a:endParaRPr lang="en-US" sz="1200" b="0" dirty="0" smtClean="0">
              <a:solidFill>
                <a:prstClr val="black"/>
              </a:solidFill>
            </a:endParaRPr>
          </a:p>
          <a:p>
            <a:pPr marL="127000" marR="0" indent="0" algn="l" defTabSz="914400" rtl="0" eaLnBrk="1" fontAlgn="auto" latinLnBrk="0" hangingPunct="1">
              <a:lnSpc>
                <a:spcPct val="100000"/>
              </a:lnSpc>
              <a:spcBef>
                <a:spcPts val="0"/>
              </a:spcBef>
              <a:spcAft>
                <a:spcPts val="1800"/>
              </a:spcAft>
              <a:buClrTx/>
              <a:buSzTx/>
              <a:buFontTx/>
              <a:buNone/>
              <a:tabLst/>
              <a:defRPr/>
            </a:pPr>
            <a:r>
              <a:rPr lang="en-US" dirty="0" smtClean="0"/>
              <a:t>The large figure on the left highlights the increasing fractional contribution of C7+ aromatics to OH reactivity in Seoul leads</a:t>
            </a:r>
            <a:r>
              <a:rPr lang="en-US" baseline="0" dirty="0" smtClean="0"/>
              <a:t> to an increasing contribution to ozone production</a:t>
            </a:r>
            <a:r>
              <a:rPr lang="en-US" dirty="0" smtClean="0"/>
              <a:t>. Data are binned across P(O</a:t>
            </a:r>
            <a:r>
              <a:rPr lang="en-US" baseline="-25000" dirty="0" smtClean="0"/>
              <a:t>3</a:t>
            </a:r>
            <a:r>
              <a:rPr lang="en-US" dirty="0" smtClean="0"/>
              <a:t>) every 5 ppb/hr. Generally, the importance of aromatics becomes greater as P(O</a:t>
            </a:r>
            <a:r>
              <a:rPr lang="en-US" baseline="-25000" dirty="0" smtClean="0"/>
              <a:t>3</a:t>
            </a:r>
            <a:r>
              <a:rPr lang="en-US" dirty="0" smtClean="0"/>
              <a:t>) increases.</a:t>
            </a:r>
          </a:p>
          <a:p>
            <a:pPr marL="127000" algn="l">
              <a:spcAft>
                <a:spcPts val="1800"/>
              </a:spcAft>
            </a:pPr>
            <a:endParaRPr lang="en-US" dirty="0" smtClean="0"/>
          </a:p>
          <a:p>
            <a:pPr marL="127000" algn="l">
              <a:spcAft>
                <a:spcPts val="1800"/>
              </a:spcAft>
            </a:pPr>
            <a:r>
              <a:rPr lang="en-US" dirty="0" smtClean="0"/>
              <a:t>The smaller figures on the right demonstrate that this trend is not observed for other hydrocarbon types.</a:t>
            </a:r>
            <a:endParaRPr lang="en-US" sz="1200" b="0" dirty="0" smtClean="0">
              <a:solidFill>
                <a:prstClr val="black"/>
              </a:solidFill>
            </a:endParaRPr>
          </a:p>
          <a:p>
            <a:pPr marL="127000" algn="l">
              <a:spcAft>
                <a:spcPts val="1800"/>
              </a:spcAft>
            </a:pPr>
            <a:endParaRPr lang="en-US" sz="1200" b="0" dirty="0" smtClean="0">
              <a:solidFill>
                <a:prstClr val="black"/>
              </a:solidFill>
            </a:endParaRPr>
          </a:p>
          <a:p>
            <a:pPr marL="127000" algn="l">
              <a:spcAft>
                <a:spcPts val="1800"/>
              </a:spcAft>
            </a:pPr>
            <a:r>
              <a:rPr lang="en-US" sz="1200" b="0" dirty="0" smtClean="0">
                <a:solidFill>
                  <a:prstClr val="black"/>
                </a:solidFill>
              </a:rPr>
              <a:t>These</a:t>
            </a:r>
            <a:r>
              <a:rPr lang="en-US" sz="1200" b="0" baseline="0" dirty="0" smtClean="0">
                <a:solidFill>
                  <a:prstClr val="black"/>
                </a:solidFill>
              </a:rPr>
              <a:t> results are derived from the NASA LaRC Photochemical Box Model as constrained by DC-8 observations. These calculations will be further scrutinized by comparing ozone production estimates to observed changes in ozone over Seoul as well as model </a:t>
            </a:r>
            <a:r>
              <a:rPr lang="en-US" sz="1200" b="0" baseline="0" dirty="0" err="1" smtClean="0">
                <a:solidFill>
                  <a:prstClr val="black"/>
                </a:solidFill>
              </a:rPr>
              <a:t>predicitions</a:t>
            </a:r>
            <a:r>
              <a:rPr lang="en-US" sz="1200" b="0" baseline="0" dirty="0" smtClean="0">
                <a:solidFill>
                  <a:prstClr val="black"/>
                </a:solidFill>
              </a:rPr>
              <a:t> of other measurements (e.g., radical, formaldehyde, hydrogen peroxide, etc.). This analysis will be used to place better uncertainty estimates on the model-derived estimates.</a:t>
            </a:r>
            <a:endParaRPr lang="en-US" sz="1200" b="1" dirty="0" smtClean="0">
              <a:solidFill>
                <a:prstClr val="black"/>
              </a:solidFill>
            </a:endParaRPr>
          </a:p>
        </p:txBody>
      </p:sp>
      <p:sp>
        <p:nvSpPr>
          <p:cNvPr id="4" name="Slide Number Placeholder 3"/>
          <p:cNvSpPr>
            <a:spLocks noGrp="1"/>
          </p:cNvSpPr>
          <p:nvPr>
            <p:ph type="sldNum" sz="quarter" idx="10"/>
          </p:nvPr>
        </p:nvSpPr>
        <p:spPr/>
        <p:txBody>
          <a:bodyPr/>
          <a:lstStyle/>
          <a:p>
            <a:fld id="{718CFBDA-F5C2-4BFC-B2C5-3C79A0BC999F}" type="slidenum">
              <a:rPr lang="en-US" smtClean="0"/>
              <a:t>17</a:t>
            </a:fld>
            <a:endParaRPr lang="en-US"/>
          </a:p>
        </p:txBody>
      </p:sp>
    </p:spTree>
    <p:extLst>
      <p:ext uri="{BB962C8B-B14F-4D97-AF65-F5344CB8AC3E}">
        <p14:creationId xmlns:p14="http://schemas.microsoft.com/office/powerpoint/2010/main" val="3091327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contributed by Jason Schroeder (NASA LaRC)</a:t>
            </a:r>
          </a:p>
          <a:p>
            <a:endParaRPr lang="en-US" dirty="0" smtClean="0"/>
          </a:p>
          <a:p>
            <a:r>
              <a:rPr lang="en-US" dirty="0" smtClean="0"/>
              <a:t>These figures</a:t>
            </a:r>
            <a:r>
              <a:rPr lang="en-US" baseline="0" dirty="0" smtClean="0"/>
              <a:t> use the metric </a:t>
            </a:r>
            <a:r>
              <a:rPr lang="en-US" baseline="0" dirty="0" err="1" smtClean="0"/>
              <a:t>LROx</a:t>
            </a:r>
            <a:r>
              <a:rPr lang="en-US" baseline="0" dirty="0" smtClean="0"/>
              <a:t>/</a:t>
            </a:r>
            <a:r>
              <a:rPr lang="en-US" baseline="0" dirty="0" err="1" smtClean="0"/>
              <a:t>LNOx</a:t>
            </a:r>
            <a:r>
              <a:rPr lang="en-US" baseline="0" dirty="0" smtClean="0"/>
              <a:t> that has been traditionally used to determine NOx versus VOC limitations on ozone production. The ratio compares rates for radical chemistry termination due to NOx reactions versus </a:t>
            </a:r>
            <a:r>
              <a:rPr lang="en-US" baseline="0" dirty="0" err="1" smtClean="0"/>
              <a:t>peroxy</a:t>
            </a:r>
            <a:r>
              <a:rPr lang="en-US" baseline="0" dirty="0" smtClean="0"/>
              <a:t> radical self reactions. In the left panel, estimates over Seoul are clearly in the VOC-limited regime while results over </a:t>
            </a:r>
            <a:r>
              <a:rPr lang="en-US" baseline="0" dirty="0" err="1" smtClean="0"/>
              <a:t>Taehwha</a:t>
            </a:r>
            <a:r>
              <a:rPr lang="en-US" baseline="0" dirty="0" smtClean="0"/>
              <a:t> are near the transition. This shift can be attributed to the more rapid reduction of NOx in the polluted air transported out of Seoul due to a shorter lifetime versus VOCs as well as continued inputs from biogenic VOCs downwind of the city. This demonstrates that when considering the larger SMA domain, controls of both NOx and VOC will help reduce ozone production.</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prstClr val="black"/>
                </a:solidFill>
              </a:rPr>
              <a:t>These</a:t>
            </a:r>
            <a:r>
              <a:rPr lang="en-US" sz="1200" b="0" baseline="0" dirty="0" smtClean="0">
                <a:solidFill>
                  <a:prstClr val="black"/>
                </a:solidFill>
              </a:rPr>
              <a:t> results are derived from the NASA LaRC Photochemical Box Model as constrained by DC-8 observations. These calculations will be further scrutinized by comparing ozone production estimates to observed changes in ozone over Seoul as well as model </a:t>
            </a:r>
            <a:r>
              <a:rPr lang="en-US" sz="1200" b="0" baseline="0" dirty="0" err="1" smtClean="0">
                <a:solidFill>
                  <a:prstClr val="black"/>
                </a:solidFill>
              </a:rPr>
              <a:t>predicitions</a:t>
            </a:r>
            <a:r>
              <a:rPr lang="en-US" sz="1200" b="0" baseline="0" dirty="0" smtClean="0">
                <a:solidFill>
                  <a:prstClr val="black"/>
                </a:solidFill>
              </a:rPr>
              <a:t> of other measurements (e.g., radical, formaldehyde, hydrogen peroxide, etc.). This analysis will be used to place better uncertainty estimates on the model-derived estimates.</a:t>
            </a:r>
            <a:endParaRPr lang="en-US" sz="1200" b="1" dirty="0" smtClean="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718CFBDA-F5C2-4BFC-B2C5-3C79A0BC999F}" type="slidenum">
              <a:rPr lang="en-US" smtClean="0"/>
              <a:t>18</a:t>
            </a:fld>
            <a:endParaRPr lang="en-US"/>
          </a:p>
        </p:txBody>
      </p:sp>
    </p:spTree>
    <p:extLst>
      <p:ext uri="{BB962C8B-B14F-4D97-AF65-F5344CB8AC3E}">
        <p14:creationId xmlns:p14="http://schemas.microsoft.com/office/powerpoint/2010/main" val="3498692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8CFBDA-F5C2-4BFC-B2C5-3C79A0BC999F}" type="slidenum">
              <a:rPr lang="en-US" smtClean="0"/>
              <a:t>19</a:t>
            </a:fld>
            <a:endParaRPr lang="en-US"/>
          </a:p>
        </p:txBody>
      </p:sp>
    </p:spTree>
    <p:extLst>
      <p:ext uri="{BB962C8B-B14F-4D97-AF65-F5344CB8AC3E}">
        <p14:creationId xmlns:p14="http://schemas.microsoft.com/office/powerpoint/2010/main" val="2501465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587548" rtl="0" eaLnBrk="1" fontAlgn="auto" latinLnBrk="0" hangingPunct="1">
              <a:lnSpc>
                <a:spcPct val="100000"/>
              </a:lnSpc>
              <a:spcBef>
                <a:spcPts val="0"/>
              </a:spcBef>
              <a:spcAft>
                <a:spcPts val="0"/>
              </a:spcAft>
              <a:buClrTx/>
              <a:buSzTx/>
              <a:buFontTx/>
              <a:buNone/>
              <a:tabLst/>
              <a:defRPr/>
            </a:pPr>
            <a:r>
              <a:rPr lang="en-US" dirty="0" smtClean="0"/>
              <a:t>Figures contributed by John Sullivan</a:t>
            </a:r>
            <a:r>
              <a:rPr lang="en-US" baseline="0" dirty="0" smtClean="0"/>
              <a:t> (NASA GSFC)</a:t>
            </a:r>
          </a:p>
          <a:p>
            <a:pPr marL="0" marR="0" indent="0" algn="l" defTabSz="587548"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587548" rtl="0" eaLnBrk="1" fontAlgn="auto" latinLnBrk="0" hangingPunct="1">
              <a:lnSpc>
                <a:spcPct val="100000"/>
              </a:lnSpc>
              <a:spcBef>
                <a:spcPts val="0"/>
              </a:spcBef>
              <a:spcAft>
                <a:spcPts val="0"/>
              </a:spcAft>
              <a:buClrTx/>
              <a:buSzTx/>
              <a:buFontTx/>
              <a:buNone/>
              <a:tabLst/>
              <a:defRPr/>
            </a:pPr>
            <a:r>
              <a:rPr lang="en-US" dirty="0" smtClean="0"/>
              <a:t>Surface</a:t>
            </a:r>
            <a:r>
              <a:rPr lang="en-US" baseline="0" dirty="0" smtClean="0"/>
              <a:t> observations between Olympic Park (OLY) and </a:t>
            </a:r>
            <a:r>
              <a:rPr lang="en-US" baseline="0" dirty="0" err="1" smtClean="0"/>
              <a:t>Taehwa</a:t>
            </a:r>
            <a:r>
              <a:rPr lang="en-US" baseline="0" dirty="0" smtClean="0"/>
              <a:t> Research Forest (TRF) provide an example of the biogenic VOC contribution from vegetation on ozone. The top panel denotes the difference in maximum daily 1-hr O3 between sites, indicating TRF had substantially higher 1-hr maximums in O3 for many days during the KORUS-AQ campaign period. The TRF site exceeded the 100 </a:t>
            </a:r>
            <a:r>
              <a:rPr lang="en-US" baseline="0" dirty="0" err="1" smtClean="0"/>
              <a:t>ppbv</a:t>
            </a:r>
            <a:r>
              <a:rPr lang="en-US" baseline="0" dirty="0" smtClean="0"/>
              <a:t> NIER standard for 1-hr maximum O3 on 11 days, whereas OLY only exceeded 100 </a:t>
            </a:r>
            <a:r>
              <a:rPr lang="en-US" baseline="0" dirty="0" err="1" smtClean="0"/>
              <a:t>ppbv</a:t>
            </a:r>
            <a:r>
              <a:rPr lang="en-US" baseline="0" dirty="0" smtClean="0"/>
              <a:t> on 3 days. The average diurnal concentrations of O3, Ox (O3 + NO2) and HCHO are shown in the bottom panel. During afternoon and evening hours (12:00-20:00 KST), O3 is generally 10-15 </a:t>
            </a:r>
            <a:r>
              <a:rPr lang="en-US" baseline="0" dirty="0" err="1" smtClean="0"/>
              <a:t>ppbv</a:t>
            </a:r>
            <a:r>
              <a:rPr lang="en-US" baseline="0" dirty="0" smtClean="0"/>
              <a:t> higher at TRF than at OLY. In total odd oxygen, there are very similar concentrations throughout the daytime hours, indicating the large differences observed in O3 are likely </a:t>
            </a:r>
            <a:r>
              <a:rPr lang="en-US" baseline="0" dirty="0" err="1" smtClean="0"/>
              <a:t>photochemically</a:t>
            </a:r>
            <a:r>
              <a:rPr lang="en-US" baseline="0" dirty="0" smtClean="0"/>
              <a:t> produced </a:t>
            </a:r>
            <a:r>
              <a:rPr lang="en-US" baseline="0" dirty="0" err="1" smtClean="0"/>
              <a:t>en</a:t>
            </a:r>
            <a:r>
              <a:rPr lang="en-US" baseline="0" dirty="0" smtClean="0"/>
              <a:t> route to the TRF site. During daytime hours, HCHO (a measure of hydrocarbon oxidation), is also mostly within 1 </a:t>
            </a:r>
            <a:r>
              <a:rPr lang="en-US" baseline="0" dirty="0" err="1" smtClean="0"/>
              <a:t>ppbv</a:t>
            </a:r>
            <a:r>
              <a:rPr lang="en-US" baseline="0" dirty="0" smtClean="0"/>
              <a:t> between the sites, indicating oxidation of VOCs has occurred. This suggests that continued VOC oxidation, from local sources of biogenic VOCs such as isoprene in forested regions, were active during the daytime at TRF. This process is a known source of OH radicals and can foster O3 production. Although specific days during the campaign may have larger variability between the sites, these averaged diurnal plots provide evidence for the long-term downwind plume chemistry intensifying O3 contributions at TRF from Seoul.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18CFBDA-F5C2-4BFC-B2C5-3C79A0BC999F}" type="slidenum">
              <a:rPr lang="en-US" smtClean="0"/>
              <a:t>20</a:t>
            </a:fld>
            <a:endParaRPr lang="en-US"/>
          </a:p>
        </p:txBody>
      </p:sp>
    </p:spTree>
    <p:extLst>
      <p:ext uri="{BB962C8B-B14F-4D97-AF65-F5344CB8AC3E}">
        <p14:creationId xmlns:p14="http://schemas.microsoft.com/office/powerpoint/2010/main" val="2540819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contributed by </a:t>
            </a:r>
            <a:r>
              <a:rPr lang="en-US" dirty="0" err="1" smtClean="0"/>
              <a:t>Joon</a:t>
            </a:r>
            <a:r>
              <a:rPr lang="en-US" dirty="0" smtClean="0"/>
              <a:t> Young Ahn (NIER) and figure contributed by </a:t>
            </a:r>
            <a:r>
              <a:rPr lang="en-US" dirty="0" err="1" smtClean="0"/>
              <a:t>Seokhan</a:t>
            </a:r>
            <a:r>
              <a:rPr lang="en-US" dirty="0" smtClean="0"/>
              <a:t> Jeong (GIST)</a:t>
            </a:r>
          </a:p>
          <a:p>
            <a:r>
              <a:rPr lang="en-US" dirty="0" smtClean="0"/>
              <a:t>Additional</a:t>
            </a:r>
            <a:r>
              <a:rPr lang="en-US" baseline="0" dirty="0" smtClean="0"/>
              <a:t> work contributing to this finding will require finalizing data for a more complete speciation of VOC emissions. SO2 data are also being corrected for nonlinear responses at high SO2 concentrations which are expected to increase final reported values. Analysis will also be needed to fully analyze each of the five visits to the </a:t>
            </a:r>
            <a:r>
              <a:rPr lang="en-US" baseline="0" dirty="0" err="1" smtClean="0"/>
              <a:t>Daesan</a:t>
            </a:r>
            <a:r>
              <a:rPr lang="en-US" baseline="0" dirty="0" smtClean="0"/>
              <a:t> petrochemical facility by the DC-8.</a:t>
            </a:r>
            <a:endParaRPr lang="en-US" dirty="0"/>
          </a:p>
        </p:txBody>
      </p:sp>
      <p:sp>
        <p:nvSpPr>
          <p:cNvPr id="4" name="Slide Number Placeholder 3"/>
          <p:cNvSpPr>
            <a:spLocks noGrp="1"/>
          </p:cNvSpPr>
          <p:nvPr>
            <p:ph type="sldNum" sz="quarter" idx="10"/>
          </p:nvPr>
        </p:nvSpPr>
        <p:spPr/>
        <p:txBody>
          <a:bodyPr/>
          <a:lstStyle/>
          <a:p>
            <a:fld id="{718CFBDA-F5C2-4BFC-B2C5-3C79A0BC999F}" type="slidenum">
              <a:rPr lang="en-US" smtClean="0"/>
              <a:t>2</a:t>
            </a:fld>
            <a:endParaRPr lang="en-US"/>
          </a:p>
        </p:txBody>
      </p:sp>
    </p:spTree>
    <p:extLst>
      <p:ext uri="{BB962C8B-B14F-4D97-AF65-F5344CB8AC3E}">
        <p14:creationId xmlns:p14="http://schemas.microsoft.com/office/powerpoint/2010/main" val="986644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0" algn="l">
              <a:spcAft>
                <a:spcPts val="1800"/>
              </a:spcAft>
            </a:pPr>
            <a:r>
              <a:rPr lang="en-US" sz="1200" b="0" dirty="0" smtClean="0">
                <a:solidFill>
                  <a:prstClr val="black"/>
                </a:solidFill>
              </a:rPr>
              <a:t>Figure contributed by Gangwoong Lee (HUFS)</a:t>
            </a:r>
            <a:endParaRPr lang="en-US" sz="1200" b="0" dirty="0">
              <a:solidFill>
                <a:prstClr val="black"/>
              </a:solidFill>
            </a:endParaRPr>
          </a:p>
          <a:p>
            <a:pPr marL="127000" algn="l">
              <a:spcAft>
                <a:spcPts val="1800"/>
              </a:spcAft>
            </a:pPr>
            <a:endParaRPr lang="en-US" sz="1200" b="0" dirty="0">
              <a:solidFill>
                <a:prstClr val="black"/>
              </a:solidFill>
            </a:endParaRPr>
          </a:p>
          <a:p>
            <a:pPr marL="127000" algn="l">
              <a:spcAft>
                <a:spcPts val="1800"/>
              </a:spcAft>
            </a:pPr>
            <a:r>
              <a:rPr lang="en-US" sz="1200" b="0" dirty="0" smtClean="0">
                <a:solidFill>
                  <a:prstClr val="black"/>
                </a:solidFill>
              </a:rPr>
              <a:t>The</a:t>
            </a:r>
            <a:r>
              <a:rPr lang="en-US" sz="1200" b="0" baseline="0" dirty="0" smtClean="0">
                <a:solidFill>
                  <a:prstClr val="black"/>
                </a:solidFill>
              </a:rPr>
              <a:t> time series shown for ozone and black carbon at Olympic Park highlights how rapidly conditions can change with ozone changes of 40 </a:t>
            </a:r>
            <a:r>
              <a:rPr lang="en-US" sz="1200" b="0" baseline="0" dirty="0" err="1" smtClean="0">
                <a:solidFill>
                  <a:prstClr val="black"/>
                </a:solidFill>
              </a:rPr>
              <a:t>ppbv</a:t>
            </a:r>
            <a:r>
              <a:rPr lang="en-US" sz="1200" b="0" baseline="0" dirty="0" smtClean="0">
                <a:solidFill>
                  <a:prstClr val="black"/>
                </a:solidFill>
              </a:rPr>
              <a:t> and black carbon changes of an order of magnitude. These shifts are also accompanied by large changes in ozone and aerosol precursors (not shown) and demonstrate how these circulations can lead to extreme gradients in pollution levels that make it difficult to accurately predict the location and timing of pollution events across SMA.</a:t>
            </a:r>
            <a:endParaRPr lang="en-US" sz="1200" b="0" dirty="0" smtClean="0">
              <a:solidFill>
                <a:prstClr val="black"/>
              </a:solidFill>
            </a:endParaRPr>
          </a:p>
        </p:txBody>
      </p:sp>
      <p:sp>
        <p:nvSpPr>
          <p:cNvPr id="4" name="Slide Number Placeholder 3"/>
          <p:cNvSpPr>
            <a:spLocks noGrp="1"/>
          </p:cNvSpPr>
          <p:nvPr>
            <p:ph type="sldNum" sz="quarter" idx="10"/>
          </p:nvPr>
        </p:nvSpPr>
        <p:spPr/>
        <p:txBody>
          <a:bodyPr/>
          <a:lstStyle/>
          <a:p>
            <a:fld id="{718CFBDA-F5C2-4BFC-B2C5-3C79A0BC999F}" type="slidenum">
              <a:rPr lang="en-US" smtClean="0"/>
              <a:t>21</a:t>
            </a:fld>
            <a:endParaRPr lang="en-US"/>
          </a:p>
        </p:txBody>
      </p:sp>
    </p:spTree>
    <p:extLst>
      <p:ext uri="{BB962C8B-B14F-4D97-AF65-F5344CB8AC3E}">
        <p14:creationId xmlns:p14="http://schemas.microsoft.com/office/powerpoint/2010/main" val="1838176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Figures contributed</a:t>
            </a:r>
            <a:r>
              <a:rPr lang="en-US" baseline="0" dirty="0" smtClean="0"/>
              <a:t> by Jim Crawford (NASA LaRC) and Kazuyuki Miyazaki (NASA JPL)</a:t>
            </a:r>
          </a:p>
          <a:p>
            <a:endParaRPr lang="en-US" baseline="0" dirty="0" smtClean="0"/>
          </a:p>
          <a:p>
            <a:r>
              <a:rPr lang="en-US" baseline="0" dirty="0" smtClean="0"/>
              <a:t>The left panel shows all ozone measurements collected during 52 profiles conducted SE of Seoul in the vicinity of </a:t>
            </a:r>
            <a:r>
              <a:rPr lang="en-US" baseline="0" dirty="0" err="1" smtClean="0"/>
              <a:t>Taehwa</a:t>
            </a:r>
            <a:r>
              <a:rPr lang="en-US" baseline="0" dirty="0" smtClean="0"/>
              <a:t>. The photochemical influence on ozone is clear in the lowest 2 km based on changes from morning to afternoon. In the lower free troposphere just above (2-3 km), there is no evident trend with time of day and ozone is persistently greater than 60 </a:t>
            </a:r>
            <a:r>
              <a:rPr lang="en-US" baseline="0" dirty="0" err="1" smtClean="0"/>
              <a:t>ppbv</a:t>
            </a:r>
            <a:r>
              <a:rPr lang="en-US" baseline="0" dirty="0" smtClean="0"/>
              <a:t> with a median value that is much higher (79 </a:t>
            </a:r>
            <a:r>
              <a:rPr lang="en-US" baseline="0" dirty="0" err="1" smtClean="0"/>
              <a:t>ppbv</a:t>
            </a:r>
            <a:r>
              <a:rPr lang="en-US" baseline="0" dirty="0" smtClean="0"/>
              <a:t>). Thus continued monitoring of this background ozone aloft is important to assessing the effectiveness of local ozone controls.</a:t>
            </a:r>
          </a:p>
          <a:p>
            <a:endParaRPr lang="en-US" baseline="0" dirty="0" smtClean="0"/>
          </a:p>
          <a:p>
            <a:r>
              <a:rPr lang="en-US" baseline="0" dirty="0" smtClean="0"/>
              <a:t>The panel on the right represents </a:t>
            </a:r>
            <a:r>
              <a:rPr lang="en-US" baseline="0" dirty="0" err="1" smtClean="0"/>
              <a:t>interannual</a:t>
            </a:r>
            <a:r>
              <a:rPr lang="en-US" baseline="0" dirty="0" smtClean="0"/>
              <a:t> variability in ozone aloft over SMA based on model reanalysis including satellite data assimilation. These results indicate </a:t>
            </a:r>
            <a:r>
              <a:rPr lang="en-US" baseline="0" dirty="0" err="1" smtClean="0"/>
              <a:t>interannual</a:t>
            </a:r>
            <a:r>
              <a:rPr lang="en-US" baseline="0" dirty="0" smtClean="0"/>
              <a:t> variability and a trend of decreasing ozone. Observations are needed to verify whether this trend continues and how it aids in reducing local ozone across SMA and Korea.</a:t>
            </a:r>
            <a:endParaRPr lang="en-US" dirty="0"/>
          </a:p>
        </p:txBody>
      </p:sp>
      <p:sp>
        <p:nvSpPr>
          <p:cNvPr id="4" name="Slide Number Placeholder 3"/>
          <p:cNvSpPr>
            <a:spLocks noGrp="1"/>
          </p:cNvSpPr>
          <p:nvPr>
            <p:ph type="sldNum" sz="quarter" idx="10"/>
          </p:nvPr>
        </p:nvSpPr>
        <p:spPr/>
        <p:txBody>
          <a:bodyPr/>
          <a:lstStyle/>
          <a:p>
            <a:fld id="{718CFBDA-F5C2-4BFC-B2C5-3C79A0BC999F}" type="slidenum">
              <a:rPr lang="en-US" smtClean="0"/>
              <a:t>22</a:t>
            </a:fld>
            <a:endParaRPr lang="en-US"/>
          </a:p>
        </p:txBody>
      </p:sp>
    </p:spTree>
    <p:extLst>
      <p:ext uri="{BB962C8B-B14F-4D97-AF65-F5344CB8AC3E}">
        <p14:creationId xmlns:p14="http://schemas.microsoft.com/office/powerpoint/2010/main" val="3601188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a:t>
            </a:r>
            <a:r>
              <a:rPr lang="en-US" baseline="0" dirty="0" smtClean="0"/>
              <a:t> contributed by Dave Peterson (NRL-Monterey)</a:t>
            </a:r>
          </a:p>
          <a:p>
            <a:endParaRPr lang="en-US" baseline="0" dirty="0" smtClean="0"/>
          </a:p>
          <a:p>
            <a:r>
              <a:rPr lang="en-US" baseline="0" dirty="0" smtClean="0"/>
              <a:t>During the KORUS-AQ campaign, a period of stagnation (left panel) followed by a period of transport (right panel) provided an excellent comparison of the response of Korean air quality to transport influences. These periods will be highlighted in the following slides.</a:t>
            </a:r>
            <a:endParaRPr lang="en-US" dirty="0"/>
          </a:p>
        </p:txBody>
      </p:sp>
      <p:sp>
        <p:nvSpPr>
          <p:cNvPr id="4" name="Slide Number Placeholder 3"/>
          <p:cNvSpPr>
            <a:spLocks noGrp="1"/>
          </p:cNvSpPr>
          <p:nvPr>
            <p:ph type="sldNum" sz="quarter" idx="10"/>
          </p:nvPr>
        </p:nvSpPr>
        <p:spPr/>
        <p:txBody>
          <a:bodyPr/>
          <a:lstStyle/>
          <a:p>
            <a:fld id="{718CFBDA-F5C2-4BFC-B2C5-3C79A0BC999F}" type="slidenum">
              <a:rPr lang="en-US" smtClean="0"/>
              <a:t>23</a:t>
            </a:fld>
            <a:endParaRPr lang="en-US"/>
          </a:p>
        </p:txBody>
      </p:sp>
    </p:spTree>
    <p:extLst>
      <p:ext uri="{BB962C8B-B14F-4D97-AF65-F5344CB8AC3E}">
        <p14:creationId xmlns:p14="http://schemas.microsoft.com/office/powerpoint/2010/main" val="40426833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0" algn="l">
              <a:spcAft>
                <a:spcPts val="1800"/>
              </a:spcAft>
            </a:pPr>
            <a:r>
              <a:rPr lang="en-US" sz="1200" b="0" dirty="0" smtClean="0">
                <a:solidFill>
                  <a:prstClr val="black"/>
                </a:solidFill>
              </a:rPr>
              <a:t>Figures contributed</a:t>
            </a:r>
            <a:r>
              <a:rPr lang="en-US" sz="1200" b="0" baseline="0" dirty="0" smtClean="0">
                <a:solidFill>
                  <a:prstClr val="black"/>
                </a:solidFill>
              </a:rPr>
              <a:t> by Jim Crawford (NASA LaRC)</a:t>
            </a:r>
          </a:p>
          <a:p>
            <a:pPr marL="127000" algn="l">
              <a:spcAft>
                <a:spcPts val="1800"/>
              </a:spcAft>
            </a:pPr>
            <a:endParaRPr lang="en-US" sz="1200" b="0" baseline="0" dirty="0" smtClean="0">
              <a:solidFill>
                <a:prstClr val="black"/>
              </a:solidFill>
            </a:endParaRPr>
          </a:p>
          <a:p>
            <a:pPr marL="127000" algn="l">
              <a:spcAft>
                <a:spcPts val="1800"/>
              </a:spcAft>
            </a:pPr>
            <a:r>
              <a:rPr lang="en-US" sz="1200" b="0" baseline="0" dirty="0" smtClean="0">
                <a:solidFill>
                  <a:prstClr val="black"/>
                </a:solidFill>
              </a:rPr>
              <a:t>The left panel shows that ozone rose substantially during the stagnant period, but these high ozone values persisted in spite of meteorological changes over the following weeks. The right panel, however, shows that the largest PM2.5 levels coincide with the transport period.</a:t>
            </a:r>
            <a:endParaRPr lang="en-US" sz="1200" b="0" dirty="0">
              <a:solidFill>
                <a:prstClr val="black"/>
              </a:solidFill>
            </a:endParaRPr>
          </a:p>
        </p:txBody>
      </p:sp>
      <p:sp>
        <p:nvSpPr>
          <p:cNvPr id="4" name="Slide Number Placeholder 3"/>
          <p:cNvSpPr>
            <a:spLocks noGrp="1"/>
          </p:cNvSpPr>
          <p:nvPr>
            <p:ph type="sldNum" sz="quarter" idx="10"/>
          </p:nvPr>
        </p:nvSpPr>
        <p:spPr/>
        <p:txBody>
          <a:bodyPr/>
          <a:lstStyle/>
          <a:p>
            <a:fld id="{718CFBDA-F5C2-4BFC-B2C5-3C79A0BC999F}" type="slidenum">
              <a:rPr lang="en-US" smtClean="0"/>
              <a:t>24</a:t>
            </a:fld>
            <a:endParaRPr lang="en-US"/>
          </a:p>
        </p:txBody>
      </p:sp>
    </p:spTree>
    <p:extLst>
      <p:ext uri="{BB962C8B-B14F-4D97-AF65-F5344CB8AC3E}">
        <p14:creationId xmlns:p14="http://schemas.microsoft.com/office/powerpoint/2010/main" val="38499233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0" algn="l">
              <a:spcAft>
                <a:spcPts val="1800"/>
              </a:spcAft>
            </a:pPr>
            <a:r>
              <a:rPr lang="en-US" sz="1200" b="0" dirty="0" smtClean="0">
                <a:solidFill>
                  <a:prstClr val="black"/>
                </a:solidFill>
              </a:rPr>
              <a:t>Figures contributed by Dave Peterson</a:t>
            </a:r>
            <a:r>
              <a:rPr lang="en-US" sz="1200" b="0" baseline="0" dirty="0" smtClean="0">
                <a:solidFill>
                  <a:prstClr val="black"/>
                </a:solidFill>
              </a:rPr>
              <a:t> (NRL-Monterey)</a:t>
            </a:r>
          </a:p>
          <a:p>
            <a:pPr marL="127000" algn="l">
              <a:spcAft>
                <a:spcPts val="1800"/>
              </a:spcAft>
            </a:pPr>
            <a:endParaRPr lang="en-US" sz="1200" b="0" baseline="0" dirty="0" smtClean="0">
              <a:solidFill>
                <a:prstClr val="black"/>
              </a:solidFill>
            </a:endParaRPr>
          </a:p>
          <a:p>
            <a:pPr marL="127000" algn="l">
              <a:spcAft>
                <a:spcPts val="1800"/>
              </a:spcAft>
            </a:pPr>
            <a:r>
              <a:rPr lang="en-US" sz="1200" b="0" baseline="0" dirty="0" smtClean="0">
                <a:solidFill>
                  <a:prstClr val="black"/>
                </a:solidFill>
              </a:rPr>
              <a:t>These figures highlight the meteorology behind the transport effects on PM2.5 shown on the next slide.</a:t>
            </a:r>
            <a:endParaRPr lang="en-US" b="0" dirty="0"/>
          </a:p>
        </p:txBody>
      </p:sp>
      <p:sp>
        <p:nvSpPr>
          <p:cNvPr id="4" name="Slide Number Placeholder 3"/>
          <p:cNvSpPr>
            <a:spLocks noGrp="1"/>
          </p:cNvSpPr>
          <p:nvPr>
            <p:ph type="sldNum" sz="quarter" idx="10"/>
          </p:nvPr>
        </p:nvSpPr>
        <p:spPr/>
        <p:txBody>
          <a:bodyPr/>
          <a:lstStyle/>
          <a:p>
            <a:fld id="{718CFBDA-F5C2-4BFC-B2C5-3C79A0BC999F}" type="slidenum">
              <a:rPr lang="en-US" smtClean="0"/>
              <a:t>25</a:t>
            </a:fld>
            <a:endParaRPr lang="en-US"/>
          </a:p>
        </p:txBody>
      </p:sp>
    </p:spTree>
    <p:extLst>
      <p:ext uri="{BB962C8B-B14F-4D97-AF65-F5344CB8AC3E}">
        <p14:creationId xmlns:p14="http://schemas.microsoft.com/office/powerpoint/2010/main" val="19917869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Figures</a:t>
            </a:r>
            <a:r>
              <a:rPr lang="en-US" baseline="0" dirty="0" smtClean="0"/>
              <a:t> contributed by Rokjin Park (SNU)</a:t>
            </a:r>
          </a:p>
          <a:p>
            <a:endParaRPr lang="en-US" baseline="0" dirty="0" smtClean="0"/>
          </a:p>
          <a:p>
            <a:r>
              <a:rPr lang="en-US" baseline="0" dirty="0" smtClean="0"/>
              <a:t>Model analysis of the PM2.5 enhancement due to transport shows large external contributions to sulfate and organic aerosol; however, half of nitrate and ammonium are still from local sources. This suggests that local controls on NOx and ammonia have the best chance to affect PM2.5 with regard to local contributions.</a:t>
            </a:r>
            <a:endParaRPr lang="en-US" dirty="0"/>
          </a:p>
        </p:txBody>
      </p:sp>
      <p:sp>
        <p:nvSpPr>
          <p:cNvPr id="4" name="Slide Number Placeholder 3"/>
          <p:cNvSpPr>
            <a:spLocks noGrp="1"/>
          </p:cNvSpPr>
          <p:nvPr>
            <p:ph type="sldNum" sz="quarter" idx="10"/>
          </p:nvPr>
        </p:nvSpPr>
        <p:spPr/>
        <p:txBody>
          <a:bodyPr/>
          <a:lstStyle/>
          <a:p>
            <a:fld id="{718CFBDA-F5C2-4BFC-B2C5-3C79A0BC999F}" type="slidenum">
              <a:rPr lang="en-US" smtClean="0"/>
              <a:t>26</a:t>
            </a:fld>
            <a:endParaRPr lang="en-US"/>
          </a:p>
        </p:txBody>
      </p:sp>
    </p:spTree>
    <p:extLst>
      <p:ext uri="{BB962C8B-B14F-4D97-AF65-F5344CB8AC3E}">
        <p14:creationId xmlns:p14="http://schemas.microsoft.com/office/powerpoint/2010/main" val="42289396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8CFBDA-F5C2-4BFC-B2C5-3C79A0BC999F}" type="slidenum">
              <a:rPr lang="en-US" smtClean="0"/>
              <a:t>27</a:t>
            </a:fld>
            <a:endParaRPr lang="en-US"/>
          </a:p>
        </p:txBody>
      </p:sp>
    </p:spTree>
    <p:extLst>
      <p:ext uri="{BB962C8B-B14F-4D97-AF65-F5344CB8AC3E}">
        <p14:creationId xmlns:p14="http://schemas.microsoft.com/office/powerpoint/2010/main" val="20639219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8CFBDA-F5C2-4BFC-B2C5-3C79A0BC999F}" type="slidenum">
              <a:rPr lang="en-US" smtClean="0"/>
              <a:t>28</a:t>
            </a:fld>
            <a:endParaRPr lang="en-US"/>
          </a:p>
        </p:txBody>
      </p:sp>
    </p:spTree>
    <p:extLst>
      <p:ext uri="{BB962C8B-B14F-4D97-AF65-F5344CB8AC3E}">
        <p14:creationId xmlns:p14="http://schemas.microsoft.com/office/powerpoint/2010/main" val="6939242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Figures contributed by Kazuyuki</a:t>
            </a:r>
            <a:r>
              <a:rPr lang="en-US" baseline="0" dirty="0" smtClean="0"/>
              <a:t> Miyazaki (NASA JPL)</a:t>
            </a:r>
          </a:p>
          <a:p>
            <a:endParaRPr lang="en-US" baseline="0" dirty="0" smtClean="0"/>
          </a:p>
          <a:p>
            <a:r>
              <a:rPr lang="en-US" baseline="0" dirty="0" smtClean="0"/>
              <a:t>The chemical reanalysis of ozone based on assimilation of satellite data demonstrates that the high background ozone is decreasing with time. If this trend persists, regional improvements in air quality will complement local efforts on Korea to curb emissions contributing to poor air quality across east Asia</a:t>
            </a:r>
            <a:endParaRPr lang="en-US" dirty="0"/>
          </a:p>
        </p:txBody>
      </p:sp>
      <p:sp>
        <p:nvSpPr>
          <p:cNvPr id="4" name="Slide Number Placeholder 3"/>
          <p:cNvSpPr>
            <a:spLocks noGrp="1"/>
          </p:cNvSpPr>
          <p:nvPr>
            <p:ph type="sldNum" sz="quarter" idx="10"/>
          </p:nvPr>
        </p:nvSpPr>
        <p:spPr/>
        <p:txBody>
          <a:bodyPr/>
          <a:lstStyle/>
          <a:p>
            <a:fld id="{718CFBDA-F5C2-4BFC-B2C5-3C79A0BC999F}" type="slidenum">
              <a:rPr lang="en-US" smtClean="0"/>
              <a:t>29</a:t>
            </a:fld>
            <a:endParaRPr lang="en-US"/>
          </a:p>
        </p:txBody>
      </p:sp>
    </p:spTree>
    <p:extLst>
      <p:ext uri="{BB962C8B-B14F-4D97-AF65-F5344CB8AC3E}">
        <p14:creationId xmlns:p14="http://schemas.microsoft.com/office/powerpoint/2010/main" val="38511738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data contributed by Jung Hun Woo (</a:t>
            </a:r>
            <a:r>
              <a:rPr lang="en-US" baseline="0" dirty="0" err="1" smtClean="0"/>
              <a:t>Konkuk</a:t>
            </a:r>
            <a:r>
              <a:rPr lang="en-US" baseline="0" dirty="0" smtClean="0"/>
              <a:t> University) represent point source emission estimates across Korea that must be considered along with mobile and area sources to understand the full picture regarding ozone and PM precursors.</a:t>
            </a:r>
            <a:endParaRPr lang="en-US" dirty="0"/>
          </a:p>
        </p:txBody>
      </p:sp>
      <p:sp>
        <p:nvSpPr>
          <p:cNvPr id="4" name="Slide Number Placeholder 3"/>
          <p:cNvSpPr>
            <a:spLocks noGrp="1"/>
          </p:cNvSpPr>
          <p:nvPr>
            <p:ph type="sldNum" sz="quarter" idx="10"/>
          </p:nvPr>
        </p:nvSpPr>
        <p:spPr/>
        <p:txBody>
          <a:bodyPr/>
          <a:lstStyle/>
          <a:p>
            <a:fld id="{718CFBDA-F5C2-4BFC-B2C5-3C79A0BC999F}" type="slidenum">
              <a:rPr lang="en-US" smtClean="0"/>
              <a:t>30</a:t>
            </a:fld>
            <a:endParaRPr lang="en-US"/>
          </a:p>
        </p:txBody>
      </p:sp>
    </p:spTree>
    <p:extLst>
      <p:ext uri="{BB962C8B-B14F-4D97-AF65-F5344CB8AC3E}">
        <p14:creationId xmlns:p14="http://schemas.microsoft.com/office/powerpoint/2010/main" val="2287907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Figures contributed by Greg Huey</a:t>
            </a:r>
            <a:r>
              <a:rPr lang="en-US" baseline="0" dirty="0" smtClean="0"/>
              <a:t> (Georgia Tech)</a:t>
            </a:r>
          </a:p>
          <a:p>
            <a:r>
              <a:rPr lang="en-US" baseline="0" dirty="0" smtClean="0"/>
              <a:t>Left figure shows emissions in a power plant plume which is contrasted with the central figure showing another point source producing 7 times more SO2 per CO2 emitted. </a:t>
            </a:r>
          </a:p>
          <a:p>
            <a:r>
              <a:rPr lang="en-US" baseline="0" dirty="0" smtClean="0"/>
              <a:t>The right figure shows statistics for the SO2 distribution over Seoul measured from the DC-8</a:t>
            </a:r>
            <a:endParaRPr lang="en-US" dirty="0"/>
          </a:p>
        </p:txBody>
      </p:sp>
      <p:sp>
        <p:nvSpPr>
          <p:cNvPr id="4" name="Slide Number Placeholder 3"/>
          <p:cNvSpPr>
            <a:spLocks noGrp="1"/>
          </p:cNvSpPr>
          <p:nvPr>
            <p:ph type="sldNum" sz="quarter" idx="10"/>
          </p:nvPr>
        </p:nvSpPr>
        <p:spPr/>
        <p:txBody>
          <a:bodyPr/>
          <a:lstStyle/>
          <a:p>
            <a:fld id="{718CFBDA-F5C2-4BFC-B2C5-3C79A0BC999F}" type="slidenum">
              <a:rPr lang="en-US" smtClean="0"/>
              <a:t>3</a:t>
            </a:fld>
            <a:endParaRPr lang="en-US"/>
          </a:p>
        </p:txBody>
      </p:sp>
    </p:spTree>
    <p:extLst>
      <p:ext uri="{BB962C8B-B14F-4D97-AF65-F5344CB8AC3E}">
        <p14:creationId xmlns:p14="http://schemas.microsoft.com/office/powerpoint/2010/main" val="24946940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Figures contributed by Rokjin Park (SNU)</a:t>
            </a:r>
          </a:p>
          <a:p>
            <a:endParaRPr lang="en-US" dirty="0" smtClean="0"/>
          </a:p>
          <a:p>
            <a:r>
              <a:rPr lang="en-US" dirty="0" smtClean="0"/>
              <a:t>These figures compare model and observed NOx levels during KORUS-AQ</a:t>
            </a:r>
            <a:r>
              <a:rPr lang="en-US" baseline="0" dirty="0" smtClean="0"/>
              <a:t> with modeled values apportioned by source. While transportation makes up a large fraction, modeled quantities far substantially short of observations which are underestimated by 50% for SMA and 37% for the </a:t>
            </a:r>
            <a:r>
              <a:rPr lang="en-US" dirty="0" smtClean="0"/>
              <a:t>South Korean peninsula.</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18CFBDA-F5C2-4BFC-B2C5-3C79A0BC999F}" type="slidenum">
              <a:rPr lang="en-US" smtClean="0"/>
              <a:t>31</a:t>
            </a:fld>
            <a:endParaRPr lang="en-US"/>
          </a:p>
        </p:txBody>
      </p:sp>
    </p:spTree>
    <p:extLst>
      <p:ext uri="{BB962C8B-B14F-4D97-AF65-F5344CB8AC3E}">
        <p14:creationId xmlns:p14="http://schemas.microsoft.com/office/powerpoint/2010/main" val="10433101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Figures contributed by Isobel Simpson (UC-Irvine)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r>
              <a:rPr lang="en-US" dirty="0" smtClean="0"/>
              <a:t>Aromatics and alkenes make up the largest</a:t>
            </a:r>
            <a:r>
              <a:rPr lang="en-US" baseline="0" dirty="0" smtClean="0"/>
              <a:t> fraction of OH reactivity in the Seoul Metropolitan Area (SMA), based on non-oxygenated VOCs that were measured during KORUS-AQ.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(2) Isoprene did not correlate well with traffic tracers in the SMA, consistent with its biogenic source.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(3) In urban areas, </a:t>
            </a:r>
            <a:r>
              <a:rPr lang="en-US" baseline="0" dirty="0" err="1" smtClean="0"/>
              <a:t>ethene</a:t>
            </a:r>
            <a:r>
              <a:rPr lang="en-US" baseline="0" dirty="0" smtClean="0"/>
              <a:t> and propene are combustion products typically associated with vehicular exhaust.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(4) While the alkene sources can be attributed fairly readily, the aromatics require further analysis such as source apportionment to clarify their sources.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(5) Based on Hong Kong data, strong toluene correlations with ethylbenzene and the xylenes indicate architectural paints; additional correlations with benzene, </a:t>
            </a:r>
            <a:r>
              <a:rPr lang="en-US" i="1" baseline="0" dirty="0" smtClean="0"/>
              <a:t>n</a:t>
            </a:r>
            <a:r>
              <a:rPr lang="en-US" baseline="0" dirty="0" smtClean="0"/>
              <a:t>-hexane and </a:t>
            </a:r>
            <a:r>
              <a:rPr lang="en-US" i="1" baseline="0" dirty="0" smtClean="0"/>
              <a:t>n</a:t>
            </a:r>
            <a:r>
              <a:rPr lang="en-US" baseline="0" dirty="0" smtClean="0"/>
              <a:t>-heptane indicate consumer products and printing; and correlations with </a:t>
            </a:r>
            <a:r>
              <a:rPr lang="en-US" baseline="0" dirty="0" err="1" smtClean="0"/>
              <a:t>ethene</a:t>
            </a:r>
            <a:r>
              <a:rPr lang="en-US" baseline="0" dirty="0" smtClean="0"/>
              <a:t>, propene, etc. indicate vehicular exhaust (</a:t>
            </a:r>
            <a:r>
              <a:rPr lang="en-US" baseline="0" dirty="0" err="1" smtClean="0"/>
              <a:t>Ou</a:t>
            </a:r>
            <a:r>
              <a:rPr lang="en-US" baseline="0" dirty="0" smtClean="0"/>
              <a:t> et al., 2015).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(6) Early analysis shows that toluene correlated poorly with traffic tracers such as </a:t>
            </a:r>
            <a:r>
              <a:rPr lang="en-US" baseline="0" dirty="0" err="1" smtClean="0"/>
              <a:t>ethene</a:t>
            </a:r>
            <a:r>
              <a:rPr lang="en-US" baseline="0" dirty="0" smtClean="0"/>
              <a:t> and propene in the SMA.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(7) Stronger toluene correlations with ethylbenzene, </a:t>
            </a:r>
            <a:r>
              <a:rPr lang="en-US" i="1" baseline="0" dirty="0" smtClean="0"/>
              <a:t>n</a:t>
            </a:r>
            <a:r>
              <a:rPr lang="en-US" baseline="0" dirty="0" smtClean="0"/>
              <a:t>-hexane and </a:t>
            </a:r>
            <a:r>
              <a:rPr lang="en-US" i="1" baseline="0" dirty="0" smtClean="0"/>
              <a:t>n</a:t>
            </a:r>
            <a:r>
              <a:rPr lang="en-US" baseline="0" dirty="0" smtClean="0"/>
              <a:t>-heptane suggest multiple solvent sources.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(8) Weaker toluene correlations with the xylenes raises the possibility of additional xylene sources (for example, xylenes dry more slowly than toluene and can be used in different solvent applications). </a:t>
            </a:r>
            <a:endParaRPr lang="en-US" dirty="0" smtClean="0"/>
          </a:p>
        </p:txBody>
      </p:sp>
      <p:sp>
        <p:nvSpPr>
          <p:cNvPr id="4" name="Slide Number Placeholder 3"/>
          <p:cNvSpPr>
            <a:spLocks noGrp="1"/>
          </p:cNvSpPr>
          <p:nvPr>
            <p:ph type="sldNum" sz="quarter" idx="10"/>
          </p:nvPr>
        </p:nvSpPr>
        <p:spPr/>
        <p:txBody>
          <a:bodyPr/>
          <a:lstStyle/>
          <a:p>
            <a:fld id="{718CFBDA-F5C2-4BFC-B2C5-3C79A0BC999F}" type="slidenum">
              <a:rPr lang="en-US" smtClean="0"/>
              <a:t>32</a:t>
            </a:fld>
            <a:endParaRPr lang="en-US"/>
          </a:p>
        </p:txBody>
      </p:sp>
    </p:spTree>
    <p:extLst>
      <p:ext uri="{BB962C8B-B14F-4D97-AF65-F5344CB8AC3E}">
        <p14:creationId xmlns:p14="http://schemas.microsoft.com/office/powerpoint/2010/main" val="100739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Figures contributed by Rokjin Park (SNU)</a:t>
            </a:r>
          </a:p>
          <a:p>
            <a:endParaRPr lang="en-US" dirty="0" smtClean="0"/>
          </a:p>
          <a:p>
            <a:r>
              <a:rPr lang="en-US" dirty="0" smtClean="0"/>
              <a:t>Results are shown from an ensemble of models demonstrating that</a:t>
            </a:r>
            <a:r>
              <a:rPr lang="en-US" baseline="0" dirty="0" smtClean="0"/>
              <a:t> models consistently underestimate NOx in SMA. While the degree of underestimation varies, the persistently low values point to the emissions inventory as a common contributor.</a:t>
            </a:r>
            <a:endParaRPr lang="en-US" dirty="0"/>
          </a:p>
        </p:txBody>
      </p:sp>
      <p:sp>
        <p:nvSpPr>
          <p:cNvPr id="4" name="Slide Number Placeholder 3"/>
          <p:cNvSpPr>
            <a:spLocks noGrp="1"/>
          </p:cNvSpPr>
          <p:nvPr>
            <p:ph type="sldNum" sz="quarter" idx="10"/>
          </p:nvPr>
        </p:nvSpPr>
        <p:spPr/>
        <p:txBody>
          <a:bodyPr/>
          <a:lstStyle/>
          <a:p>
            <a:fld id="{718CFBDA-F5C2-4BFC-B2C5-3C79A0BC999F}" type="slidenum">
              <a:rPr lang="en-US" smtClean="0"/>
              <a:t>33</a:t>
            </a:fld>
            <a:endParaRPr lang="en-US"/>
          </a:p>
        </p:txBody>
      </p:sp>
    </p:spTree>
    <p:extLst>
      <p:ext uri="{BB962C8B-B14F-4D97-AF65-F5344CB8AC3E}">
        <p14:creationId xmlns:p14="http://schemas.microsoft.com/office/powerpoint/2010/main" val="41039689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Figures contributed by Rokjin Park (SNU)</a:t>
            </a:r>
          </a:p>
          <a:p>
            <a:endParaRPr lang="en-US" dirty="0" smtClean="0"/>
          </a:p>
          <a:p>
            <a:r>
              <a:rPr lang="en-US" dirty="0" smtClean="0"/>
              <a:t>Results are shown from an ensemble of models demonstrating that</a:t>
            </a:r>
            <a:r>
              <a:rPr lang="en-US" baseline="0" dirty="0" smtClean="0"/>
              <a:t> models consistently underestimate reactive VOCs (in this case, aromatics) in SMA. While the degree of underestimation varies, the persistently low values point to the emissions inventory as a common contributor.</a:t>
            </a:r>
            <a:endParaRPr lang="en-US" dirty="0"/>
          </a:p>
        </p:txBody>
      </p:sp>
      <p:sp>
        <p:nvSpPr>
          <p:cNvPr id="4" name="Slide Number Placeholder 3"/>
          <p:cNvSpPr>
            <a:spLocks noGrp="1"/>
          </p:cNvSpPr>
          <p:nvPr>
            <p:ph type="sldNum" sz="quarter" idx="10"/>
          </p:nvPr>
        </p:nvSpPr>
        <p:spPr/>
        <p:txBody>
          <a:bodyPr/>
          <a:lstStyle/>
          <a:p>
            <a:fld id="{718CFBDA-F5C2-4BFC-B2C5-3C79A0BC999F}" type="slidenum">
              <a:rPr lang="en-US" smtClean="0"/>
              <a:t>34</a:t>
            </a:fld>
            <a:endParaRPr lang="en-US"/>
          </a:p>
        </p:txBody>
      </p:sp>
    </p:spTree>
    <p:extLst>
      <p:ext uri="{BB962C8B-B14F-4D97-AF65-F5344CB8AC3E}">
        <p14:creationId xmlns:p14="http://schemas.microsoft.com/office/powerpoint/2010/main" val="1163603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0" lvl="0">
              <a:spcAft>
                <a:spcPts val="1800"/>
              </a:spcAft>
            </a:pPr>
            <a:r>
              <a:rPr lang="en-US" sz="1200" b="0" dirty="0" smtClean="0">
                <a:solidFill>
                  <a:prstClr val="black"/>
                </a:solidFill>
              </a:rPr>
              <a:t>Figures contributed by Jung Hun Woo (</a:t>
            </a:r>
            <a:r>
              <a:rPr lang="en-US" sz="1200" b="0" dirty="0" err="1" smtClean="0">
                <a:solidFill>
                  <a:prstClr val="black"/>
                </a:solidFill>
              </a:rPr>
              <a:t>Konkuk</a:t>
            </a:r>
            <a:r>
              <a:rPr lang="en-US" sz="1200" b="0" dirty="0" smtClean="0">
                <a:solidFill>
                  <a:prstClr val="black"/>
                </a:solidFill>
              </a:rPr>
              <a:t> University)</a:t>
            </a:r>
          </a:p>
          <a:p>
            <a:endParaRPr lang="en-US" dirty="0"/>
          </a:p>
        </p:txBody>
      </p:sp>
      <p:sp>
        <p:nvSpPr>
          <p:cNvPr id="4" name="Slide Number Placeholder 3"/>
          <p:cNvSpPr>
            <a:spLocks noGrp="1"/>
          </p:cNvSpPr>
          <p:nvPr>
            <p:ph type="sldNum" sz="quarter" idx="10"/>
          </p:nvPr>
        </p:nvSpPr>
        <p:spPr/>
        <p:txBody>
          <a:bodyPr/>
          <a:lstStyle/>
          <a:p>
            <a:fld id="{718CFBDA-F5C2-4BFC-B2C5-3C79A0BC999F}" type="slidenum">
              <a:rPr lang="en-US" smtClean="0"/>
              <a:t>35</a:t>
            </a:fld>
            <a:endParaRPr lang="en-US"/>
          </a:p>
        </p:txBody>
      </p:sp>
    </p:spTree>
    <p:extLst>
      <p:ext uri="{BB962C8B-B14F-4D97-AF65-F5344CB8AC3E}">
        <p14:creationId xmlns:p14="http://schemas.microsoft.com/office/powerpoint/2010/main" val="31089637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8CFBDA-F5C2-4BFC-B2C5-3C79A0BC999F}" type="slidenum">
              <a:rPr lang="en-US" smtClean="0"/>
              <a:t>36</a:t>
            </a:fld>
            <a:endParaRPr lang="en-US"/>
          </a:p>
        </p:txBody>
      </p:sp>
    </p:spTree>
    <p:extLst>
      <p:ext uri="{BB962C8B-B14F-4D97-AF65-F5344CB8AC3E}">
        <p14:creationId xmlns:p14="http://schemas.microsoft.com/office/powerpoint/2010/main" val="27025168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prstClr val="black"/>
                </a:solidFill>
              </a:rPr>
              <a:t>Figures contributed by Ron Cohen (UC-Berkeley)</a:t>
            </a:r>
            <a:r>
              <a:rPr lang="en-US" sz="1200" b="0" baseline="0" dirty="0" smtClean="0">
                <a:solidFill>
                  <a:prstClr val="black"/>
                </a:solidFill>
              </a:rPr>
              <a:t> </a:t>
            </a:r>
            <a:r>
              <a:rPr lang="en-US" sz="1200" b="0" dirty="0" smtClean="0">
                <a:solidFill>
                  <a:prstClr val="black"/>
                </a:solidFill>
              </a:rPr>
              <a:t>and Don Blake (UC-Irvine)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r>
              <a:rPr lang="en-US" dirty="0" smtClean="0"/>
              <a:t>VOCs are emitted from different </a:t>
            </a:r>
            <a:r>
              <a:rPr lang="en-US" baseline="0" dirty="0" smtClean="0"/>
              <a:t>sources in characteristic ratios (e.g., </a:t>
            </a:r>
            <a:r>
              <a:rPr lang="en-US" baseline="0" dirty="0" err="1" smtClean="0"/>
              <a:t>McGaughey</a:t>
            </a:r>
            <a:r>
              <a:rPr lang="en-US" baseline="0" dirty="0" smtClean="0"/>
              <a:t> et al., 2004; Gilman et al., 2013; Simpson et al., 2014).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(2) Example 1: an </a:t>
            </a:r>
            <a:r>
              <a:rPr lang="en-US" i="1" baseline="0" dirty="0" smtClean="0"/>
              <a:t>i</a:t>
            </a:r>
            <a:r>
              <a:rPr lang="en-US" baseline="0" dirty="0" smtClean="0"/>
              <a:t>-butane/</a:t>
            </a:r>
            <a:r>
              <a:rPr lang="en-US" i="1" baseline="0" dirty="0" smtClean="0"/>
              <a:t>n</a:t>
            </a:r>
            <a:r>
              <a:rPr lang="en-US" baseline="0" dirty="0" smtClean="0"/>
              <a:t>-butane ratio of 0.2-0.3 indicates vehicular exhaust, while a ratio of 0.42-0.46 indicates liquefied petroleum gas (LPG).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(3) Example 2: an </a:t>
            </a:r>
            <a:r>
              <a:rPr lang="en-US" i="1" baseline="0" dirty="0" smtClean="0"/>
              <a:t>i</a:t>
            </a:r>
            <a:r>
              <a:rPr lang="en-US" baseline="0" dirty="0" smtClean="0"/>
              <a:t>-pentane/</a:t>
            </a:r>
            <a:r>
              <a:rPr lang="en-US" i="1" baseline="0" dirty="0" smtClean="0"/>
              <a:t>n</a:t>
            </a:r>
            <a:r>
              <a:rPr lang="en-US" baseline="0" dirty="0" smtClean="0"/>
              <a:t>-pentane ratio of 3-4 indicates gasoline evaporation, while a ratio of 0.8-0.9 indicates natural gas.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(4) Example 3: an </a:t>
            </a:r>
            <a:r>
              <a:rPr lang="en-US" baseline="0" dirty="0" err="1" smtClean="0"/>
              <a:t>ethene</a:t>
            </a:r>
            <a:r>
              <a:rPr lang="en-US" baseline="0" dirty="0" smtClean="0"/>
              <a:t>/</a:t>
            </a:r>
            <a:r>
              <a:rPr lang="en-US" baseline="0" dirty="0" err="1" smtClean="0"/>
              <a:t>ethyne</a:t>
            </a:r>
            <a:r>
              <a:rPr lang="en-US" baseline="0" dirty="0" smtClean="0"/>
              <a:t> ratio of 10-30 indicates petrochemical sources, a ratio of 1-3 indicates vehicle exhaust, and a ratio &lt;1 indicates exhaust from older or poorly maintained vehicles.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(5) Tunnel studies in Seoul would allow VOC ratios specific to the current Seoul traffic fleet to be characterized.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(6) This information would help to distinguish Seoul traffic sources from other local sources.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(7) Long-term tunnel monitoring would also show how traffic emissions of VOCs and other compounds are changing over time in response to emission controls (e.g., Harley et al., 2006). </a:t>
            </a:r>
            <a:endParaRPr lang="en-US" dirty="0" smtClean="0"/>
          </a:p>
        </p:txBody>
      </p:sp>
      <p:sp>
        <p:nvSpPr>
          <p:cNvPr id="4" name="Slide Number Placeholder 3"/>
          <p:cNvSpPr>
            <a:spLocks noGrp="1"/>
          </p:cNvSpPr>
          <p:nvPr>
            <p:ph type="sldNum" sz="quarter" idx="10"/>
          </p:nvPr>
        </p:nvSpPr>
        <p:spPr/>
        <p:txBody>
          <a:bodyPr/>
          <a:lstStyle/>
          <a:p>
            <a:fld id="{718CFBDA-F5C2-4BFC-B2C5-3C79A0BC999F}" type="slidenum">
              <a:rPr lang="en-US" smtClean="0"/>
              <a:t>37</a:t>
            </a:fld>
            <a:endParaRPr lang="en-US"/>
          </a:p>
        </p:txBody>
      </p:sp>
    </p:spTree>
    <p:extLst>
      <p:ext uri="{BB962C8B-B14F-4D97-AF65-F5344CB8AC3E}">
        <p14:creationId xmlns:p14="http://schemas.microsoft.com/office/powerpoint/2010/main" val="42672277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0" lvl="0" algn="l">
              <a:spcAft>
                <a:spcPts val="1800"/>
              </a:spcAft>
            </a:pPr>
            <a:r>
              <a:rPr lang="en-US" sz="1200" b="0" dirty="0" smtClean="0">
                <a:solidFill>
                  <a:prstClr val="black"/>
                </a:solidFill>
              </a:rPr>
              <a:t>Figure</a:t>
            </a:r>
            <a:r>
              <a:rPr lang="en-US" sz="1200" b="0" baseline="0" dirty="0" smtClean="0">
                <a:solidFill>
                  <a:prstClr val="black"/>
                </a:solidFill>
              </a:rPr>
              <a:t> contributed by Jay Al-Saadi and Laura Judd (NASA LaRC)</a:t>
            </a:r>
          </a:p>
          <a:p>
            <a:pPr marL="127000" lvl="0" algn="l">
              <a:spcAft>
                <a:spcPts val="1800"/>
              </a:spcAft>
            </a:pPr>
            <a:endParaRPr lang="en-US" sz="1200" b="0" baseline="0" dirty="0" smtClean="0">
              <a:solidFill>
                <a:prstClr val="black"/>
              </a:solidFill>
            </a:endParaRPr>
          </a:p>
          <a:p>
            <a:pPr marL="127000" lvl="0" algn="l">
              <a:spcAft>
                <a:spcPts val="1800"/>
              </a:spcAft>
            </a:pPr>
            <a:r>
              <a:rPr lang="en-US" sz="1200" b="0" baseline="0" dirty="0" smtClean="0">
                <a:solidFill>
                  <a:prstClr val="black"/>
                </a:solidFill>
              </a:rPr>
              <a:t>This animation of four </a:t>
            </a:r>
            <a:r>
              <a:rPr lang="en-US" sz="1200" b="0" baseline="0" dirty="0" err="1" smtClean="0">
                <a:solidFill>
                  <a:prstClr val="black"/>
                </a:solidFill>
              </a:rPr>
              <a:t>consectutive</a:t>
            </a:r>
            <a:r>
              <a:rPr lang="en-US" sz="1200" b="0" baseline="0" dirty="0" smtClean="0">
                <a:solidFill>
                  <a:prstClr val="black"/>
                </a:solidFill>
              </a:rPr>
              <a:t> overflights mapping the distribution of NO2 over SMA demonstrate the dynamically changing atmospheric abundance. These changes are useful for understanding the connection between sources (both are and point) and their local and nonlocal impacts. Inverse modeling of these observations can be useful in constraining different emission sectors.</a:t>
            </a:r>
            <a:endParaRPr lang="en-US" sz="1200" b="0" dirty="0" smtClean="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718CFBDA-F5C2-4BFC-B2C5-3C79A0BC999F}" type="slidenum">
              <a:rPr lang="en-US" smtClean="0"/>
              <a:t>38</a:t>
            </a:fld>
            <a:endParaRPr lang="en-US"/>
          </a:p>
        </p:txBody>
      </p:sp>
    </p:spTree>
    <p:extLst>
      <p:ext uri="{BB962C8B-B14F-4D97-AF65-F5344CB8AC3E}">
        <p14:creationId xmlns:p14="http://schemas.microsoft.com/office/powerpoint/2010/main" val="25447645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Graphics</a:t>
            </a:r>
            <a:r>
              <a:rPr lang="en-US" baseline="0" dirty="0" smtClean="0"/>
              <a:t> contributed by Jim Crawford (NASA LaRC) demonstrating how multi-perspective observations during KORUS-AQ were used to exercise and evaluate integrated observations in the way that will become more routine after the launch of GEMS. The image on the right shows the GEMS field of view with long-term average NO2 from OMI. The hourly observations provided by GEMS will represent a breakthrough for satellite observations needed to understand the interplay of changing emissions, dynamics, and chemistry in determining air quality.</a:t>
            </a:r>
            <a:endParaRPr lang="en-US" dirty="0"/>
          </a:p>
        </p:txBody>
      </p:sp>
      <p:sp>
        <p:nvSpPr>
          <p:cNvPr id="4" name="Slide Number Placeholder 3"/>
          <p:cNvSpPr>
            <a:spLocks noGrp="1"/>
          </p:cNvSpPr>
          <p:nvPr>
            <p:ph type="sldNum" sz="quarter" idx="10"/>
          </p:nvPr>
        </p:nvSpPr>
        <p:spPr/>
        <p:txBody>
          <a:bodyPr/>
          <a:lstStyle/>
          <a:p>
            <a:fld id="{718CFBDA-F5C2-4BFC-B2C5-3C79A0BC999F}" type="slidenum">
              <a:rPr lang="en-US" smtClean="0"/>
              <a:t>39</a:t>
            </a:fld>
            <a:endParaRPr lang="en-US"/>
          </a:p>
        </p:txBody>
      </p:sp>
    </p:spTree>
    <p:extLst>
      <p:ext uri="{BB962C8B-B14F-4D97-AF65-F5344CB8AC3E}">
        <p14:creationId xmlns:p14="http://schemas.microsoft.com/office/powerpoint/2010/main" val="2544764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Figures contributed</a:t>
            </a:r>
            <a:r>
              <a:rPr lang="en-US" baseline="0" dirty="0" smtClean="0"/>
              <a:t> by Ben Nault and Pedro-Campuzano Jost (CU-Boulder)</a:t>
            </a:r>
          </a:p>
          <a:p>
            <a:r>
              <a:rPr lang="en-US" baseline="0" dirty="0" smtClean="0"/>
              <a:t>Estimates show that 2-3 times more ammonia is available in Seoul versus Los Angeles to contribute to PM formation.</a:t>
            </a:r>
          </a:p>
          <a:p>
            <a:endParaRPr lang="en-US" dirty="0"/>
          </a:p>
        </p:txBody>
      </p:sp>
      <p:sp>
        <p:nvSpPr>
          <p:cNvPr id="4" name="Slide Number Placeholder 3"/>
          <p:cNvSpPr>
            <a:spLocks noGrp="1"/>
          </p:cNvSpPr>
          <p:nvPr>
            <p:ph type="sldNum" sz="quarter" idx="10"/>
          </p:nvPr>
        </p:nvSpPr>
        <p:spPr/>
        <p:txBody>
          <a:bodyPr/>
          <a:lstStyle/>
          <a:p>
            <a:fld id="{718CFBDA-F5C2-4BFC-B2C5-3C79A0BC999F}" type="slidenum">
              <a:rPr lang="en-US" smtClean="0"/>
              <a:t>4</a:t>
            </a:fld>
            <a:endParaRPr lang="en-US"/>
          </a:p>
        </p:txBody>
      </p:sp>
    </p:spTree>
    <p:extLst>
      <p:ext uri="{BB962C8B-B14F-4D97-AF65-F5344CB8AC3E}">
        <p14:creationId xmlns:p14="http://schemas.microsoft.com/office/powerpoint/2010/main" val="3012536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Figures contributed by Christoph Knote (LMU Munich)</a:t>
            </a:r>
            <a:r>
              <a:rPr lang="en-US" sz="1200" kern="1200" baseline="0" dirty="0" smtClean="0">
                <a:solidFill>
                  <a:schemeClr val="tx1"/>
                </a:solidFill>
                <a:effectLst/>
                <a:latin typeface="+mn-lt"/>
                <a:ea typeface="+mn-ea"/>
                <a:cs typeface="+mn-cs"/>
              </a:rPr>
              <a:t> – Calculations are for VOC emission from point sources showing large differences in day-to-day impacts on SMA (left) and slightly greater impacts overall to the east. Additional details on the assumptions used for the calculations are provided below.</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Simulations of particle dispersion from major point sources in South Korea were conducted using the FLEXPART model in version 9.2 (Stohl et al., ACP, 2005). The Weather Research and Forecasting (WRF) model in version 3.6.1 at 5 km horizontal resolution provided the driving meteorology for these simulations. WRF itself was nested in 6 hourly NCEP GFS analyses, with 3 hourly forecasts interlaced. Grid nudging was applied to the WRF simulations to ensure the mesoscale dynamics resemble the GFS input. </a:t>
            </a:r>
          </a:p>
          <a:p>
            <a:r>
              <a:rPr lang="en-US" sz="1200" kern="1200" dirty="0" smtClean="0">
                <a:solidFill>
                  <a:schemeClr val="tx1"/>
                </a:solidFill>
                <a:effectLst/>
                <a:latin typeface="+mn-lt"/>
                <a:ea typeface="+mn-ea"/>
                <a:cs typeface="+mn-cs"/>
              </a:rPr>
              <a:t>Every 6 hours for the whole duration of the KORUS-AQ campaign, a FLEXPART simulation was conducted. A total of 2x10^6 particles are released during the simulation from the 14 largest point sources for volatile organic compounds, considering the emission strength of each source (pers. comm. Jung Hun Woo, </a:t>
            </a:r>
            <a:r>
              <a:rPr lang="en-US" sz="1200" kern="1200" dirty="0" err="1" smtClean="0">
                <a:solidFill>
                  <a:schemeClr val="tx1"/>
                </a:solidFill>
                <a:effectLst/>
                <a:latin typeface="+mn-lt"/>
                <a:ea typeface="+mn-ea"/>
                <a:cs typeface="+mn-cs"/>
              </a:rPr>
              <a:t>Konkuk</a:t>
            </a:r>
            <a:r>
              <a:rPr lang="en-US" sz="1200" kern="1200" dirty="0" smtClean="0">
                <a:solidFill>
                  <a:schemeClr val="tx1"/>
                </a:solidFill>
                <a:effectLst/>
                <a:latin typeface="+mn-lt"/>
                <a:ea typeface="+mn-ea"/>
                <a:cs typeface="+mn-cs"/>
              </a:rPr>
              <a:t> University, Seoul). Particle locations are tracked for 72 hours, and their distribution in the atmosphere at the end of the simulation is recorded. </a:t>
            </a:r>
          </a:p>
          <a:p>
            <a:r>
              <a:rPr lang="en-US" sz="1200" kern="1200" dirty="0" smtClean="0">
                <a:solidFill>
                  <a:schemeClr val="tx1"/>
                </a:solidFill>
                <a:effectLst/>
                <a:latin typeface="+mn-lt"/>
                <a:ea typeface="+mn-ea"/>
                <a:cs typeface="+mn-cs"/>
              </a:rPr>
              <a:t>Uncertain atmospheric processed like convection and turbulence are applied to each of the particles in a stochastic manner by FLEXPART. The result of each simulation is hence a 3D field of the dispersion of emissions from each point source after three days of continuous emission. This field has units of ‘</a:t>
            </a:r>
            <a:r>
              <a:rPr lang="en-US" sz="1200" kern="1200" dirty="0" err="1" smtClean="0">
                <a:solidFill>
                  <a:schemeClr val="tx1"/>
                </a:solidFill>
                <a:effectLst/>
                <a:latin typeface="+mn-lt"/>
                <a:ea typeface="+mn-ea"/>
                <a:cs typeface="+mn-cs"/>
              </a:rPr>
              <a:t>ppbm</a:t>
            </a:r>
            <a:r>
              <a:rPr lang="en-US" sz="1200" kern="1200" dirty="0" smtClean="0">
                <a:solidFill>
                  <a:schemeClr val="tx1"/>
                </a:solidFill>
                <a:effectLst/>
                <a:latin typeface="+mn-lt"/>
                <a:ea typeface="+mn-ea"/>
                <a:cs typeface="+mn-cs"/>
              </a:rPr>
              <a:t>’ (parts per billion per mass), as it reports the increase in concentration of a tracer that would be observed at a certain location due to the emissions from a given (point) source. This tracer is considered to be inert, as no source or loss processes other than emission from the point source are considered. From the FLEXPART simulations we use the particle concentration field in the lowest 100 m above ground, as this is where the point source plume is affecting the Korean population. </a:t>
            </a:r>
          </a:p>
          <a:p>
            <a:r>
              <a:rPr lang="en-US" sz="1200" kern="1200" dirty="0" smtClean="0">
                <a:solidFill>
                  <a:schemeClr val="tx1"/>
                </a:solidFill>
                <a:effectLst/>
                <a:latin typeface="+mn-lt"/>
                <a:ea typeface="+mn-ea"/>
                <a:cs typeface="+mn-cs"/>
              </a:rPr>
              <a:t>In the plots, the right panel shows a map of the concentration increase of an inert tracer due to point source emissions as an average over the whole KORUS-AQ deployment. Clearly visible are the hotspots of point source activity west and southwest of Seoul, as well as in Busan and in the Yeosu area down south. </a:t>
            </a:r>
          </a:p>
          <a:p>
            <a:r>
              <a:rPr lang="en-US" sz="1200" kern="1200" dirty="0" smtClean="0">
                <a:solidFill>
                  <a:schemeClr val="tx1"/>
                </a:solidFill>
                <a:effectLst/>
                <a:latin typeface="+mn-lt"/>
                <a:ea typeface="+mn-ea"/>
                <a:cs typeface="+mn-cs"/>
              </a:rPr>
              <a:t>The left panel shows the average concentration increments in the Seoul Metropolitan Area (SMA) due to emission from the individual point sources as time series. It becomes clear that especially the Incheon source is the dominant contributor to increments in the SMA, followed by the </a:t>
            </a:r>
            <a:r>
              <a:rPr lang="en-US" sz="1200" kern="1200" dirty="0" err="1" smtClean="0">
                <a:solidFill>
                  <a:schemeClr val="tx1"/>
                </a:solidFill>
                <a:effectLst/>
                <a:latin typeface="+mn-lt"/>
                <a:ea typeface="+mn-ea"/>
                <a:cs typeface="+mn-cs"/>
              </a:rPr>
              <a:t>Daesan</a:t>
            </a:r>
            <a:r>
              <a:rPr lang="en-US" sz="1200" kern="1200" dirty="0" smtClean="0">
                <a:solidFill>
                  <a:schemeClr val="tx1"/>
                </a:solidFill>
                <a:effectLst/>
                <a:latin typeface="+mn-lt"/>
                <a:ea typeface="+mn-ea"/>
                <a:cs typeface="+mn-cs"/>
              </a:rPr>
              <a:t> source.</a:t>
            </a:r>
          </a:p>
          <a:p>
            <a:endParaRPr lang="en-US" dirty="0"/>
          </a:p>
        </p:txBody>
      </p:sp>
      <p:sp>
        <p:nvSpPr>
          <p:cNvPr id="4" name="Slide Number Placeholder 3"/>
          <p:cNvSpPr>
            <a:spLocks noGrp="1"/>
          </p:cNvSpPr>
          <p:nvPr>
            <p:ph type="sldNum" sz="quarter" idx="10"/>
          </p:nvPr>
        </p:nvSpPr>
        <p:spPr/>
        <p:txBody>
          <a:bodyPr/>
          <a:lstStyle/>
          <a:p>
            <a:fld id="{718CFBDA-F5C2-4BFC-B2C5-3C79A0BC999F}" type="slidenum">
              <a:rPr lang="en-US" smtClean="0"/>
              <a:t>5</a:t>
            </a:fld>
            <a:endParaRPr lang="en-US"/>
          </a:p>
        </p:txBody>
      </p:sp>
    </p:spTree>
    <p:extLst>
      <p:ext uri="{BB962C8B-B14F-4D97-AF65-F5344CB8AC3E}">
        <p14:creationId xmlns:p14="http://schemas.microsoft.com/office/powerpoint/2010/main" val="1829399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Figures contributed by Christoph Knote (LMU Munich)</a:t>
            </a:r>
            <a:r>
              <a:rPr lang="en-US" sz="1200" kern="1200" baseline="0" dirty="0" smtClean="0">
                <a:solidFill>
                  <a:schemeClr val="tx1"/>
                </a:solidFill>
                <a:effectLst/>
                <a:latin typeface="+mn-lt"/>
                <a:ea typeface="+mn-ea"/>
                <a:cs typeface="+mn-cs"/>
              </a:rPr>
              <a:t> – Calculations are for VOC emissions from the </a:t>
            </a:r>
            <a:r>
              <a:rPr lang="en-US" sz="1200" kern="1200" baseline="0" dirty="0" err="1" smtClean="0">
                <a:solidFill>
                  <a:schemeClr val="tx1"/>
                </a:solidFill>
                <a:effectLst/>
                <a:latin typeface="+mn-lt"/>
                <a:ea typeface="+mn-ea"/>
                <a:cs typeface="+mn-cs"/>
              </a:rPr>
              <a:t>Daesan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Peterochemical</a:t>
            </a:r>
            <a:r>
              <a:rPr lang="en-US" sz="1200" kern="1200" baseline="0" dirty="0" smtClean="0">
                <a:solidFill>
                  <a:schemeClr val="tx1"/>
                </a:solidFill>
                <a:effectLst/>
                <a:latin typeface="+mn-lt"/>
                <a:ea typeface="+mn-ea"/>
                <a:cs typeface="+mn-cs"/>
              </a:rPr>
              <a:t> Facility, which shows large differences in day-to-day impacts on SMA (left) and slightly greater impacts overall to the east of </a:t>
            </a:r>
            <a:r>
              <a:rPr lang="en-US" sz="1200" kern="1200" baseline="0" dirty="0" err="1" smtClean="0">
                <a:solidFill>
                  <a:schemeClr val="tx1"/>
                </a:solidFill>
                <a:effectLst/>
                <a:latin typeface="+mn-lt"/>
                <a:ea typeface="+mn-ea"/>
                <a:cs typeface="+mn-cs"/>
              </a:rPr>
              <a:t>Daesan</a:t>
            </a:r>
            <a:r>
              <a:rPr lang="en-US" sz="1200" kern="1200" baseline="0" dirty="0" smtClean="0">
                <a:solidFill>
                  <a:schemeClr val="tx1"/>
                </a:solidFill>
                <a:effectLst/>
                <a:latin typeface="+mn-lt"/>
                <a:ea typeface="+mn-ea"/>
                <a:cs typeface="+mn-cs"/>
              </a:rPr>
              <a:t> on southern portions of SMA.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For additional details on the assumptions used for the calculations, see notes for the previous slide.</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18CFBDA-F5C2-4BFC-B2C5-3C79A0BC999F}" type="slidenum">
              <a:rPr lang="en-US" smtClean="0"/>
              <a:t>6</a:t>
            </a:fld>
            <a:endParaRPr lang="en-US"/>
          </a:p>
        </p:txBody>
      </p:sp>
    </p:spTree>
    <p:extLst>
      <p:ext uri="{BB962C8B-B14F-4D97-AF65-F5344CB8AC3E}">
        <p14:creationId xmlns:p14="http://schemas.microsoft.com/office/powerpoint/2010/main" val="1835389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Figures contributed</a:t>
            </a:r>
            <a:r>
              <a:rPr lang="en-US" baseline="0" dirty="0" smtClean="0"/>
              <a:t> by Isobel Simpson (UC-Irvine) use benzene and 1,3-butadiene as examples of toxic chemicals present at concentrations worthy of further scrutiny due to health concerns. Detailed comments are provided below. Comments are applied specifically to </a:t>
            </a:r>
            <a:r>
              <a:rPr lang="en-US" baseline="0" dirty="0" err="1" smtClean="0"/>
              <a:t>Daesan</a:t>
            </a:r>
            <a:r>
              <a:rPr lang="en-US" baseline="0" dirty="0" smtClean="0"/>
              <a:t> which was sampled extensively by the DC-8, but attention to other facilities is needed as well.</a:t>
            </a:r>
          </a:p>
          <a:p>
            <a:endParaRPr lang="en-US" baseline="0" dirty="0" smtClean="0"/>
          </a:p>
          <a:p>
            <a:pPr marL="228600" indent="-228600">
              <a:buAutoNum type="arabicParenBoth"/>
            </a:pPr>
            <a:r>
              <a:rPr lang="en-US" dirty="0" smtClean="0"/>
              <a:t>During KORUS-AQ many VOCs were</a:t>
            </a:r>
            <a:r>
              <a:rPr lang="en-US" baseline="0" dirty="0" smtClean="0"/>
              <a:t> strongly elevated downwind of the </a:t>
            </a:r>
            <a:r>
              <a:rPr lang="en-US" baseline="0" dirty="0" err="1" smtClean="0"/>
              <a:t>Daesan</a:t>
            </a:r>
            <a:r>
              <a:rPr lang="en-US" baseline="0" dirty="0" smtClean="0"/>
              <a:t> petrochemical facility. </a:t>
            </a:r>
          </a:p>
          <a:p>
            <a:pPr marL="0" indent="0">
              <a:buNone/>
            </a:pPr>
            <a:r>
              <a:rPr lang="en-US" baseline="0" dirty="0" smtClean="0"/>
              <a:t>(2) At least 25 VOCs showed their highest mixing ratios of the mission downwind of the </a:t>
            </a:r>
            <a:r>
              <a:rPr lang="en-US" baseline="0" dirty="0" err="1" smtClean="0"/>
              <a:t>Daesan</a:t>
            </a:r>
            <a:r>
              <a:rPr lang="en-US" baseline="0" dirty="0" smtClean="0"/>
              <a:t> facility, including two known carcinogens (benzene, 1,3-butadiene). </a:t>
            </a:r>
          </a:p>
          <a:p>
            <a:pPr marL="0" indent="0">
              <a:buNone/>
            </a:pPr>
            <a:r>
              <a:rPr lang="en-US" baseline="0" dirty="0" smtClean="0"/>
              <a:t>(3) The benzene and 1,3-butadiene levels were well below short-term (8 </a:t>
            </a:r>
            <a:r>
              <a:rPr lang="en-US" baseline="0" dirty="0" err="1" smtClean="0"/>
              <a:t>hr</a:t>
            </a:r>
            <a:r>
              <a:rPr lang="en-US" baseline="0" dirty="0" smtClean="0"/>
              <a:t>) exposure limits of 0.1 </a:t>
            </a:r>
            <a:r>
              <a:rPr lang="en-US" baseline="0" dirty="0" err="1" smtClean="0"/>
              <a:t>ppmv</a:t>
            </a:r>
            <a:r>
              <a:rPr lang="en-US" baseline="0" dirty="0" smtClean="0"/>
              <a:t> and 1 </a:t>
            </a:r>
            <a:r>
              <a:rPr lang="en-US" baseline="0" dirty="0" err="1" smtClean="0"/>
              <a:t>ppmv</a:t>
            </a:r>
            <a:r>
              <a:rPr lang="en-US" baseline="0" dirty="0" smtClean="0"/>
              <a:t>, respectively (ATSDR, 2007; 2012). </a:t>
            </a:r>
          </a:p>
          <a:p>
            <a:pPr marL="0" indent="0">
              <a:buNone/>
            </a:pPr>
            <a:r>
              <a:rPr lang="en-US" baseline="0" dirty="0" smtClean="0"/>
              <a:t>(4) However, both compounds exceeded reference concentrations at or below which adverse health effects are unlikely to occur (0.9 </a:t>
            </a:r>
            <a:r>
              <a:rPr lang="en-US" baseline="0" dirty="0" err="1" smtClean="0"/>
              <a:t>ppbv</a:t>
            </a:r>
            <a:r>
              <a:rPr lang="en-US" baseline="0" dirty="0" smtClean="0"/>
              <a:t> for 1,3-butadiene: EPA, 2009; no safe level of exposure to benzene: Smith et al., 2010; WHO, 2010). </a:t>
            </a:r>
          </a:p>
          <a:p>
            <a:pPr marL="0" indent="0">
              <a:buNone/>
            </a:pPr>
            <a:r>
              <a:rPr lang="en-US" baseline="0" dirty="0" smtClean="0"/>
              <a:t>(5) Compared to the aircraft data, concentrations are expected to be higher on the ground near the industrial facilities. </a:t>
            </a:r>
          </a:p>
          <a:p>
            <a:pPr marL="0" indent="0">
              <a:buNone/>
            </a:pPr>
            <a:r>
              <a:rPr lang="en-US" baseline="0" dirty="0" smtClean="0"/>
              <a:t>(6) This raises concerns for potential long-term health effects for workers and residents living near this facility, as has been observed downwind of other industrial sites in Canada, the USA and Sweden that emit benzene and 1,3-butadiene (Whitworth et al., 2008; </a:t>
            </a:r>
            <a:r>
              <a:rPr lang="en-US" baseline="0" dirty="0" err="1" smtClean="0"/>
              <a:t>Barregard</a:t>
            </a:r>
            <a:r>
              <a:rPr lang="en-US" baseline="0" dirty="0" smtClean="0"/>
              <a:t> et al., 2009; Simpson et al., 2013). </a:t>
            </a:r>
            <a:endParaRPr lang="en-US" dirty="0"/>
          </a:p>
        </p:txBody>
      </p:sp>
      <p:sp>
        <p:nvSpPr>
          <p:cNvPr id="4" name="Slide Number Placeholder 3"/>
          <p:cNvSpPr>
            <a:spLocks noGrp="1"/>
          </p:cNvSpPr>
          <p:nvPr>
            <p:ph type="sldNum" sz="quarter" idx="10"/>
          </p:nvPr>
        </p:nvSpPr>
        <p:spPr/>
        <p:txBody>
          <a:bodyPr/>
          <a:lstStyle/>
          <a:p>
            <a:fld id="{718CFBDA-F5C2-4BFC-B2C5-3C79A0BC999F}" type="slidenum">
              <a:rPr lang="en-US" smtClean="0"/>
              <a:t>7</a:t>
            </a:fld>
            <a:endParaRPr lang="en-US"/>
          </a:p>
        </p:txBody>
      </p:sp>
    </p:spTree>
    <p:extLst>
      <p:ext uri="{BB962C8B-B14F-4D97-AF65-F5344CB8AC3E}">
        <p14:creationId xmlns:p14="http://schemas.microsoft.com/office/powerpoint/2010/main" val="3761151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Tables</a:t>
            </a:r>
            <a:r>
              <a:rPr lang="en-US" baseline="0" dirty="0" smtClean="0"/>
              <a:t> contributed by Joon-Young Ahn (NIER)</a:t>
            </a:r>
            <a:endParaRPr lang="en-US" dirty="0"/>
          </a:p>
        </p:txBody>
      </p:sp>
      <p:sp>
        <p:nvSpPr>
          <p:cNvPr id="4" name="Slide Number Placeholder 3"/>
          <p:cNvSpPr>
            <a:spLocks noGrp="1"/>
          </p:cNvSpPr>
          <p:nvPr>
            <p:ph type="sldNum" sz="quarter" idx="10"/>
          </p:nvPr>
        </p:nvSpPr>
        <p:spPr/>
        <p:txBody>
          <a:bodyPr/>
          <a:lstStyle/>
          <a:p>
            <a:fld id="{718CFBDA-F5C2-4BFC-B2C5-3C79A0BC999F}" type="slidenum">
              <a:rPr lang="en-US" smtClean="0"/>
              <a:t>8</a:t>
            </a:fld>
            <a:endParaRPr lang="en-US"/>
          </a:p>
        </p:txBody>
      </p:sp>
    </p:spTree>
    <p:extLst>
      <p:ext uri="{BB962C8B-B14F-4D97-AF65-F5344CB8AC3E}">
        <p14:creationId xmlns:p14="http://schemas.microsoft.com/office/powerpoint/2010/main" val="3029781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Photos contributed</a:t>
            </a:r>
            <a:r>
              <a:rPr lang="en-US" baseline="0" dirty="0" smtClean="0"/>
              <a:t> by Sam Hall (NCAR) highlight the pervasive nature of aerosol and resulting hazy conditions during KORUS-AQ.</a:t>
            </a:r>
            <a:endParaRPr lang="en-US" dirty="0"/>
          </a:p>
        </p:txBody>
      </p:sp>
      <p:sp>
        <p:nvSpPr>
          <p:cNvPr id="4" name="Slide Number Placeholder 3"/>
          <p:cNvSpPr>
            <a:spLocks noGrp="1"/>
          </p:cNvSpPr>
          <p:nvPr>
            <p:ph type="sldNum" sz="quarter" idx="10"/>
          </p:nvPr>
        </p:nvSpPr>
        <p:spPr/>
        <p:txBody>
          <a:bodyPr/>
          <a:lstStyle/>
          <a:p>
            <a:fld id="{718CFBDA-F5C2-4BFC-B2C5-3C79A0BC999F}" type="slidenum">
              <a:rPr lang="en-US" smtClean="0"/>
              <a:t>9</a:t>
            </a:fld>
            <a:endParaRPr lang="en-US"/>
          </a:p>
        </p:txBody>
      </p:sp>
    </p:spTree>
    <p:extLst>
      <p:ext uri="{BB962C8B-B14F-4D97-AF65-F5344CB8AC3E}">
        <p14:creationId xmlns:p14="http://schemas.microsoft.com/office/powerpoint/2010/main" val="408242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5340C8-76E3-4EEB-B6D0-B26202B8F13C}" type="datetimeFigureOut">
              <a:rPr lang="en-US" smtClean="0"/>
              <a:t>3/11/2017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C3ADA8-9DAD-420C-9FB7-4ABEC6EABB4D}" type="slidenum">
              <a:rPr lang="en-US" smtClean="0"/>
              <a:t>‹#›</a:t>
            </a:fld>
            <a:endParaRPr lang="en-US"/>
          </a:p>
        </p:txBody>
      </p:sp>
    </p:spTree>
    <p:extLst>
      <p:ext uri="{BB962C8B-B14F-4D97-AF65-F5344CB8AC3E}">
        <p14:creationId xmlns:p14="http://schemas.microsoft.com/office/powerpoint/2010/main" val="1206781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5340C8-76E3-4EEB-B6D0-B26202B8F13C}" type="datetimeFigureOut">
              <a:rPr lang="en-US" smtClean="0"/>
              <a:t>3/11/2017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C3ADA8-9DAD-420C-9FB7-4ABEC6EABB4D}" type="slidenum">
              <a:rPr lang="en-US" smtClean="0"/>
              <a:t>‹#›</a:t>
            </a:fld>
            <a:endParaRPr lang="en-US"/>
          </a:p>
        </p:txBody>
      </p:sp>
    </p:spTree>
    <p:extLst>
      <p:ext uri="{BB962C8B-B14F-4D97-AF65-F5344CB8AC3E}">
        <p14:creationId xmlns:p14="http://schemas.microsoft.com/office/powerpoint/2010/main" val="4272154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5340C8-76E3-4EEB-B6D0-B26202B8F13C}" type="datetimeFigureOut">
              <a:rPr lang="en-US" smtClean="0"/>
              <a:t>3/11/2017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C3ADA8-9DAD-420C-9FB7-4ABEC6EABB4D}" type="slidenum">
              <a:rPr lang="en-US" smtClean="0"/>
              <a:t>‹#›</a:t>
            </a:fld>
            <a:endParaRPr lang="en-US"/>
          </a:p>
        </p:txBody>
      </p:sp>
    </p:spTree>
    <p:extLst>
      <p:ext uri="{BB962C8B-B14F-4D97-AF65-F5344CB8AC3E}">
        <p14:creationId xmlns:p14="http://schemas.microsoft.com/office/powerpoint/2010/main" val="4131224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5340C8-76E3-4EEB-B6D0-B26202B8F13C}" type="datetimeFigureOut">
              <a:rPr lang="en-US" smtClean="0"/>
              <a:t>3/11/2017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C3ADA8-9DAD-420C-9FB7-4ABEC6EABB4D}" type="slidenum">
              <a:rPr lang="en-US" smtClean="0"/>
              <a:t>‹#›</a:t>
            </a:fld>
            <a:endParaRPr lang="en-US"/>
          </a:p>
        </p:txBody>
      </p:sp>
    </p:spTree>
    <p:extLst>
      <p:ext uri="{BB962C8B-B14F-4D97-AF65-F5344CB8AC3E}">
        <p14:creationId xmlns:p14="http://schemas.microsoft.com/office/powerpoint/2010/main" val="2931091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5340C8-76E3-4EEB-B6D0-B26202B8F13C}" type="datetimeFigureOut">
              <a:rPr lang="en-US" smtClean="0"/>
              <a:t>3/11/2017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C3ADA8-9DAD-420C-9FB7-4ABEC6EABB4D}" type="slidenum">
              <a:rPr lang="en-US" smtClean="0"/>
              <a:t>‹#›</a:t>
            </a:fld>
            <a:endParaRPr lang="en-US"/>
          </a:p>
        </p:txBody>
      </p:sp>
    </p:spTree>
    <p:extLst>
      <p:ext uri="{BB962C8B-B14F-4D97-AF65-F5344CB8AC3E}">
        <p14:creationId xmlns:p14="http://schemas.microsoft.com/office/powerpoint/2010/main" val="3596207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5340C8-76E3-4EEB-B6D0-B26202B8F13C}" type="datetimeFigureOut">
              <a:rPr lang="en-US" smtClean="0"/>
              <a:t>3/11/2017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C3ADA8-9DAD-420C-9FB7-4ABEC6EABB4D}" type="slidenum">
              <a:rPr lang="en-US" smtClean="0"/>
              <a:t>‹#›</a:t>
            </a:fld>
            <a:endParaRPr lang="en-US"/>
          </a:p>
        </p:txBody>
      </p:sp>
    </p:spTree>
    <p:extLst>
      <p:ext uri="{BB962C8B-B14F-4D97-AF65-F5344CB8AC3E}">
        <p14:creationId xmlns:p14="http://schemas.microsoft.com/office/powerpoint/2010/main" val="1691008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5340C8-76E3-4EEB-B6D0-B26202B8F13C}" type="datetimeFigureOut">
              <a:rPr lang="en-US" smtClean="0"/>
              <a:t>3/11/2017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C3ADA8-9DAD-420C-9FB7-4ABEC6EABB4D}" type="slidenum">
              <a:rPr lang="en-US" smtClean="0"/>
              <a:t>‹#›</a:t>
            </a:fld>
            <a:endParaRPr lang="en-US"/>
          </a:p>
        </p:txBody>
      </p:sp>
    </p:spTree>
    <p:extLst>
      <p:ext uri="{BB962C8B-B14F-4D97-AF65-F5344CB8AC3E}">
        <p14:creationId xmlns:p14="http://schemas.microsoft.com/office/powerpoint/2010/main" val="1700394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5340C8-76E3-4EEB-B6D0-B26202B8F13C}" type="datetimeFigureOut">
              <a:rPr lang="en-US" smtClean="0"/>
              <a:t>3/11/2017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C3ADA8-9DAD-420C-9FB7-4ABEC6EABB4D}" type="slidenum">
              <a:rPr lang="en-US" smtClean="0"/>
              <a:t>‹#›</a:t>
            </a:fld>
            <a:endParaRPr lang="en-US"/>
          </a:p>
        </p:txBody>
      </p:sp>
    </p:spTree>
    <p:extLst>
      <p:ext uri="{BB962C8B-B14F-4D97-AF65-F5344CB8AC3E}">
        <p14:creationId xmlns:p14="http://schemas.microsoft.com/office/powerpoint/2010/main" val="2851596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5340C8-76E3-4EEB-B6D0-B26202B8F13C}" type="datetimeFigureOut">
              <a:rPr lang="en-US" smtClean="0"/>
              <a:t>3/11/2017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C3ADA8-9DAD-420C-9FB7-4ABEC6EABB4D}" type="slidenum">
              <a:rPr lang="en-US" smtClean="0"/>
              <a:t>‹#›</a:t>
            </a:fld>
            <a:endParaRPr lang="en-US"/>
          </a:p>
        </p:txBody>
      </p:sp>
    </p:spTree>
    <p:extLst>
      <p:ext uri="{BB962C8B-B14F-4D97-AF65-F5344CB8AC3E}">
        <p14:creationId xmlns:p14="http://schemas.microsoft.com/office/powerpoint/2010/main" val="988896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5340C8-76E3-4EEB-B6D0-B26202B8F13C}" type="datetimeFigureOut">
              <a:rPr lang="en-US" smtClean="0"/>
              <a:t>3/11/2017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C3ADA8-9DAD-420C-9FB7-4ABEC6EABB4D}" type="slidenum">
              <a:rPr lang="en-US" smtClean="0"/>
              <a:t>‹#›</a:t>
            </a:fld>
            <a:endParaRPr lang="en-US"/>
          </a:p>
        </p:txBody>
      </p:sp>
    </p:spTree>
    <p:extLst>
      <p:ext uri="{BB962C8B-B14F-4D97-AF65-F5344CB8AC3E}">
        <p14:creationId xmlns:p14="http://schemas.microsoft.com/office/powerpoint/2010/main" val="1987458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5340C8-76E3-4EEB-B6D0-B26202B8F13C}" type="datetimeFigureOut">
              <a:rPr lang="en-US" smtClean="0"/>
              <a:t>3/11/2017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C3ADA8-9DAD-420C-9FB7-4ABEC6EABB4D}" type="slidenum">
              <a:rPr lang="en-US" smtClean="0"/>
              <a:t>‹#›</a:t>
            </a:fld>
            <a:endParaRPr lang="en-US"/>
          </a:p>
        </p:txBody>
      </p:sp>
    </p:spTree>
    <p:extLst>
      <p:ext uri="{BB962C8B-B14F-4D97-AF65-F5344CB8AC3E}">
        <p14:creationId xmlns:p14="http://schemas.microsoft.com/office/powerpoint/2010/main" val="3036634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5340C8-76E3-4EEB-B6D0-B26202B8F13C}" type="datetimeFigureOut">
              <a:rPr lang="en-US" smtClean="0"/>
              <a:t>3/11/2017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C3ADA8-9DAD-420C-9FB7-4ABEC6EABB4D}" type="slidenum">
              <a:rPr lang="en-US" smtClean="0"/>
              <a:t>‹#›</a:t>
            </a:fld>
            <a:endParaRPr lang="en-US"/>
          </a:p>
        </p:txBody>
      </p:sp>
    </p:spTree>
    <p:extLst>
      <p:ext uri="{BB962C8B-B14F-4D97-AF65-F5344CB8AC3E}">
        <p14:creationId xmlns:p14="http://schemas.microsoft.com/office/powerpoint/2010/main" val="568356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4.emf"/></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6.gif"/><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35.gif"/><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9.e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chart" Target="../charts/chart1.xml"/></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emf"/><Relationship Id="rId4" Type="http://schemas.openxmlformats.org/officeDocument/2006/relationships/chart" Target="../charts/char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38.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0226" y="22305"/>
            <a:ext cx="9197266" cy="1200329"/>
          </a:xfrm>
          <a:prstGeom prst="rect">
            <a:avLst/>
          </a:prstGeom>
        </p:spPr>
        <p:txBody>
          <a:bodyPr wrap="square">
            <a:spAutoFit/>
          </a:bodyPr>
          <a:lstStyle/>
          <a:p>
            <a:pPr marL="127000">
              <a:spcAft>
                <a:spcPts val="1800"/>
              </a:spcAft>
            </a:pPr>
            <a:r>
              <a:rPr lang="en-US" sz="2400" b="1" dirty="0" smtClean="0">
                <a:solidFill>
                  <a:prstClr val="black"/>
                </a:solidFill>
              </a:rPr>
              <a:t>Question 1: How </a:t>
            </a:r>
            <a:r>
              <a:rPr lang="en-US" sz="2400" b="1" dirty="0">
                <a:solidFill>
                  <a:prstClr val="black"/>
                </a:solidFill>
              </a:rPr>
              <a:t>significant is the impact of the large point sources (power plants and petrochemical plants) along the west coast to the air quality of SMA temporally and spatially?</a:t>
            </a:r>
          </a:p>
        </p:txBody>
      </p:sp>
      <p:grpSp>
        <p:nvGrpSpPr>
          <p:cNvPr id="8" name="Group 7"/>
          <p:cNvGrpSpPr>
            <a:grpSpLocks noChangeAspect="1"/>
          </p:cNvGrpSpPr>
          <p:nvPr/>
        </p:nvGrpSpPr>
        <p:grpSpPr>
          <a:xfrm>
            <a:off x="1199500" y="1416512"/>
            <a:ext cx="9814771" cy="4755096"/>
            <a:chOff x="1756953" y="1931886"/>
            <a:chExt cx="8681903" cy="420624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56953" y="1931886"/>
              <a:ext cx="4343251" cy="4206240"/>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06886" y="1931886"/>
              <a:ext cx="4331970" cy="4206024"/>
            </a:xfrm>
            <a:prstGeom prst="rect">
              <a:avLst/>
            </a:prstGeom>
          </p:spPr>
        </p:pic>
        <p:sp>
          <p:nvSpPr>
            <p:cNvPr id="7" name="TextBox 6"/>
            <p:cNvSpPr txBox="1"/>
            <p:nvPr/>
          </p:nvSpPr>
          <p:spPr>
            <a:xfrm>
              <a:off x="5516866" y="2178771"/>
              <a:ext cx="1696298" cy="923330"/>
            </a:xfrm>
            <a:prstGeom prst="rect">
              <a:avLst/>
            </a:prstGeom>
            <a:noFill/>
          </p:spPr>
          <p:txBody>
            <a:bodyPr wrap="none" rtlCol="0">
              <a:spAutoFit/>
            </a:bodyPr>
            <a:lstStyle/>
            <a:p>
              <a:r>
                <a:rPr lang="en-US" b="1" dirty="0">
                  <a:solidFill>
                    <a:srgbClr val="FFFF00"/>
                  </a:solidFill>
                </a:rPr>
                <a:t>NASA DC-8</a:t>
              </a:r>
            </a:p>
            <a:p>
              <a:r>
                <a:rPr lang="en-US" b="1" dirty="0" err="1">
                  <a:solidFill>
                    <a:srgbClr val="92D050"/>
                  </a:solidFill>
                </a:rPr>
                <a:t>Hanseo</a:t>
              </a:r>
              <a:r>
                <a:rPr lang="en-US" b="1" dirty="0">
                  <a:solidFill>
                    <a:srgbClr val="92D050"/>
                  </a:solidFill>
                </a:rPr>
                <a:t> King Air</a:t>
              </a:r>
            </a:p>
            <a:p>
              <a:r>
                <a:rPr lang="en-US" b="1" dirty="0">
                  <a:solidFill>
                    <a:srgbClr val="FF0000"/>
                  </a:solidFill>
                </a:rPr>
                <a:t>NASA King Air</a:t>
              </a:r>
            </a:p>
          </p:txBody>
        </p:sp>
      </p:grpSp>
      <p:sp>
        <p:nvSpPr>
          <p:cNvPr id="9" name="TextBox 8"/>
          <p:cNvSpPr txBox="1"/>
          <p:nvPr/>
        </p:nvSpPr>
        <p:spPr>
          <a:xfrm>
            <a:off x="854775" y="6274854"/>
            <a:ext cx="10504222" cy="430887"/>
          </a:xfrm>
          <a:prstGeom prst="rect">
            <a:avLst/>
          </a:prstGeom>
          <a:noFill/>
        </p:spPr>
        <p:txBody>
          <a:bodyPr wrap="none" rtlCol="0">
            <a:spAutoFit/>
          </a:bodyPr>
          <a:lstStyle/>
          <a:p>
            <a:r>
              <a:rPr lang="en-US" sz="2200" b="1" dirty="0" smtClean="0"/>
              <a:t>Coordinated airborne sampling of point sources on 22 May and 5 June during KORUS-AQ</a:t>
            </a:r>
            <a:endParaRPr lang="en-US" sz="2200" b="1" dirty="0"/>
          </a:p>
        </p:txBody>
      </p:sp>
    </p:spTree>
    <p:extLst>
      <p:ext uri="{BB962C8B-B14F-4D97-AF65-F5344CB8AC3E}">
        <p14:creationId xmlns:p14="http://schemas.microsoft.com/office/powerpoint/2010/main" val="11181690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6013" y="220873"/>
            <a:ext cx="11602294" cy="830997"/>
          </a:xfrm>
          <a:prstGeom prst="rect">
            <a:avLst/>
          </a:prstGeom>
        </p:spPr>
        <p:txBody>
          <a:bodyPr wrap="square">
            <a:spAutoFit/>
          </a:bodyPr>
          <a:lstStyle/>
          <a:p>
            <a:pPr marL="127000" lvl="0">
              <a:spcAft>
                <a:spcPts val="1800"/>
              </a:spcAft>
            </a:pPr>
            <a:r>
              <a:rPr lang="en-US" sz="2400" b="1" dirty="0">
                <a:solidFill>
                  <a:prstClr val="black"/>
                </a:solidFill>
              </a:rPr>
              <a:t>Preliminary Finding: The dominant fraction of PM2.5 is due to secondary </a:t>
            </a:r>
            <a:r>
              <a:rPr lang="en-US" sz="2400" b="1" dirty="0" smtClean="0">
                <a:solidFill>
                  <a:prstClr val="black"/>
                </a:solidFill>
              </a:rPr>
              <a:t>production that is strongly </a:t>
            </a:r>
            <a:r>
              <a:rPr lang="en-US" sz="2400" b="1" dirty="0">
                <a:solidFill>
                  <a:prstClr val="black"/>
                </a:solidFill>
              </a:rPr>
              <a:t>influenced by </a:t>
            </a:r>
            <a:r>
              <a:rPr lang="en-US" sz="2400" b="1" dirty="0" smtClean="0">
                <a:solidFill>
                  <a:prstClr val="black"/>
                </a:solidFill>
              </a:rPr>
              <a:t>emissions of </a:t>
            </a:r>
            <a:r>
              <a:rPr lang="en-US" sz="2400" b="1" dirty="0" err="1" smtClean="0">
                <a:solidFill>
                  <a:prstClr val="black"/>
                </a:solidFill>
              </a:rPr>
              <a:t>NOx</a:t>
            </a:r>
            <a:r>
              <a:rPr lang="en-US" sz="2400" b="1" dirty="0" smtClean="0">
                <a:solidFill>
                  <a:prstClr val="black"/>
                </a:solidFill>
              </a:rPr>
              <a:t>, SO</a:t>
            </a:r>
            <a:r>
              <a:rPr lang="en-US" sz="2400" b="1" baseline="-25000" dirty="0" smtClean="0">
                <a:solidFill>
                  <a:prstClr val="black"/>
                </a:solidFill>
              </a:rPr>
              <a:t>2</a:t>
            </a:r>
            <a:r>
              <a:rPr lang="en-US" sz="2400" b="1" dirty="0" smtClean="0">
                <a:solidFill>
                  <a:prstClr val="black"/>
                </a:solidFill>
              </a:rPr>
              <a:t>, </a:t>
            </a:r>
            <a:r>
              <a:rPr lang="en-US" sz="2400" b="1" dirty="0">
                <a:solidFill>
                  <a:prstClr val="black"/>
                </a:solidFill>
              </a:rPr>
              <a:t>aromatic </a:t>
            </a:r>
            <a:r>
              <a:rPr lang="en-US" sz="2400" b="1" dirty="0" smtClean="0">
                <a:solidFill>
                  <a:prstClr val="black"/>
                </a:solidFill>
              </a:rPr>
              <a:t>compounds, </a:t>
            </a:r>
            <a:r>
              <a:rPr lang="en-US" sz="2400" b="1" dirty="0">
                <a:solidFill>
                  <a:prstClr val="black"/>
                </a:solidFill>
              </a:rPr>
              <a:t>and </a:t>
            </a:r>
            <a:r>
              <a:rPr lang="en-US" sz="2400" b="1" dirty="0" smtClean="0">
                <a:solidFill>
                  <a:prstClr val="black"/>
                </a:solidFill>
              </a:rPr>
              <a:t>ammonia.</a:t>
            </a:r>
            <a:endParaRPr lang="en-US" sz="2400" b="1" dirty="0">
              <a:solidFill>
                <a:prstClr val="black"/>
              </a:solidFill>
            </a:endParaRPr>
          </a:p>
        </p:txBody>
      </p:sp>
      <p:sp>
        <p:nvSpPr>
          <p:cNvPr id="18" name="TextBox 17"/>
          <p:cNvSpPr txBox="1"/>
          <p:nvPr/>
        </p:nvSpPr>
        <p:spPr>
          <a:xfrm>
            <a:off x="6864440" y="1806362"/>
            <a:ext cx="5087155" cy="1569660"/>
          </a:xfrm>
          <a:prstGeom prst="rect">
            <a:avLst/>
          </a:prstGeom>
          <a:noFill/>
          <a:ln w="38100">
            <a:solidFill>
              <a:srgbClr val="C5C115"/>
            </a:solidFill>
          </a:ln>
        </p:spPr>
        <p:txBody>
          <a:bodyPr wrap="square" rtlCol="0">
            <a:spAutoFit/>
          </a:bodyPr>
          <a:lstStyle/>
          <a:p>
            <a:pPr marL="342900" indent="-342900">
              <a:buFont typeface="Arial" panose="020B0604020202020204" pitchFamily="34" charset="0"/>
              <a:buChar char="•"/>
            </a:pPr>
            <a:r>
              <a:rPr lang="en-US" sz="2400" b="1" dirty="0" smtClean="0">
                <a:solidFill>
                  <a:srgbClr val="C5C115"/>
                </a:solidFill>
              </a:rPr>
              <a:t>Secondary Production = 27 </a:t>
            </a:r>
            <a:r>
              <a:rPr lang="el-GR" sz="2400" b="1" dirty="0" smtClean="0">
                <a:solidFill>
                  <a:srgbClr val="C5C115"/>
                </a:solidFill>
              </a:rPr>
              <a:t>μ</a:t>
            </a:r>
            <a:r>
              <a:rPr lang="en-US" sz="2400" b="1" dirty="0" smtClean="0">
                <a:solidFill>
                  <a:srgbClr val="C5C115"/>
                </a:solidFill>
              </a:rPr>
              <a:t>g/m</a:t>
            </a:r>
            <a:r>
              <a:rPr lang="en-US" sz="2400" b="1" baseline="30000" dirty="0" smtClean="0">
                <a:solidFill>
                  <a:srgbClr val="C5C115"/>
                </a:solidFill>
              </a:rPr>
              <a:t>3</a:t>
            </a:r>
            <a:r>
              <a:rPr lang="en-US" sz="2400" b="1" dirty="0" smtClean="0">
                <a:solidFill>
                  <a:srgbClr val="C5C115"/>
                </a:solidFill>
              </a:rPr>
              <a:t> </a:t>
            </a:r>
            <a:r>
              <a:rPr lang="en-US" sz="2400" dirty="0" smtClean="0"/>
              <a:t>(</a:t>
            </a:r>
            <a:r>
              <a:rPr lang="en-US" sz="2400" b="1" dirty="0" smtClean="0">
                <a:solidFill>
                  <a:srgbClr val="008000"/>
                </a:solidFill>
              </a:rPr>
              <a:t>organic aerosol from chemistry </a:t>
            </a:r>
            <a:r>
              <a:rPr lang="en-US" sz="2400" dirty="0" smtClean="0"/>
              <a:t>+ </a:t>
            </a:r>
            <a:r>
              <a:rPr lang="en-US" sz="2400" b="1" dirty="0" smtClean="0">
                <a:solidFill>
                  <a:srgbClr val="FF0000"/>
                </a:solidFill>
              </a:rPr>
              <a:t>sulfate</a:t>
            </a:r>
            <a:r>
              <a:rPr lang="en-US" sz="2400" dirty="0" smtClean="0"/>
              <a:t> + </a:t>
            </a:r>
            <a:r>
              <a:rPr lang="en-US" sz="2400" b="1" dirty="0" smtClean="0">
                <a:solidFill>
                  <a:srgbClr val="0000CC"/>
                </a:solidFill>
              </a:rPr>
              <a:t>nitrate</a:t>
            </a:r>
            <a:r>
              <a:rPr lang="en-US" sz="2400" dirty="0" smtClean="0"/>
              <a:t> + </a:t>
            </a:r>
            <a:r>
              <a:rPr lang="en-US" sz="2400" b="1" dirty="0" smtClean="0">
                <a:solidFill>
                  <a:srgbClr val="FFC000"/>
                </a:solidFill>
              </a:rPr>
              <a:t>ammonium</a:t>
            </a:r>
            <a:r>
              <a:rPr lang="en-US" sz="2400" dirty="0" smtClean="0"/>
              <a:t> + </a:t>
            </a:r>
            <a:r>
              <a:rPr lang="en-US" sz="2400" b="1" dirty="0" smtClean="0">
                <a:solidFill>
                  <a:srgbClr val="FF3399"/>
                </a:solidFill>
              </a:rPr>
              <a:t>chloride</a:t>
            </a:r>
            <a:r>
              <a:rPr lang="en-US" sz="2400" dirty="0" smtClean="0"/>
              <a:t>) </a:t>
            </a:r>
          </a:p>
        </p:txBody>
      </p:sp>
      <p:sp>
        <p:nvSpPr>
          <p:cNvPr id="19" name="TextBox 18"/>
          <p:cNvSpPr txBox="1"/>
          <p:nvPr/>
        </p:nvSpPr>
        <p:spPr>
          <a:xfrm>
            <a:off x="7836408" y="6391656"/>
            <a:ext cx="4355592" cy="369332"/>
          </a:xfrm>
          <a:prstGeom prst="rect">
            <a:avLst/>
          </a:prstGeom>
          <a:noFill/>
        </p:spPr>
        <p:txBody>
          <a:bodyPr wrap="square" rtlCol="0">
            <a:spAutoFit/>
          </a:bodyPr>
          <a:lstStyle/>
          <a:p>
            <a:r>
              <a:rPr lang="en-US" dirty="0" smtClean="0"/>
              <a:t>Measurements from the NASA DC-8.</a:t>
            </a:r>
            <a:endParaRPr lang="en-US" dirty="0"/>
          </a:p>
        </p:txBody>
      </p:sp>
      <p:sp>
        <p:nvSpPr>
          <p:cNvPr id="20" name="TextBox 19"/>
          <p:cNvSpPr txBox="1"/>
          <p:nvPr/>
        </p:nvSpPr>
        <p:spPr>
          <a:xfrm>
            <a:off x="6864440" y="3680060"/>
            <a:ext cx="4983867" cy="1200329"/>
          </a:xfrm>
          <a:prstGeom prst="rect">
            <a:avLst/>
          </a:prstGeom>
          <a:noFill/>
          <a:ln w="38100">
            <a:solidFill>
              <a:schemeClr val="tx1"/>
            </a:solidFill>
          </a:ln>
        </p:spPr>
        <p:txBody>
          <a:bodyPr wrap="square" rtlCol="0">
            <a:spAutoFit/>
          </a:bodyPr>
          <a:lstStyle/>
          <a:p>
            <a:pPr marL="285750" indent="-285750">
              <a:buFont typeface="Arial" panose="020B0604020202020204" pitchFamily="34" charset="0"/>
              <a:buChar char="•"/>
            </a:pPr>
            <a:r>
              <a:rPr lang="en-US" sz="2400" dirty="0"/>
              <a:t>4 </a:t>
            </a:r>
            <a:r>
              <a:rPr lang="el-GR" sz="2400" dirty="0"/>
              <a:t>μ</a:t>
            </a:r>
            <a:r>
              <a:rPr lang="en-US" sz="2400" dirty="0"/>
              <a:t>g/m</a:t>
            </a:r>
            <a:r>
              <a:rPr lang="en-US" sz="2400" baseline="30000" dirty="0"/>
              <a:t>3 </a:t>
            </a:r>
            <a:r>
              <a:rPr lang="en-US" sz="2400" dirty="0"/>
              <a:t>of PM from direct emissions (</a:t>
            </a:r>
            <a:r>
              <a:rPr lang="en-US" sz="2400" b="1" dirty="0">
                <a:solidFill>
                  <a:schemeClr val="tx1">
                    <a:lumMod val="50000"/>
                    <a:lumOff val="50000"/>
                  </a:schemeClr>
                </a:solidFill>
              </a:rPr>
              <a:t>organic aerosol from direct emissions </a:t>
            </a:r>
            <a:r>
              <a:rPr lang="en-US" sz="2400" dirty="0"/>
              <a:t>+ </a:t>
            </a:r>
            <a:r>
              <a:rPr lang="en-US" sz="2400" b="1" dirty="0"/>
              <a:t>black carbon</a:t>
            </a:r>
            <a:r>
              <a:rPr lang="en-US" sz="2400" dirty="0" smtClean="0"/>
              <a:t>)</a:t>
            </a:r>
            <a:endParaRPr lang="en-US" sz="2400" dirty="0"/>
          </a:p>
        </p:txBody>
      </p:sp>
      <p:pic>
        <p:nvPicPr>
          <p:cNvPr id="21" name="Picture 2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73" y="1072637"/>
            <a:ext cx="6314585" cy="5787454"/>
          </a:xfrm>
          <a:prstGeom prst="rect">
            <a:avLst/>
          </a:prstGeom>
        </p:spPr>
      </p:pic>
      <p:cxnSp>
        <p:nvCxnSpPr>
          <p:cNvPr id="22" name="Straight Arrow Connector 21"/>
          <p:cNvCxnSpPr>
            <a:stCxn id="20" idx="1"/>
          </p:cNvCxnSpPr>
          <p:nvPr/>
        </p:nvCxnSpPr>
        <p:spPr>
          <a:xfrm flipH="1" flipV="1">
            <a:off x="5200650" y="3766804"/>
            <a:ext cx="1663790" cy="5134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8" idx="1"/>
          </p:cNvCxnSpPr>
          <p:nvPr/>
        </p:nvCxnSpPr>
        <p:spPr>
          <a:xfrm flipH="1" flipV="1">
            <a:off x="4606290" y="2493879"/>
            <a:ext cx="2258150" cy="97313"/>
          </a:xfrm>
          <a:prstGeom prst="straightConnector1">
            <a:avLst/>
          </a:prstGeom>
          <a:ln w="38100">
            <a:solidFill>
              <a:srgbClr val="C5C115"/>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cxnSpLocks noChangeAspect="1"/>
          </p:cNvCxnSpPr>
          <p:nvPr/>
        </p:nvCxnSpPr>
        <p:spPr>
          <a:xfrm flipV="1">
            <a:off x="3154720" y="2959593"/>
            <a:ext cx="1737360" cy="10087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016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2552" y="220873"/>
            <a:ext cx="10553158" cy="1200329"/>
          </a:xfrm>
          <a:prstGeom prst="rect">
            <a:avLst/>
          </a:prstGeom>
        </p:spPr>
        <p:txBody>
          <a:bodyPr wrap="square">
            <a:spAutoFit/>
          </a:bodyPr>
          <a:lstStyle/>
          <a:p>
            <a:pPr marL="127000" lvl="0">
              <a:spcAft>
                <a:spcPts val="1800"/>
              </a:spcAft>
            </a:pPr>
            <a:r>
              <a:rPr lang="en-US" sz="2400" b="1" dirty="0">
                <a:solidFill>
                  <a:prstClr val="black"/>
                </a:solidFill>
              </a:rPr>
              <a:t>Preliminary Finding: </a:t>
            </a:r>
            <a:r>
              <a:rPr lang="en-US" sz="2400" b="1" dirty="0" smtClean="0">
                <a:solidFill>
                  <a:prstClr val="black"/>
                </a:solidFill>
              </a:rPr>
              <a:t>While organic aerosol is the </a:t>
            </a:r>
            <a:r>
              <a:rPr lang="en-US" sz="2400" b="1" dirty="0">
                <a:solidFill>
                  <a:prstClr val="black"/>
                </a:solidFill>
              </a:rPr>
              <a:t>dominant </a:t>
            </a:r>
            <a:r>
              <a:rPr lang="en-US" sz="2400" b="1" dirty="0" smtClean="0">
                <a:solidFill>
                  <a:prstClr val="black"/>
                </a:solidFill>
              </a:rPr>
              <a:t>PM2.5 </a:t>
            </a:r>
            <a:r>
              <a:rPr lang="en-US" sz="2400" b="1" dirty="0">
                <a:solidFill>
                  <a:prstClr val="black"/>
                </a:solidFill>
              </a:rPr>
              <a:t>species. </a:t>
            </a:r>
            <a:r>
              <a:rPr lang="en-US" sz="2400" b="1" dirty="0" smtClean="0">
                <a:solidFill>
                  <a:prstClr val="black"/>
                </a:solidFill>
              </a:rPr>
              <a:t>Relatively </a:t>
            </a:r>
            <a:r>
              <a:rPr lang="en-US" sz="2400" b="1" dirty="0">
                <a:solidFill>
                  <a:prstClr val="black"/>
                </a:solidFill>
              </a:rPr>
              <a:t>larger </a:t>
            </a:r>
            <a:r>
              <a:rPr lang="en-US" sz="2400" b="1" dirty="0" smtClean="0">
                <a:solidFill>
                  <a:prstClr val="black"/>
                </a:solidFill>
              </a:rPr>
              <a:t>fractions </a:t>
            </a:r>
            <a:r>
              <a:rPr lang="en-US" sz="2400" b="1" dirty="0">
                <a:solidFill>
                  <a:prstClr val="black"/>
                </a:solidFill>
              </a:rPr>
              <a:t>of </a:t>
            </a:r>
            <a:r>
              <a:rPr lang="en-US" sz="2400" b="1" dirty="0" smtClean="0">
                <a:solidFill>
                  <a:prstClr val="black"/>
                </a:solidFill>
              </a:rPr>
              <a:t>nitrate aerosol in </a:t>
            </a:r>
            <a:r>
              <a:rPr lang="en-US" sz="2400" b="1" dirty="0">
                <a:solidFill>
                  <a:prstClr val="black"/>
                </a:solidFill>
              </a:rPr>
              <a:t>SMA </a:t>
            </a:r>
            <a:r>
              <a:rPr lang="en-US" sz="2400" b="1" dirty="0" smtClean="0">
                <a:solidFill>
                  <a:prstClr val="black"/>
                </a:solidFill>
              </a:rPr>
              <a:t>as </a:t>
            </a:r>
            <a:r>
              <a:rPr lang="en-US" sz="2400" b="1" dirty="0">
                <a:solidFill>
                  <a:prstClr val="black"/>
                </a:solidFill>
              </a:rPr>
              <a:t>compared to the rest of </a:t>
            </a:r>
            <a:r>
              <a:rPr lang="en-US" sz="2400" b="1" dirty="0" smtClean="0">
                <a:solidFill>
                  <a:prstClr val="black"/>
                </a:solidFill>
              </a:rPr>
              <a:t>the Korean peninsula </a:t>
            </a:r>
            <a:r>
              <a:rPr lang="en-US" sz="2400" b="1" dirty="0">
                <a:solidFill>
                  <a:prstClr val="black"/>
                </a:solidFill>
              </a:rPr>
              <a:t>indicates local production. </a:t>
            </a:r>
          </a:p>
        </p:txBody>
      </p:sp>
      <p:sp>
        <p:nvSpPr>
          <p:cNvPr id="5" name="Rectangle 4"/>
          <p:cNvSpPr/>
          <p:nvPr/>
        </p:nvSpPr>
        <p:spPr>
          <a:xfrm>
            <a:off x="3644536" y="2767501"/>
            <a:ext cx="4800600" cy="1554272"/>
          </a:xfrm>
          <a:prstGeom prst="rect">
            <a:avLst/>
          </a:prstGeom>
          <a:ln>
            <a:solidFill>
              <a:schemeClr val="tx1"/>
            </a:solidFill>
          </a:ln>
        </p:spPr>
        <p:txBody>
          <a:bodyPr wrap="square">
            <a:spAutoFit/>
          </a:bodyPr>
          <a:lstStyle/>
          <a:p>
            <a:pPr marL="127000" algn="ctr">
              <a:spcAft>
                <a:spcPts val="1800"/>
              </a:spcAft>
            </a:pPr>
            <a:r>
              <a:rPr lang="en-US" sz="2000" b="1" dirty="0" smtClean="0">
                <a:solidFill>
                  <a:prstClr val="black"/>
                </a:solidFill>
              </a:rPr>
              <a:t>Figure comparing SMA aerosol composition with that of the greater peninsula observations</a:t>
            </a:r>
          </a:p>
          <a:p>
            <a:pPr marL="127000" algn="ctr">
              <a:spcAft>
                <a:spcPts val="1800"/>
              </a:spcAft>
            </a:pPr>
            <a:r>
              <a:rPr lang="en-US" sz="2000" b="1" dirty="0" smtClean="0">
                <a:solidFill>
                  <a:prstClr val="black"/>
                </a:solidFill>
              </a:rPr>
              <a:t>Taehyoung Lee</a:t>
            </a:r>
            <a:endParaRPr lang="en-US" sz="2000" b="1" dirty="0">
              <a:solidFill>
                <a:prstClr val="black"/>
              </a:solidFill>
            </a:endParaRPr>
          </a:p>
        </p:txBody>
      </p:sp>
    </p:spTree>
    <p:extLst>
      <p:ext uri="{BB962C8B-B14F-4D97-AF65-F5344CB8AC3E}">
        <p14:creationId xmlns:p14="http://schemas.microsoft.com/office/powerpoint/2010/main" val="21715325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2552" y="220873"/>
            <a:ext cx="10553158" cy="1200329"/>
          </a:xfrm>
          <a:prstGeom prst="rect">
            <a:avLst/>
          </a:prstGeom>
        </p:spPr>
        <p:txBody>
          <a:bodyPr wrap="square">
            <a:spAutoFit/>
          </a:bodyPr>
          <a:lstStyle/>
          <a:p>
            <a:pPr marL="127000" lvl="0">
              <a:spcAft>
                <a:spcPts val="1800"/>
              </a:spcAft>
            </a:pPr>
            <a:r>
              <a:rPr lang="en-US" sz="2400" b="1" dirty="0">
                <a:solidFill>
                  <a:prstClr val="black"/>
                </a:solidFill>
              </a:rPr>
              <a:t>Preliminary Finding: </a:t>
            </a:r>
            <a:r>
              <a:rPr lang="en-US" sz="2400" b="1" dirty="0" smtClean="0">
                <a:solidFill>
                  <a:prstClr val="black"/>
                </a:solidFill>
              </a:rPr>
              <a:t>The large-scale </a:t>
            </a:r>
            <a:r>
              <a:rPr lang="en-US" sz="2400" b="1" dirty="0">
                <a:solidFill>
                  <a:prstClr val="black"/>
                </a:solidFill>
              </a:rPr>
              <a:t>presence of </a:t>
            </a:r>
            <a:r>
              <a:rPr lang="en-US" sz="2400" b="1" dirty="0" smtClean="0">
                <a:solidFill>
                  <a:prstClr val="black"/>
                </a:solidFill>
              </a:rPr>
              <a:t>an aerosol layer in the lower free troposphere with larger fractions of organic aerosol and sulfate suggest a stronger transport contribution to these components relative to nitrate.</a:t>
            </a:r>
            <a:endParaRPr lang="en-US" sz="2400" b="1" dirty="0">
              <a:solidFill>
                <a:prstClr val="black"/>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1857" y="1897380"/>
            <a:ext cx="6343587" cy="4697684"/>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65444" y="4139255"/>
            <a:ext cx="2489446" cy="2187353"/>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65444" y="2035346"/>
            <a:ext cx="2394478" cy="2103909"/>
          </a:xfrm>
          <a:prstGeom prst="rect">
            <a:avLst/>
          </a:prstGeom>
        </p:spPr>
      </p:pic>
      <p:cxnSp>
        <p:nvCxnSpPr>
          <p:cNvPr id="9" name="Straight Arrow Connector 8"/>
          <p:cNvCxnSpPr/>
          <p:nvPr/>
        </p:nvCxnSpPr>
        <p:spPr>
          <a:xfrm flipH="1">
            <a:off x="4171950" y="4998100"/>
            <a:ext cx="2971800" cy="6140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697480" y="3280410"/>
            <a:ext cx="4446270" cy="15669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059922" y="2242512"/>
            <a:ext cx="2799499" cy="1754326"/>
          </a:xfrm>
          <a:prstGeom prst="rect">
            <a:avLst/>
          </a:prstGeom>
          <a:noFill/>
        </p:spPr>
        <p:txBody>
          <a:bodyPr wrap="square" rtlCol="0">
            <a:spAutoFit/>
          </a:bodyPr>
          <a:lstStyle/>
          <a:p>
            <a:r>
              <a:rPr lang="en-US" dirty="0" smtClean="0"/>
              <a:t>Elevated aerosol layer above boundary layer shows different chemical composition than boundary layer.  Average mass concentration = 5 </a:t>
            </a:r>
            <a:r>
              <a:rPr lang="el-GR" dirty="0" smtClean="0"/>
              <a:t>μ</a:t>
            </a:r>
            <a:r>
              <a:rPr lang="en-US" dirty="0" smtClean="0"/>
              <a:t>g/sm</a:t>
            </a:r>
            <a:r>
              <a:rPr lang="en-US" baseline="30000" dirty="0" smtClean="0"/>
              <a:t>3</a:t>
            </a:r>
            <a:r>
              <a:rPr lang="en-US" dirty="0" smtClean="0"/>
              <a:t>.</a:t>
            </a:r>
            <a:endParaRPr lang="en-US" dirty="0"/>
          </a:p>
        </p:txBody>
      </p:sp>
      <p:sp>
        <p:nvSpPr>
          <p:cNvPr id="12" name="TextBox 11"/>
          <p:cNvSpPr txBox="1"/>
          <p:nvPr/>
        </p:nvSpPr>
        <p:spPr>
          <a:xfrm>
            <a:off x="9143908" y="4709821"/>
            <a:ext cx="2799499" cy="1477328"/>
          </a:xfrm>
          <a:prstGeom prst="rect">
            <a:avLst/>
          </a:prstGeom>
          <a:noFill/>
        </p:spPr>
        <p:txBody>
          <a:bodyPr wrap="square" rtlCol="0">
            <a:spAutoFit/>
          </a:bodyPr>
          <a:lstStyle/>
          <a:p>
            <a:r>
              <a:rPr lang="en-US" dirty="0" smtClean="0"/>
              <a:t>Average boundary layer PM observed over </a:t>
            </a:r>
            <a:r>
              <a:rPr lang="en-US" dirty="0" err="1" smtClean="0"/>
              <a:t>Taewha</a:t>
            </a:r>
            <a:r>
              <a:rPr lang="en-US" dirty="0" smtClean="0"/>
              <a:t> during campaign. Average mass concentration = 27 </a:t>
            </a:r>
            <a:r>
              <a:rPr lang="el-GR" dirty="0" smtClean="0"/>
              <a:t>μ</a:t>
            </a:r>
            <a:r>
              <a:rPr lang="en-US" dirty="0" smtClean="0"/>
              <a:t>g/sm</a:t>
            </a:r>
            <a:r>
              <a:rPr lang="en-US" baseline="30000" dirty="0" smtClean="0"/>
              <a:t>3</a:t>
            </a:r>
            <a:r>
              <a:rPr lang="en-US" dirty="0" smtClean="0"/>
              <a:t>.</a:t>
            </a:r>
            <a:endParaRPr lang="en-US" dirty="0"/>
          </a:p>
        </p:txBody>
      </p:sp>
      <p:sp>
        <p:nvSpPr>
          <p:cNvPr id="13" name="TextBox 12"/>
          <p:cNvSpPr txBox="1"/>
          <p:nvPr/>
        </p:nvSpPr>
        <p:spPr>
          <a:xfrm>
            <a:off x="7836408" y="6391656"/>
            <a:ext cx="4355592" cy="369332"/>
          </a:xfrm>
          <a:prstGeom prst="rect">
            <a:avLst/>
          </a:prstGeom>
          <a:noFill/>
        </p:spPr>
        <p:txBody>
          <a:bodyPr wrap="square" rtlCol="0">
            <a:spAutoFit/>
          </a:bodyPr>
          <a:lstStyle/>
          <a:p>
            <a:r>
              <a:rPr lang="en-US" dirty="0" smtClean="0"/>
              <a:t>Measurements from the NASA DC-8.</a:t>
            </a:r>
            <a:endParaRPr lang="en-US" dirty="0"/>
          </a:p>
        </p:txBody>
      </p:sp>
    </p:spTree>
    <p:extLst>
      <p:ext uri="{BB962C8B-B14F-4D97-AF65-F5344CB8AC3E}">
        <p14:creationId xmlns:p14="http://schemas.microsoft.com/office/powerpoint/2010/main" val="4156963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8266" y="152293"/>
            <a:ext cx="10444573" cy="830997"/>
          </a:xfrm>
          <a:prstGeom prst="rect">
            <a:avLst/>
          </a:prstGeom>
        </p:spPr>
        <p:txBody>
          <a:bodyPr wrap="square">
            <a:spAutoFit/>
          </a:bodyPr>
          <a:lstStyle/>
          <a:p>
            <a:pPr marL="127000" lvl="0">
              <a:spcAft>
                <a:spcPts val="1800"/>
              </a:spcAft>
            </a:pPr>
            <a:r>
              <a:rPr lang="en-US" sz="2400" b="1" dirty="0">
                <a:solidFill>
                  <a:prstClr val="black"/>
                </a:solidFill>
              </a:rPr>
              <a:t>Preliminary Finding: Gradients of increased aerosol downwind of urban centers such as </a:t>
            </a:r>
            <a:r>
              <a:rPr lang="en-US" sz="2400" b="1" dirty="0" smtClean="0">
                <a:solidFill>
                  <a:prstClr val="black"/>
                </a:solidFill>
              </a:rPr>
              <a:t>Seoul </a:t>
            </a:r>
            <a:r>
              <a:rPr lang="en-US" sz="2400" b="1" dirty="0">
                <a:solidFill>
                  <a:prstClr val="black"/>
                </a:solidFill>
              </a:rPr>
              <a:t>and Busan </a:t>
            </a:r>
            <a:r>
              <a:rPr lang="en-US" sz="2400" b="1" dirty="0" smtClean="0">
                <a:solidFill>
                  <a:prstClr val="black"/>
                </a:solidFill>
              </a:rPr>
              <a:t>are consistent with </a:t>
            </a:r>
            <a:r>
              <a:rPr lang="en-US" sz="2400" b="1" dirty="0">
                <a:solidFill>
                  <a:prstClr val="black"/>
                </a:solidFill>
              </a:rPr>
              <a:t>local </a:t>
            </a:r>
            <a:r>
              <a:rPr lang="en-US" sz="2400" b="1" dirty="0" smtClean="0">
                <a:solidFill>
                  <a:prstClr val="black"/>
                </a:solidFill>
              </a:rPr>
              <a:t>aerosol production.</a:t>
            </a:r>
            <a:endParaRPr lang="en-US" sz="2400" b="1" dirty="0">
              <a:solidFill>
                <a:prstClr val="black"/>
              </a:solidFill>
            </a:endParaRPr>
          </a:p>
        </p:txBody>
      </p:sp>
      <p:sp>
        <p:nvSpPr>
          <p:cNvPr id="6" name="TextBox 5"/>
          <p:cNvSpPr txBox="1"/>
          <p:nvPr/>
        </p:nvSpPr>
        <p:spPr>
          <a:xfrm>
            <a:off x="7836408" y="6488668"/>
            <a:ext cx="4355592" cy="369332"/>
          </a:xfrm>
          <a:prstGeom prst="rect">
            <a:avLst/>
          </a:prstGeom>
          <a:noFill/>
        </p:spPr>
        <p:txBody>
          <a:bodyPr wrap="square" rtlCol="0">
            <a:spAutoFit/>
          </a:bodyPr>
          <a:lstStyle/>
          <a:p>
            <a:r>
              <a:rPr lang="en-US" dirty="0" smtClean="0"/>
              <a:t>Measurements from the NASA DC-8.</a:t>
            </a:r>
            <a:endParaRPr lang="en-US" dirty="0"/>
          </a:p>
        </p:txBody>
      </p:sp>
      <p:sp>
        <p:nvSpPr>
          <p:cNvPr id="7" name="TextBox 6"/>
          <p:cNvSpPr txBox="1"/>
          <p:nvPr/>
        </p:nvSpPr>
        <p:spPr>
          <a:xfrm>
            <a:off x="7607808" y="1880491"/>
            <a:ext cx="4355592"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The </a:t>
            </a:r>
            <a:r>
              <a:rPr lang="en-US" sz="2400" b="1" dirty="0" smtClean="0">
                <a:solidFill>
                  <a:srgbClr val="008000"/>
                </a:solidFill>
              </a:rPr>
              <a:t>organic</a:t>
            </a:r>
            <a:r>
              <a:rPr lang="en-US" sz="2400" dirty="0" smtClean="0"/>
              <a:t>, </a:t>
            </a:r>
            <a:r>
              <a:rPr lang="en-US" sz="2400" b="1" dirty="0" smtClean="0">
                <a:solidFill>
                  <a:srgbClr val="0000CC"/>
                </a:solidFill>
              </a:rPr>
              <a:t>nitrate</a:t>
            </a:r>
            <a:r>
              <a:rPr lang="en-US" sz="2400" dirty="0" smtClean="0"/>
              <a:t>, and </a:t>
            </a:r>
            <a:r>
              <a:rPr lang="en-US" sz="2400" b="1" dirty="0" smtClean="0">
                <a:solidFill>
                  <a:srgbClr val="FF0000"/>
                </a:solidFill>
              </a:rPr>
              <a:t>sulfate</a:t>
            </a:r>
            <a:r>
              <a:rPr lang="en-US" sz="2400" dirty="0" smtClean="0"/>
              <a:t> mass, when normalized for dilution and average morning values in Seoul, increase as the NASA DC-8 sampled downwind of Seoul.</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The increase in mass is consistent with local aerosol production of all three species.</a:t>
            </a:r>
          </a:p>
        </p:txBody>
      </p:sp>
      <p:grpSp>
        <p:nvGrpSpPr>
          <p:cNvPr id="2" name="Group 1"/>
          <p:cNvGrpSpPr>
            <a:grpSpLocks noChangeAspect="1"/>
          </p:cNvGrpSpPr>
          <p:nvPr/>
        </p:nvGrpSpPr>
        <p:grpSpPr>
          <a:xfrm>
            <a:off x="991775" y="1470329"/>
            <a:ext cx="6574885" cy="5362609"/>
            <a:chOff x="991775" y="1917098"/>
            <a:chExt cx="6070441" cy="491584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1776" y="1917098"/>
              <a:ext cx="6070440" cy="1648203"/>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1775" y="3332587"/>
              <a:ext cx="6070441" cy="3500351"/>
            </a:xfrm>
            <a:prstGeom prst="rect">
              <a:avLst/>
            </a:prstGeom>
          </p:spPr>
        </p:pic>
      </p:grpSp>
      <p:sp>
        <p:nvSpPr>
          <p:cNvPr id="11" name="TextBox 10"/>
          <p:cNvSpPr txBox="1"/>
          <p:nvPr/>
        </p:nvSpPr>
        <p:spPr>
          <a:xfrm>
            <a:off x="1994915" y="1269348"/>
            <a:ext cx="3091435" cy="369332"/>
          </a:xfrm>
          <a:prstGeom prst="rect">
            <a:avLst/>
          </a:prstGeom>
          <a:solidFill>
            <a:srgbClr val="FFCC66"/>
          </a:solidFill>
        </p:spPr>
        <p:txBody>
          <a:bodyPr wrap="square" rtlCol="0">
            <a:spAutoFit/>
          </a:bodyPr>
          <a:lstStyle/>
          <a:p>
            <a:pPr algn="ctr"/>
            <a:r>
              <a:rPr lang="en-US" dirty="0" smtClean="0"/>
              <a:t>Missed Approach Seoul</a:t>
            </a:r>
            <a:endParaRPr lang="en-US" dirty="0"/>
          </a:p>
        </p:txBody>
      </p:sp>
      <p:sp>
        <p:nvSpPr>
          <p:cNvPr id="12" name="TextBox 11"/>
          <p:cNvSpPr txBox="1"/>
          <p:nvPr/>
        </p:nvSpPr>
        <p:spPr>
          <a:xfrm>
            <a:off x="5086350" y="1269348"/>
            <a:ext cx="2054436" cy="369332"/>
          </a:xfrm>
          <a:prstGeom prst="rect">
            <a:avLst/>
          </a:prstGeom>
          <a:solidFill>
            <a:srgbClr val="6699FF"/>
          </a:solidFill>
        </p:spPr>
        <p:txBody>
          <a:bodyPr wrap="square" rtlCol="0">
            <a:spAutoFit/>
          </a:bodyPr>
          <a:lstStyle/>
          <a:p>
            <a:pPr algn="ctr"/>
            <a:r>
              <a:rPr lang="en-US" dirty="0" smtClean="0"/>
              <a:t>Downwind/</a:t>
            </a:r>
            <a:r>
              <a:rPr lang="en-US" dirty="0" err="1" smtClean="0"/>
              <a:t>Taewha</a:t>
            </a:r>
            <a:endParaRPr lang="en-US" dirty="0"/>
          </a:p>
        </p:txBody>
      </p:sp>
    </p:spTree>
    <p:extLst>
      <p:ext uri="{BB962C8B-B14F-4D97-AF65-F5344CB8AC3E}">
        <p14:creationId xmlns:p14="http://schemas.microsoft.com/office/powerpoint/2010/main" val="15405212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a:grpSpLocks noChangeAspect="1"/>
          </p:cNvGrpSpPr>
          <p:nvPr/>
        </p:nvGrpSpPr>
        <p:grpSpPr>
          <a:xfrm>
            <a:off x="991775" y="1470329"/>
            <a:ext cx="6574885" cy="5362609"/>
            <a:chOff x="991775" y="1917098"/>
            <a:chExt cx="6070441" cy="491584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1776" y="1917098"/>
              <a:ext cx="6070440" cy="1648203"/>
            </a:xfrm>
            <a:prstGeom prst="rect">
              <a:avLst/>
            </a:prstGeom>
          </p:spPr>
        </p:pic>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1775" y="3332587"/>
              <a:ext cx="6070441" cy="3500351"/>
            </a:xfrm>
            <a:prstGeom prst="rect">
              <a:avLst/>
            </a:prstGeom>
          </p:spPr>
        </p:pic>
      </p:grpSp>
      <p:sp>
        <p:nvSpPr>
          <p:cNvPr id="4" name="Rectangle 3"/>
          <p:cNvSpPr/>
          <p:nvPr/>
        </p:nvSpPr>
        <p:spPr>
          <a:xfrm>
            <a:off x="171450" y="232303"/>
            <a:ext cx="11940540" cy="830997"/>
          </a:xfrm>
          <a:prstGeom prst="rect">
            <a:avLst/>
          </a:prstGeom>
        </p:spPr>
        <p:txBody>
          <a:bodyPr wrap="square">
            <a:spAutoFit/>
          </a:bodyPr>
          <a:lstStyle/>
          <a:p>
            <a:pPr marL="127000" lvl="0">
              <a:spcAft>
                <a:spcPts val="1800"/>
              </a:spcAft>
            </a:pPr>
            <a:r>
              <a:rPr lang="en-US" sz="2400" b="1" dirty="0">
                <a:solidFill>
                  <a:prstClr val="black"/>
                </a:solidFill>
              </a:rPr>
              <a:t>Preliminary </a:t>
            </a:r>
            <a:r>
              <a:rPr lang="en-US" sz="2400" b="1" dirty="0" smtClean="0">
                <a:solidFill>
                  <a:prstClr val="black"/>
                </a:solidFill>
              </a:rPr>
              <a:t>Recommendation</a:t>
            </a:r>
            <a:r>
              <a:rPr lang="en-US" sz="2400" b="1" dirty="0">
                <a:solidFill>
                  <a:prstClr val="black"/>
                </a:solidFill>
              </a:rPr>
              <a:t>: Continued aerosol monitoring at ground-based sites in Seoul and </a:t>
            </a:r>
            <a:r>
              <a:rPr lang="en-US" sz="2400" b="1" dirty="0" err="1">
                <a:solidFill>
                  <a:prstClr val="black"/>
                </a:solidFill>
              </a:rPr>
              <a:t>Taehwa</a:t>
            </a:r>
            <a:r>
              <a:rPr lang="en-US" sz="2400" b="1" dirty="0">
                <a:solidFill>
                  <a:prstClr val="black"/>
                </a:solidFill>
              </a:rPr>
              <a:t> could help to put boundaries on </a:t>
            </a:r>
            <a:r>
              <a:rPr lang="en-US" sz="2400" b="1" dirty="0" smtClean="0">
                <a:solidFill>
                  <a:prstClr val="black"/>
                </a:solidFill>
              </a:rPr>
              <a:t>secondary aerosol </a:t>
            </a:r>
            <a:r>
              <a:rPr lang="en-US" sz="2400" b="1" dirty="0">
                <a:solidFill>
                  <a:prstClr val="black"/>
                </a:solidFill>
              </a:rPr>
              <a:t>production in the SMA</a:t>
            </a:r>
          </a:p>
        </p:txBody>
      </p:sp>
      <p:sp>
        <p:nvSpPr>
          <p:cNvPr id="11" name="TextBox 10"/>
          <p:cNvSpPr txBox="1"/>
          <p:nvPr/>
        </p:nvSpPr>
        <p:spPr>
          <a:xfrm>
            <a:off x="1994915" y="1269348"/>
            <a:ext cx="3091435" cy="369332"/>
          </a:xfrm>
          <a:prstGeom prst="rect">
            <a:avLst/>
          </a:prstGeom>
          <a:solidFill>
            <a:srgbClr val="FFCC66"/>
          </a:solidFill>
        </p:spPr>
        <p:txBody>
          <a:bodyPr wrap="square" rtlCol="0">
            <a:spAutoFit/>
          </a:bodyPr>
          <a:lstStyle/>
          <a:p>
            <a:pPr algn="ctr"/>
            <a:r>
              <a:rPr lang="en-US" dirty="0" smtClean="0"/>
              <a:t>Missed Approach Seoul</a:t>
            </a:r>
            <a:endParaRPr lang="en-US" dirty="0"/>
          </a:p>
        </p:txBody>
      </p:sp>
      <p:sp>
        <p:nvSpPr>
          <p:cNvPr id="12" name="TextBox 11"/>
          <p:cNvSpPr txBox="1"/>
          <p:nvPr/>
        </p:nvSpPr>
        <p:spPr>
          <a:xfrm>
            <a:off x="5086350" y="1269348"/>
            <a:ext cx="2054436" cy="369332"/>
          </a:xfrm>
          <a:prstGeom prst="rect">
            <a:avLst/>
          </a:prstGeom>
          <a:solidFill>
            <a:srgbClr val="6699FF"/>
          </a:solidFill>
        </p:spPr>
        <p:txBody>
          <a:bodyPr wrap="square" rtlCol="0">
            <a:spAutoFit/>
          </a:bodyPr>
          <a:lstStyle/>
          <a:p>
            <a:pPr algn="ctr"/>
            <a:r>
              <a:rPr lang="en-US" dirty="0" smtClean="0"/>
              <a:t>Downwind/</a:t>
            </a:r>
            <a:r>
              <a:rPr lang="en-US" dirty="0" err="1" smtClean="0"/>
              <a:t>Taewha</a:t>
            </a:r>
            <a:endParaRPr lang="en-US" dirty="0"/>
          </a:p>
        </p:txBody>
      </p:sp>
      <p:sp>
        <p:nvSpPr>
          <p:cNvPr id="16" name="TextBox 15"/>
          <p:cNvSpPr txBox="1"/>
          <p:nvPr/>
        </p:nvSpPr>
        <p:spPr>
          <a:xfrm>
            <a:off x="7607808" y="1880491"/>
            <a:ext cx="4355592" cy="2677656"/>
          </a:xfrm>
          <a:prstGeom prst="rect">
            <a:avLst/>
          </a:prstGeom>
          <a:noFill/>
        </p:spPr>
        <p:txBody>
          <a:bodyPr wrap="square" rtlCol="0">
            <a:spAutoFit/>
          </a:bodyPr>
          <a:lstStyle/>
          <a:p>
            <a:r>
              <a:rPr lang="en-US" sz="2400" dirty="0" smtClean="0"/>
              <a:t>The higher aerosol amounts seen by the DC-8 over </a:t>
            </a:r>
            <a:r>
              <a:rPr lang="en-US" sz="2400" dirty="0" err="1" smtClean="0"/>
              <a:t>Taehwa</a:t>
            </a:r>
            <a:r>
              <a:rPr lang="en-US" sz="2400" dirty="0" smtClean="0"/>
              <a:t> highlight the importance of continuously monitoring PM2.5 at </a:t>
            </a:r>
            <a:r>
              <a:rPr lang="en-US" sz="2400" dirty="0" err="1" smtClean="0"/>
              <a:t>Taehwa</a:t>
            </a:r>
            <a:r>
              <a:rPr lang="en-US" sz="2400" dirty="0" smtClean="0"/>
              <a:t> for comparison with measurements across other SMA sites in the </a:t>
            </a:r>
            <a:r>
              <a:rPr lang="en-US" sz="2400" dirty="0" err="1" smtClean="0"/>
              <a:t>AirKorea</a:t>
            </a:r>
            <a:r>
              <a:rPr lang="en-US" sz="2400" dirty="0" smtClean="0"/>
              <a:t> network.</a:t>
            </a:r>
          </a:p>
        </p:txBody>
      </p:sp>
    </p:spTree>
    <p:extLst>
      <p:ext uri="{BB962C8B-B14F-4D97-AF65-F5344CB8AC3E}">
        <p14:creationId xmlns:p14="http://schemas.microsoft.com/office/powerpoint/2010/main" val="2628545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1510" y="152293"/>
            <a:ext cx="10881360" cy="830997"/>
          </a:xfrm>
          <a:prstGeom prst="rect">
            <a:avLst/>
          </a:prstGeom>
        </p:spPr>
        <p:txBody>
          <a:bodyPr wrap="square">
            <a:spAutoFit/>
          </a:bodyPr>
          <a:lstStyle/>
          <a:p>
            <a:pPr marL="127000" lvl="0">
              <a:spcAft>
                <a:spcPts val="1800"/>
              </a:spcAft>
            </a:pPr>
            <a:r>
              <a:rPr lang="en-US" sz="2400" b="1" dirty="0">
                <a:solidFill>
                  <a:prstClr val="black"/>
                </a:solidFill>
              </a:rPr>
              <a:t>Preliminary </a:t>
            </a:r>
            <a:r>
              <a:rPr lang="en-US" sz="2400" b="1" dirty="0" smtClean="0">
                <a:solidFill>
                  <a:prstClr val="black"/>
                </a:solidFill>
              </a:rPr>
              <a:t>Recommendation: </a:t>
            </a:r>
            <a:r>
              <a:rPr lang="en-US" sz="2400" b="1" dirty="0">
                <a:solidFill>
                  <a:prstClr val="black"/>
                </a:solidFill>
              </a:rPr>
              <a:t>The importance of daytime </a:t>
            </a:r>
            <a:r>
              <a:rPr lang="en-US" sz="2400" b="1" dirty="0" smtClean="0">
                <a:solidFill>
                  <a:prstClr val="black"/>
                </a:solidFill>
              </a:rPr>
              <a:t>secondary aerosol production </a:t>
            </a:r>
            <a:r>
              <a:rPr lang="en-US" sz="2400" b="1" dirty="0">
                <a:solidFill>
                  <a:prstClr val="black"/>
                </a:solidFill>
              </a:rPr>
              <a:t>calls for measurement integration times of an hour or less. </a:t>
            </a:r>
          </a:p>
        </p:txBody>
      </p:sp>
      <p:sp>
        <p:nvSpPr>
          <p:cNvPr id="5" name="Rectangle 4"/>
          <p:cNvSpPr/>
          <p:nvPr/>
        </p:nvSpPr>
        <p:spPr>
          <a:xfrm>
            <a:off x="3530236" y="2756071"/>
            <a:ext cx="4996544" cy="2939266"/>
          </a:xfrm>
          <a:prstGeom prst="rect">
            <a:avLst/>
          </a:prstGeom>
          <a:ln>
            <a:solidFill>
              <a:schemeClr val="tx1"/>
            </a:solidFill>
          </a:ln>
        </p:spPr>
        <p:txBody>
          <a:bodyPr wrap="square">
            <a:spAutoFit/>
          </a:bodyPr>
          <a:lstStyle/>
          <a:p>
            <a:pPr marL="127000" algn="ctr">
              <a:spcAft>
                <a:spcPts val="1800"/>
              </a:spcAft>
            </a:pPr>
            <a:r>
              <a:rPr lang="en-US" sz="2000" b="1" dirty="0" smtClean="0">
                <a:solidFill>
                  <a:prstClr val="black"/>
                </a:solidFill>
              </a:rPr>
              <a:t>Figure showing increase in aerosol abundance and aerosol nitrate fraction for consecutive DC-8 profiles over Seoul</a:t>
            </a:r>
          </a:p>
          <a:p>
            <a:pPr marL="127000" algn="ctr">
              <a:spcAft>
                <a:spcPts val="1800"/>
              </a:spcAft>
            </a:pPr>
            <a:r>
              <a:rPr lang="en-US" sz="2000" b="1" dirty="0" smtClean="0">
                <a:solidFill>
                  <a:prstClr val="black"/>
                </a:solidFill>
              </a:rPr>
              <a:t>Taehyoung Lee</a:t>
            </a:r>
          </a:p>
          <a:p>
            <a:pPr marL="127000" algn="ctr">
              <a:spcAft>
                <a:spcPts val="1800"/>
              </a:spcAft>
            </a:pPr>
            <a:endParaRPr lang="en-US" sz="2000" b="1" dirty="0">
              <a:solidFill>
                <a:prstClr val="black"/>
              </a:solidFill>
            </a:endParaRPr>
          </a:p>
          <a:p>
            <a:pPr marL="127000" algn="ctr">
              <a:spcAft>
                <a:spcPts val="1800"/>
              </a:spcAft>
            </a:pPr>
            <a:r>
              <a:rPr lang="en-US" sz="2000" b="1" dirty="0" smtClean="0">
                <a:solidFill>
                  <a:prstClr val="black"/>
                </a:solidFill>
              </a:rPr>
              <a:t>Would a ground-based time series from Olympic Park be better?</a:t>
            </a:r>
            <a:endParaRPr lang="en-US" sz="2000" b="1" dirty="0">
              <a:solidFill>
                <a:prstClr val="black"/>
              </a:solidFill>
            </a:endParaRPr>
          </a:p>
        </p:txBody>
      </p:sp>
    </p:spTree>
    <p:extLst>
      <p:ext uri="{BB962C8B-B14F-4D97-AF65-F5344CB8AC3E}">
        <p14:creationId xmlns:p14="http://schemas.microsoft.com/office/powerpoint/2010/main" val="2409060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 y="266593"/>
            <a:ext cx="11715749" cy="830997"/>
          </a:xfrm>
          <a:prstGeom prst="rect">
            <a:avLst/>
          </a:prstGeom>
        </p:spPr>
        <p:txBody>
          <a:bodyPr wrap="square">
            <a:spAutoFit/>
          </a:bodyPr>
          <a:lstStyle/>
          <a:p>
            <a:pPr marL="127000">
              <a:spcAft>
                <a:spcPts val="1800"/>
              </a:spcAft>
            </a:pPr>
            <a:r>
              <a:rPr lang="en-US" sz="2400" b="1" dirty="0" smtClean="0">
                <a:solidFill>
                  <a:prstClr val="black"/>
                </a:solidFill>
              </a:rPr>
              <a:t>Question 3: Is </a:t>
            </a:r>
            <a:r>
              <a:rPr lang="en-US" sz="2400" b="1" dirty="0">
                <a:solidFill>
                  <a:prstClr val="black"/>
                </a:solidFill>
              </a:rPr>
              <a:t>ozone formation in SMA NOx limited or VOC limited? Can we determine the biogenic or natural contributions to ozone production?</a:t>
            </a:r>
          </a:p>
        </p:txBody>
      </p:sp>
    </p:spTree>
    <p:extLst>
      <p:ext uri="{BB962C8B-B14F-4D97-AF65-F5344CB8AC3E}">
        <p14:creationId xmlns:p14="http://schemas.microsoft.com/office/powerpoint/2010/main" val="7951788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1012" y="197994"/>
            <a:ext cx="11703349" cy="830997"/>
          </a:xfrm>
          <a:prstGeom prst="rect">
            <a:avLst/>
          </a:prstGeom>
        </p:spPr>
        <p:txBody>
          <a:bodyPr wrap="square">
            <a:spAutoFit/>
          </a:bodyPr>
          <a:lstStyle/>
          <a:p>
            <a:pPr marL="127000" lvl="0">
              <a:spcAft>
                <a:spcPts val="1800"/>
              </a:spcAft>
            </a:pPr>
            <a:r>
              <a:rPr lang="en-US" sz="2400" b="1" dirty="0">
                <a:solidFill>
                  <a:prstClr val="black"/>
                </a:solidFill>
              </a:rPr>
              <a:t>Preliminary Finding: </a:t>
            </a:r>
            <a:r>
              <a:rPr lang="en-US" sz="2400" b="1" dirty="0" smtClean="0">
                <a:solidFill>
                  <a:prstClr val="black"/>
                </a:solidFill>
              </a:rPr>
              <a:t>Ozone </a:t>
            </a:r>
            <a:r>
              <a:rPr lang="en-US" sz="2400" b="1" dirty="0">
                <a:solidFill>
                  <a:prstClr val="black"/>
                </a:solidFill>
              </a:rPr>
              <a:t>production estimates for Seoul are most sensitive to changes in aromatic </a:t>
            </a:r>
            <a:r>
              <a:rPr lang="en-US" sz="2400" b="1" dirty="0" smtClean="0">
                <a:solidFill>
                  <a:prstClr val="black"/>
                </a:solidFill>
              </a:rPr>
              <a:t>concentration</a:t>
            </a:r>
            <a:endParaRPr lang="en-US" sz="2400" b="1" dirty="0">
              <a:solidFill>
                <a:prstClr val="black"/>
              </a:solidFill>
            </a:endParaRPr>
          </a:p>
        </p:txBody>
      </p:sp>
      <p:sp>
        <p:nvSpPr>
          <p:cNvPr id="6" name="TextBox 5"/>
          <p:cNvSpPr txBox="1"/>
          <p:nvPr/>
        </p:nvSpPr>
        <p:spPr>
          <a:xfrm>
            <a:off x="525781" y="6034824"/>
            <a:ext cx="11498580" cy="769441"/>
          </a:xfrm>
          <a:prstGeom prst="rect">
            <a:avLst/>
          </a:prstGeom>
          <a:noFill/>
        </p:spPr>
        <p:txBody>
          <a:bodyPr wrap="square" rtlCol="0">
            <a:spAutoFit/>
          </a:bodyPr>
          <a:lstStyle/>
          <a:p>
            <a:r>
              <a:rPr lang="en-US" sz="2200" b="1" dirty="0" smtClean="0"/>
              <a:t>Confidence in model-derived estimates of ozone production requires further evaluation in comparison to observed ozone changes  </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8142" y="1436184"/>
            <a:ext cx="5041865" cy="4034774"/>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60006" y="1460424"/>
            <a:ext cx="6931993" cy="3988772"/>
          </a:xfrm>
          <a:prstGeom prst="rect">
            <a:avLst/>
          </a:prstGeom>
        </p:spPr>
      </p:pic>
    </p:spTree>
    <p:extLst>
      <p:ext uri="{BB962C8B-B14F-4D97-AF65-F5344CB8AC3E}">
        <p14:creationId xmlns:p14="http://schemas.microsoft.com/office/powerpoint/2010/main" val="42269526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31159" y="152274"/>
            <a:ext cx="10033093" cy="1200329"/>
          </a:xfrm>
          <a:prstGeom prst="rect">
            <a:avLst/>
          </a:prstGeom>
        </p:spPr>
        <p:txBody>
          <a:bodyPr wrap="square">
            <a:spAutoFit/>
          </a:bodyPr>
          <a:lstStyle/>
          <a:p>
            <a:pPr marL="127000" lvl="0">
              <a:spcAft>
                <a:spcPts val="1800"/>
              </a:spcAft>
            </a:pPr>
            <a:r>
              <a:rPr lang="en-US" sz="2400" b="1" dirty="0">
                <a:solidFill>
                  <a:prstClr val="black"/>
                </a:solidFill>
              </a:rPr>
              <a:t>Preliminary Finding: </a:t>
            </a:r>
            <a:r>
              <a:rPr lang="en-US" sz="2400" b="1" dirty="0" smtClean="0">
                <a:solidFill>
                  <a:prstClr val="black"/>
                </a:solidFill>
              </a:rPr>
              <a:t>While ozone production in Seoul is estimated to be VOC-limited, reduction </a:t>
            </a:r>
            <a:r>
              <a:rPr lang="en-US" sz="2400" b="1" dirty="0">
                <a:solidFill>
                  <a:prstClr val="black"/>
                </a:solidFill>
              </a:rPr>
              <a:t>in </a:t>
            </a:r>
            <a:r>
              <a:rPr lang="en-US" sz="2400" b="1" dirty="0" smtClean="0">
                <a:solidFill>
                  <a:prstClr val="black"/>
                </a:solidFill>
              </a:rPr>
              <a:t>ozone across SMA and downwind regions will be best achieved </a:t>
            </a:r>
            <a:r>
              <a:rPr lang="en-US" sz="2400" b="1" dirty="0">
                <a:solidFill>
                  <a:prstClr val="black"/>
                </a:solidFill>
              </a:rPr>
              <a:t>by </a:t>
            </a:r>
            <a:r>
              <a:rPr lang="en-US" sz="2400" b="1" dirty="0" smtClean="0">
                <a:solidFill>
                  <a:prstClr val="black"/>
                </a:solidFill>
              </a:rPr>
              <a:t>reductions in </a:t>
            </a:r>
            <a:r>
              <a:rPr lang="en-US" sz="2400" b="1" dirty="0">
                <a:solidFill>
                  <a:prstClr val="black"/>
                </a:solidFill>
              </a:rPr>
              <a:t>both VOCs and </a:t>
            </a:r>
            <a:r>
              <a:rPr lang="en-US" sz="2400" b="1" dirty="0" smtClean="0">
                <a:solidFill>
                  <a:prstClr val="black"/>
                </a:solidFill>
              </a:rPr>
              <a:t>NOx </a:t>
            </a:r>
            <a:endParaRPr lang="en-US" sz="2400" b="1" dirty="0">
              <a:solidFill>
                <a:prstClr val="black"/>
              </a:solidFill>
            </a:endParaRPr>
          </a:p>
        </p:txBody>
      </p:sp>
      <p:sp>
        <p:nvSpPr>
          <p:cNvPr id="6" name="TextBox 5"/>
          <p:cNvSpPr txBox="1"/>
          <p:nvPr/>
        </p:nvSpPr>
        <p:spPr>
          <a:xfrm>
            <a:off x="525781" y="6034824"/>
            <a:ext cx="11498580" cy="769441"/>
          </a:xfrm>
          <a:prstGeom prst="rect">
            <a:avLst/>
          </a:prstGeom>
          <a:noFill/>
        </p:spPr>
        <p:txBody>
          <a:bodyPr wrap="square" rtlCol="0">
            <a:spAutoFit/>
          </a:bodyPr>
          <a:lstStyle/>
          <a:p>
            <a:r>
              <a:rPr lang="en-US" sz="2200" b="1" dirty="0" smtClean="0"/>
              <a:t>Confidence in model-derived estimates of ozone production requires further evaluation in comparison to observed ozone changes  </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1159" y="1443935"/>
            <a:ext cx="9563278" cy="4499557"/>
          </a:xfrm>
          <a:prstGeom prst="rect">
            <a:avLst/>
          </a:prstGeom>
        </p:spPr>
      </p:pic>
    </p:spTree>
    <p:extLst>
      <p:ext uri="{BB962C8B-B14F-4D97-AF65-F5344CB8AC3E}">
        <p14:creationId xmlns:p14="http://schemas.microsoft.com/office/powerpoint/2010/main" val="31705955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1521" y="175134"/>
            <a:ext cx="10432732" cy="830997"/>
          </a:xfrm>
          <a:prstGeom prst="rect">
            <a:avLst/>
          </a:prstGeom>
        </p:spPr>
        <p:txBody>
          <a:bodyPr wrap="square">
            <a:spAutoFit/>
          </a:bodyPr>
          <a:lstStyle/>
          <a:p>
            <a:pPr marL="127000" lvl="0">
              <a:spcAft>
                <a:spcPts val="1800"/>
              </a:spcAft>
            </a:pPr>
            <a:r>
              <a:rPr lang="en-US" sz="2400" b="1" dirty="0">
                <a:solidFill>
                  <a:prstClr val="black"/>
                </a:solidFill>
              </a:rPr>
              <a:t>Preliminary Finding: </a:t>
            </a:r>
            <a:r>
              <a:rPr lang="en-US" sz="2400" b="1" dirty="0" smtClean="0">
                <a:solidFill>
                  <a:prstClr val="black"/>
                </a:solidFill>
              </a:rPr>
              <a:t>Both ozone and secondary aerosol formation </a:t>
            </a:r>
            <a:r>
              <a:rPr lang="en-US" sz="2400" b="1" dirty="0">
                <a:solidFill>
                  <a:prstClr val="black"/>
                </a:solidFill>
              </a:rPr>
              <a:t>appear to be driven </a:t>
            </a:r>
            <a:r>
              <a:rPr lang="en-US" sz="2400" b="1" dirty="0" smtClean="0">
                <a:solidFill>
                  <a:prstClr val="black"/>
                </a:solidFill>
              </a:rPr>
              <a:t>by common emission sources</a:t>
            </a:r>
            <a:endParaRPr lang="en-US" sz="2400" b="1" dirty="0">
              <a:solidFill>
                <a:prstClr val="black"/>
              </a:solidFill>
            </a:endParaRPr>
          </a:p>
        </p:txBody>
      </p:sp>
      <p:sp>
        <p:nvSpPr>
          <p:cNvPr id="5" name="Rectangle 4"/>
          <p:cNvSpPr/>
          <p:nvPr/>
        </p:nvSpPr>
        <p:spPr>
          <a:xfrm>
            <a:off x="3729444" y="2756071"/>
            <a:ext cx="4836524" cy="1862048"/>
          </a:xfrm>
          <a:prstGeom prst="rect">
            <a:avLst/>
          </a:prstGeom>
          <a:ln>
            <a:solidFill>
              <a:schemeClr val="tx1"/>
            </a:solidFill>
          </a:ln>
        </p:spPr>
        <p:txBody>
          <a:bodyPr wrap="square">
            <a:spAutoFit/>
          </a:bodyPr>
          <a:lstStyle/>
          <a:p>
            <a:pPr marL="127000" algn="ctr">
              <a:spcAft>
                <a:spcPts val="1800"/>
              </a:spcAft>
            </a:pPr>
            <a:r>
              <a:rPr lang="en-US" sz="2000" b="1" dirty="0" smtClean="0">
                <a:solidFill>
                  <a:prstClr val="black"/>
                </a:solidFill>
              </a:rPr>
              <a:t>Need </a:t>
            </a:r>
            <a:r>
              <a:rPr lang="en-US" sz="2000" b="1" dirty="0">
                <a:solidFill>
                  <a:prstClr val="black"/>
                </a:solidFill>
              </a:rPr>
              <a:t>graphic </a:t>
            </a:r>
            <a:r>
              <a:rPr lang="en-US" sz="2000" b="1" dirty="0" smtClean="0">
                <a:solidFill>
                  <a:prstClr val="black"/>
                </a:solidFill>
              </a:rPr>
              <a:t>comparing Olympic Park and </a:t>
            </a:r>
            <a:r>
              <a:rPr lang="en-US" sz="2000" b="1" dirty="0" err="1" smtClean="0">
                <a:solidFill>
                  <a:prstClr val="black"/>
                </a:solidFill>
              </a:rPr>
              <a:t>Taehwa</a:t>
            </a:r>
            <a:r>
              <a:rPr lang="en-US" sz="2000" b="1" dirty="0" smtClean="0">
                <a:solidFill>
                  <a:prstClr val="black"/>
                </a:solidFill>
              </a:rPr>
              <a:t> for ozone, NOx, HCHO, aerosol abundance and composition </a:t>
            </a:r>
            <a:r>
              <a:rPr lang="en-US" sz="2000" b="1" dirty="0">
                <a:solidFill>
                  <a:prstClr val="black"/>
                </a:solidFill>
              </a:rPr>
              <a:t>– diurnal profiles? </a:t>
            </a:r>
            <a:endParaRPr lang="en-US" sz="2000" b="1" dirty="0" smtClean="0">
              <a:solidFill>
                <a:prstClr val="black"/>
              </a:solidFill>
            </a:endParaRPr>
          </a:p>
          <a:p>
            <a:pPr marL="127000" algn="ctr">
              <a:spcAft>
                <a:spcPts val="1800"/>
              </a:spcAft>
            </a:pPr>
            <a:r>
              <a:rPr lang="en-US" sz="2000" b="1" dirty="0" smtClean="0">
                <a:solidFill>
                  <a:prstClr val="black"/>
                </a:solidFill>
              </a:rPr>
              <a:t>Ben Nault </a:t>
            </a:r>
            <a:r>
              <a:rPr lang="en-US" sz="2000" b="1" dirty="0">
                <a:solidFill>
                  <a:prstClr val="black"/>
                </a:solidFill>
              </a:rPr>
              <a:t>and </a:t>
            </a:r>
            <a:r>
              <a:rPr lang="en-US" sz="2000" b="1" dirty="0" smtClean="0">
                <a:solidFill>
                  <a:prstClr val="black"/>
                </a:solidFill>
              </a:rPr>
              <a:t>John Sullivan</a:t>
            </a:r>
            <a:endParaRPr lang="en-US" sz="2000" b="1" dirty="0">
              <a:solidFill>
                <a:prstClr val="black"/>
              </a:solidFill>
            </a:endParaRPr>
          </a:p>
        </p:txBody>
      </p:sp>
    </p:spTree>
    <p:extLst>
      <p:ext uri="{BB962C8B-B14F-4D97-AF65-F5344CB8AC3E}">
        <p14:creationId xmlns:p14="http://schemas.microsoft.com/office/powerpoint/2010/main" val="662457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5442" y="68284"/>
            <a:ext cx="10122628" cy="830997"/>
          </a:xfrm>
          <a:prstGeom prst="rect">
            <a:avLst/>
          </a:prstGeom>
        </p:spPr>
        <p:txBody>
          <a:bodyPr wrap="square">
            <a:spAutoFit/>
          </a:bodyPr>
          <a:lstStyle/>
          <a:p>
            <a:pPr marL="127000">
              <a:spcAft>
                <a:spcPts val="1800"/>
              </a:spcAft>
            </a:pPr>
            <a:r>
              <a:rPr lang="en-US" sz="2400" b="1" dirty="0" smtClean="0">
                <a:solidFill>
                  <a:prstClr val="black"/>
                </a:solidFill>
              </a:rPr>
              <a:t>Preliminary Finding: Emissions of SO</a:t>
            </a:r>
            <a:r>
              <a:rPr lang="en-US" sz="2400" b="1" baseline="-25000" dirty="0" smtClean="0">
                <a:solidFill>
                  <a:prstClr val="black"/>
                </a:solidFill>
              </a:rPr>
              <a:t>2</a:t>
            </a:r>
            <a:r>
              <a:rPr lang="en-US" sz="2400" b="1" dirty="0" smtClean="0">
                <a:solidFill>
                  <a:prstClr val="black"/>
                </a:solidFill>
              </a:rPr>
              <a:t> and VOCs from </a:t>
            </a:r>
            <a:r>
              <a:rPr lang="en-US" sz="2400" b="1" dirty="0">
                <a:solidFill>
                  <a:prstClr val="black"/>
                </a:solidFill>
              </a:rPr>
              <a:t>point sources </a:t>
            </a:r>
            <a:r>
              <a:rPr lang="en-US" sz="2400" b="1" dirty="0" smtClean="0">
                <a:solidFill>
                  <a:prstClr val="black"/>
                </a:solidFill>
              </a:rPr>
              <a:t>are </a:t>
            </a:r>
            <a:r>
              <a:rPr lang="en-US" sz="2400" b="1" dirty="0">
                <a:solidFill>
                  <a:prstClr val="black"/>
                </a:solidFill>
              </a:rPr>
              <a:t>underestimated </a:t>
            </a:r>
            <a:r>
              <a:rPr lang="en-US" sz="2400" b="1" dirty="0" smtClean="0">
                <a:solidFill>
                  <a:prstClr val="black"/>
                </a:solidFill>
              </a:rPr>
              <a:t>by factors </a:t>
            </a:r>
            <a:r>
              <a:rPr lang="en-US" sz="2400" b="1" dirty="0">
                <a:solidFill>
                  <a:prstClr val="black"/>
                </a:solidFill>
              </a:rPr>
              <a:t>of </a:t>
            </a:r>
            <a:r>
              <a:rPr lang="en-US" sz="2400" b="1" dirty="0" smtClean="0">
                <a:solidFill>
                  <a:prstClr val="black"/>
                </a:solidFill>
              </a:rPr>
              <a:t>3 to 5.  </a:t>
            </a:r>
            <a:endParaRPr lang="en-US" sz="2400" b="1" dirty="0">
              <a:solidFill>
                <a:prstClr val="black"/>
              </a:solidFill>
            </a:endParaRPr>
          </a:p>
        </p:txBody>
      </p:sp>
      <p:sp>
        <p:nvSpPr>
          <p:cNvPr id="9" name="TextBox 8"/>
          <p:cNvSpPr txBox="1"/>
          <p:nvPr/>
        </p:nvSpPr>
        <p:spPr>
          <a:xfrm>
            <a:off x="2100645" y="6274854"/>
            <a:ext cx="8359724" cy="430887"/>
          </a:xfrm>
          <a:prstGeom prst="rect">
            <a:avLst/>
          </a:prstGeom>
          <a:noFill/>
        </p:spPr>
        <p:txBody>
          <a:bodyPr wrap="none" rtlCol="0">
            <a:spAutoFit/>
          </a:bodyPr>
          <a:lstStyle/>
          <a:p>
            <a:r>
              <a:rPr lang="en-US" sz="2200" b="1" dirty="0" smtClean="0"/>
              <a:t>The relative contributions from operations and storage are not known.</a:t>
            </a:r>
            <a:endParaRPr lang="en-US" sz="2200" b="1" dirty="0"/>
          </a:p>
        </p:txBody>
      </p:sp>
      <p:sp>
        <p:nvSpPr>
          <p:cNvPr id="10" name="Rectangle 9"/>
          <p:cNvSpPr/>
          <p:nvPr/>
        </p:nvSpPr>
        <p:spPr>
          <a:xfrm>
            <a:off x="936163" y="2756071"/>
            <a:ext cx="4470227" cy="1246495"/>
          </a:xfrm>
          <a:prstGeom prst="rect">
            <a:avLst/>
          </a:prstGeom>
          <a:ln>
            <a:solidFill>
              <a:schemeClr val="tx1"/>
            </a:solidFill>
          </a:ln>
        </p:spPr>
        <p:txBody>
          <a:bodyPr wrap="square">
            <a:spAutoFit/>
          </a:bodyPr>
          <a:lstStyle/>
          <a:p>
            <a:pPr marL="127000" algn="ctr">
              <a:spcAft>
                <a:spcPts val="1800"/>
              </a:spcAft>
            </a:pPr>
            <a:r>
              <a:rPr lang="en-US" sz="2000" b="1" dirty="0" smtClean="0">
                <a:solidFill>
                  <a:prstClr val="black"/>
                </a:solidFill>
              </a:rPr>
              <a:t>Table Comparing DC-8 Observations with Power Plant SO2 estimates</a:t>
            </a:r>
          </a:p>
          <a:p>
            <a:pPr marL="127000" algn="ctr">
              <a:spcAft>
                <a:spcPts val="1800"/>
              </a:spcAft>
            </a:pPr>
            <a:r>
              <a:rPr lang="en-US" sz="2000" b="1" dirty="0" smtClean="0">
                <a:solidFill>
                  <a:prstClr val="black"/>
                </a:solidFill>
              </a:rPr>
              <a:t>Joon-Young Ahn</a:t>
            </a:r>
            <a:endParaRPr lang="en-US" sz="2000" b="1" dirty="0">
              <a:solidFill>
                <a:prstClr val="black"/>
              </a:solidFill>
            </a:endParaRPr>
          </a:p>
        </p:txBody>
      </p:sp>
      <p:sp>
        <p:nvSpPr>
          <p:cNvPr id="11" name="Rectangle 10"/>
          <p:cNvSpPr/>
          <p:nvPr/>
        </p:nvSpPr>
        <p:spPr>
          <a:xfrm>
            <a:off x="6757843" y="2756071"/>
            <a:ext cx="4470227" cy="1246495"/>
          </a:xfrm>
          <a:prstGeom prst="rect">
            <a:avLst/>
          </a:prstGeom>
          <a:ln>
            <a:solidFill>
              <a:schemeClr val="tx1"/>
            </a:solidFill>
          </a:ln>
        </p:spPr>
        <p:txBody>
          <a:bodyPr wrap="square">
            <a:spAutoFit/>
          </a:bodyPr>
          <a:lstStyle/>
          <a:p>
            <a:pPr marL="127000" algn="ctr">
              <a:spcAft>
                <a:spcPts val="1800"/>
              </a:spcAft>
            </a:pPr>
            <a:r>
              <a:rPr lang="en-US" sz="2000" b="1" dirty="0" smtClean="0">
                <a:solidFill>
                  <a:prstClr val="black"/>
                </a:solidFill>
              </a:rPr>
              <a:t>Figure illustrating </a:t>
            </a:r>
            <a:r>
              <a:rPr lang="en-US" sz="2000" b="1" dirty="0" err="1" smtClean="0">
                <a:solidFill>
                  <a:prstClr val="black"/>
                </a:solidFill>
              </a:rPr>
              <a:t>Daesan</a:t>
            </a:r>
            <a:r>
              <a:rPr lang="en-US" sz="2000" b="1" dirty="0" smtClean="0">
                <a:solidFill>
                  <a:prstClr val="black"/>
                </a:solidFill>
              </a:rPr>
              <a:t> observations compared to VOC emissions estimate</a:t>
            </a:r>
          </a:p>
          <a:p>
            <a:pPr marL="127000" algn="ctr">
              <a:spcAft>
                <a:spcPts val="1800"/>
              </a:spcAft>
            </a:pPr>
            <a:r>
              <a:rPr lang="en-US" sz="2000" b="1" dirty="0" err="1" smtClean="0">
                <a:solidFill>
                  <a:prstClr val="black"/>
                </a:solidFill>
              </a:rPr>
              <a:t>Seokhan</a:t>
            </a:r>
            <a:r>
              <a:rPr lang="en-US" sz="2000" b="1" dirty="0" smtClean="0">
                <a:solidFill>
                  <a:prstClr val="black"/>
                </a:solidFill>
              </a:rPr>
              <a:t> Jeong</a:t>
            </a:r>
            <a:endParaRPr lang="en-US" sz="2000" b="1" dirty="0">
              <a:solidFill>
                <a:prstClr val="black"/>
              </a:solidFill>
            </a:endParaRPr>
          </a:p>
        </p:txBody>
      </p:sp>
    </p:spTree>
    <p:extLst>
      <p:ext uri="{BB962C8B-B14F-4D97-AF65-F5344CB8AC3E}">
        <p14:creationId xmlns:p14="http://schemas.microsoft.com/office/powerpoint/2010/main" val="37890420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5399" y="117984"/>
            <a:ext cx="10813191" cy="830997"/>
          </a:xfrm>
          <a:prstGeom prst="rect">
            <a:avLst/>
          </a:prstGeom>
        </p:spPr>
        <p:txBody>
          <a:bodyPr wrap="square">
            <a:spAutoFit/>
          </a:bodyPr>
          <a:lstStyle/>
          <a:p>
            <a:pPr marL="127000" lvl="0">
              <a:spcAft>
                <a:spcPts val="1800"/>
              </a:spcAft>
            </a:pPr>
            <a:r>
              <a:rPr lang="en-US" sz="2400" b="1" dirty="0">
                <a:solidFill>
                  <a:prstClr val="black"/>
                </a:solidFill>
              </a:rPr>
              <a:t>Preliminary Finding: Natural contributions to </a:t>
            </a:r>
            <a:r>
              <a:rPr lang="en-US" sz="2400" b="1" dirty="0" smtClean="0">
                <a:solidFill>
                  <a:prstClr val="black"/>
                </a:solidFill>
              </a:rPr>
              <a:t>ozone </a:t>
            </a:r>
            <a:r>
              <a:rPr lang="en-US" sz="2400" b="1" dirty="0">
                <a:solidFill>
                  <a:prstClr val="black"/>
                </a:solidFill>
              </a:rPr>
              <a:t>production are driven by </a:t>
            </a:r>
            <a:r>
              <a:rPr lang="en-US" sz="2400" b="1" dirty="0" smtClean="0">
                <a:solidFill>
                  <a:prstClr val="black"/>
                </a:solidFill>
              </a:rPr>
              <a:t>biogenic VOCs from vegetation and </a:t>
            </a:r>
            <a:r>
              <a:rPr lang="en-US" sz="2400" b="1" dirty="0">
                <a:solidFill>
                  <a:prstClr val="black"/>
                </a:solidFill>
              </a:rPr>
              <a:t>become more important downwind of Seoul </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31" y="1005840"/>
            <a:ext cx="12207238" cy="2034540"/>
          </a:xfrm>
          <a:prstGeom prst="rect">
            <a:avLst/>
          </a:prstGeom>
        </p:spPr>
      </p:pic>
      <p:pic>
        <p:nvPicPr>
          <p:cNvPr id="7" name="Picture 6" descr="2_SurfaceAnalyses_05100000_06100000.pd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3747" y="3509802"/>
            <a:ext cx="10044595" cy="3348198"/>
          </a:xfrm>
          <a:prstGeom prst="rect">
            <a:avLst/>
          </a:prstGeom>
        </p:spPr>
      </p:pic>
      <p:sp>
        <p:nvSpPr>
          <p:cNvPr id="8" name="TextBox 7"/>
          <p:cNvSpPr txBox="1"/>
          <p:nvPr/>
        </p:nvSpPr>
        <p:spPr>
          <a:xfrm>
            <a:off x="1474470" y="3246120"/>
            <a:ext cx="9589563" cy="343692"/>
          </a:xfrm>
          <a:prstGeom prst="rect">
            <a:avLst/>
          </a:prstGeom>
          <a:solidFill>
            <a:srgbClr val="FFFFFF"/>
          </a:solidFill>
          <a:ln>
            <a:solidFill>
              <a:schemeClr val="tx1"/>
            </a:solidFill>
          </a:ln>
        </p:spPr>
        <p:txBody>
          <a:bodyPr wrap="square" rtlCol="0">
            <a:spAutoFit/>
          </a:bodyPr>
          <a:lstStyle/>
          <a:p>
            <a:pPr algn="ctr"/>
            <a:r>
              <a:rPr lang="en-US" sz="1600" b="1" dirty="0" smtClean="0"/>
              <a:t>Diurnal variability in O3, Ox (O3 + NO2), and HCHO for Olympic Park (OLY) and Taehwa Research Forest (TRF) </a:t>
            </a:r>
            <a:endParaRPr lang="en-US" sz="1600" b="1" dirty="0"/>
          </a:p>
        </p:txBody>
      </p:sp>
    </p:spTree>
    <p:extLst>
      <p:ext uri="{BB962C8B-B14F-4D97-AF65-F5344CB8AC3E}">
        <p14:creationId xmlns:p14="http://schemas.microsoft.com/office/powerpoint/2010/main" val="15951004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4159" y="266574"/>
            <a:ext cx="10898711" cy="1200329"/>
          </a:xfrm>
          <a:prstGeom prst="rect">
            <a:avLst/>
          </a:prstGeom>
        </p:spPr>
        <p:txBody>
          <a:bodyPr wrap="square">
            <a:spAutoFit/>
          </a:bodyPr>
          <a:lstStyle/>
          <a:p>
            <a:pPr marL="127000" lvl="0">
              <a:spcAft>
                <a:spcPts val="1800"/>
              </a:spcAft>
            </a:pPr>
            <a:r>
              <a:rPr lang="en-US" sz="2400" b="1" dirty="0">
                <a:solidFill>
                  <a:prstClr val="black"/>
                </a:solidFill>
              </a:rPr>
              <a:t>Preliminary Finding: </a:t>
            </a:r>
            <a:r>
              <a:rPr lang="en-US" sz="2400" b="1" dirty="0" smtClean="0">
                <a:solidFill>
                  <a:prstClr val="black"/>
                </a:solidFill>
              </a:rPr>
              <a:t>Coastal sea breezes and local topography affect circulation of pollutants making it difficult to forecast the timing and location of exposure to unhealthy ozone  and PM2.5 levels.</a:t>
            </a:r>
            <a:endParaRPr lang="en-US" sz="2400" b="1" dirty="0">
              <a:solidFill>
                <a:prstClr val="black"/>
              </a:solidFill>
            </a:endParaRPr>
          </a:p>
        </p:txBody>
      </p:sp>
      <p:pic>
        <p:nvPicPr>
          <p:cNvPr id="6" name="Picture 2"/>
          <p:cNvPicPr>
            <a:picLocks noChangeAspect="1" noChangeArrowheads="1"/>
          </p:cNvPicPr>
          <p:nvPr/>
        </p:nvPicPr>
        <p:blipFill>
          <a:blip r:embed="rId3" cstate="print"/>
          <a:srcRect/>
          <a:stretch>
            <a:fillRect/>
          </a:stretch>
        </p:blipFill>
        <p:spPr bwMode="auto">
          <a:xfrm>
            <a:off x="967786" y="1734207"/>
            <a:ext cx="9760573" cy="4542258"/>
          </a:xfrm>
          <a:prstGeom prst="rect">
            <a:avLst/>
          </a:prstGeom>
          <a:noFill/>
          <a:ln w="9525">
            <a:noFill/>
            <a:miter lim="800000"/>
            <a:headEnd/>
            <a:tailEnd/>
          </a:ln>
        </p:spPr>
      </p:pic>
      <p:sp>
        <p:nvSpPr>
          <p:cNvPr id="7" name="TextBox 6"/>
          <p:cNvSpPr txBox="1"/>
          <p:nvPr/>
        </p:nvSpPr>
        <p:spPr>
          <a:xfrm>
            <a:off x="4417235" y="1944792"/>
            <a:ext cx="4041363" cy="369332"/>
          </a:xfrm>
          <a:prstGeom prst="rect">
            <a:avLst/>
          </a:prstGeom>
          <a:noFill/>
        </p:spPr>
        <p:txBody>
          <a:bodyPr wrap="square" rtlCol="0">
            <a:spAutoFit/>
          </a:bodyPr>
          <a:lstStyle/>
          <a:p>
            <a:r>
              <a:rPr lang="en-US" altLang="ko-KR" dirty="0" smtClean="0"/>
              <a:t>Frontal Extreme Air Quality Changes </a:t>
            </a:r>
            <a:endParaRPr lang="ko-KR" altLang="en-US" dirty="0"/>
          </a:p>
        </p:txBody>
      </p:sp>
      <p:cxnSp>
        <p:nvCxnSpPr>
          <p:cNvPr id="8" name="직선 화살표 연결선 6"/>
          <p:cNvCxnSpPr/>
          <p:nvPr/>
        </p:nvCxnSpPr>
        <p:spPr>
          <a:xfrm flipH="1">
            <a:off x="5580993" y="2448848"/>
            <a:ext cx="852466" cy="2207235"/>
          </a:xfrm>
          <a:prstGeom prst="straightConnector1">
            <a:avLst/>
          </a:prstGeom>
          <a:ln w="22225">
            <a:solidFill>
              <a:srgbClr val="0303BD"/>
            </a:solidFill>
            <a:tailEnd type="arrow"/>
          </a:ln>
        </p:spPr>
        <p:style>
          <a:lnRef idx="1">
            <a:schemeClr val="accent1"/>
          </a:lnRef>
          <a:fillRef idx="0">
            <a:schemeClr val="accent1"/>
          </a:fillRef>
          <a:effectRef idx="0">
            <a:schemeClr val="accent1"/>
          </a:effectRef>
          <a:fontRef idx="minor">
            <a:schemeClr val="tx1"/>
          </a:fontRef>
        </p:style>
      </p:cxnSp>
      <p:cxnSp>
        <p:nvCxnSpPr>
          <p:cNvPr id="9" name="직선 화살표 연결선 7"/>
          <p:cNvCxnSpPr/>
          <p:nvPr/>
        </p:nvCxnSpPr>
        <p:spPr>
          <a:xfrm>
            <a:off x="7081531" y="2448848"/>
            <a:ext cx="1610524" cy="578131"/>
          </a:xfrm>
          <a:prstGeom prst="straightConnector1">
            <a:avLst/>
          </a:prstGeom>
          <a:ln w="22225">
            <a:solidFill>
              <a:srgbClr val="0303BD"/>
            </a:solidFill>
            <a:tailEnd type="arrow"/>
          </a:ln>
        </p:spPr>
        <p:style>
          <a:lnRef idx="1">
            <a:schemeClr val="accent1"/>
          </a:lnRef>
          <a:fillRef idx="0">
            <a:schemeClr val="accent1"/>
          </a:fillRef>
          <a:effectRef idx="0">
            <a:schemeClr val="accent1"/>
          </a:effectRef>
          <a:fontRef idx="minor">
            <a:schemeClr val="tx1"/>
          </a:fontRef>
        </p:style>
      </p:cxnSp>
      <p:sp>
        <p:nvSpPr>
          <p:cNvPr id="10" name="직사각형 13"/>
          <p:cNvSpPr/>
          <p:nvPr/>
        </p:nvSpPr>
        <p:spPr>
          <a:xfrm>
            <a:off x="9423655" y="6427683"/>
            <a:ext cx="2692145" cy="369332"/>
          </a:xfrm>
          <a:prstGeom prst="rect">
            <a:avLst/>
          </a:prstGeom>
        </p:spPr>
        <p:txBody>
          <a:bodyPr wrap="square">
            <a:spAutoFit/>
          </a:bodyPr>
          <a:lstStyle/>
          <a:p>
            <a:r>
              <a:rPr lang="en-US" altLang="ko-KR" dirty="0" smtClean="0"/>
              <a:t>R. Long (O</a:t>
            </a:r>
            <a:r>
              <a:rPr lang="en-US" altLang="ko-KR" baseline="-25000" dirty="0" smtClean="0"/>
              <a:t>3</a:t>
            </a:r>
            <a:r>
              <a:rPr lang="en-US" altLang="ko-KR" dirty="0" smtClean="0"/>
              <a:t>) and J. Lee(BC)</a:t>
            </a:r>
            <a:endParaRPr lang="ko-KR" altLang="en-US" dirty="0"/>
          </a:p>
        </p:txBody>
      </p:sp>
    </p:spTree>
    <p:extLst>
      <p:ext uri="{BB962C8B-B14F-4D97-AF65-F5344CB8AC3E}">
        <p14:creationId xmlns:p14="http://schemas.microsoft.com/office/powerpoint/2010/main" val="36829886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7441" y="278004"/>
            <a:ext cx="11860530" cy="1569660"/>
          </a:xfrm>
          <a:prstGeom prst="rect">
            <a:avLst/>
          </a:prstGeom>
        </p:spPr>
        <p:txBody>
          <a:bodyPr wrap="square">
            <a:spAutoFit/>
          </a:bodyPr>
          <a:lstStyle/>
          <a:p>
            <a:pPr marL="127000" lvl="0">
              <a:spcAft>
                <a:spcPts val="1800"/>
              </a:spcAft>
            </a:pPr>
            <a:r>
              <a:rPr lang="en-US" sz="2400" b="1" dirty="0">
                <a:solidFill>
                  <a:prstClr val="black"/>
                </a:solidFill>
              </a:rPr>
              <a:t>Preliminary </a:t>
            </a:r>
            <a:r>
              <a:rPr lang="en-US" sz="2400" b="1" dirty="0" smtClean="0">
                <a:solidFill>
                  <a:prstClr val="black"/>
                </a:solidFill>
              </a:rPr>
              <a:t>Recommendation: Ozone in the </a:t>
            </a:r>
            <a:r>
              <a:rPr lang="en-US" sz="2400" b="1" dirty="0">
                <a:solidFill>
                  <a:prstClr val="black"/>
                </a:solidFill>
              </a:rPr>
              <a:t>lower </a:t>
            </a:r>
            <a:r>
              <a:rPr lang="en-US" sz="2400" b="1" dirty="0" smtClean="0">
                <a:solidFill>
                  <a:prstClr val="black"/>
                </a:solidFill>
              </a:rPr>
              <a:t>free troposphere </a:t>
            </a:r>
            <a:r>
              <a:rPr lang="en-US" sz="2400" b="1" dirty="0">
                <a:solidFill>
                  <a:prstClr val="black"/>
                </a:solidFill>
              </a:rPr>
              <a:t>during KORUS-AQ </a:t>
            </a:r>
            <a:r>
              <a:rPr lang="en-US" sz="2400" b="1" dirty="0" smtClean="0">
                <a:solidFill>
                  <a:prstClr val="black"/>
                </a:solidFill>
              </a:rPr>
              <a:t>was </a:t>
            </a:r>
            <a:r>
              <a:rPr lang="en-US" sz="2400" b="1" dirty="0">
                <a:solidFill>
                  <a:prstClr val="black"/>
                </a:solidFill>
              </a:rPr>
              <a:t>always greater than 60 </a:t>
            </a:r>
            <a:r>
              <a:rPr lang="en-US" sz="2400" b="1" dirty="0" err="1">
                <a:solidFill>
                  <a:prstClr val="black"/>
                </a:solidFill>
              </a:rPr>
              <a:t>ppbv</a:t>
            </a:r>
            <a:r>
              <a:rPr lang="en-US" sz="2400" b="1" dirty="0">
                <a:solidFill>
                  <a:prstClr val="black"/>
                </a:solidFill>
              </a:rPr>
              <a:t>. </a:t>
            </a:r>
            <a:r>
              <a:rPr lang="en-US" sz="2400" b="1" dirty="0" smtClean="0">
                <a:solidFill>
                  <a:prstClr val="black"/>
                </a:solidFill>
              </a:rPr>
              <a:t>Thus, continued </a:t>
            </a:r>
            <a:r>
              <a:rPr lang="en-US" sz="2400" b="1" dirty="0">
                <a:solidFill>
                  <a:prstClr val="black"/>
                </a:solidFill>
              </a:rPr>
              <a:t>observations of </a:t>
            </a:r>
            <a:r>
              <a:rPr lang="en-US" sz="2400" b="1" dirty="0" smtClean="0">
                <a:solidFill>
                  <a:prstClr val="black"/>
                </a:solidFill>
              </a:rPr>
              <a:t>ozone aloft over SMA </a:t>
            </a:r>
            <a:r>
              <a:rPr lang="en-US" sz="2400" b="1" dirty="0">
                <a:solidFill>
                  <a:prstClr val="black"/>
                </a:solidFill>
              </a:rPr>
              <a:t>are necessary for understanding future </a:t>
            </a:r>
            <a:r>
              <a:rPr lang="en-US" sz="2400" b="1" dirty="0" smtClean="0">
                <a:solidFill>
                  <a:prstClr val="black"/>
                </a:solidFill>
              </a:rPr>
              <a:t>ozone changes at the surface and the effectiveness of local control strategies.</a:t>
            </a:r>
            <a:endParaRPr lang="en-US" sz="2400" b="1" dirty="0">
              <a:solidFill>
                <a:prstClr val="black"/>
              </a:solidFill>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397" y="1847227"/>
            <a:ext cx="6899524" cy="5010773"/>
          </a:xfrm>
          <a:prstGeom prst="rect">
            <a:avLst/>
          </a:prstGeom>
        </p:spPr>
      </p:pic>
      <p:sp>
        <p:nvSpPr>
          <p:cNvPr id="7" name="Rectangle 6"/>
          <p:cNvSpPr/>
          <p:nvPr/>
        </p:nvSpPr>
        <p:spPr>
          <a:xfrm>
            <a:off x="1154430" y="4503420"/>
            <a:ext cx="5955030" cy="5715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254780" y="2487968"/>
            <a:ext cx="4677869" cy="2758178"/>
          </a:xfrm>
          <a:prstGeom prst="rect">
            <a:avLst/>
          </a:prstGeom>
        </p:spPr>
      </p:pic>
      <p:sp>
        <p:nvSpPr>
          <p:cNvPr id="10" name="TextBox 9"/>
          <p:cNvSpPr txBox="1"/>
          <p:nvPr/>
        </p:nvSpPr>
        <p:spPr>
          <a:xfrm>
            <a:off x="4896256" y="4606290"/>
            <a:ext cx="1905137" cy="369332"/>
          </a:xfrm>
          <a:prstGeom prst="rect">
            <a:avLst/>
          </a:prstGeom>
          <a:noFill/>
        </p:spPr>
        <p:txBody>
          <a:bodyPr wrap="none" rtlCol="0">
            <a:spAutoFit/>
          </a:bodyPr>
          <a:lstStyle/>
          <a:p>
            <a:r>
              <a:rPr lang="en-US" b="1" dirty="0" smtClean="0"/>
              <a:t>Median = 79 </a:t>
            </a:r>
            <a:r>
              <a:rPr lang="en-US" b="1" dirty="0" err="1" smtClean="0"/>
              <a:t>ppbv</a:t>
            </a:r>
            <a:endParaRPr lang="en-US" b="1" dirty="0"/>
          </a:p>
        </p:txBody>
      </p:sp>
    </p:spTree>
    <p:extLst>
      <p:ext uri="{BB962C8B-B14F-4D97-AF65-F5344CB8AC3E}">
        <p14:creationId xmlns:p14="http://schemas.microsoft.com/office/powerpoint/2010/main" val="6163714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0591" y="305781"/>
            <a:ext cx="11236402" cy="830997"/>
          </a:xfrm>
          <a:prstGeom prst="rect">
            <a:avLst/>
          </a:prstGeom>
        </p:spPr>
        <p:txBody>
          <a:bodyPr wrap="square">
            <a:spAutoFit/>
          </a:bodyPr>
          <a:lstStyle/>
          <a:p>
            <a:pPr marL="127000">
              <a:spcAft>
                <a:spcPts val="1800"/>
              </a:spcAft>
            </a:pPr>
            <a:r>
              <a:rPr lang="en-US" sz="2400" b="1" dirty="0" smtClean="0">
                <a:solidFill>
                  <a:prstClr val="black"/>
                </a:solidFill>
              </a:rPr>
              <a:t>Question 4: How </a:t>
            </a:r>
            <a:r>
              <a:rPr lang="en-US" sz="2400" b="1" dirty="0">
                <a:solidFill>
                  <a:prstClr val="black"/>
                </a:solidFill>
              </a:rPr>
              <a:t>is SMA affected by transport of air pollution from sources from regional to continental to hemispheric scales?</a:t>
            </a:r>
          </a:p>
        </p:txBody>
      </p:sp>
      <p:grpSp>
        <p:nvGrpSpPr>
          <p:cNvPr id="3" name="Group 2"/>
          <p:cNvGrpSpPr/>
          <p:nvPr/>
        </p:nvGrpSpPr>
        <p:grpSpPr>
          <a:xfrm>
            <a:off x="601815" y="1470474"/>
            <a:ext cx="11075178" cy="4236288"/>
            <a:chOff x="144193" y="1558115"/>
            <a:chExt cx="11075178" cy="4236288"/>
          </a:xfrm>
        </p:grpSpPr>
        <p:pic>
          <p:nvPicPr>
            <p:cNvPr id="5"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43" b="-3"/>
            <a:stretch/>
          </p:blipFill>
          <p:spPr bwMode="auto">
            <a:xfrm>
              <a:off x="144193" y="2001477"/>
              <a:ext cx="5237432" cy="369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616080" y="3592555"/>
              <a:ext cx="653142" cy="769441"/>
            </a:xfrm>
            <a:prstGeom prst="rect">
              <a:avLst/>
            </a:prstGeom>
            <a:noFill/>
          </p:spPr>
          <p:txBody>
            <a:bodyPr wrap="square" rtlCol="0">
              <a:spAutoFit/>
            </a:bodyPr>
            <a:lstStyle/>
            <a:p>
              <a:r>
                <a:rPr lang="en-US" sz="4400" b="1" dirty="0" smtClean="0">
                  <a:solidFill>
                    <a:srgbClr val="FF0000"/>
                  </a:solidFill>
                </a:rPr>
                <a:t>H</a:t>
              </a:r>
              <a:endParaRPr lang="en-US" sz="4400" b="1" dirty="0">
                <a:solidFill>
                  <a:srgbClr val="FF0000"/>
                </a:solidFill>
              </a:endParaRPr>
            </a:p>
          </p:txBody>
        </p:sp>
        <p:sp>
          <p:nvSpPr>
            <p:cNvPr id="7" name="Text Box 9"/>
            <p:cNvSpPr txBox="1">
              <a:spLocks noChangeArrowheads="1"/>
            </p:cNvSpPr>
            <p:nvPr/>
          </p:nvSpPr>
          <p:spPr bwMode="auto">
            <a:xfrm>
              <a:off x="144194" y="1558115"/>
              <a:ext cx="52374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fontAlgn="auto" hangingPunct="1">
                <a:spcBef>
                  <a:spcPct val="50000"/>
                </a:spcBef>
                <a:spcAft>
                  <a:spcPts val="0"/>
                </a:spcAft>
              </a:pPr>
              <a:r>
                <a:rPr lang="en-US" altLang="en-US" sz="2000" dirty="0" smtClean="0">
                  <a:solidFill>
                    <a:prstClr val="black"/>
                  </a:solidFill>
                  <a:latin typeface="Calibri"/>
                  <a:ea typeface="+mn-ea"/>
                  <a:cs typeface="+mn-cs"/>
                </a:rPr>
                <a:t>Stagnant 5/17-5/22 (Persistent High Pressure)</a:t>
              </a:r>
              <a:endParaRPr lang="en-US" altLang="en-US" sz="2000" dirty="0">
                <a:solidFill>
                  <a:prstClr val="black"/>
                </a:solidFill>
                <a:latin typeface="Calibri"/>
                <a:ea typeface="+mn-ea"/>
                <a:cs typeface="+mn-cs"/>
              </a:endParaRPr>
            </a:p>
          </p:txBody>
        </p:sp>
        <p:cxnSp>
          <p:nvCxnSpPr>
            <p:cNvPr id="8" name="Straight Arrow Connector 7"/>
            <p:cNvCxnSpPr/>
            <p:nvPr/>
          </p:nvCxnSpPr>
          <p:spPr bwMode="auto">
            <a:xfrm flipH="1">
              <a:off x="2848977" y="5248474"/>
              <a:ext cx="516637" cy="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9" name="Straight Arrow Connector 8"/>
            <p:cNvCxnSpPr/>
            <p:nvPr/>
          </p:nvCxnSpPr>
          <p:spPr bwMode="auto">
            <a:xfrm flipH="1" flipV="1">
              <a:off x="2004520" y="4938199"/>
              <a:ext cx="717337" cy="241958"/>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10" name="Straight Arrow Connector 9"/>
            <p:cNvCxnSpPr/>
            <p:nvPr/>
          </p:nvCxnSpPr>
          <p:spPr bwMode="auto">
            <a:xfrm flipH="1" flipV="1">
              <a:off x="1600200" y="4549372"/>
              <a:ext cx="347172" cy="308281"/>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11" name="Straight Arrow Connector 10"/>
            <p:cNvCxnSpPr/>
            <p:nvPr/>
          </p:nvCxnSpPr>
          <p:spPr bwMode="auto">
            <a:xfrm flipV="1">
              <a:off x="1746202" y="3848209"/>
              <a:ext cx="408090" cy="300497"/>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12" name="Straight Arrow Connector 11"/>
            <p:cNvCxnSpPr/>
            <p:nvPr/>
          </p:nvCxnSpPr>
          <p:spPr bwMode="auto">
            <a:xfrm flipV="1">
              <a:off x="2245983" y="3577724"/>
              <a:ext cx="408090" cy="270485"/>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13" name="TextBox 12"/>
            <p:cNvSpPr txBox="1"/>
            <p:nvPr/>
          </p:nvSpPr>
          <p:spPr>
            <a:xfrm>
              <a:off x="2421340" y="4247394"/>
              <a:ext cx="1073694" cy="369332"/>
            </a:xfrm>
            <a:prstGeom prst="rect">
              <a:avLst/>
            </a:prstGeom>
            <a:noFill/>
          </p:spPr>
          <p:txBody>
            <a:bodyPr wrap="square" rtlCol="0">
              <a:spAutoFit/>
            </a:bodyPr>
            <a:lstStyle/>
            <a:p>
              <a:r>
                <a:rPr lang="en-US" b="1" dirty="0" smtClean="0"/>
                <a:t>Stagnant</a:t>
              </a:r>
              <a:endParaRPr lang="en-US" b="1" dirty="0"/>
            </a:p>
          </p:txBody>
        </p:sp>
        <p:sp>
          <p:nvSpPr>
            <p:cNvPr id="14" name="TextBox 13"/>
            <p:cNvSpPr txBox="1"/>
            <p:nvPr/>
          </p:nvSpPr>
          <p:spPr>
            <a:xfrm rot="19790465">
              <a:off x="893890" y="3177417"/>
              <a:ext cx="3424727" cy="369332"/>
            </a:xfrm>
            <a:prstGeom prst="rect">
              <a:avLst/>
            </a:prstGeom>
            <a:noFill/>
          </p:spPr>
          <p:txBody>
            <a:bodyPr wrap="square" rtlCol="0">
              <a:spAutoFit/>
            </a:bodyPr>
            <a:lstStyle/>
            <a:p>
              <a:r>
                <a:rPr lang="en-US" b="1" dirty="0"/>
                <a:t>T</a:t>
              </a:r>
              <a:r>
                <a:rPr lang="en-US" b="1" dirty="0" smtClean="0"/>
                <a:t>ransport Diverted</a:t>
              </a:r>
              <a:endParaRPr lang="en-US" b="1" dirty="0"/>
            </a:p>
          </p:txBody>
        </p:sp>
        <p:pic>
          <p:nvPicPr>
            <p:cNvPr id="15"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33"/>
            <a:stretch/>
          </p:blipFill>
          <p:spPr bwMode="auto">
            <a:xfrm>
              <a:off x="5736781" y="2001477"/>
              <a:ext cx="5131244" cy="369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descr="http://chiliweb.southalabama.edu/education/images/WeatherFronts/fronti1t.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r="-164"/>
            <a:stretch/>
          </p:blipFill>
          <p:spPr bwMode="auto">
            <a:xfrm rot="1232687">
              <a:off x="6813506" y="3975127"/>
              <a:ext cx="1392922" cy="181927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chiliweb.southalabama.edu/education/images/WeatherFronts/fronti1t.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r="-164"/>
            <a:stretch/>
          </p:blipFill>
          <p:spPr bwMode="auto">
            <a:xfrm rot="20635357">
              <a:off x="8778929" y="2806363"/>
              <a:ext cx="1392922" cy="181927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chiliweb.southalabama.edu/education/images/WeatherFronts/fronti1t.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r="-164"/>
            <a:stretch/>
          </p:blipFill>
          <p:spPr bwMode="auto">
            <a:xfrm>
              <a:off x="7877270" y="3563534"/>
              <a:ext cx="1392922" cy="181927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chiliweb.southalabama.edu/education/images/WeatherFronts/fronti1t.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r="-164"/>
            <a:stretch/>
          </p:blipFill>
          <p:spPr bwMode="auto">
            <a:xfrm rot="18934784">
              <a:off x="9312330" y="1806103"/>
              <a:ext cx="1392922" cy="1819276"/>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p:cNvCxnSpPr/>
            <p:nvPr/>
          </p:nvCxnSpPr>
          <p:spPr bwMode="auto">
            <a:xfrm flipV="1">
              <a:off x="7590421" y="3885101"/>
              <a:ext cx="573698" cy="495896"/>
            </a:xfrm>
            <a:prstGeom prst="straightConnector1">
              <a:avLst/>
            </a:prstGeom>
            <a:solidFill>
              <a:schemeClr val="accent1"/>
            </a:solidFill>
            <a:ln w="57150" cap="flat" cmpd="sng" algn="ctr">
              <a:solidFill>
                <a:srgbClr val="FFFF00"/>
              </a:solidFill>
              <a:prstDash val="solid"/>
              <a:round/>
              <a:headEnd type="none" w="med" len="med"/>
              <a:tailEnd type="arrow"/>
            </a:ln>
            <a:effectLst/>
          </p:spPr>
        </p:cxnSp>
        <p:cxnSp>
          <p:nvCxnSpPr>
            <p:cNvPr id="21" name="Straight Arrow Connector 20"/>
            <p:cNvCxnSpPr/>
            <p:nvPr/>
          </p:nvCxnSpPr>
          <p:spPr bwMode="auto">
            <a:xfrm flipV="1">
              <a:off x="7385043" y="3592555"/>
              <a:ext cx="573698" cy="495896"/>
            </a:xfrm>
            <a:prstGeom prst="straightConnector1">
              <a:avLst/>
            </a:prstGeom>
            <a:solidFill>
              <a:schemeClr val="accent1"/>
            </a:solidFill>
            <a:ln w="57150" cap="flat" cmpd="sng" algn="ctr">
              <a:solidFill>
                <a:srgbClr val="FFFF00"/>
              </a:solidFill>
              <a:prstDash val="solid"/>
              <a:round/>
              <a:headEnd type="none" w="med" len="med"/>
              <a:tailEnd type="arrow"/>
            </a:ln>
            <a:effectLst/>
          </p:spPr>
        </p:cxnSp>
        <p:sp>
          <p:nvSpPr>
            <p:cNvPr id="22" name="TextBox 21"/>
            <p:cNvSpPr txBox="1"/>
            <p:nvPr/>
          </p:nvSpPr>
          <p:spPr>
            <a:xfrm rot="19313102">
              <a:off x="6246377" y="2958312"/>
              <a:ext cx="3424727" cy="400110"/>
            </a:xfrm>
            <a:prstGeom prst="rect">
              <a:avLst/>
            </a:prstGeom>
            <a:noFill/>
          </p:spPr>
          <p:txBody>
            <a:bodyPr wrap="square" rtlCol="0">
              <a:spAutoFit/>
            </a:bodyPr>
            <a:lstStyle/>
            <a:p>
              <a:r>
                <a:rPr lang="en-US" sz="2000" b="1" dirty="0">
                  <a:solidFill>
                    <a:srgbClr val="FFFF00"/>
                  </a:solidFill>
                </a:rPr>
                <a:t>T</a:t>
              </a:r>
              <a:r>
                <a:rPr lang="en-US" sz="2000" b="1" dirty="0" smtClean="0">
                  <a:solidFill>
                    <a:srgbClr val="FFFF00"/>
                  </a:solidFill>
                </a:rPr>
                <a:t>ransport Enhanced</a:t>
              </a:r>
              <a:endParaRPr lang="en-US" sz="2000" b="1" dirty="0">
                <a:solidFill>
                  <a:srgbClr val="FFFF00"/>
                </a:solidFill>
              </a:endParaRPr>
            </a:p>
          </p:txBody>
        </p:sp>
        <p:sp>
          <p:nvSpPr>
            <p:cNvPr id="23" name="Text Box 9"/>
            <p:cNvSpPr txBox="1">
              <a:spLocks noChangeArrowheads="1"/>
            </p:cNvSpPr>
            <p:nvPr/>
          </p:nvSpPr>
          <p:spPr bwMode="auto">
            <a:xfrm>
              <a:off x="5524500" y="1558115"/>
              <a:ext cx="55245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fontAlgn="auto" hangingPunct="1">
                <a:spcBef>
                  <a:spcPct val="50000"/>
                </a:spcBef>
                <a:spcAft>
                  <a:spcPts val="0"/>
                </a:spcAft>
              </a:pPr>
              <a:r>
                <a:rPr lang="en-US" altLang="en-US" sz="2000" dirty="0" smtClean="0">
                  <a:solidFill>
                    <a:prstClr val="black"/>
                  </a:solidFill>
                  <a:latin typeface="Calibri"/>
                </a:rPr>
                <a:t>Transport</a:t>
              </a:r>
              <a:r>
                <a:rPr lang="en-US" altLang="en-US" sz="2000" dirty="0" smtClean="0">
                  <a:solidFill>
                    <a:prstClr val="black"/>
                  </a:solidFill>
                  <a:latin typeface="Calibri"/>
                  <a:ea typeface="+mn-ea"/>
                  <a:cs typeface="+mn-cs"/>
                </a:rPr>
                <a:t> 5/25-5/28 (Series of Weak Fronts)</a:t>
              </a:r>
              <a:endParaRPr lang="en-US" altLang="en-US" sz="2000" dirty="0">
                <a:solidFill>
                  <a:prstClr val="black"/>
                </a:solidFill>
                <a:latin typeface="Calibri"/>
                <a:ea typeface="+mn-ea"/>
                <a:cs typeface="+mn-cs"/>
              </a:endParaRPr>
            </a:p>
          </p:txBody>
        </p:sp>
        <p:cxnSp>
          <p:nvCxnSpPr>
            <p:cNvPr id="24" name="Straight Arrow Connector 23"/>
            <p:cNvCxnSpPr/>
            <p:nvPr/>
          </p:nvCxnSpPr>
          <p:spPr bwMode="auto">
            <a:xfrm flipV="1">
              <a:off x="1552575" y="4133050"/>
              <a:ext cx="104775" cy="323938"/>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25" name="Straight Connector 24"/>
            <p:cNvCxnSpPr/>
            <p:nvPr/>
          </p:nvCxnSpPr>
          <p:spPr>
            <a:xfrm flipV="1">
              <a:off x="5848350" y="2342122"/>
              <a:ext cx="2604435" cy="1250433"/>
            </a:xfrm>
            <a:prstGeom prst="line">
              <a:avLst/>
            </a:prstGeom>
            <a:ln w="57150">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rot="20135965">
              <a:off x="5981398" y="2492498"/>
              <a:ext cx="2431078" cy="369332"/>
            </a:xfrm>
            <a:prstGeom prst="rect">
              <a:avLst/>
            </a:prstGeom>
            <a:noFill/>
          </p:spPr>
          <p:txBody>
            <a:bodyPr wrap="square" rtlCol="0">
              <a:spAutoFit/>
            </a:bodyPr>
            <a:lstStyle/>
            <a:p>
              <a:r>
                <a:rPr lang="en-US" b="1" dirty="0" smtClean="0">
                  <a:solidFill>
                    <a:srgbClr val="0000FF"/>
                  </a:solidFill>
                </a:rPr>
                <a:t>Secondary Weak Front</a:t>
              </a:r>
              <a:endParaRPr lang="en-US" b="1" dirty="0">
                <a:solidFill>
                  <a:srgbClr val="0000FF"/>
                </a:solidFill>
              </a:endParaRPr>
            </a:p>
          </p:txBody>
        </p:sp>
        <p:sp>
          <p:nvSpPr>
            <p:cNvPr id="27" name="TextBox 26"/>
            <p:cNvSpPr txBox="1"/>
            <p:nvPr/>
          </p:nvSpPr>
          <p:spPr>
            <a:xfrm rot="18972846">
              <a:off x="8788293" y="3878314"/>
              <a:ext cx="2431078" cy="369332"/>
            </a:xfrm>
            <a:prstGeom prst="rect">
              <a:avLst/>
            </a:prstGeom>
            <a:noFill/>
          </p:spPr>
          <p:txBody>
            <a:bodyPr wrap="square" rtlCol="0">
              <a:spAutoFit/>
            </a:bodyPr>
            <a:lstStyle/>
            <a:p>
              <a:r>
                <a:rPr lang="en-US" b="1" dirty="0" smtClean="0">
                  <a:solidFill>
                    <a:srgbClr val="0000FF"/>
                  </a:solidFill>
                </a:rPr>
                <a:t>Primary Front</a:t>
              </a:r>
              <a:endParaRPr lang="en-US" b="1" dirty="0">
                <a:solidFill>
                  <a:srgbClr val="0000FF"/>
                </a:solidFill>
              </a:endParaRPr>
            </a:p>
          </p:txBody>
        </p:sp>
      </p:grpSp>
    </p:spTree>
    <p:extLst>
      <p:ext uri="{BB962C8B-B14F-4D97-AF65-F5344CB8AC3E}">
        <p14:creationId xmlns:p14="http://schemas.microsoft.com/office/powerpoint/2010/main" val="32492966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397939" y="5916804"/>
            <a:ext cx="11523551" cy="830997"/>
          </a:xfrm>
          <a:prstGeom prst="rect">
            <a:avLst/>
          </a:prstGeom>
        </p:spPr>
        <p:txBody>
          <a:bodyPr wrap="square">
            <a:spAutoFit/>
          </a:bodyPr>
          <a:lstStyle/>
          <a:p>
            <a:pPr marL="127000" lvl="0">
              <a:spcAft>
                <a:spcPts val="1800"/>
              </a:spcAft>
            </a:pPr>
            <a:r>
              <a:rPr lang="en-US" sz="2400" b="1" dirty="0" smtClean="0">
                <a:solidFill>
                  <a:prstClr val="black"/>
                </a:solidFill>
              </a:rPr>
              <a:t>The daily distribution of </a:t>
            </a:r>
            <a:r>
              <a:rPr lang="en-US" sz="2400" b="1" dirty="0" err="1" smtClean="0">
                <a:solidFill>
                  <a:prstClr val="black"/>
                </a:solidFill>
              </a:rPr>
              <a:t>AirKorea</a:t>
            </a:r>
            <a:r>
              <a:rPr lang="en-US" sz="2400" b="1" dirty="0" smtClean="0">
                <a:solidFill>
                  <a:prstClr val="black"/>
                </a:solidFill>
              </a:rPr>
              <a:t> values for ozone and PM2.5 show differing behavior with respect to periods of stagnation (yellow shading) and transport (green shading).</a:t>
            </a:r>
            <a:endParaRPr lang="en-US" sz="2400" b="1" dirty="0">
              <a:solidFill>
                <a:prstClr val="black"/>
              </a:solidFill>
            </a:endParaRPr>
          </a:p>
        </p:txBody>
      </p:sp>
      <p:sp>
        <p:nvSpPr>
          <p:cNvPr id="4" name="Rectangle 3"/>
          <p:cNvSpPr/>
          <p:nvPr/>
        </p:nvSpPr>
        <p:spPr>
          <a:xfrm>
            <a:off x="634159" y="163704"/>
            <a:ext cx="10898711" cy="830997"/>
          </a:xfrm>
          <a:prstGeom prst="rect">
            <a:avLst/>
          </a:prstGeom>
        </p:spPr>
        <p:txBody>
          <a:bodyPr wrap="square">
            <a:spAutoFit/>
          </a:bodyPr>
          <a:lstStyle/>
          <a:p>
            <a:pPr marL="127000" lvl="0">
              <a:spcAft>
                <a:spcPts val="1800"/>
              </a:spcAft>
            </a:pPr>
            <a:r>
              <a:rPr lang="en-US" sz="2400" b="1" dirty="0">
                <a:solidFill>
                  <a:prstClr val="black"/>
                </a:solidFill>
              </a:rPr>
              <a:t>Preliminary Finding: </a:t>
            </a:r>
            <a:r>
              <a:rPr lang="en-US" sz="2400" b="1" dirty="0" smtClean="0">
                <a:solidFill>
                  <a:prstClr val="black"/>
                </a:solidFill>
              </a:rPr>
              <a:t>Exceedances for PM2.5 </a:t>
            </a:r>
            <a:r>
              <a:rPr lang="en-US" sz="2400" b="1" dirty="0">
                <a:solidFill>
                  <a:prstClr val="black"/>
                </a:solidFill>
              </a:rPr>
              <a:t>and </a:t>
            </a:r>
            <a:r>
              <a:rPr lang="en-US" sz="2400" b="1" dirty="0" smtClean="0">
                <a:solidFill>
                  <a:prstClr val="black"/>
                </a:solidFill>
              </a:rPr>
              <a:t>ozone can occur during periods of both strong and weak </a:t>
            </a:r>
            <a:r>
              <a:rPr lang="en-US" sz="2400" b="1" dirty="0">
                <a:solidFill>
                  <a:prstClr val="black"/>
                </a:solidFill>
              </a:rPr>
              <a:t>influence from </a:t>
            </a:r>
            <a:r>
              <a:rPr lang="en-US" sz="2400" b="1" dirty="0" smtClean="0">
                <a:solidFill>
                  <a:prstClr val="black"/>
                </a:solidFill>
              </a:rPr>
              <a:t>long-range transport.</a:t>
            </a:r>
            <a:endParaRPr lang="en-US" sz="2400" b="1" dirty="0">
              <a:solidFill>
                <a:prstClr val="black"/>
              </a:solidFill>
            </a:endParaRPr>
          </a:p>
        </p:txBody>
      </p:sp>
      <p:pic>
        <p:nvPicPr>
          <p:cNvPr id="31" name="Picture 3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1436030"/>
            <a:ext cx="5958840" cy="4324560"/>
          </a:xfrm>
          <a:prstGeom prst="rect">
            <a:avLst/>
          </a:prstGeom>
        </p:spPr>
      </p:pic>
      <p:sp>
        <p:nvSpPr>
          <p:cNvPr id="33" name="TextBox 32"/>
          <p:cNvSpPr txBox="1"/>
          <p:nvPr/>
        </p:nvSpPr>
        <p:spPr>
          <a:xfrm>
            <a:off x="1957761" y="1235571"/>
            <a:ext cx="2771913" cy="400110"/>
          </a:xfrm>
          <a:prstGeom prst="rect">
            <a:avLst/>
          </a:prstGeom>
          <a:noFill/>
        </p:spPr>
        <p:txBody>
          <a:bodyPr wrap="none" rtlCol="0">
            <a:spAutoFit/>
          </a:bodyPr>
          <a:lstStyle/>
          <a:p>
            <a:r>
              <a:rPr lang="en-US" sz="2000" b="1" dirty="0" smtClean="0"/>
              <a:t>Max 8-hr average Ozone</a:t>
            </a:r>
            <a:endParaRPr lang="en-US" sz="2000" b="1" baseline="-25000" dirty="0"/>
          </a:p>
        </p:txBody>
      </p:sp>
      <p:pic>
        <p:nvPicPr>
          <p:cNvPr id="34" name="Picture 3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15050" y="1432065"/>
            <a:ext cx="5977890" cy="4338385"/>
          </a:xfrm>
          <a:prstGeom prst="rect">
            <a:avLst/>
          </a:prstGeom>
        </p:spPr>
      </p:pic>
      <p:sp>
        <p:nvSpPr>
          <p:cNvPr id="35" name="TextBox 34"/>
          <p:cNvSpPr txBox="1"/>
          <p:nvPr/>
        </p:nvSpPr>
        <p:spPr>
          <a:xfrm>
            <a:off x="6852880" y="1625883"/>
            <a:ext cx="2127442" cy="923330"/>
          </a:xfrm>
          <a:prstGeom prst="rect">
            <a:avLst/>
          </a:prstGeom>
          <a:noFill/>
        </p:spPr>
        <p:txBody>
          <a:bodyPr wrap="none" rtlCol="0">
            <a:spAutoFit/>
          </a:bodyPr>
          <a:lstStyle/>
          <a:p>
            <a:r>
              <a:rPr lang="en-US" b="1" dirty="0" smtClean="0">
                <a:solidFill>
                  <a:schemeClr val="accent2"/>
                </a:solidFill>
              </a:rPr>
              <a:t>Flight Days</a:t>
            </a:r>
          </a:p>
          <a:p>
            <a:r>
              <a:rPr lang="en-US" b="1" dirty="0" smtClean="0">
                <a:solidFill>
                  <a:schemeClr val="accent1"/>
                </a:solidFill>
              </a:rPr>
              <a:t>Non Flight Days</a:t>
            </a:r>
          </a:p>
          <a:p>
            <a:r>
              <a:rPr lang="en-US" b="1" dirty="0" smtClean="0">
                <a:solidFill>
                  <a:srgbClr val="C00000"/>
                </a:solidFill>
              </a:rPr>
              <a:t>Korean AQ Standard</a:t>
            </a:r>
            <a:endParaRPr lang="en-US" b="1" dirty="0">
              <a:solidFill>
                <a:srgbClr val="C00000"/>
              </a:solidFill>
            </a:endParaRPr>
          </a:p>
        </p:txBody>
      </p:sp>
      <p:sp>
        <p:nvSpPr>
          <p:cNvPr id="36" name="TextBox 35"/>
          <p:cNvSpPr txBox="1"/>
          <p:nvPr/>
        </p:nvSpPr>
        <p:spPr>
          <a:xfrm>
            <a:off x="8153400" y="1225773"/>
            <a:ext cx="2752677" cy="400110"/>
          </a:xfrm>
          <a:prstGeom prst="rect">
            <a:avLst/>
          </a:prstGeom>
          <a:noFill/>
        </p:spPr>
        <p:txBody>
          <a:bodyPr wrap="none" rtlCol="0">
            <a:spAutoFit/>
          </a:bodyPr>
          <a:lstStyle/>
          <a:p>
            <a:r>
              <a:rPr lang="en-US" sz="2000" b="1" dirty="0" smtClean="0"/>
              <a:t>24-hour average PM2.5</a:t>
            </a:r>
            <a:endParaRPr lang="en-US" sz="2000" b="1" baseline="-25000" dirty="0"/>
          </a:p>
        </p:txBody>
      </p:sp>
      <p:sp>
        <p:nvSpPr>
          <p:cNvPr id="37" name="TextBox 36"/>
          <p:cNvSpPr txBox="1"/>
          <p:nvPr/>
        </p:nvSpPr>
        <p:spPr>
          <a:xfrm>
            <a:off x="814030" y="1635681"/>
            <a:ext cx="2127442" cy="923330"/>
          </a:xfrm>
          <a:prstGeom prst="rect">
            <a:avLst/>
          </a:prstGeom>
          <a:noFill/>
        </p:spPr>
        <p:txBody>
          <a:bodyPr wrap="none" rtlCol="0">
            <a:spAutoFit/>
          </a:bodyPr>
          <a:lstStyle/>
          <a:p>
            <a:r>
              <a:rPr lang="en-US" b="1" dirty="0" smtClean="0">
                <a:solidFill>
                  <a:schemeClr val="accent2"/>
                </a:solidFill>
              </a:rPr>
              <a:t>Flight Days</a:t>
            </a:r>
          </a:p>
          <a:p>
            <a:r>
              <a:rPr lang="en-US" b="1" dirty="0" smtClean="0">
                <a:solidFill>
                  <a:schemeClr val="accent1"/>
                </a:solidFill>
              </a:rPr>
              <a:t>Non Flight Days</a:t>
            </a:r>
          </a:p>
          <a:p>
            <a:r>
              <a:rPr lang="en-US" b="1" dirty="0" smtClean="0">
                <a:solidFill>
                  <a:srgbClr val="C00000"/>
                </a:solidFill>
              </a:rPr>
              <a:t>Korean AQ Standard</a:t>
            </a:r>
            <a:endParaRPr lang="en-US" b="1" dirty="0">
              <a:solidFill>
                <a:srgbClr val="C00000"/>
              </a:solidFill>
            </a:endParaRPr>
          </a:p>
        </p:txBody>
      </p:sp>
      <p:sp>
        <p:nvSpPr>
          <p:cNvPr id="2" name="Rectangle 1"/>
          <p:cNvSpPr/>
          <p:nvPr/>
        </p:nvSpPr>
        <p:spPr>
          <a:xfrm>
            <a:off x="2731769" y="1565910"/>
            <a:ext cx="669953" cy="3840480"/>
          </a:xfrm>
          <a:prstGeom prst="rect">
            <a:avLst/>
          </a:prstGeom>
          <a:solidFill>
            <a:srgbClr val="FFFF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782049" y="1581150"/>
            <a:ext cx="669953" cy="3840480"/>
          </a:xfrm>
          <a:prstGeom prst="rect">
            <a:avLst/>
          </a:prstGeom>
          <a:solidFill>
            <a:srgbClr val="FFFF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707129" y="1581150"/>
            <a:ext cx="457171" cy="3840480"/>
          </a:xfrm>
          <a:prstGeom prst="rect">
            <a:avLst/>
          </a:prstGeom>
          <a:solidFill>
            <a:schemeClr val="accent6">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9745979" y="1573530"/>
            <a:ext cx="457171" cy="3840480"/>
          </a:xfrm>
          <a:prstGeom prst="rect">
            <a:avLst/>
          </a:prstGeom>
          <a:solidFill>
            <a:schemeClr val="accent6">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638979" y="1691640"/>
            <a:ext cx="435941" cy="285750"/>
          </a:xfrm>
          <a:prstGeom prst="rect">
            <a:avLst/>
          </a:prstGeom>
          <a:solidFill>
            <a:srgbClr val="FFFF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99876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4159" y="175134"/>
            <a:ext cx="10898711" cy="830997"/>
          </a:xfrm>
          <a:prstGeom prst="rect">
            <a:avLst/>
          </a:prstGeom>
        </p:spPr>
        <p:txBody>
          <a:bodyPr wrap="square">
            <a:spAutoFit/>
          </a:bodyPr>
          <a:lstStyle/>
          <a:p>
            <a:pPr marL="127000" lvl="0">
              <a:spcAft>
                <a:spcPts val="1800"/>
              </a:spcAft>
            </a:pPr>
            <a:r>
              <a:rPr lang="en-US" sz="2400" b="1" dirty="0">
                <a:solidFill>
                  <a:prstClr val="black"/>
                </a:solidFill>
              </a:rPr>
              <a:t>Preliminary Finding: </a:t>
            </a:r>
            <a:r>
              <a:rPr lang="en-US" sz="2400" b="1" dirty="0" smtClean="0">
                <a:solidFill>
                  <a:prstClr val="black"/>
                </a:solidFill>
              </a:rPr>
              <a:t>KORUS-AQ documented </a:t>
            </a:r>
            <a:r>
              <a:rPr lang="en-US" sz="2400" b="1" dirty="0">
                <a:solidFill>
                  <a:prstClr val="black"/>
                </a:solidFill>
              </a:rPr>
              <a:t>increases </a:t>
            </a:r>
            <a:r>
              <a:rPr lang="en-US" sz="2400" b="1" dirty="0" smtClean="0">
                <a:solidFill>
                  <a:prstClr val="black"/>
                </a:solidFill>
              </a:rPr>
              <a:t>in PM2.5 </a:t>
            </a:r>
            <a:r>
              <a:rPr lang="en-US" sz="2400" b="1" dirty="0">
                <a:solidFill>
                  <a:prstClr val="black"/>
                </a:solidFill>
              </a:rPr>
              <a:t>from </a:t>
            </a:r>
            <a:r>
              <a:rPr lang="en-US" sz="2400" b="1" u="sng" dirty="0">
                <a:solidFill>
                  <a:schemeClr val="accent2"/>
                </a:solidFill>
              </a:rPr>
              <a:t>long range transport </a:t>
            </a:r>
            <a:r>
              <a:rPr lang="en-US" sz="2400" b="1" u="sng" dirty="0" smtClean="0">
                <a:solidFill>
                  <a:schemeClr val="accent2"/>
                </a:solidFill>
              </a:rPr>
              <a:t>during 26-28 May</a:t>
            </a:r>
            <a:endParaRPr lang="en-US" sz="2400" b="1" u="sng" dirty="0">
              <a:solidFill>
                <a:schemeClr val="accent2"/>
              </a:solidFill>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781944" y="1075771"/>
            <a:ext cx="2245483" cy="3213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b="-82"/>
          <a:stretch/>
        </p:blipFill>
        <p:spPr bwMode="auto">
          <a:xfrm>
            <a:off x="9781944" y="4329125"/>
            <a:ext cx="2245483" cy="2279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Group 14"/>
          <p:cNvGrpSpPr/>
          <p:nvPr/>
        </p:nvGrpSpPr>
        <p:grpSpPr>
          <a:xfrm>
            <a:off x="0" y="1241387"/>
            <a:ext cx="9628305" cy="5602671"/>
            <a:chOff x="0" y="1207704"/>
            <a:chExt cx="9628305" cy="5602671"/>
          </a:xfrm>
        </p:grpSpPr>
        <p:pic>
          <p:nvPicPr>
            <p:cNvPr id="16" name="내용 개체 틀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4813424" y="1613344"/>
              <a:ext cx="4814881" cy="519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pic>
          <p:nvPicPr>
            <p:cNvPr id="17" name="Picture 2" descr="http://chiliweb.southalabama.edu/education/images/WeatherFronts/fronti1t.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r="-164"/>
            <a:stretch/>
          </p:blipFill>
          <p:spPr bwMode="auto">
            <a:xfrm rot="1232687">
              <a:off x="5948435" y="2819027"/>
              <a:ext cx="1392922" cy="181927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chiliweb.southalabama.edu/education/images/WeatherFronts/fronti1t.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r="-164"/>
            <a:stretch/>
          </p:blipFill>
          <p:spPr bwMode="auto">
            <a:xfrm rot="21188095">
              <a:off x="6989225" y="2340932"/>
              <a:ext cx="1392922" cy="1819276"/>
            </a:xfrm>
            <a:prstGeom prst="rect">
              <a:avLst/>
            </a:prstGeom>
            <a:noFill/>
            <a:extLst>
              <a:ext uri="{909E8E84-426E-40DD-AFC4-6F175D3DCCD1}">
                <a14:hiddenFill xmlns:a14="http://schemas.microsoft.com/office/drawing/2010/main">
                  <a:solidFill>
                    <a:srgbClr val="FFFFFF"/>
                  </a:solidFill>
                </a14:hiddenFill>
              </a:ext>
            </a:extLst>
          </p:spPr>
        </p:pic>
        <p:pic>
          <p:nvPicPr>
            <p:cNvPr id="19" name="내용 개체 틀 6"/>
            <p:cNvPicPr>
              <a:picLocks noChangeAspect="1"/>
            </p:cNvPicPr>
            <p:nvPr/>
          </p:nvPicPr>
          <p:blipFill rotWithShape="1">
            <a:blip r:embed="rId7" cstate="email">
              <a:extLst>
                <a:ext uri="{28A0092B-C50C-407E-A947-70E740481C1C}">
                  <a14:useLocalDpi xmlns:a14="http://schemas.microsoft.com/office/drawing/2010/main"/>
                </a:ext>
              </a:extLst>
            </a:blip>
            <a:srcRect r="8326"/>
            <a:stretch/>
          </p:blipFill>
          <p:spPr bwMode="auto">
            <a:xfrm>
              <a:off x="119920" y="1613345"/>
              <a:ext cx="4413980" cy="519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lc="http://schemas.openxmlformats.org/drawingml/2006/lockedCanvas" xmlns="" xmlns:ma14="http://schemas.microsoft.com/office/mac/drawingml/2011/main" val="1"/>
              </a:ext>
            </a:extLst>
          </p:spPr>
        </p:pic>
        <p:cxnSp>
          <p:nvCxnSpPr>
            <p:cNvPr id="20" name="Straight Arrow Connector 19"/>
            <p:cNvCxnSpPr/>
            <p:nvPr/>
          </p:nvCxnSpPr>
          <p:spPr>
            <a:xfrm flipV="1">
              <a:off x="1097989" y="4895850"/>
              <a:ext cx="713226" cy="449305"/>
            </a:xfrm>
            <a:prstGeom prst="straightConnector1">
              <a:avLst/>
            </a:prstGeom>
            <a:ln w="57150">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1560697" y="4981575"/>
              <a:ext cx="760604" cy="712438"/>
            </a:xfrm>
            <a:prstGeom prst="straightConnector1">
              <a:avLst/>
            </a:prstGeom>
            <a:ln w="57150">
              <a:solidFill>
                <a:srgbClr val="0070C0"/>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rot="20250688">
              <a:off x="6365840" y="3062389"/>
              <a:ext cx="1804040" cy="400110"/>
            </a:xfrm>
            <a:prstGeom prst="rect">
              <a:avLst/>
            </a:prstGeom>
            <a:noFill/>
          </p:spPr>
          <p:txBody>
            <a:bodyPr wrap="square" rtlCol="0">
              <a:spAutoFit/>
            </a:bodyPr>
            <a:lstStyle/>
            <a:p>
              <a:r>
                <a:rPr lang="en-US" sz="2000" b="1" dirty="0" smtClean="0"/>
                <a:t>Weak Front</a:t>
              </a:r>
              <a:endParaRPr lang="en-US" sz="2000" b="1" dirty="0"/>
            </a:p>
          </p:txBody>
        </p:sp>
        <p:cxnSp>
          <p:nvCxnSpPr>
            <p:cNvPr id="23" name="Straight Arrow Connector 22"/>
            <p:cNvCxnSpPr/>
            <p:nvPr/>
          </p:nvCxnSpPr>
          <p:spPr>
            <a:xfrm flipV="1">
              <a:off x="6317689" y="4211473"/>
              <a:ext cx="756960" cy="508962"/>
            </a:xfrm>
            <a:prstGeom prst="straightConnector1">
              <a:avLst/>
            </a:prstGeom>
            <a:ln w="57150">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6763173" y="4509273"/>
              <a:ext cx="622952" cy="611229"/>
            </a:xfrm>
            <a:prstGeom prst="straightConnector1">
              <a:avLst/>
            </a:prstGeom>
            <a:ln w="57150">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6317689" y="4981576"/>
              <a:ext cx="246501" cy="712437"/>
            </a:xfrm>
            <a:prstGeom prst="straightConnector1">
              <a:avLst/>
            </a:prstGeom>
            <a:ln w="57150">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5831914" y="4895851"/>
              <a:ext cx="246501" cy="798162"/>
            </a:xfrm>
            <a:prstGeom prst="straightConnector1">
              <a:avLst/>
            </a:prstGeom>
            <a:ln w="57150">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1811215" y="4118428"/>
              <a:ext cx="514666" cy="602005"/>
            </a:xfrm>
            <a:prstGeom prst="straightConnector1">
              <a:avLst/>
            </a:prstGeom>
            <a:ln w="57150">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2325881" y="4236936"/>
              <a:ext cx="514666" cy="658916"/>
            </a:xfrm>
            <a:prstGeom prst="straightConnector1">
              <a:avLst/>
            </a:prstGeom>
            <a:ln w="57150">
              <a:solidFill>
                <a:srgbClr val="0070C0"/>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5389840" y="4526518"/>
              <a:ext cx="985682" cy="369332"/>
            </a:xfrm>
            <a:prstGeom prst="rect">
              <a:avLst/>
            </a:prstGeom>
            <a:noFill/>
          </p:spPr>
          <p:txBody>
            <a:bodyPr wrap="square" rtlCol="0">
              <a:spAutoFit/>
            </a:bodyPr>
            <a:lstStyle/>
            <a:p>
              <a:pPr algn="ctr"/>
              <a:r>
                <a:rPr lang="en-US" b="1" dirty="0" smtClean="0"/>
                <a:t>Moist</a:t>
              </a:r>
            </a:p>
          </p:txBody>
        </p:sp>
        <p:sp>
          <p:nvSpPr>
            <p:cNvPr id="30" name="TextBox 29"/>
            <p:cNvSpPr txBox="1"/>
            <p:nvPr/>
          </p:nvSpPr>
          <p:spPr>
            <a:xfrm>
              <a:off x="885297" y="4507468"/>
              <a:ext cx="985682" cy="369332"/>
            </a:xfrm>
            <a:prstGeom prst="rect">
              <a:avLst/>
            </a:prstGeom>
            <a:noFill/>
          </p:spPr>
          <p:txBody>
            <a:bodyPr wrap="square" rtlCol="0">
              <a:spAutoFit/>
            </a:bodyPr>
            <a:lstStyle/>
            <a:p>
              <a:pPr algn="ctr"/>
              <a:r>
                <a:rPr lang="en-US" b="1" dirty="0" smtClean="0"/>
                <a:t>Moist</a:t>
              </a:r>
            </a:p>
          </p:txBody>
        </p:sp>
        <p:sp>
          <p:nvSpPr>
            <p:cNvPr id="31" name="TextBox 30"/>
            <p:cNvSpPr txBox="1"/>
            <p:nvPr/>
          </p:nvSpPr>
          <p:spPr>
            <a:xfrm>
              <a:off x="6045233" y="2372648"/>
              <a:ext cx="985682" cy="369332"/>
            </a:xfrm>
            <a:prstGeom prst="rect">
              <a:avLst/>
            </a:prstGeom>
            <a:noFill/>
          </p:spPr>
          <p:txBody>
            <a:bodyPr wrap="square" rtlCol="0">
              <a:spAutoFit/>
            </a:bodyPr>
            <a:lstStyle/>
            <a:p>
              <a:pPr algn="ctr"/>
              <a:r>
                <a:rPr lang="en-US" b="1" dirty="0" smtClean="0"/>
                <a:t>Dry</a:t>
              </a:r>
            </a:p>
          </p:txBody>
        </p:sp>
        <p:sp>
          <p:nvSpPr>
            <p:cNvPr id="32" name="TextBox 31"/>
            <p:cNvSpPr txBox="1"/>
            <p:nvPr/>
          </p:nvSpPr>
          <p:spPr>
            <a:xfrm>
              <a:off x="212360" y="1207704"/>
              <a:ext cx="4229100" cy="369332"/>
            </a:xfrm>
            <a:prstGeom prst="rect">
              <a:avLst/>
            </a:prstGeom>
            <a:noFill/>
          </p:spPr>
          <p:txBody>
            <a:bodyPr wrap="square" rtlCol="0">
              <a:spAutoFit/>
            </a:bodyPr>
            <a:lstStyle/>
            <a:p>
              <a:pPr algn="ctr"/>
              <a:r>
                <a:rPr lang="en-US" dirty="0" smtClean="0"/>
                <a:t>Surface Map: 5-25-16 (03 UTC, 12 KST)</a:t>
              </a:r>
              <a:endParaRPr lang="en-US" dirty="0"/>
            </a:p>
          </p:txBody>
        </p:sp>
        <p:sp>
          <p:nvSpPr>
            <p:cNvPr id="33" name="TextBox 32"/>
            <p:cNvSpPr txBox="1"/>
            <p:nvPr/>
          </p:nvSpPr>
          <p:spPr>
            <a:xfrm>
              <a:off x="4878265" y="1207704"/>
              <a:ext cx="4229100" cy="369332"/>
            </a:xfrm>
            <a:prstGeom prst="rect">
              <a:avLst/>
            </a:prstGeom>
            <a:noFill/>
          </p:spPr>
          <p:txBody>
            <a:bodyPr wrap="square" rtlCol="0">
              <a:spAutoFit/>
            </a:bodyPr>
            <a:lstStyle/>
            <a:p>
              <a:pPr algn="ctr"/>
              <a:r>
                <a:rPr lang="en-US" dirty="0" smtClean="0"/>
                <a:t>Surface Map: 5-26-16 (03 UTC, 12 KST)</a:t>
              </a:r>
              <a:endParaRPr lang="en-US" dirty="0"/>
            </a:p>
          </p:txBody>
        </p:sp>
        <p:sp>
          <p:nvSpPr>
            <p:cNvPr id="34" name="Rectangle 33"/>
            <p:cNvSpPr/>
            <p:nvPr/>
          </p:nvSpPr>
          <p:spPr>
            <a:xfrm>
              <a:off x="0" y="6560873"/>
              <a:ext cx="9267825" cy="249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p:cNvSpPr txBox="1"/>
          <p:nvPr/>
        </p:nvSpPr>
        <p:spPr>
          <a:xfrm>
            <a:off x="10549420" y="1825268"/>
            <a:ext cx="985682" cy="369332"/>
          </a:xfrm>
          <a:prstGeom prst="rect">
            <a:avLst/>
          </a:prstGeom>
          <a:noFill/>
        </p:spPr>
        <p:txBody>
          <a:bodyPr wrap="square" rtlCol="0">
            <a:spAutoFit/>
          </a:bodyPr>
          <a:lstStyle/>
          <a:p>
            <a:pPr algn="ctr"/>
            <a:r>
              <a:rPr lang="en-US" b="1" dirty="0" smtClean="0">
                <a:solidFill>
                  <a:srgbClr val="FFFF00"/>
                </a:solidFill>
              </a:rPr>
              <a:t>5/25</a:t>
            </a:r>
          </a:p>
        </p:txBody>
      </p:sp>
      <p:sp>
        <p:nvSpPr>
          <p:cNvPr id="36" name="TextBox 35"/>
          <p:cNvSpPr txBox="1"/>
          <p:nvPr/>
        </p:nvSpPr>
        <p:spPr>
          <a:xfrm>
            <a:off x="10277454" y="4289710"/>
            <a:ext cx="1726324" cy="523220"/>
          </a:xfrm>
          <a:prstGeom prst="rect">
            <a:avLst/>
          </a:prstGeom>
          <a:noFill/>
        </p:spPr>
        <p:txBody>
          <a:bodyPr wrap="square" rtlCol="0">
            <a:spAutoFit/>
          </a:bodyPr>
          <a:lstStyle/>
          <a:p>
            <a:pPr algn="r"/>
            <a:r>
              <a:rPr lang="en-US" sz="1400" b="1" dirty="0" smtClean="0"/>
              <a:t>Approaching</a:t>
            </a:r>
            <a:endParaRPr lang="en-US" sz="1400" b="1" dirty="0"/>
          </a:p>
          <a:p>
            <a:pPr algn="r"/>
            <a:r>
              <a:rPr lang="en-US" sz="1400" b="1" dirty="0" smtClean="0"/>
              <a:t>front</a:t>
            </a:r>
            <a:endParaRPr lang="en-US" sz="1400" b="1" dirty="0"/>
          </a:p>
        </p:txBody>
      </p:sp>
      <p:sp>
        <p:nvSpPr>
          <p:cNvPr id="37" name="TextBox 36"/>
          <p:cNvSpPr txBox="1"/>
          <p:nvPr/>
        </p:nvSpPr>
        <p:spPr>
          <a:xfrm>
            <a:off x="11041745" y="5468811"/>
            <a:ext cx="985682" cy="369332"/>
          </a:xfrm>
          <a:prstGeom prst="rect">
            <a:avLst/>
          </a:prstGeom>
          <a:noFill/>
        </p:spPr>
        <p:txBody>
          <a:bodyPr wrap="square" rtlCol="0">
            <a:spAutoFit/>
          </a:bodyPr>
          <a:lstStyle/>
          <a:p>
            <a:pPr algn="ctr"/>
            <a:r>
              <a:rPr lang="en-US" b="1" dirty="0" smtClean="0">
                <a:solidFill>
                  <a:srgbClr val="FFFF00"/>
                </a:solidFill>
              </a:rPr>
              <a:t>5/26</a:t>
            </a:r>
          </a:p>
        </p:txBody>
      </p:sp>
    </p:spTree>
    <p:extLst>
      <p:ext uri="{BB962C8B-B14F-4D97-AF65-F5344CB8AC3E}">
        <p14:creationId xmlns:p14="http://schemas.microsoft.com/office/powerpoint/2010/main" val="274976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그룹 16"/>
          <p:cNvGrpSpPr/>
          <p:nvPr/>
        </p:nvGrpSpPr>
        <p:grpSpPr>
          <a:xfrm>
            <a:off x="1366057" y="1439385"/>
            <a:ext cx="3174546" cy="523220"/>
            <a:chOff x="2264095" y="1448350"/>
            <a:chExt cx="3174546" cy="523220"/>
          </a:xfrm>
        </p:grpSpPr>
        <p:sp>
          <p:nvSpPr>
            <p:cNvPr id="7" name="TextBox 6"/>
            <p:cNvSpPr txBox="1"/>
            <p:nvPr/>
          </p:nvSpPr>
          <p:spPr>
            <a:xfrm>
              <a:off x="2909807" y="1505492"/>
              <a:ext cx="2528834" cy="276999"/>
            </a:xfrm>
            <a:prstGeom prst="rect">
              <a:avLst/>
            </a:prstGeom>
            <a:noFill/>
          </p:spPr>
          <p:txBody>
            <a:bodyPr wrap="none" rtlCol="0">
              <a:spAutoFit/>
            </a:bodyPr>
            <a:lstStyle/>
            <a:p>
              <a:r>
                <a:rPr kumimoji="1" lang="en-US" altLang="ko-KR" sz="1200" dirty="0" smtClean="0"/>
                <a:t>Observation </a:t>
              </a:r>
              <a:r>
                <a:rPr kumimoji="1" lang="ko-KR" altLang="en-US" sz="1200" dirty="0" smtClean="0"/>
                <a:t>           </a:t>
              </a:r>
              <a:r>
                <a:rPr kumimoji="1" lang="en-US" altLang="ko-KR" sz="1200" dirty="0" smtClean="0"/>
                <a:t>             Simulation</a:t>
              </a:r>
              <a:endParaRPr kumimoji="1" lang="ko-KR" altLang="en-US" sz="1200" dirty="0"/>
            </a:p>
          </p:txBody>
        </p:sp>
        <p:cxnSp>
          <p:nvCxnSpPr>
            <p:cNvPr id="8" name="직선 연결선[R] 7"/>
            <p:cNvCxnSpPr/>
            <p:nvPr/>
          </p:nvCxnSpPr>
          <p:spPr>
            <a:xfrm>
              <a:off x="2264095" y="1643991"/>
              <a:ext cx="65956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직선 연결선[R] 8"/>
            <p:cNvCxnSpPr/>
            <p:nvPr/>
          </p:nvCxnSpPr>
          <p:spPr>
            <a:xfrm>
              <a:off x="3865771" y="1630136"/>
              <a:ext cx="65956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425632" y="1448350"/>
              <a:ext cx="364202" cy="523220"/>
            </a:xfrm>
            <a:prstGeom prst="rect">
              <a:avLst/>
            </a:prstGeom>
            <a:noFill/>
          </p:spPr>
          <p:txBody>
            <a:bodyPr wrap="none" rtlCol="0">
              <a:spAutoFit/>
            </a:bodyPr>
            <a:lstStyle/>
            <a:p>
              <a:r>
                <a:rPr kumimoji="1" lang="en-US" altLang="ko-KR" sz="2800" dirty="0"/>
                <a:t>*</a:t>
              </a:r>
              <a:endParaRPr kumimoji="1" lang="ko-KR" altLang="en-US" sz="2800" dirty="0"/>
            </a:p>
          </p:txBody>
        </p:sp>
      </p:grpSp>
      <p:pic>
        <p:nvPicPr>
          <p:cNvPr id="11" name="그림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43383" y="1882012"/>
            <a:ext cx="6660441" cy="4536720"/>
          </a:xfrm>
          <a:prstGeom prst="rect">
            <a:avLst/>
          </a:prstGeom>
        </p:spPr>
      </p:pic>
      <p:pic>
        <p:nvPicPr>
          <p:cNvPr id="12" name="그림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2466" y="1825778"/>
            <a:ext cx="5278231" cy="4886430"/>
          </a:xfrm>
          <a:prstGeom prst="rect">
            <a:avLst/>
          </a:prstGeom>
        </p:spPr>
      </p:pic>
      <p:sp>
        <p:nvSpPr>
          <p:cNvPr id="13" name="Rectangle 12"/>
          <p:cNvSpPr/>
          <p:nvPr/>
        </p:nvSpPr>
        <p:spPr>
          <a:xfrm>
            <a:off x="634159" y="175134"/>
            <a:ext cx="10898711" cy="830997"/>
          </a:xfrm>
          <a:prstGeom prst="rect">
            <a:avLst/>
          </a:prstGeom>
        </p:spPr>
        <p:txBody>
          <a:bodyPr wrap="square">
            <a:spAutoFit/>
          </a:bodyPr>
          <a:lstStyle/>
          <a:p>
            <a:pPr marL="127000" lvl="0">
              <a:spcAft>
                <a:spcPts val="1800"/>
              </a:spcAft>
            </a:pPr>
            <a:r>
              <a:rPr lang="en-US" sz="2400" b="1" dirty="0">
                <a:solidFill>
                  <a:prstClr val="black"/>
                </a:solidFill>
              </a:rPr>
              <a:t>Preliminary Finding: </a:t>
            </a:r>
            <a:r>
              <a:rPr lang="en-US" sz="2400" b="1" dirty="0" smtClean="0">
                <a:solidFill>
                  <a:prstClr val="black"/>
                </a:solidFill>
              </a:rPr>
              <a:t>KORUS-AQ documented </a:t>
            </a:r>
            <a:r>
              <a:rPr lang="en-US" sz="2400" b="1" u="sng" dirty="0">
                <a:solidFill>
                  <a:schemeClr val="accent2"/>
                </a:solidFill>
              </a:rPr>
              <a:t>increases </a:t>
            </a:r>
            <a:r>
              <a:rPr lang="en-US" sz="2400" b="1" u="sng" dirty="0" smtClean="0">
                <a:solidFill>
                  <a:schemeClr val="accent2"/>
                </a:solidFill>
              </a:rPr>
              <a:t>in PM2.5 </a:t>
            </a:r>
            <a:r>
              <a:rPr lang="en-US" sz="2400" b="1" dirty="0">
                <a:solidFill>
                  <a:prstClr val="black"/>
                </a:solidFill>
              </a:rPr>
              <a:t>from long range transport </a:t>
            </a:r>
            <a:r>
              <a:rPr lang="en-US" sz="2400" b="1" dirty="0" smtClean="0">
                <a:solidFill>
                  <a:prstClr val="black"/>
                </a:solidFill>
              </a:rPr>
              <a:t>during 26-28 May</a:t>
            </a:r>
            <a:endParaRPr lang="en-US" sz="2400" b="1" dirty="0">
              <a:solidFill>
                <a:prstClr val="black"/>
              </a:solidFill>
            </a:endParaRPr>
          </a:p>
        </p:txBody>
      </p:sp>
    </p:spTree>
    <p:extLst>
      <p:ext uri="{BB962C8B-B14F-4D97-AF65-F5344CB8AC3E}">
        <p14:creationId xmlns:p14="http://schemas.microsoft.com/office/powerpoint/2010/main" val="28342892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1" y="266574"/>
            <a:ext cx="11795760" cy="830997"/>
          </a:xfrm>
          <a:prstGeom prst="rect">
            <a:avLst/>
          </a:prstGeom>
        </p:spPr>
        <p:txBody>
          <a:bodyPr wrap="square">
            <a:spAutoFit/>
          </a:bodyPr>
          <a:lstStyle/>
          <a:p>
            <a:pPr marL="127000" lvl="0">
              <a:spcAft>
                <a:spcPts val="1800"/>
              </a:spcAft>
            </a:pPr>
            <a:r>
              <a:rPr lang="en-US" sz="2400" b="1" dirty="0">
                <a:solidFill>
                  <a:prstClr val="black"/>
                </a:solidFill>
              </a:rPr>
              <a:t>Preliminary Finding: </a:t>
            </a:r>
            <a:r>
              <a:rPr lang="en-US" sz="2400" b="1" dirty="0" smtClean="0">
                <a:solidFill>
                  <a:prstClr val="black"/>
                </a:solidFill>
              </a:rPr>
              <a:t>Local </a:t>
            </a:r>
            <a:r>
              <a:rPr lang="en-US" sz="2400" b="1" dirty="0">
                <a:solidFill>
                  <a:prstClr val="black"/>
                </a:solidFill>
              </a:rPr>
              <a:t>sources contribute to air quality violations even when under the influence of long range </a:t>
            </a:r>
            <a:r>
              <a:rPr lang="en-US" sz="2400" b="1" dirty="0" smtClean="0">
                <a:solidFill>
                  <a:prstClr val="black"/>
                </a:solidFill>
              </a:rPr>
              <a:t>transport.</a:t>
            </a:r>
            <a:endParaRPr lang="en-US" sz="2400" b="1" dirty="0">
              <a:solidFill>
                <a:prstClr val="black"/>
              </a:solidFill>
            </a:endParaRPr>
          </a:p>
        </p:txBody>
      </p:sp>
      <p:sp>
        <p:nvSpPr>
          <p:cNvPr id="5" name="Rectangle 4"/>
          <p:cNvSpPr/>
          <p:nvPr/>
        </p:nvSpPr>
        <p:spPr>
          <a:xfrm>
            <a:off x="3440430" y="2756071"/>
            <a:ext cx="5463540" cy="1554272"/>
          </a:xfrm>
          <a:prstGeom prst="rect">
            <a:avLst/>
          </a:prstGeom>
          <a:ln>
            <a:solidFill>
              <a:schemeClr val="tx1"/>
            </a:solidFill>
          </a:ln>
        </p:spPr>
        <p:txBody>
          <a:bodyPr wrap="square">
            <a:spAutoFit/>
          </a:bodyPr>
          <a:lstStyle/>
          <a:p>
            <a:pPr marL="127000" algn="ctr">
              <a:spcAft>
                <a:spcPts val="1800"/>
              </a:spcAft>
            </a:pPr>
            <a:r>
              <a:rPr lang="en-US" sz="2000" b="1" dirty="0" smtClean="0">
                <a:solidFill>
                  <a:prstClr val="black"/>
                </a:solidFill>
              </a:rPr>
              <a:t>Graphic showing increase in nitrate aerosol fraction over Seoul during the 26-28 May period impacted by long-range transport.</a:t>
            </a:r>
          </a:p>
          <a:p>
            <a:pPr marL="127000" algn="ctr">
              <a:spcAft>
                <a:spcPts val="1800"/>
              </a:spcAft>
            </a:pPr>
            <a:r>
              <a:rPr lang="en-US" sz="2000" b="1" dirty="0" smtClean="0">
                <a:solidFill>
                  <a:prstClr val="black"/>
                </a:solidFill>
              </a:rPr>
              <a:t>Taehyoung Lee</a:t>
            </a:r>
            <a:endParaRPr lang="en-US" sz="2000" b="1" dirty="0">
              <a:solidFill>
                <a:prstClr val="black"/>
              </a:solidFill>
            </a:endParaRPr>
          </a:p>
        </p:txBody>
      </p:sp>
    </p:spTree>
    <p:extLst>
      <p:ext uri="{BB962C8B-B14F-4D97-AF65-F5344CB8AC3E}">
        <p14:creationId xmlns:p14="http://schemas.microsoft.com/office/powerpoint/2010/main" val="8112588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4159" y="266574"/>
            <a:ext cx="10898711" cy="830997"/>
          </a:xfrm>
          <a:prstGeom prst="rect">
            <a:avLst/>
          </a:prstGeom>
        </p:spPr>
        <p:txBody>
          <a:bodyPr wrap="square">
            <a:spAutoFit/>
          </a:bodyPr>
          <a:lstStyle/>
          <a:p>
            <a:pPr marL="127000" lvl="0">
              <a:spcAft>
                <a:spcPts val="1800"/>
              </a:spcAft>
            </a:pPr>
            <a:r>
              <a:rPr lang="en-US" sz="2400" b="1" dirty="0">
                <a:solidFill>
                  <a:prstClr val="black"/>
                </a:solidFill>
              </a:rPr>
              <a:t>Preliminary Finding</a:t>
            </a:r>
            <a:r>
              <a:rPr lang="en-US" sz="2400" b="1" dirty="0" smtClean="0">
                <a:solidFill>
                  <a:prstClr val="black"/>
                </a:solidFill>
              </a:rPr>
              <a:t>: External influences on air quality are the result of direct transport of ozone and PM rather </a:t>
            </a:r>
            <a:r>
              <a:rPr lang="en-US" sz="2400" b="1" dirty="0">
                <a:solidFill>
                  <a:prstClr val="black"/>
                </a:solidFill>
              </a:rPr>
              <a:t>than </a:t>
            </a:r>
            <a:r>
              <a:rPr lang="en-US" sz="2400" b="1" dirty="0" smtClean="0">
                <a:solidFill>
                  <a:prstClr val="black"/>
                </a:solidFill>
              </a:rPr>
              <a:t>precursors</a:t>
            </a:r>
            <a:endParaRPr lang="en-US" sz="2400" b="1" dirty="0">
              <a:solidFill>
                <a:prstClr val="black"/>
              </a:solidFill>
            </a:endParaRPr>
          </a:p>
        </p:txBody>
      </p:sp>
      <p:sp>
        <p:nvSpPr>
          <p:cNvPr id="5" name="Rectangle 4"/>
          <p:cNvSpPr/>
          <p:nvPr/>
        </p:nvSpPr>
        <p:spPr>
          <a:xfrm>
            <a:off x="3108960" y="2756071"/>
            <a:ext cx="6149340" cy="1246495"/>
          </a:xfrm>
          <a:prstGeom prst="rect">
            <a:avLst/>
          </a:prstGeom>
          <a:ln>
            <a:solidFill>
              <a:schemeClr val="tx1"/>
            </a:solidFill>
          </a:ln>
        </p:spPr>
        <p:txBody>
          <a:bodyPr wrap="square">
            <a:spAutoFit/>
          </a:bodyPr>
          <a:lstStyle/>
          <a:p>
            <a:pPr marL="127000" algn="ctr">
              <a:spcAft>
                <a:spcPts val="1800"/>
              </a:spcAft>
            </a:pPr>
            <a:r>
              <a:rPr lang="en-US" sz="2000" b="1" dirty="0" smtClean="0">
                <a:solidFill>
                  <a:prstClr val="black"/>
                </a:solidFill>
              </a:rPr>
              <a:t>Need graphic showing lack of precursors in presence of elevated ozone and PM in the lower free troposphere.</a:t>
            </a:r>
          </a:p>
          <a:p>
            <a:pPr marL="127000" algn="ctr">
              <a:spcAft>
                <a:spcPts val="1800"/>
              </a:spcAft>
            </a:pPr>
            <a:r>
              <a:rPr lang="en-US" sz="2000" b="1" dirty="0" smtClean="0">
                <a:solidFill>
                  <a:prstClr val="black"/>
                </a:solidFill>
              </a:rPr>
              <a:t>Jim Crawford</a:t>
            </a:r>
            <a:endParaRPr lang="en-US" sz="2000" b="1" dirty="0">
              <a:solidFill>
                <a:prstClr val="black"/>
              </a:solidFill>
            </a:endParaRPr>
          </a:p>
        </p:txBody>
      </p:sp>
    </p:spTree>
    <p:extLst>
      <p:ext uri="{BB962C8B-B14F-4D97-AF65-F5344CB8AC3E}">
        <p14:creationId xmlns:p14="http://schemas.microsoft.com/office/powerpoint/2010/main" val="5836512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4159" y="266574"/>
            <a:ext cx="11115881" cy="830997"/>
          </a:xfrm>
          <a:prstGeom prst="rect">
            <a:avLst/>
          </a:prstGeom>
        </p:spPr>
        <p:txBody>
          <a:bodyPr wrap="square">
            <a:spAutoFit/>
          </a:bodyPr>
          <a:lstStyle/>
          <a:p>
            <a:pPr marL="127000" lvl="0">
              <a:spcAft>
                <a:spcPts val="1800"/>
              </a:spcAft>
            </a:pPr>
            <a:r>
              <a:rPr lang="en-US" sz="2400" b="1" dirty="0">
                <a:solidFill>
                  <a:prstClr val="black"/>
                </a:solidFill>
              </a:rPr>
              <a:t>Preliminary Finding: Because of high background ozone, current 8-hour </a:t>
            </a:r>
            <a:r>
              <a:rPr lang="en-US" sz="2400" b="1" dirty="0" smtClean="0">
                <a:solidFill>
                  <a:prstClr val="black"/>
                </a:solidFill>
              </a:rPr>
              <a:t>ozone </a:t>
            </a:r>
            <a:r>
              <a:rPr lang="en-US" sz="2400" b="1" dirty="0">
                <a:solidFill>
                  <a:prstClr val="black"/>
                </a:solidFill>
              </a:rPr>
              <a:t>standards are unattainable </a:t>
            </a:r>
            <a:r>
              <a:rPr lang="en-US" sz="2400" b="1" dirty="0" smtClean="0">
                <a:solidFill>
                  <a:prstClr val="black"/>
                </a:solidFill>
              </a:rPr>
              <a:t>without background decreases</a:t>
            </a:r>
            <a:endParaRPr lang="en-US" sz="2400" b="1" dirty="0">
              <a:solidFill>
                <a:prstClr val="black"/>
              </a:solidFill>
            </a:endParaRPr>
          </a:p>
        </p:txBody>
      </p:sp>
      <p:sp>
        <p:nvSpPr>
          <p:cNvPr id="7" name="TextBox 6"/>
          <p:cNvSpPr txBox="1"/>
          <p:nvPr/>
        </p:nvSpPr>
        <p:spPr>
          <a:xfrm>
            <a:off x="525781" y="6354864"/>
            <a:ext cx="11498580" cy="430887"/>
          </a:xfrm>
          <a:prstGeom prst="rect">
            <a:avLst/>
          </a:prstGeom>
          <a:noFill/>
        </p:spPr>
        <p:txBody>
          <a:bodyPr wrap="square" rtlCol="0">
            <a:spAutoFit/>
          </a:bodyPr>
          <a:lstStyle/>
          <a:p>
            <a:r>
              <a:rPr lang="en-US" sz="2200" b="1" dirty="0" smtClean="0"/>
              <a:t>Further analysis is needed to see how 2-3 km ozone varies with transport   </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4159" y="2512380"/>
            <a:ext cx="4677869" cy="2758178"/>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41138" y="2193479"/>
            <a:ext cx="6750862" cy="3914358"/>
          </a:xfrm>
          <a:prstGeom prst="rect">
            <a:avLst/>
          </a:prstGeom>
        </p:spPr>
      </p:pic>
      <p:sp>
        <p:nvSpPr>
          <p:cNvPr id="5" name="TextBox 4"/>
          <p:cNvSpPr txBox="1"/>
          <p:nvPr/>
        </p:nvSpPr>
        <p:spPr>
          <a:xfrm>
            <a:off x="6027938" y="2059615"/>
            <a:ext cx="6221575" cy="2939266"/>
          </a:xfrm>
          <a:prstGeom prst="rect">
            <a:avLst/>
          </a:prstGeom>
          <a:noFill/>
        </p:spPr>
        <p:txBody>
          <a:bodyPr wrap="none" rtlCol="0">
            <a:spAutoFit/>
          </a:bodyPr>
          <a:lstStyle/>
          <a:p>
            <a:pPr marL="342900" indent="-342900">
              <a:spcAft>
                <a:spcPts val="1800"/>
              </a:spcAft>
              <a:buAutoNum type="arabicPlain" startAt="2005"/>
            </a:pPr>
            <a:r>
              <a:rPr lang="en-US" sz="1600" b="1" dirty="0" smtClean="0"/>
              <a:t>                          2006                            2007                            2008</a:t>
            </a:r>
          </a:p>
          <a:p>
            <a:pPr>
              <a:spcAft>
                <a:spcPts val="600"/>
              </a:spcAft>
            </a:pPr>
            <a:endParaRPr lang="en-US" sz="1600" b="1" dirty="0"/>
          </a:p>
          <a:p>
            <a:pPr marL="342900" indent="-342900">
              <a:buAutoNum type="arabicPlain" startAt="2005"/>
            </a:pPr>
            <a:endParaRPr lang="en-US" sz="1600" b="1" dirty="0" smtClean="0"/>
          </a:p>
          <a:p>
            <a:pPr marL="342900" indent="-342900">
              <a:buAutoNum type="arabicPlain" startAt="2005"/>
            </a:pPr>
            <a:endParaRPr lang="en-US" sz="1600" b="1" dirty="0"/>
          </a:p>
          <a:p>
            <a:pPr marL="342900" indent="-342900">
              <a:buAutoNum type="arabicPlain" startAt="2009"/>
            </a:pPr>
            <a:r>
              <a:rPr lang="en-US" sz="1600" b="1" dirty="0" smtClean="0"/>
              <a:t>                           2010                            2011                            2012           </a:t>
            </a:r>
          </a:p>
          <a:p>
            <a:pPr marL="342900" indent="-342900">
              <a:buAutoNum type="arabicPlain" startAt="2009"/>
            </a:pPr>
            <a:endParaRPr lang="en-US" sz="1600" b="1" dirty="0"/>
          </a:p>
          <a:p>
            <a:pPr marL="342900" indent="-342900">
              <a:buAutoNum type="arabicPlain" startAt="2009"/>
            </a:pPr>
            <a:endParaRPr lang="en-US" sz="1600" b="1" dirty="0" smtClean="0"/>
          </a:p>
          <a:p>
            <a:pPr marL="342900" indent="-342900">
              <a:buAutoNum type="arabicPlain" startAt="2009"/>
            </a:pPr>
            <a:endParaRPr lang="en-US" sz="1600" b="1" dirty="0"/>
          </a:p>
          <a:p>
            <a:pPr marL="342900" indent="-342900">
              <a:spcAft>
                <a:spcPts val="600"/>
              </a:spcAft>
              <a:buAutoNum type="arabicPlain" startAt="2009"/>
            </a:pPr>
            <a:endParaRPr lang="en-US" sz="1600" b="1" dirty="0" smtClean="0"/>
          </a:p>
          <a:p>
            <a:r>
              <a:rPr lang="en-US" sz="1600" b="1" dirty="0" smtClean="0"/>
              <a:t>2013                          2014                            2015                             2016</a:t>
            </a:r>
            <a:endParaRPr lang="en-US" sz="1600" b="1" dirty="0"/>
          </a:p>
        </p:txBody>
      </p:sp>
    </p:spTree>
    <p:extLst>
      <p:ext uri="{BB962C8B-B14F-4D97-AF65-F5344CB8AC3E}">
        <p14:creationId xmlns:p14="http://schemas.microsoft.com/office/powerpoint/2010/main" val="3606368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0307" y="96586"/>
            <a:ext cx="10518868" cy="830997"/>
          </a:xfrm>
          <a:prstGeom prst="rect">
            <a:avLst/>
          </a:prstGeom>
        </p:spPr>
        <p:txBody>
          <a:bodyPr wrap="square">
            <a:spAutoFit/>
          </a:bodyPr>
          <a:lstStyle/>
          <a:p>
            <a:pPr marL="127000" lvl="0">
              <a:spcAft>
                <a:spcPts val="1800"/>
              </a:spcAft>
            </a:pPr>
            <a:r>
              <a:rPr lang="en-US" sz="2400" b="1" dirty="0" smtClean="0">
                <a:solidFill>
                  <a:prstClr val="black"/>
                </a:solidFill>
              </a:rPr>
              <a:t>Preliminary Finding: In addition to power plants, there appears to be a general underestimation of </a:t>
            </a:r>
            <a:r>
              <a:rPr lang="en-US" sz="2400" b="1" dirty="0" smtClean="0">
                <a:solidFill>
                  <a:srgbClr val="000000"/>
                </a:solidFill>
              </a:rPr>
              <a:t>SO2 emissions. </a:t>
            </a:r>
          </a:p>
        </p:txBody>
      </p:sp>
      <p:sp>
        <p:nvSpPr>
          <p:cNvPr id="9" name="TextBox 8"/>
          <p:cNvSpPr txBox="1"/>
          <p:nvPr/>
        </p:nvSpPr>
        <p:spPr>
          <a:xfrm>
            <a:off x="328995" y="6274854"/>
            <a:ext cx="10222286" cy="430887"/>
          </a:xfrm>
          <a:prstGeom prst="rect">
            <a:avLst/>
          </a:prstGeom>
          <a:noFill/>
        </p:spPr>
        <p:txBody>
          <a:bodyPr wrap="none" rtlCol="0">
            <a:spAutoFit/>
          </a:bodyPr>
          <a:lstStyle/>
          <a:p>
            <a:r>
              <a:rPr lang="en-US" sz="2200" b="1" dirty="0" smtClean="0"/>
              <a:t>There are other potential sources that were not directly sampled during KORUS-AQ.</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863" y="2672713"/>
            <a:ext cx="3408112" cy="3233902"/>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36430" y="2672713"/>
            <a:ext cx="3408112" cy="3233902"/>
          </a:xfrm>
          <a:prstGeom prst="rect">
            <a:avLst/>
          </a:prstGeom>
        </p:spPr>
      </p:pic>
      <p:sp>
        <p:nvSpPr>
          <p:cNvPr id="8" name="TextBox 5"/>
          <p:cNvSpPr txBox="1"/>
          <p:nvPr/>
        </p:nvSpPr>
        <p:spPr>
          <a:xfrm>
            <a:off x="1591991" y="1590583"/>
            <a:ext cx="1453415"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Power Plant</a:t>
            </a:r>
          </a:p>
          <a:p>
            <a:pPr algn="ctr"/>
            <a:r>
              <a:rPr lang="en-US" dirty="0" smtClean="0"/>
              <a:t>37° 3‘30"N</a:t>
            </a:r>
          </a:p>
          <a:p>
            <a:pPr algn="ctr"/>
            <a:r>
              <a:rPr lang="en-US" dirty="0" smtClean="0"/>
              <a:t>126°30'36"E</a:t>
            </a:r>
            <a:endParaRPr lang="en-US" dirty="0"/>
          </a:p>
        </p:txBody>
      </p:sp>
      <p:sp>
        <p:nvSpPr>
          <p:cNvPr id="11" name="TextBox 7"/>
          <p:cNvSpPr txBox="1"/>
          <p:nvPr/>
        </p:nvSpPr>
        <p:spPr>
          <a:xfrm>
            <a:off x="5264602" y="1590583"/>
            <a:ext cx="1607419"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Steel Plant?</a:t>
            </a:r>
          </a:p>
          <a:p>
            <a:pPr algn="ctr"/>
            <a:r>
              <a:rPr lang="en-US" dirty="0" smtClean="0"/>
              <a:t>36°59'14“N</a:t>
            </a:r>
          </a:p>
          <a:p>
            <a:pPr algn="ctr"/>
            <a:r>
              <a:rPr lang="en-US" dirty="0" smtClean="0"/>
              <a:t>126°41'54"E</a:t>
            </a:r>
            <a:endParaRPr lang="en-US" dirty="0"/>
          </a:p>
        </p:txBody>
      </p:sp>
      <p:pic>
        <p:nvPicPr>
          <p:cNvPr id="3" name="Picture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131944" y="2582663"/>
            <a:ext cx="3595457" cy="3414002"/>
          </a:xfrm>
          <a:prstGeom prst="rect">
            <a:avLst/>
          </a:prstGeom>
        </p:spPr>
      </p:pic>
      <p:sp>
        <p:nvSpPr>
          <p:cNvPr id="12" name="TextBox 7"/>
          <p:cNvSpPr txBox="1"/>
          <p:nvPr/>
        </p:nvSpPr>
        <p:spPr>
          <a:xfrm>
            <a:off x="8806288" y="1590583"/>
            <a:ext cx="2519619"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DC-8 Profiles over Seoul</a:t>
            </a:r>
            <a:endParaRPr lang="en-US" dirty="0"/>
          </a:p>
          <a:p>
            <a:pPr algn="ctr"/>
            <a:r>
              <a:rPr lang="en-US" dirty="0" smtClean="0"/>
              <a:t>Medians (50%) and Inner Quartiles (25-75%)</a:t>
            </a:r>
            <a:endParaRPr lang="en-US" dirty="0"/>
          </a:p>
        </p:txBody>
      </p:sp>
    </p:spTree>
    <p:extLst>
      <p:ext uri="{BB962C8B-B14F-4D97-AF65-F5344CB8AC3E}">
        <p14:creationId xmlns:p14="http://schemas.microsoft.com/office/powerpoint/2010/main" val="5140916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1908" y="266593"/>
            <a:ext cx="11080810" cy="830997"/>
          </a:xfrm>
          <a:prstGeom prst="rect">
            <a:avLst/>
          </a:prstGeom>
        </p:spPr>
        <p:txBody>
          <a:bodyPr wrap="square">
            <a:spAutoFit/>
          </a:bodyPr>
          <a:lstStyle/>
          <a:p>
            <a:pPr marL="127000">
              <a:spcAft>
                <a:spcPts val="1800"/>
              </a:spcAft>
            </a:pPr>
            <a:r>
              <a:rPr lang="en-US" sz="2400" b="1" dirty="0" smtClean="0">
                <a:solidFill>
                  <a:prstClr val="black"/>
                </a:solidFill>
              </a:rPr>
              <a:t>Question 5: How well do KORUS-AQ observations support current emissions estimates (e.g., NOx, VOCs, </a:t>
            </a:r>
            <a:r>
              <a:rPr lang="en-US" sz="2400" b="1" dirty="0" err="1" smtClean="0">
                <a:solidFill>
                  <a:prstClr val="black"/>
                </a:solidFill>
              </a:rPr>
              <a:t>SOx</a:t>
            </a:r>
            <a:r>
              <a:rPr lang="en-US" sz="2400" b="1" dirty="0" smtClean="0">
                <a:solidFill>
                  <a:prstClr val="black"/>
                </a:solidFill>
              </a:rPr>
              <a:t>, NH</a:t>
            </a:r>
            <a:r>
              <a:rPr lang="en-US" sz="2400" b="1" baseline="-25000" dirty="0" smtClean="0">
                <a:solidFill>
                  <a:prstClr val="black"/>
                </a:solidFill>
              </a:rPr>
              <a:t>3</a:t>
            </a:r>
            <a:r>
              <a:rPr lang="en-US" sz="2400" b="1" dirty="0" smtClean="0">
                <a:solidFill>
                  <a:prstClr val="black"/>
                </a:solidFill>
              </a:rPr>
              <a:t>) by magnitude and sector?</a:t>
            </a:r>
            <a:endParaRPr lang="en-US" sz="2400" b="1" dirty="0">
              <a:solidFill>
                <a:prstClr val="black"/>
              </a:solidFill>
            </a:endParaRPr>
          </a:p>
        </p:txBody>
      </p:sp>
      <p:grpSp>
        <p:nvGrpSpPr>
          <p:cNvPr id="9" name="Group 8"/>
          <p:cNvGrpSpPr/>
          <p:nvPr/>
        </p:nvGrpSpPr>
        <p:grpSpPr>
          <a:xfrm>
            <a:off x="0" y="2118612"/>
            <a:ext cx="12192000" cy="4327907"/>
            <a:chOff x="0" y="1741423"/>
            <a:chExt cx="11907747" cy="4200868"/>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43764" y="1760219"/>
              <a:ext cx="2959035" cy="4182072"/>
            </a:xfrm>
            <a:prstGeom prst="rect">
              <a:avLst/>
            </a:prstGeom>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1760218"/>
              <a:ext cx="3044952" cy="4182072"/>
            </a:xfrm>
            <a:prstGeom prst="rect">
              <a:avLst/>
            </a:prstGeom>
          </p:spPr>
        </p:pic>
        <p:pic>
          <p:nvPicPr>
            <p:cNvPr id="5" name="Picture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02799" y="1741423"/>
              <a:ext cx="2983528" cy="4200868"/>
            </a:xfrm>
            <a:prstGeom prst="rect">
              <a:avLst/>
            </a:prstGeom>
          </p:spPr>
        </p:pic>
        <p:pic>
          <p:nvPicPr>
            <p:cNvPr id="6" name="Picture 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986327" y="1760219"/>
              <a:ext cx="2921420" cy="4182072"/>
            </a:xfrm>
            <a:prstGeom prst="rect">
              <a:avLst/>
            </a:prstGeom>
          </p:spPr>
        </p:pic>
      </p:grpSp>
      <p:sp>
        <p:nvSpPr>
          <p:cNvPr id="10" name="Rectangle 9"/>
          <p:cNvSpPr/>
          <p:nvPr/>
        </p:nvSpPr>
        <p:spPr>
          <a:xfrm>
            <a:off x="902706" y="1675552"/>
            <a:ext cx="11080810" cy="461665"/>
          </a:xfrm>
          <a:prstGeom prst="rect">
            <a:avLst/>
          </a:prstGeom>
        </p:spPr>
        <p:txBody>
          <a:bodyPr wrap="square">
            <a:spAutoFit/>
          </a:bodyPr>
          <a:lstStyle/>
          <a:p>
            <a:pPr marL="127000">
              <a:spcAft>
                <a:spcPts val="1800"/>
              </a:spcAft>
            </a:pPr>
            <a:r>
              <a:rPr lang="en-US" sz="2400" b="1" dirty="0" smtClean="0">
                <a:solidFill>
                  <a:prstClr val="black"/>
                </a:solidFill>
              </a:rPr>
              <a:t>NOx                                    VOCs                                    </a:t>
            </a:r>
            <a:r>
              <a:rPr lang="en-US" sz="2400" b="1" dirty="0" err="1" smtClean="0">
                <a:solidFill>
                  <a:prstClr val="black"/>
                </a:solidFill>
              </a:rPr>
              <a:t>SOx</a:t>
            </a:r>
            <a:r>
              <a:rPr lang="en-US" sz="2400" b="1" dirty="0" smtClean="0">
                <a:solidFill>
                  <a:prstClr val="black"/>
                </a:solidFill>
              </a:rPr>
              <a:t>                                     NH</a:t>
            </a:r>
            <a:r>
              <a:rPr lang="en-US" sz="2400" b="1" baseline="-25000" dirty="0" smtClean="0">
                <a:solidFill>
                  <a:prstClr val="black"/>
                </a:solidFill>
              </a:rPr>
              <a:t>3</a:t>
            </a:r>
            <a:endParaRPr lang="en-US" sz="2400" b="1" dirty="0">
              <a:solidFill>
                <a:prstClr val="black"/>
              </a:solidFill>
            </a:endParaRPr>
          </a:p>
        </p:txBody>
      </p:sp>
    </p:spTree>
    <p:extLst>
      <p:ext uri="{BB962C8B-B14F-4D97-AF65-F5344CB8AC3E}">
        <p14:creationId xmlns:p14="http://schemas.microsoft.com/office/powerpoint/2010/main" val="1767997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4159" y="266574"/>
            <a:ext cx="10898711" cy="830997"/>
          </a:xfrm>
          <a:prstGeom prst="rect">
            <a:avLst/>
          </a:prstGeom>
        </p:spPr>
        <p:txBody>
          <a:bodyPr wrap="square">
            <a:spAutoFit/>
          </a:bodyPr>
          <a:lstStyle/>
          <a:p>
            <a:pPr marL="127000" lvl="0">
              <a:spcAft>
                <a:spcPts val="1800"/>
              </a:spcAft>
            </a:pPr>
            <a:r>
              <a:rPr lang="en-US" sz="2400" b="1" dirty="0">
                <a:solidFill>
                  <a:prstClr val="black"/>
                </a:solidFill>
              </a:rPr>
              <a:t>Preliminary Finding: Observations taken by the DC8 and ground sites are consistent with a dominant influence from transportation </a:t>
            </a:r>
            <a:r>
              <a:rPr lang="en-US" sz="2400" b="1" dirty="0" err="1" smtClean="0">
                <a:solidFill>
                  <a:prstClr val="black"/>
                </a:solidFill>
              </a:rPr>
              <a:t>NOx</a:t>
            </a:r>
            <a:r>
              <a:rPr lang="en-US" sz="2400" b="1" dirty="0" smtClean="0">
                <a:solidFill>
                  <a:prstClr val="black"/>
                </a:solidFill>
              </a:rPr>
              <a:t> in urban areas. </a:t>
            </a:r>
            <a:endParaRPr lang="en-US" sz="2400" b="1" dirty="0">
              <a:solidFill>
                <a:prstClr val="black"/>
              </a:solidFill>
            </a:endParaRPr>
          </a:p>
        </p:txBody>
      </p:sp>
      <p:grpSp>
        <p:nvGrpSpPr>
          <p:cNvPr id="6" name="그룹 21"/>
          <p:cNvGrpSpPr/>
          <p:nvPr/>
        </p:nvGrpSpPr>
        <p:grpSpPr>
          <a:xfrm>
            <a:off x="779609" y="1627796"/>
            <a:ext cx="5496029" cy="4244169"/>
            <a:chOff x="779609" y="2016416"/>
            <a:chExt cx="5496029" cy="4244169"/>
          </a:xfrm>
        </p:grpSpPr>
        <p:pic>
          <p:nvPicPr>
            <p:cNvPr id="7" name="그림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9609" y="2138563"/>
              <a:ext cx="5496029" cy="4122022"/>
            </a:xfrm>
            <a:prstGeom prst="rect">
              <a:avLst/>
            </a:prstGeom>
          </p:spPr>
        </p:pic>
        <p:sp>
          <p:nvSpPr>
            <p:cNvPr id="8" name="TextBox 7"/>
            <p:cNvSpPr txBox="1"/>
            <p:nvPr/>
          </p:nvSpPr>
          <p:spPr>
            <a:xfrm>
              <a:off x="2408688" y="2016416"/>
              <a:ext cx="2237873" cy="523220"/>
            </a:xfrm>
            <a:prstGeom prst="rect">
              <a:avLst/>
            </a:prstGeom>
            <a:noFill/>
          </p:spPr>
          <p:txBody>
            <a:bodyPr wrap="square" rtlCol="0">
              <a:spAutoFit/>
            </a:bodyPr>
            <a:lstStyle/>
            <a:p>
              <a:pPr algn="ctr"/>
              <a:r>
                <a:rPr lang="en-US" altLang="ko-KR" sz="2800" b="1" dirty="0"/>
                <a:t>SMA</a:t>
              </a:r>
              <a:endParaRPr lang="ko-KR" altLang="en-US" sz="2800" b="1" dirty="0"/>
            </a:p>
          </p:txBody>
        </p:sp>
        <p:pic>
          <p:nvPicPr>
            <p:cNvPr id="9" name="그림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3278" y="3514085"/>
              <a:ext cx="2587880" cy="1555482"/>
            </a:xfrm>
            <a:prstGeom prst="rect">
              <a:avLst/>
            </a:prstGeom>
          </p:spPr>
        </p:pic>
        <p:sp>
          <p:nvSpPr>
            <p:cNvPr id="10" name="오른쪽 중괄호 17"/>
            <p:cNvSpPr/>
            <p:nvPr/>
          </p:nvSpPr>
          <p:spPr>
            <a:xfrm>
              <a:off x="4579932" y="2880568"/>
              <a:ext cx="293404" cy="529936"/>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ko-KR" altLang="en-US"/>
            </a:p>
          </p:txBody>
        </p:sp>
        <p:sp>
          <p:nvSpPr>
            <p:cNvPr id="11" name="TextBox 10"/>
            <p:cNvSpPr txBox="1"/>
            <p:nvPr/>
          </p:nvSpPr>
          <p:spPr>
            <a:xfrm>
              <a:off x="4816401" y="2970961"/>
              <a:ext cx="757822" cy="307776"/>
            </a:xfrm>
            <a:prstGeom prst="rect">
              <a:avLst/>
            </a:prstGeom>
            <a:solidFill>
              <a:schemeClr val="bg1"/>
            </a:solidFill>
          </p:spPr>
          <p:txBody>
            <a:bodyPr wrap="square" rtlCol="0">
              <a:spAutoFit/>
            </a:bodyPr>
            <a:lstStyle/>
            <a:p>
              <a:r>
                <a:rPr lang="en-US" altLang="ko-KR" sz="1600">
                  <a:latin typeface="Arial" panose="020B0604020202020204" pitchFamily="34" charset="0"/>
                  <a:cs typeface="Arial" panose="020B0604020202020204" pitchFamily="34" charset="0"/>
                </a:rPr>
                <a:t>Model</a:t>
              </a:r>
              <a:endParaRPr lang="ko-KR" altLang="en-US" sz="1600">
                <a:latin typeface="Arial" panose="020B0604020202020204" pitchFamily="34" charset="0"/>
                <a:cs typeface="Arial" panose="020B0604020202020204" pitchFamily="34" charset="0"/>
              </a:endParaRPr>
            </a:p>
          </p:txBody>
        </p:sp>
      </p:grpSp>
      <p:grpSp>
        <p:nvGrpSpPr>
          <p:cNvPr id="12" name="그룹 22"/>
          <p:cNvGrpSpPr/>
          <p:nvPr/>
        </p:nvGrpSpPr>
        <p:grpSpPr>
          <a:xfrm>
            <a:off x="5914540" y="1627796"/>
            <a:ext cx="5496029" cy="4244169"/>
            <a:chOff x="5914540" y="2016416"/>
            <a:chExt cx="5496029" cy="4244169"/>
          </a:xfrm>
        </p:grpSpPr>
        <p:grpSp>
          <p:nvGrpSpPr>
            <p:cNvPr id="13" name="그룹 16"/>
            <p:cNvGrpSpPr/>
            <p:nvPr/>
          </p:nvGrpSpPr>
          <p:grpSpPr>
            <a:xfrm>
              <a:off x="5914540" y="2016416"/>
              <a:ext cx="5496029" cy="4244169"/>
              <a:chOff x="5914540" y="2016416"/>
              <a:chExt cx="5496029" cy="4244169"/>
            </a:xfrm>
          </p:grpSpPr>
          <p:pic>
            <p:nvPicPr>
              <p:cNvPr id="16" name="그림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14540" y="2138563"/>
                <a:ext cx="5496029" cy="4122022"/>
              </a:xfrm>
              <a:prstGeom prst="rect">
                <a:avLst/>
              </a:prstGeom>
            </p:spPr>
          </p:pic>
          <p:sp>
            <p:nvSpPr>
              <p:cNvPr id="17" name="TextBox 16"/>
              <p:cNvSpPr txBox="1"/>
              <p:nvPr/>
            </p:nvSpPr>
            <p:spPr>
              <a:xfrm>
                <a:off x="6636737" y="2016416"/>
                <a:ext cx="4199021" cy="523220"/>
              </a:xfrm>
              <a:prstGeom prst="rect">
                <a:avLst/>
              </a:prstGeom>
              <a:noFill/>
            </p:spPr>
            <p:txBody>
              <a:bodyPr wrap="square" rtlCol="0">
                <a:spAutoFit/>
              </a:bodyPr>
              <a:lstStyle/>
              <a:p>
                <a:pPr algn="ctr"/>
                <a:r>
                  <a:rPr lang="en-US" altLang="ko-KR" sz="2800" b="1" dirty="0"/>
                  <a:t>Korean peninsula</a:t>
                </a:r>
                <a:endParaRPr lang="ko-KR" altLang="en-US" sz="2800" b="1" dirty="0"/>
              </a:p>
            </p:txBody>
          </p:sp>
          <p:pic>
            <p:nvPicPr>
              <p:cNvPr id="18" name="그림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78209" y="3514085"/>
                <a:ext cx="2587880" cy="1555482"/>
              </a:xfrm>
              <a:prstGeom prst="rect">
                <a:avLst/>
              </a:prstGeom>
            </p:spPr>
          </p:pic>
        </p:grpSp>
        <p:sp>
          <p:nvSpPr>
            <p:cNvPr id="14" name="오른쪽 중괄호 19"/>
            <p:cNvSpPr/>
            <p:nvPr/>
          </p:nvSpPr>
          <p:spPr>
            <a:xfrm>
              <a:off x="9709168" y="2880182"/>
              <a:ext cx="293404" cy="529936"/>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ko-KR" altLang="en-US"/>
            </a:p>
          </p:txBody>
        </p:sp>
        <p:sp>
          <p:nvSpPr>
            <p:cNvPr id="15" name="TextBox 14"/>
            <p:cNvSpPr txBox="1"/>
            <p:nvPr/>
          </p:nvSpPr>
          <p:spPr>
            <a:xfrm>
              <a:off x="9945637" y="2980966"/>
              <a:ext cx="757822" cy="307776"/>
            </a:xfrm>
            <a:prstGeom prst="rect">
              <a:avLst/>
            </a:prstGeom>
            <a:solidFill>
              <a:schemeClr val="bg1"/>
            </a:solidFill>
          </p:spPr>
          <p:txBody>
            <a:bodyPr wrap="square" rtlCol="0">
              <a:spAutoFit/>
            </a:bodyPr>
            <a:lstStyle/>
            <a:p>
              <a:r>
                <a:rPr lang="en-US" altLang="ko-KR" sz="1600">
                  <a:latin typeface="Arial" panose="020B0604020202020204" pitchFamily="34" charset="0"/>
                  <a:cs typeface="Arial" panose="020B0604020202020204" pitchFamily="34" charset="0"/>
                </a:rPr>
                <a:t>Model</a:t>
              </a:r>
              <a:endParaRPr lang="ko-KR" altLang="en-US" sz="16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7079843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4159" y="163704"/>
            <a:ext cx="11058731" cy="1200329"/>
          </a:xfrm>
          <a:prstGeom prst="rect">
            <a:avLst/>
          </a:prstGeom>
        </p:spPr>
        <p:txBody>
          <a:bodyPr wrap="square">
            <a:spAutoFit/>
          </a:bodyPr>
          <a:lstStyle/>
          <a:p>
            <a:pPr marL="127000" lvl="0">
              <a:spcAft>
                <a:spcPts val="1800"/>
              </a:spcAft>
            </a:pPr>
            <a:r>
              <a:rPr lang="en-US" sz="2400" b="1" dirty="0">
                <a:solidFill>
                  <a:prstClr val="black"/>
                </a:solidFill>
              </a:rPr>
              <a:t>Preliminary Finding: </a:t>
            </a:r>
            <a:r>
              <a:rPr lang="en-US" sz="2400" b="1" dirty="0" smtClean="0">
                <a:solidFill>
                  <a:prstClr val="black"/>
                </a:solidFill>
              </a:rPr>
              <a:t>The </a:t>
            </a:r>
            <a:r>
              <a:rPr lang="en-US" sz="2400" b="1" dirty="0">
                <a:solidFill>
                  <a:prstClr val="black"/>
                </a:solidFill>
              </a:rPr>
              <a:t>large abundance of highly reactive organic compounds, while consistent with solvent </a:t>
            </a:r>
            <a:r>
              <a:rPr lang="en-US" sz="2400" b="1" dirty="0" smtClean="0">
                <a:solidFill>
                  <a:prstClr val="black"/>
                </a:solidFill>
              </a:rPr>
              <a:t>use for the aromatics, </a:t>
            </a:r>
            <a:r>
              <a:rPr lang="en-US" sz="2400" b="1" dirty="0">
                <a:solidFill>
                  <a:prstClr val="black"/>
                </a:solidFill>
              </a:rPr>
              <a:t>has not been positively attributed (other candidate sources may exist</a:t>
            </a:r>
            <a:r>
              <a:rPr lang="en-US" sz="2400" b="1" dirty="0" smtClean="0">
                <a:solidFill>
                  <a:prstClr val="black"/>
                </a:solidFill>
              </a:rPr>
              <a:t>).</a:t>
            </a:r>
            <a:endParaRPr lang="en-US" sz="2400" b="1" dirty="0">
              <a:solidFill>
                <a:prstClr val="black"/>
              </a:solidFill>
            </a:endParaRPr>
          </a:p>
        </p:txBody>
      </p:sp>
      <p:pic>
        <p:nvPicPr>
          <p:cNvPr id="6"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40814" y="1598678"/>
            <a:ext cx="5260536" cy="4943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5761" y="1558674"/>
            <a:ext cx="4408352" cy="521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32986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7039" y="243714"/>
            <a:ext cx="10567241" cy="830997"/>
          </a:xfrm>
          <a:prstGeom prst="rect">
            <a:avLst/>
          </a:prstGeom>
        </p:spPr>
        <p:txBody>
          <a:bodyPr wrap="square">
            <a:spAutoFit/>
          </a:bodyPr>
          <a:lstStyle/>
          <a:p>
            <a:pPr marL="127000" lvl="0">
              <a:spcAft>
                <a:spcPts val="1800"/>
              </a:spcAft>
            </a:pPr>
            <a:r>
              <a:rPr lang="en-US" sz="2400" b="1" dirty="0">
                <a:solidFill>
                  <a:prstClr val="black"/>
                </a:solidFill>
              </a:rPr>
              <a:t>Preliminary </a:t>
            </a:r>
            <a:r>
              <a:rPr lang="en-US" sz="2400" b="1" dirty="0" smtClean="0">
                <a:solidFill>
                  <a:prstClr val="black"/>
                </a:solidFill>
              </a:rPr>
              <a:t>Finding: The </a:t>
            </a:r>
            <a:r>
              <a:rPr lang="en-US" sz="2400" b="1" dirty="0">
                <a:solidFill>
                  <a:prstClr val="black"/>
                </a:solidFill>
              </a:rPr>
              <a:t>magnitudes of </a:t>
            </a:r>
            <a:r>
              <a:rPr lang="en-US" sz="2400" b="1" u="sng" dirty="0">
                <a:solidFill>
                  <a:srgbClr val="FF0000"/>
                </a:solidFill>
              </a:rPr>
              <a:t>NOx</a:t>
            </a:r>
            <a:r>
              <a:rPr lang="en-US" sz="2400" b="1" dirty="0">
                <a:solidFill>
                  <a:prstClr val="black"/>
                </a:solidFill>
              </a:rPr>
              <a:t> emissions and key reactive VOCs (e.g. </a:t>
            </a:r>
            <a:r>
              <a:rPr lang="en-US" sz="2400" b="1" dirty="0" smtClean="0">
                <a:solidFill>
                  <a:prstClr val="black"/>
                </a:solidFill>
              </a:rPr>
              <a:t>toluene</a:t>
            </a:r>
            <a:r>
              <a:rPr lang="en-US" sz="2400" b="1" dirty="0">
                <a:solidFill>
                  <a:prstClr val="black"/>
                </a:solidFill>
              </a:rPr>
              <a:t>) are </a:t>
            </a:r>
            <a:r>
              <a:rPr lang="en-US" sz="2400" b="1" dirty="0" smtClean="0">
                <a:solidFill>
                  <a:prstClr val="black"/>
                </a:solidFill>
              </a:rPr>
              <a:t>underestimated </a:t>
            </a:r>
            <a:r>
              <a:rPr lang="en-US" sz="2400" b="1" dirty="0">
                <a:solidFill>
                  <a:prstClr val="black"/>
                </a:solidFill>
              </a:rPr>
              <a:t>in the current inventory for SMA </a:t>
            </a:r>
          </a:p>
        </p:txBody>
      </p:sp>
      <p:grpSp>
        <p:nvGrpSpPr>
          <p:cNvPr id="6" name="Group 5"/>
          <p:cNvGrpSpPr>
            <a:grpSpLocks noChangeAspect="1"/>
          </p:cNvGrpSpPr>
          <p:nvPr/>
        </p:nvGrpSpPr>
        <p:grpSpPr bwMode="auto">
          <a:xfrm>
            <a:off x="5232054" y="1691640"/>
            <a:ext cx="6589790" cy="3819670"/>
            <a:chOff x="399" y="1148"/>
            <a:chExt cx="4213" cy="2442"/>
          </a:xfrm>
        </p:grpSpPr>
        <p:sp>
          <p:nvSpPr>
            <p:cNvPr id="7" name="AutoShape 3"/>
            <p:cNvSpPr>
              <a:spLocks noChangeAspect="1" noChangeArrowheads="1" noTextEdit="1"/>
            </p:cNvSpPr>
            <p:nvPr/>
          </p:nvSpPr>
          <p:spPr bwMode="auto">
            <a:xfrm>
              <a:off x="399" y="1148"/>
              <a:ext cx="4213" cy="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pic>
          <p:nvPicPr>
            <p:cNvPr id="8"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9" y="1148"/>
              <a:ext cx="4215" cy="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8"/>
          <p:cNvGrpSpPr>
            <a:grpSpLocks noChangeAspect="1"/>
          </p:cNvGrpSpPr>
          <p:nvPr/>
        </p:nvGrpSpPr>
        <p:grpSpPr bwMode="auto">
          <a:xfrm>
            <a:off x="411481" y="1561687"/>
            <a:ext cx="4701540" cy="4152996"/>
            <a:chOff x="4855" y="1275"/>
            <a:chExt cx="2477" cy="2188"/>
          </a:xfrm>
        </p:grpSpPr>
        <p:sp>
          <p:nvSpPr>
            <p:cNvPr id="10" name="AutoShape 7"/>
            <p:cNvSpPr>
              <a:spLocks noChangeAspect="1" noChangeArrowheads="1" noTextEdit="1"/>
            </p:cNvSpPr>
            <p:nvPr/>
          </p:nvSpPr>
          <p:spPr bwMode="auto">
            <a:xfrm>
              <a:off x="4855" y="1275"/>
              <a:ext cx="2477" cy="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pic>
          <p:nvPicPr>
            <p:cNvPr id="11" name="Picture 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55" y="1275"/>
              <a:ext cx="2478" cy="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606766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8"/>
          <p:cNvGrpSpPr>
            <a:grpSpLocks noChangeAspect="1"/>
          </p:cNvGrpSpPr>
          <p:nvPr/>
        </p:nvGrpSpPr>
        <p:grpSpPr bwMode="auto">
          <a:xfrm>
            <a:off x="114300" y="1848507"/>
            <a:ext cx="3794760" cy="3423890"/>
            <a:chOff x="4521" y="1626"/>
            <a:chExt cx="2425" cy="2188"/>
          </a:xfrm>
        </p:grpSpPr>
        <p:sp>
          <p:nvSpPr>
            <p:cNvPr id="16" name="AutoShape 7"/>
            <p:cNvSpPr>
              <a:spLocks noChangeAspect="1" noChangeArrowheads="1" noTextEdit="1"/>
            </p:cNvSpPr>
            <p:nvPr/>
          </p:nvSpPr>
          <p:spPr bwMode="auto">
            <a:xfrm>
              <a:off x="4521" y="1626"/>
              <a:ext cx="2425" cy="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pic>
          <p:nvPicPr>
            <p:cNvPr id="17" name="Picture 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21" y="1626"/>
              <a:ext cx="2426" cy="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8" name="차트 21">
            <a:extLst>
              <a:ext uri="{FF2B5EF4-FFF2-40B4-BE49-F238E27FC236}">
                <a16:creationId xmlns="" xmlns:a16="http://schemas.microsoft.com/office/drawing/2014/main" id="{C0AA5F95-714F-4E8C-BB2E-78F4B3EAFF52}"/>
              </a:ext>
            </a:extLst>
          </p:cNvPr>
          <p:cNvGraphicFramePr>
            <a:graphicFrameLocks/>
          </p:cNvGraphicFramePr>
          <p:nvPr>
            <p:extLst>
              <p:ext uri="{D42A27DB-BD31-4B8C-83A1-F6EECF244321}">
                <p14:modId xmlns:p14="http://schemas.microsoft.com/office/powerpoint/2010/main" val="59965404"/>
              </p:ext>
            </p:extLst>
          </p:nvPr>
        </p:nvGraphicFramePr>
        <p:xfrm>
          <a:off x="4138358" y="2561534"/>
          <a:ext cx="2534499" cy="2078937"/>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Group 1"/>
          <p:cNvGrpSpPr>
            <a:grpSpLocks noChangeAspect="1"/>
          </p:cNvGrpSpPr>
          <p:nvPr/>
        </p:nvGrpSpPr>
        <p:grpSpPr>
          <a:xfrm>
            <a:off x="6960870" y="1200033"/>
            <a:ext cx="4594860" cy="5529648"/>
            <a:chOff x="5749392" y="1822650"/>
            <a:chExt cx="4086764" cy="4918184"/>
          </a:xfrm>
        </p:grpSpPr>
        <p:grpSp>
          <p:nvGrpSpPr>
            <p:cNvPr id="12" name="Group 4"/>
            <p:cNvGrpSpPr>
              <a:grpSpLocks noChangeAspect="1"/>
            </p:cNvGrpSpPr>
            <p:nvPr/>
          </p:nvGrpSpPr>
          <p:grpSpPr bwMode="auto">
            <a:xfrm>
              <a:off x="5750376" y="1822650"/>
              <a:ext cx="4085780" cy="2422881"/>
              <a:chOff x="162" y="1356"/>
              <a:chExt cx="4145" cy="2458"/>
            </a:xfrm>
          </p:grpSpPr>
          <p:sp>
            <p:nvSpPr>
              <p:cNvPr id="13" name="AutoShape 3"/>
              <p:cNvSpPr>
                <a:spLocks noChangeAspect="1" noChangeArrowheads="1" noTextEdit="1"/>
              </p:cNvSpPr>
              <p:nvPr/>
            </p:nvSpPr>
            <p:spPr bwMode="auto">
              <a:xfrm>
                <a:off x="162" y="1356"/>
                <a:ext cx="4145" cy="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pic>
            <p:nvPicPr>
              <p:cNvPr id="14"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2" y="1356"/>
                <a:ext cx="4143" cy="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4"/>
            <p:cNvGrpSpPr>
              <a:grpSpLocks noChangeAspect="1"/>
            </p:cNvGrpSpPr>
            <p:nvPr/>
          </p:nvGrpSpPr>
          <p:grpSpPr bwMode="auto">
            <a:xfrm>
              <a:off x="5749392" y="4333723"/>
              <a:ext cx="4084793" cy="2407111"/>
              <a:chOff x="1768" y="939"/>
              <a:chExt cx="4144" cy="2442"/>
            </a:xfrm>
          </p:grpSpPr>
          <p:sp>
            <p:nvSpPr>
              <p:cNvPr id="20" name="AutoShape 3"/>
              <p:cNvSpPr>
                <a:spLocks noChangeAspect="1" noChangeArrowheads="1" noTextEdit="1"/>
              </p:cNvSpPr>
              <p:nvPr/>
            </p:nvSpPr>
            <p:spPr bwMode="auto">
              <a:xfrm>
                <a:off x="1768" y="939"/>
                <a:ext cx="4144" cy="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pic>
            <p:nvPicPr>
              <p:cNvPr id="21"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68" y="939"/>
                <a:ext cx="4142" cy="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2" name="Rectangle 21"/>
          <p:cNvSpPr/>
          <p:nvPr/>
        </p:nvSpPr>
        <p:spPr>
          <a:xfrm>
            <a:off x="817039" y="243714"/>
            <a:ext cx="10567241" cy="830997"/>
          </a:xfrm>
          <a:prstGeom prst="rect">
            <a:avLst/>
          </a:prstGeom>
        </p:spPr>
        <p:txBody>
          <a:bodyPr wrap="square">
            <a:spAutoFit/>
          </a:bodyPr>
          <a:lstStyle/>
          <a:p>
            <a:pPr marL="127000" lvl="0">
              <a:spcAft>
                <a:spcPts val="1800"/>
              </a:spcAft>
            </a:pPr>
            <a:r>
              <a:rPr lang="en-US" sz="2400" b="1" dirty="0">
                <a:solidFill>
                  <a:prstClr val="black"/>
                </a:solidFill>
              </a:rPr>
              <a:t>Preliminary </a:t>
            </a:r>
            <a:r>
              <a:rPr lang="en-US" sz="2400" b="1" dirty="0" smtClean="0">
                <a:solidFill>
                  <a:prstClr val="black"/>
                </a:solidFill>
              </a:rPr>
              <a:t>Finding: The </a:t>
            </a:r>
            <a:r>
              <a:rPr lang="en-US" sz="2400" b="1" dirty="0">
                <a:solidFill>
                  <a:prstClr val="black"/>
                </a:solidFill>
              </a:rPr>
              <a:t>magnitudes </a:t>
            </a:r>
            <a:r>
              <a:rPr lang="en-US" sz="2400" b="1" dirty="0"/>
              <a:t>of NOx </a:t>
            </a:r>
            <a:r>
              <a:rPr lang="en-US" sz="2400" b="1" dirty="0">
                <a:solidFill>
                  <a:prstClr val="black"/>
                </a:solidFill>
              </a:rPr>
              <a:t>emissions and </a:t>
            </a:r>
            <a:r>
              <a:rPr lang="en-US" sz="2400" b="1" u="sng" dirty="0">
                <a:solidFill>
                  <a:srgbClr val="FF0000"/>
                </a:solidFill>
              </a:rPr>
              <a:t>key reactive VOCs </a:t>
            </a:r>
            <a:r>
              <a:rPr lang="en-US" sz="2400" b="1" dirty="0">
                <a:solidFill>
                  <a:prstClr val="black"/>
                </a:solidFill>
              </a:rPr>
              <a:t>(e.g. </a:t>
            </a:r>
            <a:r>
              <a:rPr lang="en-US" sz="2400" b="1" dirty="0" smtClean="0">
                <a:solidFill>
                  <a:prstClr val="black"/>
                </a:solidFill>
              </a:rPr>
              <a:t>toluene</a:t>
            </a:r>
            <a:r>
              <a:rPr lang="en-US" sz="2400" b="1" dirty="0">
                <a:solidFill>
                  <a:prstClr val="black"/>
                </a:solidFill>
              </a:rPr>
              <a:t>) are </a:t>
            </a:r>
            <a:r>
              <a:rPr lang="en-US" sz="2400" b="1" dirty="0" smtClean="0">
                <a:solidFill>
                  <a:prstClr val="black"/>
                </a:solidFill>
              </a:rPr>
              <a:t>underestimated </a:t>
            </a:r>
            <a:r>
              <a:rPr lang="en-US" sz="2400" b="1" dirty="0">
                <a:solidFill>
                  <a:prstClr val="black"/>
                </a:solidFill>
              </a:rPr>
              <a:t>in the current inventory for SMA </a:t>
            </a:r>
          </a:p>
        </p:txBody>
      </p:sp>
    </p:spTree>
    <p:extLst>
      <p:ext uri="{BB962C8B-B14F-4D97-AF65-F5344CB8AC3E}">
        <p14:creationId xmlns:p14="http://schemas.microsoft.com/office/powerpoint/2010/main" val="14515148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0270" y="237481"/>
            <a:ext cx="11557841" cy="830997"/>
          </a:xfrm>
          <a:prstGeom prst="rect">
            <a:avLst/>
          </a:prstGeom>
        </p:spPr>
        <p:txBody>
          <a:bodyPr wrap="square">
            <a:spAutoFit/>
          </a:bodyPr>
          <a:lstStyle/>
          <a:p>
            <a:pPr marL="127000" lvl="0">
              <a:spcAft>
                <a:spcPts val="1800"/>
              </a:spcAft>
            </a:pPr>
            <a:r>
              <a:rPr lang="en-US" sz="2400" b="1" dirty="0">
                <a:solidFill>
                  <a:prstClr val="black"/>
                </a:solidFill>
              </a:rPr>
              <a:t>Preliminary </a:t>
            </a:r>
            <a:r>
              <a:rPr lang="en-US" sz="2400" b="1" dirty="0" smtClean="0">
                <a:solidFill>
                  <a:prstClr val="black"/>
                </a:solidFill>
              </a:rPr>
              <a:t>Recommendation: VOC </a:t>
            </a:r>
            <a:r>
              <a:rPr lang="en-US" sz="2400" b="1" dirty="0">
                <a:solidFill>
                  <a:prstClr val="black"/>
                </a:solidFill>
              </a:rPr>
              <a:t>emissions should be evaluated in terms of reactivity </a:t>
            </a:r>
            <a:r>
              <a:rPr lang="en-US" sz="2400" b="1" dirty="0" smtClean="0">
                <a:solidFill>
                  <a:prstClr val="black"/>
                </a:solidFill>
              </a:rPr>
              <a:t>and potential aerosol yield to </a:t>
            </a:r>
            <a:r>
              <a:rPr lang="en-US" sz="2400" b="1" dirty="0">
                <a:solidFill>
                  <a:prstClr val="black"/>
                </a:solidFill>
              </a:rPr>
              <a:t>fully understand the consequences of the </a:t>
            </a:r>
            <a:r>
              <a:rPr lang="en-US" sz="2400" b="1" dirty="0" smtClean="0">
                <a:solidFill>
                  <a:prstClr val="black"/>
                </a:solidFill>
              </a:rPr>
              <a:t>emissions</a:t>
            </a:r>
            <a:endParaRPr lang="en-US" sz="2400" b="1" dirty="0">
              <a:solidFill>
                <a:prstClr val="black"/>
              </a:solidFill>
            </a:endParaRPr>
          </a:p>
        </p:txBody>
      </p:sp>
      <p:sp>
        <p:nvSpPr>
          <p:cNvPr id="6" name="Rectangle 5"/>
          <p:cNvSpPr/>
          <p:nvPr/>
        </p:nvSpPr>
        <p:spPr>
          <a:xfrm>
            <a:off x="6738425" y="1954213"/>
            <a:ext cx="4839286" cy="584775"/>
          </a:xfrm>
          <a:prstGeom prst="rect">
            <a:avLst/>
          </a:prstGeom>
          <a:ln>
            <a:solidFill>
              <a:schemeClr val="tx1"/>
            </a:solidFill>
          </a:ln>
        </p:spPr>
        <p:txBody>
          <a:bodyPr wrap="square">
            <a:spAutoFit/>
          </a:bodyPr>
          <a:lstStyle/>
          <a:p>
            <a:pPr marL="127000" lvl="0">
              <a:spcAft>
                <a:spcPts val="1800"/>
              </a:spcAft>
            </a:pPr>
            <a:r>
              <a:rPr lang="en-US" sz="1600" b="1" dirty="0">
                <a:solidFill>
                  <a:prstClr val="black"/>
                </a:solidFill>
              </a:rPr>
              <a:t>P</a:t>
            </a:r>
            <a:r>
              <a:rPr lang="en-US" sz="1600" b="1" dirty="0" smtClean="0">
                <a:solidFill>
                  <a:prstClr val="black"/>
                </a:solidFill>
              </a:rPr>
              <a:t>ie </a:t>
            </a:r>
            <a:r>
              <a:rPr lang="en-US" sz="1600" b="1" dirty="0">
                <a:solidFill>
                  <a:prstClr val="black"/>
                </a:solidFill>
              </a:rPr>
              <a:t>charts </a:t>
            </a:r>
            <a:r>
              <a:rPr lang="en-US" sz="1600" b="1" dirty="0" smtClean="0">
                <a:solidFill>
                  <a:prstClr val="black"/>
                </a:solidFill>
              </a:rPr>
              <a:t>comparing relative importance of VOCs by abundance and by reactivity</a:t>
            </a:r>
            <a:r>
              <a:rPr lang="en-US" sz="1600" b="1" dirty="0">
                <a:solidFill>
                  <a:prstClr val="black"/>
                </a:solidFill>
              </a:rPr>
              <a:t> </a:t>
            </a:r>
            <a:r>
              <a:rPr lang="en-US" sz="1600" b="1" dirty="0" smtClean="0">
                <a:solidFill>
                  <a:prstClr val="black"/>
                </a:solidFill>
              </a:rPr>
              <a:t>  - Jung Hun Woo</a:t>
            </a:r>
            <a:endParaRPr lang="en-US" sz="1600" b="1" dirty="0">
              <a:solidFill>
                <a:prstClr val="black"/>
              </a:solidFill>
            </a:endParaRPr>
          </a:p>
        </p:txBody>
      </p:sp>
      <p:sp>
        <p:nvSpPr>
          <p:cNvPr id="7" name="직사각형 5"/>
          <p:cNvSpPr/>
          <p:nvPr/>
        </p:nvSpPr>
        <p:spPr>
          <a:xfrm>
            <a:off x="300270" y="5420151"/>
            <a:ext cx="2216716" cy="757130"/>
          </a:xfrm>
          <a:prstGeom prst="rect">
            <a:avLst/>
          </a:prstGeom>
        </p:spPr>
        <p:txBody>
          <a:bodyPr wrap="square">
            <a:spAutoFit/>
          </a:bodyPr>
          <a:lstStyle/>
          <a:p>
            <a:pPr algn="ctr">
              <a:lnSpc>
                <a:spcPct val="120000"/>
              </a:lnSpc>
            </a:pPr>
            <a:r>
              <a:rPr lang="en-US" altLang="ko-KR" b="1" dirty="0" smtClean="0">
                <a:latin typeface="Calibri" panose="020F0502020204030204" pitchFamily="34" charset="0"/>
              </a:rPr>
              <a:t>NMVOCs Emissions </a:t>
            </a:r>
          </a:p>
          <a:p>
            <a:pPr algn="ctr">
              <a:lnSpc>
                <a:spcPct val="120000"/>
              </a:lnSpc>
            </a:pPr>
            <a:r>
              <a:rPr lang="en-US" altLang="ko-KR" b="1" dirty="0" smtClean="0">
                <a:latin typeface="Calibri" panose="020F0502020204030204" pitchFamily="34" charset="0"/>
              </a:rPr>
              <a:t>by </a:t>
            </a:r>
            <a:r>
              <a:rPr lang="en-US" altLang="ko-KR" b="1" dirty="0">
                <a:latin typeface="Calibri" panose="020F0502020204030204" pitchFamily="34" charset="0"/>
              </a:rPr>
              <a:t>a</a:t>
            </a:r>
            <a:r>
              <a:rPr lang="en-US" altLang="ko-KR" b="1" dirty="0" smtClean="0">
                <a:latin typeface="Calibri" panose="020F0502020204030204" pitchFamily="34" charset="0"/>
              </a:rPr>
              <a:t>bundance(mole)</a:t>
            </a:r>
            <a:endParaRPr lang="en-US" altLang="ko-KR" sz="1200" b="1" dirty="0">
              <a:latin typeface="Calibri" panose="020F0502020204030204" pitchFamily="34" charset="0"/>
            </a:endParaRPr>
          </a:p>
        </p:txBody>
      </p:sp>
      <p:graphicFrame>
        <p:nvGraphicFramePr>
          <p:cNvPr id="8" name="차트 6"/>
          <p:cNvGraphicFramePr>
            <a:graphicFrameLocks/>
          </p:cNvGraphicFramePr>
          <p:nvPr>
            <p:extLst>
              <p:ext uri="{D42A27DB-BD31-4B8C-83A1-F6EECF244321}">
                <p14:modId xmlns:p14="http://schemas.microsoft.com/office/powerpoint/2010/main" val="3219917122"/>
              </p:ext>
            </p:extLst>
          </p:nvPr>
        </p:nvGraphicFramePr>
        <p:xfrm>
          <a:off x="-488681" y="2557605"/>
          <a:ext cx="3968585" cy="28414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차트 7"/>
          <p:cNvGraphicFramePr>
            <a:graphicFrameLocks/>
          </p:cNvGraphicFramePr>
          <p:nvPr>
            <p:extLst>
              <p:ext uri="{D42A27DB-BD31-4B8C-83A1-F6EECF244321}">
                <p14:modId xmlns:p14="http://schemas.microsoft.com/office/powerpoint/2010/main" val="2415512706"/>
              </p:ext>
            </p:extLst>
          </p:nvPr>
        </p:nvGraphicFramePr>
        <p:xfrm>
          <a:off x="2263038" y="2566704"/>
          <a:ext cx="3172974" cy="2820774"/>
        </p:xfrm>
        <a:graphic>
          <a:graphicData uri="http://schemas.openxmlformats.org/drawingml/2006/chart">
            <c:chart xmlns:c="http://schemas.openxmlformats.org/drawingml/2006/chart" xmlns:r="http://schemas.openxmlformats.org/officeDocument/2006/relationships" r:id="rId4"/>
          </a:graphicData>
        </a:graphic>
      </p:graphicFrame>
      <p:sp>
        <p:nvSpPr>
          <p:cNvPr id="10" name="직사각형 8"/>
          <p:cNvSpPr/>
          <p:nvPr/>
        </p:nvSpPr>
        <p:spPr>
          <a:xfrm>
            <a:off x="2741167" y="5408143"/>
            <a:ext cx="2216716" cy="757130"/>
          </a:xfrm>
          <a:prstGeom prst="rect">
            <a:avLst/>
          </a:prstGeom>
        </p:spPr>
        <p:txBody>
          <a:bodyPr wrap="square">
            <a:spAutoFit/>
          </a:bodyPr>
          <a:lstStyle/>
          <a:p>
            <a:pPr algn="ctr">
              <a:lnSpc>
                <a:spcPct val="120000"/>
              </a:lnSpc>
            </a:pPr>
            <a:r>
              <a:rPr lang="en-US" altLang="ko-KR" b="1" dirty="0" smtClean="0">
                <a:latin typeface="Calibri" panose="020F0502020204030204" pitchFamily="34" charset="0"/>
              </a:rPr>
              <a:t>NMVOCs Emissions </a:t>
            </a:r>
          </a:p>
          <a:p>
            <a:pPr algn="ctr">
              <a:lnSpc>
                <a:spcPct val="120000"/>
              </a:lnSpc>
            </a:pPr>
            <a:r>
              <a:rPr lang="en-US" altLang="ko-KR" b="1" dirty="0" smtClean="0">
                <a:latin typeface="Calibri" panose="020F0502020204030204" pitchFamily="34" charset="0"/>
              </a:rPr>
              <a:t>by reactivity</a:t>
            </a:r>
            <a:endParaRPr lang="en-US" altLang="ko-KR" sz="1200" b="1" dirty="0">
              <a:latin typeface="Calibri" panose="020F0502020204030204" pitchFamily="34" charset="0"/>
            </a:endParaRPr>
          </a:p>
        </p:txBody>
      </p:sp>
      <p:grpSp>
        <p:nvGrpSpPr>
          <p:cNvPr id="11" name="그룹 9"/>
          <p:cNvGrpSpPr/>
          <p:nvPr/>
        </p:nvGrpSpPr>
        <p:grpSpPr>
          <a:xfrm>
            <a:off x="5049323" y="2771503"/>
            <a:ext cx="7038448" cy="2355744"/>
            <a:chOff x="496597" y="1147343"/>
            <a:chExt cx="10800383" cy="3004527"/>
          </a:xfrm>
        </p:grpSpPr>
        <p:pic>
          <p:nvPicPr>
            <p:cNvPr id="12" name="그림 10"/>
            <p:cNvPicPr>
              <a:picLocks noChangeAspect="1"/>
            </p:cNvPicPr>
            <p:nvPr/>
          </p:nvPicPr>
          <p:blipFill>
            <a:blip r:embed="rId5"/>
            <a:stretch>
              <a:fillRect/>
            </a:stretch>
          </p:blipFill>
          <p:spPr>
            <a:xfrm>
              <a:off x="496597" y="1147343"/>
              <a:ext cx="10800383" cy="3004527"/>
            </a:xfrm>
            <a:prstGeom prst="rect">
              <a:avLst/>
            </a:prstGeom>
          </p:spPr>
        </p:pic>
        <p:pic>
          <p:nvPicPr>
            <p:cNvPr id="13" name="그림 11"/>
            <p:cNvPicPr>
              <a:picLocks noChangeAspect="1"/>
            </p:cNvPicPr>
            <p:nvPr/>
          </p:nvPicPr>
          <p:blipFill>
            <a:blip r:embed="rId6"/>
            <a:stretch>
              <a:fillRect/>
            </a:stretch>
          </p:blipFill>
          <p:spPr>
            <a:xfrm>
              <a:off x="9316244" y="1331486"/>
              <a:ext cx="1894239" cy="2041910"/>
            </a:xfrm>
            <a:prstGeom prst="rect">
              <a:avLst/>
            </a:prstGeom>
            <a:ln>
              <a:solidFill>
                <a:schemeClr val="tx1"/>
              </a:solidFill>
            </a:ln>
          </p:spPr>
        </p:pic>
        <p:sp>
          <p:nvSpPr>
            <p:cNvPr id="14" name="직사각형 12"/>
            <p:cNvSpPr/>
            <p:nvPr/>
          </p:nvSpPr>
          <p:spPr>
            <a:xfrm>
              <a:off x="4979773" y="1495168"/>
              <a:ext cx="2366677"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5" name="직사각형 13"/>
          <p:cNvSpPr/>
          <p:nvPr/>
        </p:nvSpPr>
        <p:spPr>
          <a:xfrm>
            <a:off x="7125815" y="5194681"/>
            <a:ext cx="4003589" cy="830997"/>
          </a:xfrm>
          <a:prstGeom prst="rect">
            <a:avLst/>
          </a:prstGeom>
        </p:spPr>
        <p:txBody>
          <a:bodyPr wrap="square">
            <a:spAutoFit/>
          </a:bodyPr>
          <a:lstStyle/>
          <a:p>
            <a:pPr algn="ctr">
              <a:lnSpc>
                <a:spcPct val="120000"/>
              </a:lnSpc>
            </a:pPr>
            <a:r>
              <a:rPr lang="en-US" altLang="ko-KR" sz="2000" b="1" dirty="0" smtClean="0">
                <a:latin typeface="Calibri" panose="020F0502020204030204" pitchFamily="34" charset="0"/>
              </a:rPr>
              <a:t>SOA formation </a:t>
            </a:r>
          </a:p>
          <a:p>
            <a:pPr algn="ctr">
              <a:lnSpc>
                <a:spcPct val="120000"/>
              </a:lnSpc>
            </a:pPr>
            <a:r>
              <a:rPr lang="en-US" altLang="ko-KR" sz="2000" b="1" dirty="0">
                <a:latin typeface="Calibri" panose="020F0502020204030204" pitchFamily="34" charset="0"/>
              </a:rPr>
              <a:t>f</a:t>
            </a:r>
            <a:r>
              <a:rPr lang="en-US" altLang="ko-KR" sz="2000" b="1" dirty="0" smtClean="0">
                <a:latin typeface="Calibri" panose="020F0502020204030204" pitchFamily="34" charset="0"/>
              </a:rPr>
              <a:t>rom NMVOCs Emissions (ARO1) </a:t>
            </a:r>
          </a:p>
        </p:txBody>
      </p:sp>
    </p:spTree>
    <p:extLst>
      <p:ext uri="{BB962C8B-B14F-4D97-AF65-F5344CB8AC3E}">
        <p14:creationId xmlns:p14="http://schemas.microsoft.com/office/powerpoint/2010/main" val="25267130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6010" y="300864"/>
            <a:ext cx="11735007" cy="830997"/>
          </a:xfrm>
          <a:prstGeom prst="rect">
            <a:avLst/>
          </a:prstGeom>
        </p:spPr>
        <p:txBody>
          <a:bodyPr wrap="square">
            <a:spAutoFit/>
          </a:bodyPr>
          <a:lstStyle/>
          <a:p>
            <a:pPr marL="127000" lvl="0">
              <a:spcAft>
                <a:spcPts val="1800"/>
              </a:spcAft>
            </a:pPr>
            <a:r>
              <a:rPr lang="en-US" sz="2400" b="1" dirty="0">
                <a:solidFill>
                  <a:prstClr val="black"/>
                </a:solidFill>
              </a:rPr>
              <a:t>Preliminary </a:t>
            </a:r>
            <a:r>
              <a:rPr lang="en-US" sz="2400" b="1" dirty="0" smtClean="0">
                <a:solidFill>
                  <a:prstClr val="black"/>
                </a:solidFill>
              </a:rPr>
              <a:t>Recommendation: In addition to NOx and VOCs, knowledge of the abundance of ammonia and knowledge of diurnal variation in its sources should be emphasized.</a:t>
            </a:r>
          </a:p>
        </p:txBody>
      </p:sp>
      <p:sp>
        <p:nvSpPr>
          <p:cNvPr id="5" name="Rectangle 4"/>
          <p:cNvSpPr/>
          <p:nvPr/>
        </p:nvSpPr>
        <p:spPr>
          <a:xfrm>
            <a:off x="4186134" y="2790361"/>
            <a:ext cx="3794760" cy="938719"/>
          </a:xfrm>
          <a:prstGeom prst="rect">
            <a:avLst/>
          </a:prstGeom>
          <a:ln>
            <a:solidFill>
              <a:schemeClr val="tx1"/>
            </a:solidFill>
          </a:ln>
        </p:spPr>
        <p:txBody>
          <a:bodyPr wrap="square">
            <a:spAutoFit/>
          </a:bodyPr>
          <a:lstStyle/>
          <a:p>
            <a:pPr marL="127000" lvl="0" algn="ctr">
              <a:spcAft>
                <a:spcPts val="1800"/>
              </a:spcAft>
            </a:pPr>
            <a:r>
              <a:rPr lang="en-US" sz="2000" b="1" dirty="0" smtClean="0">
                <a:solidFill>
                  <a:prstClr val="black"/>
                </a:solidFill>
              </a:rPr>
              <a:t>Pie </a:t>
            </a:r>
            <a:r>
              <a:rPr lang="en-US" sz="2000" b="1" dirty="0">
                <a:solidFill>
                  <a:prstClr val="black"/>
                </a:solidFill>
              </a:rPr>
              <a:t>chart of </a:t>
            </a:r>
            <a:r>
              <a:rPr lang="en-US" sz="2000" b="1" dirty="0" smtClean="0">
                <a:solidFill>
                  <a:prstClr val="black"/>
                </a:solidFill>
              </a:rPr>
              <a:t>anions/cations</a:t>
            </a:r>
          </a:p>
          <a:p>
            <a:pPr marL="127000" lvl="0" algn="ctr">
              <a:spcAft>
                <a:spcPts val="1800"/>
              </a:spcAft>
            </a:pPr>
            <a:r>
              <a:rPr lang="en-US" sz="2000" b="1" dirty="0" smtClean="0">
                <a:solidFill>
                  <a:prstClr val="black"/>
                </a:solidFill>
              </a:rPr>
              <a:t>Taehyoung Lee </a:t>
            </a:r>
            <a:endParaRPr lang="en-US" sz="2000" b="1" dirty="0">
              <a:solidFill>
                <a:prstClr val="black"/>
              </a:solidFill>
            </a:endParaRPr>
          </a:p>
        </p:txBody>
      </p:sp>
    </p:spTree>
    <p:extLst>
      <p:ext uri="{BB962C8B-B14F-4D97-AF65-F5344CB8AC3E}">
        <p14:creationId xmlns:p14="http://schemas.microsoft.com/office/powerpoint/2010/main" val="42412435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2719" y="266574"/>
            <a:ext cx="11150171" cy="1569660"/>
          </a:xfrm>
          <a:prstGeom prst="rect">
            <a:avLst/>
          </a:prstGeom>
        </p:spPr>
        <p:txBody>
          <a:bodyPr wrap="square">
            <a:spAutoFit/>
          </a:bodyPr>
          <a:lstStyle/>
          <a:p>
            <a:pPr marL="127000" lvl="0">
              <a:spcAft>
                <a:spcPts val="1800"/>
              </a:spcAft>
            </a:pPr>
            <a:r>
              <a:rPr lang="en-US" sz="2400" b="1" dirty="0">
                <a:solidFill>
                  <a:prstClr val="black"/>
                </a:solidFill>
              </a:rPr>
              <a:t>Preliminary </a:t>
            </a:r>
            <a:r>
              <a:rPr lang="en-US" sz="2400" b="1" dirty="0" smtClean="0">
                <a:solidFill>
                  <a:prstClr val="black"/>
                </a:solidFill>
              </a:rPr>
              <a:t>Recommendation: Emissions discrepancies need to be reconciled with specific knowledge on </a:t>
            </a:r>
            <a:r>
              <a:rPr lang="en-US" sz="2400" b="1" dirty="0">
                <a:solidFill>
                  <a:prstClr val="black"/>
                </a:solidFill>
              </a:rPr>
              <a:t>the implementation of </a:t>
            </a:r>
            <a:r>
              <a:rPr lang="en-US" sz="2400" b="1" dirty="0" smtClean="0">
                <a:solidFill>
                  <a:prstClr val="black"/>
                </a:solidFill>
              </a:rPr>
              <a:t>controls. For example, collection of observations in tunnels would be an effective way to isolate emissions from traffic versus other sources.</a:t>
            </a:r>
            <a:endParaRPr lang="en-US" sz="2400" b="1" dirty="0">
              <a:solidFill>
                <a:prstClr val="black"/>
              </a:solidFill>
            </a:endParaRPr>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460" y="2187329"/>
            <a:ext cx="6176301" cy="4284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869683" y="1836234"/>
            <a:ext cx="5074667" cy="4816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20228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921" y="115648"/>
            <a:ext cx="11940466" cy="1200329"/>
          </a:xfrm>
          <a:prstGeom prst="rect">
            <a:avLst/>
          </a:prstGeom>
        </p:spPr>
        <p:txBody>
          <a:bodyPr wrap="square">
            <a:spAutoFit/>
          </a:bodyPr>
          <a:lstStyle/>
          <a:p>
            <a:pPr marL="127000">
              <a:spcAft>
                <a:spcPts val="1800"/>
              </a:spcAft>
            </a:pPr>
            <a:r>
              <a:rPr lang="en-US" sz="2400" b="1" dirty="0">
                <a:solidFill>
                  <a:prstClr val="black"/>
                </a:solidFill>
              </a:rPr>
              <a:t>Preliminary </a:t>
            </a:r>
            <a:r>
              <a:rPr lang="en-US" sz="2400" b="1" dirty="0" smtClean="0">
                <a:solidFill>
                  <a:prstClr val="black"/>
                </a:solidFill>
              </a:rPr>
              <a:t>Finding: KORUS-AQ </a:t>
            </a:r>
            <a:r>
              <a:rPr lang="en-US" sz="2400" b="1" dirty="0">
                <a:solidFill>
                  <a:prstClr val="black"/>
                </a:solidFill>
              </a:rPr>
              <a:t>measurements </a:t>
            </a:r>
            <a:r>
              <a:rPr lang="en-US" sz="2400" b="1" dirty="0" smtClean="0">
                <a:solidFill>
                  <a:prstClr val="black"/>
                </a:solidFill>
              </a:rPr>
              <a:t>and their interpretation through analysis and </a:t>
            </a:r>
            <a:r>
              <a:rPr lang="en-US" sz="2400" b="1" dirty="0">
                <a:solidFill>
                  <a:prstClr val="black"/>
                </a:solidFill>
              </a:rPr>
              <a:t>modeling work </a:t>
            </a:r>
            <a:r>
              <a:rPr lang="en-US" sz="2400" b="1" dirty="0" smtClean="0">
                <a:solidFill>
                  <a:prstClr val="black"/>
                </a:solidFill>
              </a:rPr>
              <a:t>will provide a path for improvement in emissions estimates and recommendations for future work. </a:t>
            </a:r>
            <a:r>
              <a:rPr lang="en-US" altLang="ko-KR" sz="2400" b="1" dirty="0">
                <a:solidFill>
                  <a:prstClr val="black"/>
                </a:solidFill>
              </a:rPr>
              <a:t>Inverse modeling in the near-term will play a key </a:t>
            </a:r>
            <a:r>
              <a:rPr lang="en-US" altLang="ko-KR" sz="2400" b="1" dirty="0" smtClean="0">
                <a:solidFill>
                  <a:prstClr val="black"/>
                </a:solidFill>
              </a:rPr>
              <a:t>role</a:t>
            </a:r>
            <a:r>
              <a:rPr lang="en-US" altLang="ko-KR" sz="2400" b="1" dirty="0">
                <a:solidFill>
                  <a:prstClr val="black"/>
                </a:solidFill>
              </a:rPr>
              <a:t>.</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88351" y="1411550"/>
            <a:ext cx="8265605" cy="5082512"/>
          </a:xfrm>
          <a:prstGeom prst="rect">
            <a:avLst/>
          </a:prstGeom>
        </p:spPr>
      </p:pic>
    </p:spTree>
    <p:extLst>
      <p:ext uri="{BB962C8B-B14F-4D97-AF65-F5344CB8AC3E}">
        <p14:creationId xmlns:p14="http://schemas.microsoft.com/office/powerpoint/2010/main" val="12887740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4159" y="209424"/>
            <a:ext cx="11321621" cy="830997"/>
          </a:xfrm>
          <a:prstGeom prst="rect">
            <a:avLst/>
          </a:prstGeom>
        </p:spPr>
        <p:txBody>
          <a:bodyPr wrap="square">
            <a:spAutoFit/>
          </a:bodyPr>
          <a:lstStyle/>
          <a:p>
            <a:pPr marL="127000">
              <a:spcAft>
                <a:spcPts val="1800"/>
              </a:spcAft>
            </a:pPr>
            <a:r>
              <a:rPr lang="en-US" sz="2400" b="1" dirty="0" smtClean="0">
                <a:solidFill>
                  <a:prstClr val="black"/>
                </a:solidFill>
              </a:rPr>
              <a:t>KORUS-AQ serves as preparation for the launch of GEMS and the full implementation of an integrated observing strategy for Air Quality.</a:t>
            </a:r>
            <a:endParaRPr lang="en-US" altLang="ko-KR" sz="2400" b="1" dirty="0">
              <a:solidFill>
                <a:prstClr val="black"/>
              </a:solidFill>
            </a:endParaRPr>
          </a:p>
        </p:txBody>
      </p:sp>
      <p:pic>
        <p:nvPicPr>
          <p:cNvPr id="6"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663509" y="1693797"/>
            <a:ext cx="3315131" cy="501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371" y="1728087"/>
            <a:ext cx="8404966" cy="4707003"/>
          </a:xfrm>
          <a:prstGeom prst="rect">
            <a:avLst/>
          </a:prstGeom>
        </p:spPr>
      </p:pic>
    </p:spTree>
    <p:extLst>
      <p:ext uri="{BB962C8B-B14F-4D97-AF65-F5344CB8AC3E}">
        <p14:creationId xmlns:p14="http://schemas.microsoft.com/office/powerpoint/2010/main" val="3956310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6070122"/>
            <a:ext cx="12192000" cy="769441"/>
          </a:xfrm>
          <a:prstGeom prst="rect">
            <a:avLst/>
          </a:prstGeom>
          <a:noFill/>
        </p:spPr>
        <p:txBody>
          <a:bodyPr wrap="square" rtlCol="0">
            <a:spAutoFit/>
          </a:bodyPr>
          <a:lstStyle/>
          <a:p>
            <a:r>
              <a:rPr lang="en-US" sz="2200" b="1" dirty="0" smtClean="0"/>
              <a:t>Ammonia is typically dominated by fertilizer use, animal husbandry, and gasoline catalytic converters. Typically, ammonia emissions from stacks is not significant.</a:t>
            </a:r>
          </a:p>
        </p:txBody>
      </p:sp>
      <p:sp>
        <p:nvSpPr>
          <p:cNvPr id="4" name="Rectangle 3"/>
          <p:cNvSpPr/>
          <p:nvPr/>
        </p:nvSpPr>
        <p:spPr>
          <a:xfrm>
            <a:off x="842552" y="69947"/>
            <a:ext cx="10518868" cy="830997"/>
          </a:xfrm>
          <a:prstGeom prst="rect">
            <a:avLst/>
          </a:prstGeom>
        </p:spPr>
        <p:txBody>
          <a:bodyPr wrap="square">
            <a:spAutoFit/>
          </a:bodyPr>
          <a:lstStyle/>
          <a:p>
            <a:pPr marL="127000" lvl="0">
              <a:spcAft>
                <a:spcPts val="1800"/>
              </a:spcAft>
            </a:pPr>
            <a:r>
              <a:rPr lang="en-US" sz="2400" b="1" dirty="0">
                <a:solidFill>
                  <a:prstClr val="black"/>
                </a:solidFill>
              </a:rPr>
              <a:t>Preliminary Finding: Pervasive ammonia emissions may be rapidly accelerating aerosol formation near point </a:t>
            </a:r>
            <a:r>
              <a:rPr lang="en-US" sz="2400" b="1" dirty="0" smtClean="0">
                <a:solidFill>
                  <a:prstClr val="black"/>
                </a:solidFill>
              </a:rPr>
              <a:t>sources</a:t>
            </a:r>
            <a:endParaRPr lang="en-US" sz="2400" b="1" dirty="0">
              <a:solidFill>
                <a:prstClr val="black"/>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746" y="2649280"/>
            <a:ext cx="3782321" cy="2848397"/>
          </a:xfrm>
          <a:prstGeom prst="rect">
            <a:avLst/>
          </a:prstGeom>
        </p:spPr>
      </p:pic>
      <p:sp>
        <p:nvSpPr>
          <p:cNvPr id="6" name="TextBox 5"/>
          <p:cNvSpPr txBox="1"/>
          <p:nvPr/>
        </p:nvSpPr>
        <p:spPr>
          <a:xfrm>
            <a:off x="503868" y="1700812"/>
            <a:ext cx="3328416" cy="1015663"/>
          </a:xfrm>
          <a:prstGeom prst="rect">
            <a:avLst/>
          </a:prstGeom>
          <a:noFill/>
        </p:spPr>
        <p:txBody>
          <a:bodyPr wrap="square" rtlCol="0">
            <a:spAutoFit/>
          </a:bodyPr>
          <a:lstStyle/>
          <a:p>
            <a:pPr algn="ctr"/>
            <a:r>
              <a:rPr lang="en-US" sz="2000" dirty="0" smtClean="0"/>
              <a:t>Observations of NH</a:t>
            </a:r>
            <a:r>
              <a:rPr lang="en-US" sz="2000" baseline="-25000" dirty="0" smtClean="0"/>
              <a:t>3</a:t>
            </a:r>
            <a:r>
              <a:rPr lang="en-US" sz="2000" dirty="0" smtClean="0"/>
              <a:t> over </a:t>
            </a:r>
          </a:p>
          <a:p>
            <a:pPr algn="ctr"/>
            <a:r>
              <a:rPr lang="en-US" sz="2000" dirty="0" smtClean="0"/>
              <a:t>Los Angeles during </a:t>
            </a:r>
            <a:r>
              <a:rPr lang="en-US" sz="2000" dirty="0" err="1" smtClean="0"/>
              <a:t>CalNex</a:t>
            </a:r>
            <a:r>
              <a:rPr lang="en-US" sz="2000" dirty="0" smtClean="0"/>
              <a:t>, 2010 (Dr. John Nowak)</a:t>
            </a:r>
            <a:endParaRPr lang="en-US" sz="2000" dirty="0"/>
          </a:p>
        </p:txBody>
      </p:sp>
      <p:sp>
        <p:nvSpPr>
          <p:cNvPr id="7" name="TextBox 6"/>
          <p:cNvSpPr txBox="1"/>
          <p:nvPr/>
        </p:nvSpPr>
        <p:spPr>
          <a:xfrm>
            <a:off x="4487220" y="1678004"/>
            <a:ext cx="3229532" cy="1015663"/>
          </a:xfrm>
          <a:prstGeom prst="rect">
            <a:avLst/>
          </a:prstGeom>
          <a:noFill/>
        </p:spPr>
        <p:txBody>
          <a:bodyPr wrap="square" rtlCol="0">
            <a:spAutoFit/>
          </a:bodyPr>
          <a:lstStyle/>
          <a:p>
            <a:pPr algn="ctr"/>
            <a:r>
              <a:rPr lang="en-US" sz="2000" dirty="0" smtClean="0"/>
              <a:t>Calculated NH</a:t>
            </a:r>
            <a:r>
              <a:rPr lang="en-US" sz="2000" baseline="-25000" dirty="0" smtClean="0"/>
              <a:t>3</a:t>
            </a:r>
            <a:r>
              <a:rPr lang="en-US" sz="2000" dirty="0" smtClean="0"/>
              <a:t> over Seoul from aerosol observations aboard the NASA DC-8</a:t>
            </a:r>
            <a:endParaRPr lang="en-US" sz="2000" dirty="0"/>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64239" y="2649277"/>
            <a:ext cx="3777023" cy="2981693"/>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1597626492"/>
              </p:ext>
            </p:extLst>
          </p:nvPr>
        </p:nvGraphicFramePr>
        <p:xfrm>
          <a:off x="8010690" y="2734174"/>
          <a:ext cx="4035006" cy="2224200"/>
        </p:xfrm>
        <a:graphic>
          <a:graphicData uri="http://schemas.openxmlformats.org/drawingml/2006/table">
            <a:tbl>
              <a:tblPr firstRow="1" bandRow="1">
                <a:tableStyleId>{5C22544A-7EE6-4342-B048-85BDC9FD1C3A}</a:tableStyleId>
              </a:tblPr>
              <a:tblGrid>
                <a:gridCol w="1316190"/>
                <a:gridCol w="1005840"/>
                <a:gridCol w="1712976"/>
              </a:tblGrid>
              <a:tr h="741400">
                <a:tc>
                  <a:txBody>
                    <a:bodyPr/>
                    <a:lstStyle/>
                    <a:p>
                      <a:pPr algn="ctr"/>
                      <a:r>
                        <a:rPr lang="en-US" dirty="0" smtClean="0"/>
                        <a:t>Location</a:t>
                      </a:r>
                      <a:endParaRPr lang="en-US" dirty="0"/>
                    </a:p>
                  </a:txBody>
                  <a:tcPr/>
                </a:tc>
                <a:tc>
                  <a:txBody>
                    <a:bodyPr/>
                    <a:lstStyle/>
                    <a:p>
                      <a:pPr algn="ctr"/>
                      <a:r>
                        <a:rPr lang="en-US" dirty="0" smtClean="0"/>
                        <a:t>Median (</a:t>
                      </a:r>
                      <a:r>
                        <a:rPr lang="en-US" dirty="0" err="1" smtClean="0"/>
                        <a:t>pptv</a:t>
                      </a:r>
                      <a:r>
                        <a:rPr lang="en-US" dirty="0" smtClean="0"/>
                        <a:t>)</a:t>
                      </a:r>
                      <a:endParaRPr lang="en-US" dirty="0"/>
                    </a:p>
                  </a:txBody>
                  <a:tcPr/>
                </a:tc>
                <a:tc>
                  <a:txBody>
                    <a:bodyPr/>
                    <a:lstStyle/>
                    <a:p>
                      <a:pPr algn="ctr"/>
                      <a:r>
                        <a:rPr lang="en-US" dirty="0" smtClean="0"/>
                        <a:t>Upper quantile (</a:t>
                      </a:r>
                      <a:r>
                        <a:rPr lang="en-US" dirty="0" err="1" smtClean="0"/>
                        <a:t>pptv</a:t>
                      </a:r>
                      <a:r>
                        <a:rPr lang="en-US" dirty="0" smtClean="0"/>
                        <a:t>)</a:t>
                      </a:r>
                      <a:endParaRPr lang="en-US" dirty="0"/>
                    </a:p>
                  </a:txBody>
                  <a:tcPr/>
                </a:tc>
              </a:tr>
              <a:tr h="741400">
                <a:tc>
                  <a:txBody>
                    <a:bodyPr/>
                    <a:lstStyle/>
                    <a:p>
                      <a:r>
                        <a:rPr lang="en-US" dirty="0" smtClean="0"/>
                        <a:t>Los Angeles</a:t>
                      </a:r>
                      <a:endParaRPr lang="en-US" dirty="0"/>
                    </a:p>
                  </a:txBody>
                  <a:tcPr/>
                </a:tc>
                <a:tc>
                  <a:txBody>
                    <a:bodyPr/>
                    <a:lstStyle/>
                    <a:p>
                      <a:pPr algn="ctr"/>
                      <a:r>
                        <a:rPr lang="en-US" dirty="0" smtClean="0"/>
                        <a:t>1000</a:t>
                      </a:r>
                      <a:endParaRPr lang="en-US" dirty="0"/>
                    </a:p>
                  </a:txBody>
                  <a:tcPr/>
                </a:tc>
                <a:tc>
                  <a:txBody>
                    <a:bodyPr/>
                    <a:lstStyle/>
                    <a:p>
                      <a:pPr algn="ctr"/>
                      <a:r>
                        <a:rPr lang="en-US" dirty="0" smtClean="0"/>
                        <a:t>3000</a:t>
                      </a:r>
                      <a:endParaRPr lang="en-US" dirty="0"/>
                    </a:p>
                  </a:txBody>
                  <a:tcPr/>
                </a:tc>
              </a:tr>
              <a:tr h="741400">
                <a:tc>
                  <a:txBody>
                    <a:bodyPr/>
                    <a:lstStyle/>
                    <a:p>
                      <a:r>
                        <a:rPr lang="en-US" dirty="0" smtClean="0"/>
                        <a:t>Seoul</a:t>
                      </a:r>
                      <a:endParaRPr lang="en-US" dirty="0"/>
                    </a:p>
                  </a:txBody>
                  <a:tcPr/>
                </a:tc>
                <a:tc>
                  <a:txBody>
                    <a:bodyPr/>
                    <a:lstStyle/>
                    <a:p>
                      <a:pPr algn="ctr"/>
                      <a:r>
                        <a:rPr lang="en-US" dirty="0" smtClean="0"/>
                        <a:t>3000</a:t>
                      </a:r>
                      <a:endParaRPr lang="en-US" dirty="0"/>
                    </a:p>
                  </a:txBody>
                  <a:tcPr/>
                </a:tc>
                <a:tc>
                  <a:txBody>
                    <a:bodyPr/>
                    <a:lstStyle/>
                    <a:p>
                      <a:pPr algn="ctr"/>
                      <a:r>
                        <a:rPr lang="en-US" dirty="0" smtClean="0"/>
                        <a:t>5000</a:t>
                      </a:r>
                      <a:endParaRPr lang="en-US" dirty="0"/>
                    </a:p>
                  </a:txBody>
                  <a:tcPr/>
                </a:tc>
              </a:tr>
            </a:tbl>
          </a:graphicData>
        </a:graphic>
      </p:graphicFrame>
    </p:spTree>
    <p:extLst>
      <p:ext uri="{BB962C8B-B14F-4D97-AF65-F5344CB8AC3E}">
        <p14:creationId xmlns:p14="http://schemas.microsoft.com/office/powerpoint/2010/main" val="3858259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2036" y="123215"/>
            <a:ext cx="10902605" cy="830997"/>
          </a:xfrm>
          <a:prstGeom prst="rect">
            <a:avLst/>
          </a:prstGeom>
        </p:spPr>
        <p:txBody>
          <a:bodyPr wrap="square">
            <a:spAutoFit/>
          </a:bodyPr>
          <a:lstStyle/>
          <a:p>
            <a:pPr marL="127000" lvl="0">
              <a:spcAft>
                <a:spcPts val="1800"/>
              </a:spcAft>
            </a:pPr>
            <a:r>
              <a:rPr lang="en-US" sz="2400" b="1" dirty="0">
                <a:solidFill>
                  <a:prstClr val="black"/>
                </a:solidFill>
              </a:rPr>
              <a:t>Preliminary Finding: </a:t>
            </a:r>
            <a:r>
              <a:rPr lang="en-US" sz="2400" b="1" dirty="0" smtClean="0">
                <a:solidFill>
                  <a:prstClr val="black"/>
                </a:solidFill>
              </a:rPr>
              <a:t>During the KORUS-AQ period, point source emissions from the west coast had their greatest impact to the east and had episodic impact on SMA</a:t>
            </a:r>
            <a:endParaRPr lang="en-US" sz="2400" b="1" dirty="0">
              <a:solidFill>
                <a:prstClr val="black"/>
              </a:solidFill>
            </a:endParaRPr>
          </a:p>
        </p:txBody>
      </p:sp>
      <p:sp>
        <p:nvSpPr>
          <p:cNvPr id="9" name="TextBox 8"/>
          <p:cNvSpPr txBox="1"/>
          <p:nvPr/>
        </p:nvSpPr>
        <p:spPr>
          <a:xfrm>
            <a:off x="134685" y="6274854"/>
            <a:ext cx="11947117" cy="430887"/>
          </a:xfrm>
          <a:prstGeom prst="rect">
            <a:avLst/>
          </a:prstGeom>
          <a:noFill/>
        </p:spPr>
        <p:txBody>
          <a:bodyPr wrap="none" rtlCol="0">
            <a:spAutoFit/>
          </a:bodyPr>
          <a:lstStyle/>
          <a:p>
            <a:r>
              <a:rPr lang="en-US" sz="2200" b="1" dirty="0" smtClean="0"/>
              <a:t>Analysis of KORUS-AQ observations will be needed to fully corroborate point source impacts on SMA</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06" y="1358281"/>
            <a:ext cx="12175941" cy="4783405"/>
          </a:xfrm>
          <a:prstGeom prst="rect">
            <a:avLst/>
          </a:prstGeom>
        </p:spPr>
      </p:pic>
    </p:spTree>
    <p:extLst>
      <p:ext uri="{BB962C8B-B14F-4D97-AF65-F5344CB8AC3E}">
        <p14:creationId xmlns:p14="http://schemas.microsoft.com/office/powerpoint/2010/main" val="2175862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4685" y="6274854"/>
            <a:ext cx="11947117" cy="430887"/>
          </a:xfrm>
          <a:prstGeom prst="rect">
            <a:avLst/>
          </a:prstGeom>
          <a:noFill/>
        </p:spPr>
        <p:txBody>
          <a:bodyPr wrap="none" rtlCol="0">
            <a:spAutoFit/>
          </a:bodyPr>
          <a:lstStyle/>
          <a:p>
            <a:r>
              <a:rPr lang="en-US" sz="2200" b="1" dirty="0" smtClean="0"/>
              <a:t>Analysis of KORUS-AQ observations will be needed to fully corroborate point source impacts on SMA</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411554"/>
            <a:ext cx="12192000" cy="4789714"/>
          </a:xfrm>
          <a:prstGeom prst="rect">
            <a:avLst/>
          </a:prstGeom>
        </p:spPr>
      </p:pic>
      <p:sp>
        <p:nvSpPr>
          <p:cNvPr id="6" name="Rectangle 5"/>
          <p:cNvSpPr/>
          <p:nvPr/>
        </p:nvSpPr>
        <p:spPr>
          <a:xfrm>
            <a:off x="372036" y="123215"/>
            <a:ext cx="10902605" cy="830997"/>
          </a:xfrm>
          <a:prstGeom prst="rect">
            <a:avLst/>
          </a:prstGeom>
        </p:spPr>
        <p:txBody>
          <a:bodyPr wrap="square">
            <a:spAutoFit/>
          </a:bodyPr>
          <a:lstStyle/>
          <a:p>
            <a:pPr marL="127000" lvl="0">
              <a:spcAft>
                <a:spcPts val="1800"/>
              </a:spcAft>
            </a:pPr>
            <a:r>
              <a:rPr lang="en-US" sz="2400" b="1" dirty="0">
                <a:solidFill>
                  <a:prstClr val="black"/>
                </a:solidFill>
              </a:rPr>
              <a:t>Preliminary Finding: </a:t>
            </a:r>
            <a:r>
              <a:rPr lang="en-US" sz="2400" b="1" dirty="0" smtClean="0">
                <a:solidFill>
                  <a:prstClr val="black"/>
                </a:solidFill>
              </a:rPr>
              <a:t>During the KORUS-AQ period, point source emissions from the west coast had their greatest impact to the east and had episodic impact on SMA</a:t>
            </a:r>
            <a:endParaRPr lang="en-US" sz="2400" b="1" dirty="0">
              <a:solidFill>
                <a:prstClr val="black"/>
              </a:solidFill>
            </a:endParaRPr>
          </a:p>
        </p:txBody>
      </p:sp>
    </p:spTree>
    <p:extLst>
      <p:ext uri="{BB962C8B-B14F-4D97-AF65-F5344CB8AC3E}">
        <p14:creationId xmlns:p14="http://schemas.microsoft.com/office/powerpoint/2010/main" val="3785963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065" y="132093"/>
            <a:ext cx="11518860" cy="830997"/>
          </a:xfrm>
          <a:prstGeom prst="rect">
            <a:avLst/>
          </a:prstGeom>
        </p:spPr>
        <p:txBody>
          <a:bodyPr wrap="square">
            <a:spAutoFit/>
          </a:bodyPr>
          <a:lstStyle/>
          <a:p>
            <a:pPr marL="127000" lvl="0">
              <a:spcAft>
                <a:spcPts val="1800"/>
              </a:spcAft>
            </a:pPr>
            <a:r>
              <a:rPr lang="en-US" sz="2400" b="1" dirty="0">
                <a:solidFill>
                  <a:prstClr val="black"/>
                </a:solidFill>
              </a:rPr>
              <a:t>Preliminary </a:t>
            </a:r>
            <a:r>
              <a:rPr lang="en-US" sz="2400" b="1" dirty="0" smtClean="0">
                <a:solidFill>
                  <a:prstClr val="black"/>
                </a:solidFill>
              </a:rPr>
              <a:t>Recommendation: </a:t>
            </a:r>
            <a:r>
              <a:rPr lang="en-US" sz="2400" b="1" dirty="0">
                <a:solidFill>
                  <a:prstClr val="black"/>
                </a:solidFill>
              </a:rPr>
              <a:t>Further monitoring of </a:t>
            </a:r>
            <a:r>
              <a:rPr lang="en-US" sz="2400" b="1" dirty="0" smtClean="0">
                <a:solidFill>
                  <a:prstClr val="black"/>
                </a:solidFill>
              </a:rPr>
              <a:t>facilities handling toxic compounds is needed to determine the potential health impacts to workers and local populations.</a:t>
            </a:r>
            <a:endParaRPr lang="en-US" sz="2400" b="1" dirty="0">
              <a:solidFill>
                <a:prstClr val="black"/>
              </a:solidFill>
            </a:endParaRPr>
          </a:p>
        </p:txBody>
      </p:sp>
      <p:sp>
        <p:nvSpPr>
          <p:cNvPr id="9" name="TextBox 8"/>
          <p:cNvSpPr txBox="1"/>
          <p:nvPr/>
        </p:nvSpPr>
        <p:spPr>
          <a:xfrm>
            <a:off x="1517715" y="6274854"/>
            <a:ext cx="9357370" cy="430887"/>
          </a:xfrm>
          <a:prstGeom prst="rect">
            <a:avLst/>
          </a:prstGeom>
          <a:noFill/>
        </p:spPr>
        <p:txBody>
          <a:bodyPr wrap="none" rtlCol="0">
            <a:spAutoFit/>
          </a:bodyPr>
          <a:lstStyle/>
          <a:p>
            <a:r>
              <a:rPr lang="en-US" sz="2200" b="1" dirty="0" smtClean="0"/>
              <a:t>Monitoring could be accomplished by airborne and/or </a:t>
            </a:r>
            <a:r>
              <a:rPr lang="en-US" sz="2200" b="1" dirty="0" err="1" smtClean="0"/>
              <a:t>fenceline</a:t>
            </a:r>
            <a:r>
              <a:rPr lang="en-US" sz="2200" b="1" dirty="0" smtClean="0"/>
              <a:t> observations </a:t>
            </a:r>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44286" y="1051867"/>
            <a:ext cx="8933714" cy="5116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3566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2765" y="220873"/>
            <a:ext cx="11272455" cy="830997"/>
          </a:xfrm>
          <a:prstGeom prst="rect">
            <a:avLst/>
          </a:prstGeom>
        </p:spPr>
        <p:txBody>
          <a:bodyPr wrap="square">
            <a:spAutoFit/>
          </a:bodyPr>
          <a:lstStyle/>
          <a:p>
            <a:pPr marL="127000" lvl="0">
              <a:spcAft>
                <a:spcPts val="1800"/>
              </a:spcAft>
            </a:pPr>
            <a:r>
              <a:rPr lang="en-US" sz="2400" b="1" dirty="0">
                <a:solidFill>
                  <a:prstClr val="black"/>
                </a:solidFill>
              </a:rPr>
              <a:t>Preliminary </a:t>
            </a:r>
            <a:r>
              <a:rPr lang="en-US" sz="2400" b="1" dirty="0" smtClean="0">
                <a:solidFill>
                  <a:prstClr val="black"/>
                </a:solidFill>
              </a:rPr>
              <a:t>Recommendation: </a:t>
            </a:r>
            <a:r>
              <a:rPr lang="en-US" sz="2400" b="1" dirty="0">
                <a:solidFill>
                  <a:prstClr val="black"/>
                </a:solidFill>
              </a:rPr>
              <a:t>Additional measurements </a:t>
            </a:r>
            <a:r>
              <a:rPr lang="en-US" sz="2400" b="1" dirty="0" smtClean="0">
                <a:solidFill>
                  <a:prstClr val="black"/>
                </a:solidFill>
              </a:rPr>
              <a:t>are vital to tracking the impact and evaluation of </a:t>
            </a:r>
            <a:r>
              <a:rPr lang="en-US" sz="2400" b="1" dirty="0">
                <a:solidFill>
                  <a:prstClr val="black"/>
                </a:solidFill>
              </a:rPr>
              <a:t>regulatory </a:t>
            </a:r>
            <a:r>
              <a:rPr lang="en-US" sz="2400" b="1" dirty="0" smtClean="0">
                <a:solidFill>
                  <a:prstClr val="black"/>
                </a:solidFill>
              </a:rPr>
              <a:t>actions. </a:t>
            </a:r>
            <a:endParaRPr lang="en-US" sz="2400" b="1" dirty="0">
              <a:solidFill>
                <a:prstClr val="black"/>
              </a:solidFill>
            </a:endParaRPr>
          </a:p>
        </p:txBody>
      </p:sp>
      <p:sp>
        <p:nvSpPr>
          <p:cNvPr id="9" name="TextBox 8"/>
          <p:cNvSpPr txBox="1"/>
          <p:nvPr/>
        </p:nvSpPr>
        <p:spPr>
          <a:xfrm>
            <a:off x="740475" y="6274854"/>
            <a:ext cx="10717036" cy="430887"/>
          </a:xfrm>
          <a:prstGeom prst="rect">
            <a:avLst/>
          </a:prstGeom>
          <a:noFill/>
        </p:spPr>
        <p:txBody>
          <a:bodyPr wrap="none" rtlCol="0">
            <a:spAutoFit/>
          </a:bodyPr>
          <a:lstStyle/>
          <a:p>
            <a:r>
              <a:rPr lang="en-US" sz="2200" b="1" dirty="0" smtClean="0"/>
              <a:t>KORUS-AQ observations show discrepancies in current reporting of point source emissions </a:t>
            </a:r>
          </a:p>
        </p:txBody>
      </p:sp>
      <p:sp>
        <p:nvSpPr>
          <p:cNvPr id="5" name="Rectangle 4"/>
          <p:cNvSpPr/>
          <p:nvPr/>
        </p:nvSpPr>
        <p:spPr>
          <a:xfrm>
            <a:off x="3644536" y="2767501"/>
            <a:ext cx="4800600" cy="1246495"/>
          </a:xfrm>
          <a:prstGeom prst="rect">
            <a:avLst/>
          </a:prstGeom>
          <a:ln>
            <a:solidFill>
              <a:schemeClr val="tx1"/>
            </a:solidFill>
          </a:ln>
        </p:spPr>
        <p:txBody>
          <a:bodyPr wrap="square">
            <a:spAutoFit/>
          </a:bodyPr>
          <a:lstStyle/>
          <a:p>
            <a:pPr marL="127000" algn="ctr">
              <a:spcAft>
                <a:spcPts val="1800"/>
              </a:spcAft>
            </a:pPr>
            <a:r>
              <a:rPr lang="en-US" sz="2000" b="1" dirty="0" smtClean="0">
                <a:solidFill>
                  <a:prstClr val="black"/>
                </a:solidFill>
              </a:rPr>
              <a:t>Table Comparing DC-8 Observations with Power Plant SO2 and NOx estimates</a:t>
            </a:r>
          </a:p>
          <a:p>
            <a:pPr marL="127000" algn="ctr">
              <a:spcAft>
                <a:spcPts val="1800"/>
              </a:spcAft>
            </a:pPr>
            <a:r>
              <a:rPr lang="en-US" sz="2000" b="1" dirty="0" smtClean="0">
                <a:solidFill>
                  <a:prstClr val="black"/>
                </a:solidFill>
              </a:rPr>
              <a:t>Joon-Young Ahn</a:t>
            </a:r>
            <a:endParaRPr lang="en-US" sz="2000" b="1" dirty="0">
              <a:solidFill>
                <a:prstClr val="black"/>
              </a:solidFill>
            </a:endParaRPr>
          </a:p>
        </p:txBody>
      </p:sp>
    </p:spTree>
    <p:extLst>
      <p:ext uri="{BB962C8B-B14F-4D97-AF65-F5344CB8AC3E}">
        <p14:creationId xmlns:p14="http://schemas.microsoft.com/office/powerpoint/2010/main" val="294793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line image 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115300" y="3991316"/>
            <a:ext cx="4069080" cy="2866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Inline imag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103259" y="2143957"/>
            <a:ext cx="4023360" cy="328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154953"/>
            <a:ext cx="12046998" cy="830997"/>
          </a:xfrm>
          <a:prstGeom prst="rect">
            <a:avLst/>
          </a:prstGeom>
        </p:spPr>
        <p:txBody>
          <a:bodyPr wrap="square">
            <a:spAutoFit/>
          </a:bodyPr>
          <a:lstStyle/>
          <a:p>
            <a:pPr marL="127000">
              <a:spcAft>
                <a:spcPts val="1800"/>
              </a:spcAft>
            </a:pPr>
            <a:r>
              <a:rPr lang="en-US" sz="2400" b="1" dirty="0" smtClean="0">
                <a:solidFill>
                  <a:prstClr val="black"/>
                </a:solidFill>
              </a:rPr>
              <a:t>Question 2: Can </a:t>
            </a:r>
            <a:r>
              <a:rPr lang="en-US" sz="2400" b="1" dirty="0">
                <a:solidFill>
                  <a:prstClr val="black"/>
                </a:solidFill>
              </a:rPr>
              <a:t>we identify 1) what portion of aerosol is derived from secondary production in SMA and across Korea, 2) major sources and factors controlling its variation?</a:t>
            </a:r>
          </a:p>
        </p:txBody>
      </p:sp>
      <p:pic>
        <p:nvPicPr>
          <p:cNvPr id="1027" name="Picture 3" descr="Inline imag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1430" y="1214635"/>
            <a:ext cx="4080510" cy="280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4300" y="6480810"/>
            <a:ext cx="5025286" cy="369332"/>
          </a:xfrm>
          <a:prstGeom prst="rect">
            <a:avLst/>
          </a:prstGeom>
          <a:noFill/>
        </p:spPr>
        <p:txBody>
          <a:bodyPr wrap="none" rtlCol="0">
            <a:spAutoFit/>
          </a:bodyPr>
          <a:lstStyle/>
          <a:p>
            <a:r>
              <a:rPr lang="en-US" dirty="0" smtClean="0"/>
              <a:t>(Photos taken during KORUS-AQ flights by Sam Hall)</a:t>
            </a:r>
            <a:endParaRPr lang="en-US" dirty="0"/>
          </a:p>
        </p:txBody>
      </p:sp>
    </p:spTree>
    <p:extLst>
      <p:ext uri="{BB962C8B-B14F-4D97-AF65-F5344CB8AC3E}">
        <p14:creationId xmlns:p14="http://schemas.microsoft.com/office/powerpoint/2010/main" val="3543010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3490</TotalTime>
  <Words>4529</Words>
  <Application>Microsoft Office PowerPoint</Application>
  <PresentationFormat>Widescreen</PresentationFormat>
  <Paragraphs>317</Paragraphs>
  <Slides>39</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맑은 고딕</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Crawford, James H. (LARC-E303)</dc:creator>
  <cp:lastModifiedBy>Crawford, James H. (LARC-E303)</cp:lastModifiedBy>
  <cp:revision>97</cp:revision>
  <dcterms:created xsi:type="dcterms:W3CDTF">2017-03-02T12:51:02Z</dcterms:created>
  <dcterms:modified xsi:type="dcterms:W3CDTF">2017-03-11T23:01:06Z</dcterms:modified>
</cp:coreProperties>
</file>