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8" r:id="rId4"/>
    <p:sldId id="270" r:id="rId5"/>
    <p:sldId id="271" r:id="rId6"/>
    <p:sldId id="272" r:id="rId7"/>
    <p:sldId id="273" r:id="rId8"/>
    <p:sldId id="261" r:id="rId9"/>
    <p:sldId id="275" r:id="rId10"/>
    <p:sldId id="267" r:id="rId11"/>
    <p:sldId id="25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078" autoAdjust="0"/>
    <p:restoredTop sz="94660"/>
  </p:normalViewPr>
  <p:slideViewPr>
    <p:cSldViewPr snapToGrid="0">
      <p:cViewPr varScale="1">
        <p:scale>
          <a:sx n="104" d="100"/>
          <a:sy n="104" d="100"/>
        </p:scale>
        <p:origin x="65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0C9672-6EF6-4540-BA13-36B8DCF01889}" type="datetimeFigureOut">
              <a:rPr lang="en-US" smtClean="0"/>
              <a:t>8/8/2016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9B839-7EA2-40A3-99DC-FE2B0F758139}" type="slidenum">
              <a:rPr lang="en-US" smtClean="0"/>
              <a:t>‹#›</a:t>
            </a:fld>
            <a:endParaRPr lang="en-US"/>
          </a:p>
        </p:txBody>
      </p:sp>
    </p:spTree>
    <p:extLst>
      <p:ext uri="{BB962C8B-B14F-4D97-AF65-F5344CB8AC3E}">
        <p14:creationId xmlns:p14="http://schemas.microsoft.com/office/powerpoint/2010/main" val="2111609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0C9672-6EF6-4540-BA13-36B8DCF01889}" type="datetimeFigureOut">
              <a:rPr lang="en-US" smtClean="0"/>
              <a:t>8/8/2016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9B839-7EA2-40A3-99DC-FE2B0F758139}" type="slidenum">
              <a:rPr lang="en-US" smtClean="0"/>
              <a:t>‹#›</a:t>
            </a:fld>
            <a:endParaRPr lang="en-US"/>
          </a:p>
        </p:txBody>
      </p:sp>
    </p:spTree>
    <p:extLst>
      <p:ext uri="{BB962C8B-B14F-4D97-AF65-F5344CB8AC3E}">
        <p14:creationId xmlns:p14="http://schemas.microsoft.com/office/powerpoint/2010/main" val="2564800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0C9672-6EF6-4540-BA13-36B8DCF01889}" type="datetimeFigureOut">
              <a:rPr lang="en-US" smtClean="0"/>
              <a:t>8/8/2016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9B839-7EA2-40A3-99DC-FE2B0F758139}" type="slidenum">
              <a:rPr lang="en-US" smtClean="0"/>
              <a:t>‹#›</a:t>
            </a:fld>
            <a:endParaRPr lang="en-US"/>
          </a:p>
        </p:txBody>
      </p:sp>
    </p:spTree>
    <p:extLst>
      <p:ext uri="{BB962C8B-B14F-4D97-AF65-F5344CB8AC3E}">
        <p14:creationId xmlns:p14="http://schemas.microsoft.com/office/powerpoint/2010/main" val="951179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0C9672-6EF6-4540-BA13-36B8DCF01889}" type="datetimeFigureOut">
              <a:rPr lang="en-US" smtClean="0"/>
              <a:t>8/8/2016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9B839-7EA2-40A3-99DC-FE2B0F758139}" type="slidenum">
              <a:rPr lang="en-US" smtClean="0"/>
              <a:t>‹#›</a:t>
            </a:fld>
            <a:endParaRPr lang="en-US"/>
          </a:p>
        </p:txBody>
      </p:sp>
    </p:spTree>
    <p:extLst>
      <p:ext uri="{BB962C8B-B14F-4D97-AF65-F5344CB8AC3E}">
        <p14:creationId xmlns:p14="http://schemas.microsoft.com/office/powerpoint/2010/main" val="3771757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0C9672-6EF6-4540-BA13-36B8DCF01889}" type="datetimeFigureOut">
              <a:rPr lang="en-US" smtClean="0"/>
              <a:t>8/8/2016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9B839-7EA2-40A3-99DC-FE2B0F758139}" type="slidenum">
              <a:rPr lang="en-US" smtClean="0"/>
              <a:t>‹#›</a:t>
            </a:fld>
            <a:endParaRPr lang="en-US"/>
          </a:p>
        </p:txBody>
      </p:sp>
    </p:spTree>
    <p:extLst>
      <p:ext uri="{BB962C8B-B14F-4D97-AF65-F5344CB8AC3E}">
        <p14:creationId xmlns:p14="http://schemas.microsoft.com/office/powerpoint/2010/main" val="4062259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0C9672-6EF6-4540-BA13-36B8DCF01889}" type="datetimeFigureOut">
              <a:rPr lang="en-US" smtClean="0"/>
              <a:t>8/8/2016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B9B839-7EA2-40A3-99DC-FE2B0F758139}" type="slidenum">
              <a:rPr lang="en-US" smtClean="0"/>
              <a:t>‹#›</a:t>
            </a:fld>
            <a:endParaRPr lang="en-US"/>
          </a:p>
        </p:txBody>
      </p:sp>
    </p:spTree>
    <p:extLst>
      <p:ext uri="{BB962C8B-B14F-4D97-AF65-F5344CB8AC3E}">
        <p14:creationId xmlns:p14="http://schemas.microsoft.com/office/powerpoint/2010/main" val="2212616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0C9672-6EF6-4540-BA13-36B8DCF01889}" type="datetimeFigureOut">
              <a:rPr lang="en-US" smtClean="0"/>
              <a:t>8/8/2016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B9B839-7EA2-40A3-99DC-FE2B0F758139}" type="slidenum">
              <a:rPr lang="en-US" smtClean="0"/>
              <a:t>‹#›</a:t>
            </a:fld>
            <a:endParaRPr lang="en-US"/>
          </a:p>
        </p:txBody>
      </p:sp>
    </p:spTree>
    <p:extLst>
      <p:ext uri="{BB962C8B-B14F-4D97-AF65-F5344CB8AC3E}">
        <p14:creationId xmlns:p14="http://schemas.microsoft.com/office/powerpoint/2010/main" val="2364536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0C9672-6EF6-4540-BA13-36B8DCF01889}" type="datetimeFigureOut">
              <a:rPr lang="en-US" smtClean="0"/>
              <a:t>8/8/2016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B9B839-7EA2-40A3-99DC-FE2B0F758139}" type="slidenum">
              <a:rPr lang="en-US" smtClean="0"/>
              <a:t>‹#›</a:t>
            </a:fld>
            <a:endParaRPr lang="en-US"/>
          </a:p>
        </p:txBody>
      </p:sp>
    </p:spTree>
    <p:extLst>
      <p:ext uri="{BB962C8B-B14F-4D97-AF65-F5344CB8AC3E}">
        <p14:creationId xmlns:p14="http://schemas.microsoft.com/office/powerpoint/2010/main" val="1431680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0C9672-6EF6-4540-BA13-36B8DCF01889}" type="datetimeFigureOut">
              <a:rPr lang="en-US" smtClean="0"/>
              <a:t>8/8/2016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B9B839-7EA2-40A3-99DC-FE2B0F758139}" type="slidenum">
              <a:rPr lang="en-US" smtClean="0"/>
              <a:t>‹#›</a:t>
            </a:fld>
            <a:endParaRPr lang="en-US"/>
          </a:p>
        </p:txBody>
      </p:sp>
    </p:spTree>
    <p:extLst>
      <p:ext uri="{BB962C8B-B14F-4D97-AF65-F5344CB8AC3E}">
        <p14:creationId xmlns:p14="http://schemas.microsoft.com/office/powerpoint/2010/main" val="1241328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0C9672-6EF6-4540-BA13-36B8DCF01889}" type="datetimeFigureOut">
              <a:rPr lang="en-US" smtClean="0"/>
              <a:t>8/8/2016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B9B839-7EA2-40A3-99DC-FE2B0F758139}" type="slidenum">
              <a:rPr lang="en-US" smtClean="0"/>
              <a:t>‹#›</a:t>
            </a:fld>
            <a:endParaRPr lang="en-US"/>
          </a:p>
        </p:txBody>
      </p:sp>
    </p:spTree>
    <p:extLst>
      <p:ext uri="{BB962C8B-B14F-4D97-AF65-F5344CB8AC3E}">
        <p14:creationId xmlns:p14="http://schemas.microsoft.com/office/powerpoint/2010/main" val="2013225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0C9672-6EF6-4540-BA13-36B8DCF01889}" type="datetimeFigureOut">
              <a:rPr lang="en-US" smtClean="0"/>
              <a:t>8/8/2016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B9B839-7EA2-40A3-99DC-FE2B0F758139}" type="slidenum">
              <a:rPr lang="en-US" smtClean="0"/>
              <a:t>‹#›</a:t>
            </a:fld>
            <a:endParaRPr lang="en-US"/>
          </a:p>
        </p:txBody>
      </p:sp>
    </p:spTree>
    <p:extLst>
      <p:ext uri="{BB962C8B-B14F-4D97-AF65-F5344CB8AC3E}">
        <p14:creationId xmlns:p14="http://schemas.microsoft.com/office/powerpoint/2010/main" val="4208618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0C9672-6EF6-4540-BA13-36B8DCF01889}" type="datetimeFigureOut">
              <a:rPr lang="en-US" smtClean="0"/>
              <a:t>8/8/2016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B9B839-7EA2-40A3-99DC-FE2B0F758139}" type="slidenum">
              <a:rPr lang="en-US" smtClean="0"/>
              <a:t>‹#›</a:t>
            </a:fld>
            <a:endParaRPr lang="en-US"/>
          </a:p>
        </p:txBody>
      </p:sp>
    </p:spTree>
    <p:extLst>
      <p:ext uri="{BB962C8B-B14F-4D97-AF65-F5344CB8AC3E}">
        <p14:creationId xmlns:p14="http://schemas.microsoft.com/office/powerpoint/2010/main" val="2269809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aeronet.gsfc.nasa.gov/new_web/DRAGON-KORUS-AQ_2016.html"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avdc.gsfc.nasa.gov/pub/DSCOVR/Pandora/DATA/"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hyperlink" Target="https://www-air.larc.nasa.gov/cgi-bin/DocXhg/KORUSAQDocs#ShowAll"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air.larc.nasa.gov/cgi-bin/DocXhg/KORUSAQDocs#ShowAll"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 y="1570841"/>
            <a:ext cx="9410700" cy="2246769"/>
          </a:xfrm>
          <a:prstGeom prst="rect">
            <a:avLst/>
          </a:prstGeom>
        </p:spPr>
        <p:txBody>
          <a:bodyPr wrap="square">
            <a:spAutoFit/>
          </a:bodyPr>
          <a:lstStyle/>
          <a:p>
            <a:r>
              <a:rPr lang="en-US" sz="2800" b="1" u="sng" dirty="0" smtClean="0"/>
              <a:t>Leadership Telecon</a:t>
            </a:r>
            <a:endParaRPr lang="en-US" sz="2800" b="1" dirty="0" smtClean="0"/>
          </a:p>
          <a:p>
            <a:r>
              <a:rPr lang="en-US" sz="2800" b="1" dirty="0"/>
              <a:t> </a:t>
            </a:r>
            <a:r>
              <a:rPr lang="en-US" sz="2800" b="1" dirty="0" smtClean="0"/>
              <a:t> Data Archive Status and Needs</a:t>
            </a:r>
          </a:p>
          <a:p>
            <a:r>
              <a:rPr lang="en-US" sz="2800" b="1" dirty="0" smtClean="0"/>
              <a:t>  Data Schedule and Sharing</a:t>
            </a:r>
          </a:p>
          <a:p>
            <a:r>
              <a:rPr lang="en-US" sz="2800" b="1" dirty="0"/>
              <a:t> </a:t>
            </a:r>
            <a:r>
              <a:rPr lang="en-US" sz="2800" b="1" dirty="0" smtClean="0"/>
              <a:t> Possible Science Team Meeting Dates</a:t>
            </a:r>
          </a:p>
          <a:p>
            <a:r>
              <a:rPr lang="en-US" sz="2800" b="1" dirty="0" smtClean="0"/>
              <a:t>  Thoughts on organizing the Science Team’s analysis efforts </a:t>
            </a:r>
            <a:endParaRPr lang="en-US" sz="2800" b="1" dirty="0"/>
          </a:p>
        </p:txBody>
      </p:sp>
      <p:sp>
        <p:nvSpPr>
          <p:cNvPr id="11" name="TextBox 10"/>
          <p:cNvSpPr txBox="1"/>
          <p:nvPr/>
        </p:nvSpPr>
        <p:spPr>
          <a:xfrm>
            <a:off x="4919445" y="141448"/>
            <a:ext cx="1470659" cy="584775"/>
          </a:xfrm>
          <a:prstGeom prst="rect">
            <a:avLst/>
          </a:prstGeom>
          <a:noFill/>
        </p:spPr>
        <p:txBody>
          <a:bodyPr wrap="none" rtlCol="0">
            <a:spAutoFit/>
          </a:bodyPr>
          <a:lstStyle/>
          <a:p>
            <a:r>
              <a:rPr lang="en-US" sz="3200" b="1" dirty="0" smtClean="0"/>
              <a:t>Agenda</a:t>
            </a:r>
            <a:endParaRPr lang="en-US" sz="3200" b="1" dirty="0"/>
          </a:p>
        </p:txBody>
      </p:sp>
      <p:pic>
        <p:nvPicPr>
          <p:cNvPr id="2" name="Picture 1"/>
          <p:cNvPicPr>
            <a:picLocks noChangeAspect="1"/>
          </p:cNvPicPr>
          <p:nvPr/>
        </p:nvPicPr>
        <p:blipFill>
          <a:blip r:embed="rId2"/>
          <a:stretch>
            <a:fillRect/>
          </a:stretch>
        </p:blipFill>
        <p:spPr>
          <a:xfrm>
            <a:off x="0" y="0"/>
            <a:ext cx="12089416" cy="774259"/>
          </a:xfrm>
          <a:prstGeom prst="rect">
            <a:avLst/>
          </a:prstGeom>
        </p:spPr>
      </p:pic>
    </p:spTree>
    <p:extLst>
      <p:ext uri="{BB962C8B-B14F-4D97-AF65-F5344CB8AC3E}">
        <p14:creationId xmlns:p14="http://schemas.microsoft.com/office/powerpoint/2010/main" val="42468070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1292" y="10648"/>
            <a:ext cx="12089416" cy="774259"/>
          </a:xfrm>
          <a:prstGeom prst="rect">
            <a:avLst/>
          </a:prstGeom>
        </p:spPr>
      </p:pic>
      <p:sp>
        <p:nvSpPr>
          <p:cNvPr id="11" name="TextBox 10"/>
          <p:cNvSpPr txBox="1"/>
          <p:nvPr/>
        </p:nvSpPr>
        <p:spPr>
          <a:xfrm>
            <a:off x="3893830" y="141448"/>
            <a:ext cx="4436343" cy="523220"/>
          </a:xfrm>
          <a:prstGeom prst="rect">
            <a:avLst/>
          </a:prstGeom>
          <a:noFill/>
        </p:spPr>
        <p:txBody>
          <a:bodyPr wrap="none" rtlCol="0">
            <a:spAutoFit/>
          </a:bodyPr>
          <a:lstStyle/>
          <a:p>
            <a:r>
              <a:rPr lang="en-US" sz="2800" b="1" dirty="0" smtClean="0"/>
              <a:t>Science Team Meeting Dates</a:t>
            </a:r>
            <a:endParaRPr lang="en-US" sz="2800" b="1" dirty="0"/>
          </a:p>
        </p:txBody>
      </p:sp>
      <p:graphicFrame>
        <p:nvGraphicFramePr>
          <p:cNvPr id="4" name="Table 3"/>
          <p:cNvGraphicFramePr>
            <a:graphicFrameLocks noGrp="1"/>
          </p:cNvGraphicFramePr>
          <p:nvPr>
            <p:extLst>
              <p:ext uri="{D42A27DB-BD31-4B8C-83A1-F6EECF244321}">
                <p14:modId xmlns:p14="http://schemas.microsoft.com/office/powerpoint/2010/main" val="1698766609"/>
              </p:ext>
            </p:extLst>
          </p:nvPr>
        </p:nvGraphicFramePr>
        <p:xfrm>
          <a:off x="475047" y="949952"/>
          <a:ext cx="3899245" cy="5532120"/>
        </p:xfrm>
        <a:graphic>
          <a:graphicData uri="http://schemas.openxmlformats.org/drawingml/2006/table">
            <a:tbl>
              <a:tblPr firstRow="1" bandRow="1">
                <a:tableStyleId>{5940675A-B579-460E-94D1-54222C63F5DA}</a:tableStyleId>
              </a:tblPr>
              <a:tblGrid>
                <a:gridCol w="557035"/>
                <a:gridCol w="557035"/>
                <a:gridCol w="557035"/>
                <a:gridCol w="557035"/>
                <a:gridCol w="557035"/>
                <a:gridCol w="557035"/>
                <a:gridCol w="557035"/>
              </a:tblGrid>
              <a:tr h="299393">
                <a:tc gridSpan="7">
                  <a:txBody>
                    <a:bodyPr/>
                    <a:lstStyle/>
                    <a:p>
                      <a:pPr algn="ctr"/>
                      <a:r>
                        <a:rPr lang="en-US" sz="1500" b="1" dirty="0" smtClean="0"/>
                        <a:t>January 2017</a:t>
                      </a:r>
                      <a:endParaRPr lang="en-US" sz="15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299393">
                <a:tc>
                  <a:txBody>
                    <a:bodyPr/>
                    <a:lstStyle/>
                    <a:p>
                      <a:pPr algn="ctr"/>
                      <a:r>
                        <a:rPr lang="en-US" sz="1400" dirty="0" smtClean="0"/>
                        <a:t>1</a:t>
                      </a:r>
                      <a:endParaRPr lang="en-US" sz="1400" dirty="0"/>
                    </a:p>
                  </a:txBody>
                  <a:tcPr anchor="ctr">
                    <a:solidFill>
                      <a:srgbClr val="FFFF00"/>
                    </a:solidFill>
                  </a:tcPr>
                </a:tc>
                <a:tc>
                  <a:txBody>
                    <a:bodyPr/>
                    <a:lstStyle/>
                    <a:p>
                      <a:pPr algn="ctr"/>
                      <a:r>
                        <a:rPr lang="en-US" sz="1400" dirty="0" smtClean="0"/>
                        <a:t>2</a:t>
                      </a:r>
                      <a:endParaRPr lang="en-US" sz="1400" dirty="0"/>
                    </a:p>
                  </a:txBody>
                  <a:tcPr anchor="ctr">
                    <a:solidFill>
                      <a:srgbClr val="FFFF00"/>
                    </a:solidFill>
                  </a:tcPr>
                </a:tc>
                <a:tc>
                  <a:txBody>
                    <a:bodyPr/>
                    <a:lstStyle/>
                    <a:p>
                      <a:pPr algn="ctr"/>
                      <a:r>
                        <a:rPr lang="en-US" sz="1400" dirty="0" smtClean="0"/>
                        <a:t>3</a:t>
                      </a:r>
                      <a:endParaRPr lang="en-US" sz="1400" dirty="0"/>
                    </a:p>
                  </a:txBody>
                  <a:tcPr anchor="ctr"/>
                </a:tc>
                <a:tc>
                  <a:txBody>
                    <a:bodyPr/>
                    <a:lstStyle/>
                    <a:p>
                      <a:pPr algn="ctr"/>
                      <a:r>
                        <a:rPr lang="en-US" sz="1400" dirty="0" smtClean="0"/>
                        <a:t>4</a:t>
                      </a:r>
                      <a:endParaRPr lang="en-US" sz="1400" dirty="0"/>
                    </a:p>
                  </a:txBody>
                  <a:tcPr anchor="ctr"/>
                </a:tc>
                <a:tc>
                  <a:txBody>
                    <a:bodyPr/>
                    <a:lstStyle/>
                    <a:p>
                      <a:pPr algn="ctr"/>
                      <a:r>
                        <a:rPr lang="en-US" sz="1400" dirty="0" smtClean="0"/>
                        <a:t>5</a:t>
                      </a:r>
                      <a:endParaRPr lang="en-US" sz="1400" dirty="0"/>
                    </a:p>
                  </a:txBody>
                  <a:tcPr anchor="ctr"/>
                </a:tc>
                <a:tc>
                  <a:txBody>
                    <a:bodyPr/>
                    <a:lstStyle/>
                    <a:p>
                      <a:pPr algn="ctr"/>
                      <a:r>
                        <a:rPr lang="en-US" sz="1400" dirty="0" smtClean="0"/>
                        <a:t>6</a:t>
                      </a:r>
                      <a:endParaRPr lang="en-US" sz="1400" dirty="0"/>
                    </a:p>
                  </a:txBody>
                  <a:tcPr anchor="ctr"/>
                </a:tc>
                <a:tc>
                  <a:txBody>
                    <a:bodyPr/>
                    <a:lstStyle/>
                    <a:p>
                      <a:pPr algn="ctr"/>
                      <a:r>
                        <a:rPr lang="en-US" sz="1400" dirty="0" smtClean="0"/>
                        <a:t>7</a:t>
                      </a:r>
                      <a:endParaRPr lang="en-US" sz="1400" dirty="0"/>
                    </a:p>
                  </a:txBody>
                  <a:tcPr anchor="ctr"/>
                </a:tc>
              </a:tr>
              <a:tr h="299393">
                <a:tc>
                  <a:txBody>
                    <a:bodyPr/>
                    <a:lstStyle/>
                    <a:p>
                      <a:pPr algn="ctr"/>
                      <a:r>
                        <a:rPr lang="en-US" sz="1400" dirty="0" smtClean="0"/>
                        <a:t>8</a:t>
                      </a:r>
                      <a:endParaRPr lang="en-US" sz="1400" dirty="0"/>
                    </a:p>
                  </a:txBody>
                  <a:tcPr anchor="ctr"/>
                </a:tc>
                <a:tc>
                  <a:txBody>
                    <a:bodyPr/>
                    <a:lstStyle/>
                    <a:p>
                      <a:pPr algn="ctr"/>
                      <a:r>
                        <a:rPr lang="en-US" sz="1400" dirty="0" smtClean="0"/>
                        <a:t>9</a:t>
                      </a:r>
                      <a:endParaRPr lang="en-US" sz="1400" dirty="0"/>
                    </a:p>
                  </a:txBody>
                  <a:tcPr anchor="ctr"/>
                </a:tc>
                <a:tc>
                  <a:txBody>
                    <a:bodyPr/>
                    <a:lstStyle/>
                    <a:p>
                      <a:pPr algn="ctr"/>
                      <a:r>
                        <a:rPr lang="en-US" sz="1400" dirty="0" smtClean="0"/>
                        <a:t>10</a:t>
                      </a:r>
                      <a:endParaRPr lang="en-US" sz="1400" dirty="0"/>
                    </a:p>
                  </a:txBody>
                  <a:tcPr anchor="ctr"/>
                </a:tc>
                <a:tc>
                  <a:txBody>
                    <a:bodyPr/>
                    <a:lstStyle/>
                    <a:p>
                      <a:pPr algn="ctr"/>
                      <a:r>
                        <a:rPr lang="en-US" sz="1400" dirty="0" smtClean="0"/>
                        <a:t>11</a:t>
                      </a:r>
                      <a:endParaRPr lang="en-US" sz="1400" dirty="0"/>
                    </a:p>
                  </a:txBody>
                  <a:tcPr anchor="ctr"/>
                </a:tc>
                <a:tc>
                  <a:txBody>
                    <a:bodyPr/>
                    <a:lstStyle/>
                    <a:p>
                      <a:pPr algn="ctr"/>
                      <a:r>
                        <a:rPr lang="en-US" sz="1400" dirty="0" smtClean="0"/>
                        <a:t>12</a:t>
                      </a:r>
                      <a:endParaRPr lang="en-US" sz="1400" dirty="0"/>
                    </a:p>
                  </a:txBody>
                  <a:tcPr anchor="ctr"/>
                </a:tc>
                <a:tc>
                  <a:txBody>
                    <a:bodyPr/>
                    <a:lstStyle/>
                    <a:p>
                      <a:pPr algn="ctr"/>
                      <a:r>
                        <a:rPr lang="en-US" sz="1400" dirty="0" smtClean="0"/>
                        <a:t>13</a:t>
                      </a:r>
                      <a:endParaRPr lang="en-US" sz="1400" dirty="0"/>
                    </a:p>
                  </a:txBody>
                  <a:tcPr anchor="ctr"/>
                </a:tc>
                <a:tc>
                  <a:txBody>
                    <a:bodyPr/>
                    <a:lstStyle/>
                    <a:p>
                      <a:pPr algn="ctr"/>
                      <a:r>
                        <a:rPr lang="en-US" sz="1400" dirty="0" smtClean="0"/>
                        <a:t>14</a:t>
                      </a:r>
                      <a:endParaRPr lang="en-US" sz="1400" dirty="0"/>
                    </a:p>
                  </a:txBody>
                  <a:tcPr anchor="ctr"/>
                </a:tc>
              </a:tr>
              <a:tr h="299393">
                <a:tc>
                  <a:txBody>
                    <a:bodyPr/>
                    <a:lstStyle/>
                    <a:p>
                      <a:pPr algn="ctr"/>
                      <a:r>
                        <a:rPr lang="en-US" sz="1400" dirty="0" smtClean="0"/>
                        <a:t>15</a:t>
                      </a:r>
                      <a:endParaRPr lang="en-US" sz="1400" dirty="0"/>
                    </a:p>
                  </a:txBody>
                  <a:tcPr anchor="ctr"/>
                </a:tc>
                <a:tc>
                  <a:txBody>
                    <a:bodyPr/>
                    <a:lstStyle/>
                    <a:p>
                      <a:pPr algn="ctr"/>
                      <a:r>
                        <a:rPr lang="en-US" sz="1400" dirty="0" smtClean="0"/>
                        <a:t>16</a:t>
                      </a:r>
                      <a:endParaRPr lang="en-US" sz="1400" dirty="0"/>
                    </a:p>
                  </a:txBody>
                  <a:tcPr anchor="ctr">
                    <a:solidFill>
                      <a:srgbClr val="FFFF00"/>
                    </a:solidFill>
                  </a:tcPr>
                </a:tc>
                <a:tc>
                  <a:txBody>
                    <a:bodyPr/>
                    <a:lstStyle/>
                    <a:p>
                      <a:pPr algn="ctr"/>
                      <a:r>
                        <a:rPr lang="en-US" sz="1400" dirty="0" smtClean="0"/>
                        <a:t>17</a:t>
                      </a:r>
                      <a:endParaRPr lang="en-US" sz="1400" dirty="0"/>
                    </a:p>
                  </a:txBody>
                  <a:tcPr anchor="ctr"/>
                </a:tc>
                <a:tc>
                  <a:txBody>
                    <a:bodyPr/>
                    <a:lstStyle/>
                    <a:p>
                      <a:pPr algn="ctr"/>
                      <a:r>
                        <a:rPr lang="en-US" sz="1400" dirty="0" smtClean="0"/>
                        <a:t>18</a:t>
                      </a:r>
                      <a:endParaRPr lang="en-US" sz="1400" dirty="0"/>
                    </a:p>
                  </a:txBody>
                  <a:tcPr anchor="ctr"/>
                </a:tc>
                <a:tc>
                  <a:txBody>
                    <a:bodyPr/>
                    <a:lstStyle/>
                    <a:p>
                      <a:pPr algn="ctr"/>
                      <a:r>
                        <a:rPr lang="en-US" sz="1400" dirty="0" smtClean="0"/>
                        <a:t>19</a:t>
                      </a:r>
                      <a:endParaRPr lang="en-US" sz="1400" dirty="0"/>
                    </a:p>
                  </a:txBody>
                  <a:tcPr anchor="ctr"/>
                </a:tc>
                <a:tc>
                  <a:txBody>
                    <a:bodyPr/>
                    <a:lstStyle/>
                    <a:p>
                      <a:pPr algn="ctr"/>
                      <a:r>
                        <a:rPr lang="en-US" sz="1400" dirty="0" smtClean="0"/>
                        <a:t>20</a:t>
                      </a:r>
                      <a:endParaRPr lang="en-US" sz="1400" dirty="0"/>
                    </a:p>
                  </a:txBody>
                  <a:tcPr anchor="ctr"/>
                </a:tc>
                <a:tc>
                  <a:txBody>
                    <a:bodyPr/>
                    <a:lstStyle/>
                    <a:p>
                      <a:pPr algn="ctr"/>
                      <a:r>
                        <a:rPr lang="en-US" sz="1400" dirty="0" smtClean="0"/>
                        <a:t>21</a:t>
                      </a:r>
                      <a:endParaRPr lang="en-US" sz="1400" dirty="0"/>
                    </a:p>
                  </a:txBody>
                  <a:tcPr anchor="ctr"/>
                </a:tc>
              </a:tr>
              <a:tr h="299393">
                <a:tc>
                  <a:txBody>
                    <a:bodyPr/>
                    <a:lstStyle/>
                    <a:p>
                      <a:pPr algn="ctr"/>
                      <a:r>
                        <a:rPr lang="en-US" sz="1400" dirty="0" smtClean="0"/>
                        <a:t>22</a:t>
                      </a:r>
                      <a:endParaRPr lang="en-US" sz="1400" dirty="0"/>
                    </a:p>
                  </a:txBody>
                  <a:tcPr anchor="ctr">
                    <a:solidFill>
                      <a:schemeClr val="bg1">
                        <a:lumMod val="85000"/>
                      </a:schemeClr>
                    </a:solidFill>
                  </a:tcPr>
                </a:tc>
                <a:tc>
                  <a:txBody>
                    <a:bodyPr/>
                    <a:lstStyle/>
                    <a:p>
                      <a:pPr algn="ctr"/>
                      <a:r>
                        <a:rPr lang="en-US" sz="1400" dirty="0" smtClean="0"/>
                        <a:t>23</a:t>
                      </a:r>
                      <a:endParaRPr lang="en-US" sz="1400" dirty="0"/>
                    </a:p>
                  </a:txBody>
                  <a:tcPr anchor="ctr">
                    <a:solidFill>
                      <a:schemeClr val="bg1">
                        <a:lumMod val="85000"/>
                      </a:schemeClr>
                    </a:solidFill>
                  </a:tcPr>
                </a:tc>
                <a:tc>
                  <a:txBody>
                    <a:bodyPr/>
                    <a:lstStyle/>
                    <a:p>
                      <a:pPr algn="ctr"/>
                      <a:r>
                        <a:rPr lang="en-US" sz="1400" dirty="0" smtClean="0"/>
                        <a:t>24</a:t>
                      </a:r>
                      <a:endParaRPr lang="en-US" sz="1400" dirty="0"/>
                    </a:p>
                  </a:txBody>
                  <a:tcPr anchor="ctr">
                    <a:solidFill>
                      <a:schemeClr val="bg1">
                        <a:lumMod val="85000"/>
                      </a:schemeClr>
                    </a:solidFill>
                  </a:tcPr>
                </a:tc>
                <a:tc>
                  <a:txBody>
                    <a:bodyPr/>
                    <a:lstStyle/>
                    <a:p>
                      <a:pPr algn="ctr"/>
                      <a:r>
                        <a:rPr lang="en-US" sz="1400" dirty="0" smtClean="0"/>
                        <a:t>25</a:t>
                      </a:r>
                      <a:endParaRPr lang="en-US" sz="1400" dirty="0"/>
                    </a:p>
                  </a:txBody>
                  <a:tcPr anchor="ctr">
                    <a:solidFill>
                      <a:schemeClr val="bg1">
                        <a:lumMod val="85000"/>
                      </a:schemeClr>
                    </a:solidFill>
                  </a:tcPr>
                </a:tc>
                <a:tc>
                  <a:txBody>
                    <a:bodyPr/>
                    <a:lstStyle/>
                    <a:p>
                      <a:pPr algn="ctr"/>
                      <a:r>
                        <a:rPr lang="en-US" sz="1400" dirty="0" smtClean="0"/>
                        <a:t>26</a:t>
                      </a:r>
                      <a:endParaRPr lang="en-US" sz="1400" dirty="0"/>
                    </a:p>
                  </a:txBody>
                  <a:tcPr anchor="ctr">
                    <a:solidFill>
                      <a:schemeClr val="bg1">
                        <a:lumMod val="85000"/>
                      </a:schemeClr>
                    </a:solidFill>
                  </a:tcPr>
                </a:tc>
                <a:tc>
                  <a:txBody>
                    <a:bodyPr/>
                    <a:lstStyle/>
                    <a:p>
                      <a:pPr algn="ctr"/>
                      <a:r>
                        <a:rPr lang="en-US" sz="1400" dirty="0" smtClean="0"/>
                        <a:t>27</a:t>
                      </a:r>
                      <a:endParaRPr lang="en-US" sz="1400" dirty="0"/>
                    </a:p>
                  </a:txBody>
                  <a:tcPr anchor="ctr">
                    <a:solidFill>
                      <a:schemeClr val="accent4"/>
                    </a:solidFill>
                  </a:tcPr>
                </a:tc>
                <a:tc>
                  <a:txBody>
                    <a:bodyPr/>
                    <a:lstStyle/>
                    <a:p>
                      <a:pPr algn="ctr"/>
                      <a:r>
                        <a:rPr lang="en-US" sz="1400" dirty="0" smtClean="0"/>
                        <a:t>28</a:t>
                      </a:r>
                      <a:endParaRPr lang="en-US" sz="1400" dirty="0"/>
                    </a:p>
                  </a:txBody>
                  <a:tcPr anchor="ctr">
                    <a:solidFill>
                      <a:schemeClr val="accent4"/>
                    </a:solidFill>
                  </a:tcPr>
                </a:tc>
              </a:tr>
              <a:tr h="299393">
                <a:tc>
                  <a:txBody>
                    <a:bodyPr/>
                    <a:lstStyle/>
                    <a:p>
                      <a:pPr algn="ctr"/>
                      <a:r>
                        <a:rPr lang="en-US" sz="1400" dirty="0" smtClean="0"/>
                        <a:t>29</a:t>
                      </a:r>
                      <a:endParaRPr lang="en-US" sz="1400" dirty="0"/>
                    </a:p>
                  </a:txBody>
                  <a:tcPr anchor="ctr">
                    <a:solidFill>
                      <a:schemeClr val="accent4"/>
                    </a:solidFill>
                  </a:tcPr>
                </a:tc>
                <a:tc>
                  <a:txBody>
                    <a:bodyPr/>
                    <a:lstStyle/>
                    <a:p>
                      <a:pPr algn="ctr"/>
                      <a:r>
                        <a:rPr lang="en-US" sz="1400" dirty="0" smtClean="0"/>
                        <a:t>30</a:t>
                      </a:r>
                      <a:endParaRPr lang="en-US" sz="1400" dirty="0"/>
                    </a:p>
                  </a:txBody>
                  <a:tcPr anchor="ctr">
                    <a:solidFill>
                      <a:schemeClr val="accent4"/>
                    </a:solidFill>
                  </a:tcPr>
                </a:tc>
                <a:tc>
                  <a:txBody>
                    <a:bodyPr/>
                    <a:lstStyle/>
                    <a:p>
                      <a:pPr algn="ctr"/>
                      <a:r>
                        <a:rPr lang="en-US" sz="1400" dirty="0" smtClean="0"/>
                        <a:t>31</a:t>
                      </a:r>
                      <a:endParaRPr lang="en-US" sz="1400" dirty="0"/>
                    </a:p>
                  </a:txBody>
                  <a:tcPr anchor="ctr"/>
                </a:tc>
                <a:tc>
                  <a:txBody>
                    <a:bodyPr/>
                    <a:lstStyle/>
                    <a:p>
                      <a:pPr algn="ctr"/>
                      <a:endParaRPr lang="en-US" sz="1400" dirty="0"/>
                    </a:p>
                  </a:txBody>
                  <a:tcPr anchor="ctr"/>
                </a:tc>
                <a:tc>
                  <a:txBody>
                    <a:bodyPr/>
                    <a:lstStyle/>
                    <a:p>
                      <a:pPr algn="ctr"/>
                      <a:endParaRPr lang="en-US" sz="1400" dirty="0"/>
                    </a:p>
                  </a:txBody>
                  <a:tcPr anchor="ctr"/>
                </a:tc>
                <a:tc>
                  <a:txBody>
                    <a:bodyPr/>
                    <a:lstStyle/>
                    <a:p>
                      <a:pPr algn="ctr"/>
                      <a:endParaRPr lang="en-US" sz="1400" dirty="0"/>
                    </a:p>
                  </a:txBody>
                  <a:tcPr anchor="ctr"/>
                </a:tc>
                <a:tc>
                  <a:txBody>
                    <a:bodyPr/>
                    <a:lstStyle/>
                    <a:p>
                      <a:pPr algn="ctr"/>
                      <a:endParaRPr lang="en-US" sz="1400" dirty="0"/>
                    </a:p>
                  </a:txBody>
                  <a:tcPr anchor="ctr"/>
                </a:tc>
              </a:tr>
              <a:tr h="299393">
                <a:tc gridSpan="7">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1" dirty="0" smtClean="0"/>
                        <a:t>February 2017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299393">
                <a:tc>
                  <a:txBody>
                    <a:bodyPr/>
                    <a:lstStyle/>
                    <a:p>
                      <a:pPr algn="ctr"/>
                      <a:endParaRPr lang="en-US" sz="1400" dirty="0"/>
                    </a:p>
                  </a:txBody>
                  <a:tcPr anchor="ctr"/>
                </a:tc>
                <a:tc>
                  <a:txBody>
                    <a:bodyPr/>
                    <a:lstStyle/>
                    <a:p>
                      <a:pPr algn="ctr"/>
                      <a:endParaRPr lang="en-US" sz="1400"/>
                    </a:p>
                  </a:txBody>
                  <a:tcPr anchor="ctr"/>
                </a:tc>
                <a:tc>
                  <a:txBody>
                    <a:bodyPr/>
                    <a:lstStyle/>
                    <a:p>
                      <a:pPr algn="ctr"/>
                      <a:endParaRPr lang="en-US" sz="1400" dirty="0"/>
                    </a:p>
                  </a:txBody>
                  <a:tcPr anchor="ctr"/>
                </a:tc>
                <a:tc>
                  <a:txBody>
                    <a:bodyPr/>
                    <a:lstStyle/>
                    <a:p>
                      <a:pPr algn="ctr"/>
                      <a:r>
                        <a:rPr lang="en-US" sz="1400" dirty="0" smtClean="0"/>
                        <a:t>1</a:t>
                      </a:r>
                      <a:endParaRPr lang="en-US" sz="1400" dirty="0"/>
                    </a:p>
                  </a:txBody>
                  <a:tcPr anchor="ctr"/>
                </a:tc>
                <a:tc>
                  <a:txBody>
                    <a:bodyPr/>
                    <a:lstStyle/>
                    <a:p>
                      <a:pPr algn="ctr"/>
                      <a:r>
                        <a:rPr lang="en-US" sz="1400" dirty="0" smtClean="0"/>
                        <a:t>2</a:t>
                      </a:r>
                      <a:endParaRPr lang="en-US" sz="1400" dirty="0"/>
                    </a:p>
                  </a:txBody>
                  <a:tcPr anchor="ctr"/>
                </a:tc>
                <a:tc>
                  <a:txBody>
                    <a:bodyPr/>
                    <a:lstStyle/>
                    <a:p>
                      <a:pPr algn="ctr"/>
                      <a:r>
                        <a:rPr lang="en-US" sz="1400" dirty="0" smtClean="0"/>
                        <a:t>3</a:t>
                      </a:r>
                      <a:endParaRPr lang="en-US" sz="1400" dirty="0"/>
                    </a:p>
                  </a:txBody>
                  <a:tcPr anchor="ctr"/>
                </a:tc>
                <a:tc>
                  <a:txBody>
                    <a:bodyPr/>
                    <a:lstStyle/>
                    <a:p>
                      <a:pPr algn="ctr"/>
                      <a:r>
                        <a:rPr lang="en-US" sz="1400" dirty="0" smtClean="0"/>
                        <a:t>4</a:t>
                      </a:r>
                      <a:endParaRPr lang="en-US" sz="1400" dirty="0"/>
                    </a:p>
                  </a:txBody>
                  <a:tcPr anchor="ctr"/>
                </a:tc>
              </a:tr>
              <a:tr h="299393">
                <a:tc>
                  <a:txBody>
                    <a:bodyPr/>
                    <a:lstStyle/>
                    <a:p>
                      <a:pPr algn="ctr"/>
                      <a:r>
                        <a:rPr lang="en-US" sz="1400" dirty="0" smtClean="0"/>
                        <a:t>5</a:t>
                      </a:r>
                      <a:endParaRPr lang="en-US" sz="1400" dirty="0"/>
                    </a:p>
                  </a:txBody>
                  <a:tcPr anchor="ctr"/>
                </a:tc>
                <a:tc>
                  <a:txBody>
                    <a:bodyPr/>
                    <a:lstStyle/>
                    <a:p>
                      <a:pPr algn="ctr"/>
                      <a:r>
                        <a:rPr lang="en-US" sz="1400" dirty="0" smtClean="0"/>
                        <a:t>6</a:t>
                      </a:r>
                      <a:endParaRPr lang="en-US" sz="1400" dirty="0"/>
                    </a:p>
                  </a:txBody>
                  <a:tcPr anchor="ctr"/>
                </a:tc>
                <a:tc>
                  <a:txBody>
                    <a:bodyPr/>
                    <a:lstStyle/>
                    <a:p>
                      <a:pPr algn="ctr"/>
                      <a:r>
                        <a:rPr lang="en-US" sz="1400" dirty="0" smtClean="0"/>
                        <a:t>7</a:t>
                      </a:r>
                      <a:endParaRPr lang="en-US" sz="1400" dirty="0"/>
                    </a:p>
                  </a:txBody>
                  <a:tcPr anchor="ctr"/>
                </a:tc>
                <a:tc>
                  <a:txBody>
                    <a:bodyPr/>
                    <a:lstStyle/>
                    <a:p>
                      <a:pPr algn="ctr"/>
                      <a:r>
                        <a:rPr lang="en-US" sz="1400" dirty="0" smtClean="0"/>
                        <a:t>8</a:t>
                      </a:r>
                      <a:endParaRPr lang="en-US" sz="1400" dirty="0"/>
                    </a:p>
                  </a:txBody>
                  <a:tcPr anchor="ctr"/>
                </a:tc>
                <a:tc>
                  <a:txBody>
                    <a:bodyPr/>
                    <a:lstStyle/>
                    <a:p>
                      <a:pPr algn="ctr"/>
                      <a:r>
                        <a:rPr lang="en-US" sz="1400" dirty="0" smtClean="0"/>
                        <a:t>9</a:t>
                      </a:r>
                      <a:endParaRPr lang="en-US" sz="1400" dirty="0"/>
                    </a:p>
                  </a:txBody>
                  <a:tcPr anchor="ctr"/>
                </a:tc>
                <a:tc>
                  <a:txBody>
                    <a:bodyPr/>
                    <a:lstStyle/>
                    <a:p>
                      <a:pPr algn="ctr"/>
                      <a:r>
                        <a:rPr lang="en-US" sz="1400" dirty="0" smtClean="0"/>
                        <a:t>10</a:t>
                      </a:r>
                      <a:endParaRPr lang="en-US" sz="1400" dirty="0"/>
                    </a:p>
                  </a:txBody>
                  <a:tcPr anchor="ctr"/>
                </a:tc>
                <a:tc>
                  <a:txBody>
                    <a:bodyPr/>
                    <a:lstStyle/>
                    <a:p>
                      <a:pPr algn="ctr"/>
                      <a:r>
                        <a:rPr lang="en-US" sz="1400" dirty="0" smtClean="0"/>
                        <a:t>11</a:t>
                      </a:r>
                      <a:endParaRPr lang="en-US" sz="1400" dirty="0"/>
                    </a:p>
                  </a:txBody>
                  <a:tcPr anchor="ctr"/>
                </a:tc>
              </a:tr>
              <a:tr h="299393">
                <a:tc>
                  <a:txBody>
                    <a:bodyPr/>
                    <a:lstStyle/>
                    <a:p>
                      <a:pPr algn="ctr"/>
                      <a:r>
                        <a:rPr lang="en-US" sz="1400" dirty="0" smtClean="0"/>
                        <a:t>12</a:t>
                      </a:r>
                      <a:endParaRPr lang="en-US" sz="1400" dirty="0"/>
                    </a:p>
                  </a:txBody>
                  <a:tcPr anchor="ctr"/>
                </a:tc>
                <a:tc>
                  <a:txBody>
                    <a:bodyPr/>
                    <a:lstStyle/>
                    <a:p>
                      <a:pPr algn="ctr"/>
                      <a:r>
                        <a:rPr lang="en-US" sz="1400" dirty="0" smtClean="0"/>
                        <a:t>13</a:t>
                      </a:r>
                      <a:endParaRPr lang="en-US" sz="1400" dirty="0"/>
                    </a:p>
                  </a:txBody>
                  <a:tcPr anchor="ctr"/>
                </a:tc>
                <a:tc>
                  <a:txBody>
                    <a:bodyPr/>
                    <a:lstStyle/>
                    <a:p>
                      <a:pPr algn="ctr"/>
                      <a:r>
                        <a:rPr lang="en-US" sz="1400" dirty="0" smtClean="0"/>
                        <a:t>14</a:t>
                      </a:r>
                      <a:endParaRPr lang="en-US" sz="1400" dirty="0"/>
                    </a:p>
                  </a:txBody>
                  <a:tcPr anchor="ctr"/>
                </a:tc>
                <a:tc>
                  <a:txBody>
                    <a:bodyPr/>
                    <a:lstStyle/>
                    <a:p>
                      <a:pPr algn="ctr"/>
                      <a:r>
                        <a:rPr lang="en-US" sz="1400" dirty="0" smtClean="0"/>
                        <a:t>15</a:t>
                      </a:r>
                      <a:endParaRPr lang="en-US" sz="1400" dirty="0"/>
                    </a:p>
                  </a:txBody>
                  <a:tcPr anchor="ctr"/>
                </a:tc>
                <a:tc>
                  <a:txBody>
                    <a:bodyPr/>
                    <a:lstStyle/>
                    <a:p>
                      <a:pPr algn="ctr"/>
                      <a:r>
                        <a:rPr lang="en-US" sz="1400" dirty="0" smtClean="0"/>
                        <a:t>16</a:t>
                      </a:r>
                      <a:endParaRPr lang="en-US" sz="1400" dirty="0"/>
                    </a:p>
                  </a:txBody>
                  <a:tcPr anchor="ctr"/>
                </a:tc>
                <a:tc>
                  <a:txBody>
                    <a:bodyPr/>
                    <a:lstStyle/>
                    <a:p>
                      <a:pPr algn="ctr"/>
                      <a:r>
                        <a:rPr lang="en-US" sz="1400" dirty="0" smtClean="0"/>
                        <a:t>17</a:t>
                      </a:r>
                      <a:endParaRPr lang="en-US" sz="1400" dirty="0"/>
                    </a:p>
                  </a:txBody>
                  <a:tcPr anchor="ctr"/>
                </a:tc>
                <a:tc>
                  <a:txBody>
                    <a:bodyPr/>
                    <a:lstStyle/>
                    <a:p>
                      <a:pPr algn="ctr"/>
                      <a:r>
                        <a:rPr lang="en-US" sz="1400" dirty="0" smtClean="0"/>
                        <a:t>18</a:t>
                      </a:r>
                      <a:endParaRPr lang="en-US" sz="1400" dirty="0"/>
                    </a:p>
                  </a:txBody>
                  <a:tcPr anchor="ctr"/>
                </a:tc>
              </a:tr>
              <a:tr h="299393">
                <a:tc>
                  <a:txBody>
                    <a:bodyPr/>
                    <a:lstStyle/>
                    <a:p>
                      <a:pPr algn="ctr"/>
                      <a:r>
                        <a:rPr lang="en-US" sz="1400" dirty="0" smtClean="0"/>
                        <a:t>19</a:t>
                      </a:r>
                      <a:endParaRPr lang="en-US" sz="1400" dirty="0"/>
                    </a:p>
                  </a:txBody>
                  <a:tcPr anchor="ctr"/>
                </a:tc>
                <a:tc>
                  <a:txBody>
                    <a:bodyPr/>
                    <a:lstStyle/>
                    <a:p>
                      <a:pPr algn="ctr"/>
                      <a:r>
                        <a:rPr lang="en-US" sz="1400" dirty="0" smtClean="0"/>
                        <a:t>20</a:t>
                      </a:r>
                      <a:endParaRPr lang="en-US" sz="1400" dirty="0"/>
                    </a:p>
                  </a:txBody>
                  <a:tcPr anchor="ctr">
                    <a:solidFill>
                      <a:srgbClr val="FFFF00"/>
                    </a:solidFill>
                  </a:tcPr>
                </a:tc>
                <a:tc>
                  <a:txBody>
                    <a:bodyPr/>
                    <a:lstStyle/>
                    <a:p>
                      <a:pPr algn="ctr"/>
                      <a:r>
                        <a:rPr lang="en-US" sz="1400" dirty="0" smtClean="0"/>
                        <a:t>21</a:t>
                      </a:r>
                      <a:endParaRPr lang="en-US" sz="1400" dirty="0"/>
                    </a:p>
                  </a:txBody>
                  <a:tcPr anchor="ctr"/>
                </a:tc>
                <a:tc>
                  <a:txBody>
                    <a:bodyPr/>
                    <a:lstStyle/>
                    <a:p>
                      <a:pPr algn="ctr"/>
                      <a:r>
                        <a:rPr lang="en-US" sz="1400" dirty="0" smtClean="0"/>
                        <a:t>22</a:t>
                      </a:r>
                      <a:endParaRPr lang="en-US" sz="1400" dirty="0"/>
                    </a:p>
                  </a:txBody>
                  <a:tcPr anchor="ctr"/>
                </a:tc>
                <a:tc>
                  <a:txBody>
                    <a:bodyPr/>
                    <a:lstStyle/>
                    <a:p>
                      <a:pPr algn="ctr"/>
                      <a:r>
                        <a:rPr lang="en-US" sz="1400" dirty="0" smtClean="0"/>
                        <a:t>23</a:t>
                      </a:r>
                      <a:endParaRPr lang="en-US" sz="1400" dirty="0"/>
                    </a:p>
                  </a:txBody>
                  <a:tcPr anchor="ctr"/>
                </a:tc>
                <a:tc>
                  <a:txBody>
                    <a:bodyPr/>
                    <a:lstStyle/>
                    <a:p>
                      <a:pPr algn="ctr"/>
                      <a:r>
                        <a:rPr lang="en-US" sz="1400" dirty="0" smtClean="0"/>
                        <a:t>24</a:t>
                      </a:r>
                      <a:endParaRPr lang="en-US" sz="1400" dirty="0"/>
                    </a:p>
                  </a:txBody>
                  <a:tcPr anchor="ctr"/>
                </a:tc>
                <a:tc>
                  <a:txBody>
                    <a:bodyPr/>
                    <a:lstStyle/>
                    <a:p>
                      <a:pPr algn="ctr"/>
                      <a:r>
                        <a:rPr lang="en-US" sz="1400" dirty="0" smtClean="0"/>
                        <a:t>25</a:t>
                      </a:r>
                      <a:endParaRPr lang="en-US" sz="1400" dirty="0"/>
                    </a:p>
                  </a:txBody>
                  <a:tcPr anchor="ctr"/>
                </a:tc>
              </a:tr>
              <a:tr h="299393">
                <a:tc>
                  <a:txBody>
                    <a:bodyPr/>
                    <a:lstStyle/>
                    <a:p>
                      <a:pPr algn="ctr"/>
                      <a:r>
                        <a:rPr lang="en-US" sz="1400" dirty="0" smtClean="0"/>
                        <a:t>26</a:t>
                      </a:r>
                      <a:endParaRPr lang="en-US" sz="1400" dirty="0"/>
                    </a:p>
                  </a:txBody>
                  <a:tcPr anchor="ctr"/>
                </a:tc>
                <a:tc>
                  <a:txBody>
                    <a:bodyPr/>
                    <a:lstStyle/>
                    <a:p>
                      <a:pPr algn="ctr"/>
                      <a:r>
                        <a:rPr lang="en-US" sz="1400" dirty="0" smtClean="0"/>
                        <a:t>27</a:t>
                      </a:r>
                      <a:endParaRPr lang="en-US" sz="1400" dirty="0"/>
                    </a:p>
                  </a:txBody>
                  <a:tcPr anchor="ctr"/>
                </a:tc>
                <a:tc>
                  <a:txBody>
                    <a:bodyPr/>
                    <a:lstStyle/>
                    <a:p>
                      <a:pPr algn="ctr"/>
                      <a:r>
                        <a:rPr lang="en-US" sz="1400" dirty="0" smtClean="0"/>
                        <a:t>28</a:t>
                      </a:r>
                      <a:endParaRPr lang="en-US" sz="1400" dirty="0"/>
                    </a:p>
                  </a:txBody>
                  <a:tcPr anchor="ctr"/>
                </a:tc>
                <a:tc>
                  <a:txBody>
                    <a:bodyPr/>
                    <a:lstStyle/>
                    <a:p>
                      <a:pPr algn="ctr"/>
                      <a:endParaRPr lang="en-US" sz="1400" dirty="0"/>
                    </a:p>
                  </a:txBody>
                  <a:tcPr anchor="ctr"/>
                </a:tc>
                <a:tc>
                  <a:txBody>
                    <a:bodyPr/>
                    <a:lstStyle/>
                    <a:p>
                      <a:pPr algn="ctr"/>
                      <a:endParaRPr lang="en-US" sz="1400" dirty="0"/>
                    </a:p>
                  </a:txBody>
                  <a:tcPr anchor="ctr"/>
                </a:tc>
                <a:tc>
                  <a:txBody>
                    <a:bodyPr/>
                    <a:lstStyle/>
                    <a:p>
                      <a:pPr algn="ctr"/>
                      <a:endParaRPr lang="en-US" sz="1400" dirty="0"/>
                    </a:p>
                  </a:txBody>
                  <a:tcPr anchor="ctr"/>
                </a:tc>
                <a:tc>
                  <a:txBody>
                    <a:bodyPr/>
                    <a:lstStyle/>
                    <a:p>
                      <a:pPr algn="ctr"/>
                      <a:endParaRPr lang="en-US" sz="1400" dirty="0"/>
                    </a:p>
                  </a:txBody>
                  <a:tcPr anchor="ctr"/>
                </a:tc>
              </a:tr>
              <a:tr h="299393">
                <a:tc gridSpan="7">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1" dirty="0" smtClean="0"/>
                        <a:t>March 2017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299393">
                <a:tc>
                  <a:txBody>
                    <a:bodyPr/>
                    <a:lstStyle/>
                    <a:p>
                      <a:pPr algn="ctr"/>
                      <a:endParaRPr lang="en-US" sz="1400" dirty="0"/>
                    </a:p>
                  </a:txBody>
                  <a:tcPr anchor="ctr"/>
                </a:tc>
                <a:tc>
                  <a:txBody>
                    <a:bodyPr/>
                    <a:lstStyle/>
                    <a:p>
                      <a:pPr algn="ctr"/>
                      <a:endParaRPr lang="en-US" sz="1400"/>
                    </a:p>
                  </a:txBody>
                  <a:tcPr anchor="ctr"/>
                </a:tc>
                <a:tc>
                  <a:txBody>
                    <a:bodyPr/>
                    <a:lstStyle/>
                    <a:p>
                      <a:pPr algn="ctr"/>
                      <a:endParaRPr lang="en-US" sz="1400" dirty="0"/>
                    </a:p>
                  </a:txBody>
                  <a:tcPr anchor="ctr"/>
                </a:tc>
                <a:tc>
                  <a:txBody>
                    <a:bodyPr/>
                    <a:lstStyle/>
                    <a:p>
                      <a:pPr algn="ctr"/>
                      <a:r>
                        <a:rPr lang="en-US" sz="1400" dirty="0" smtClean="0"/>
                        <a:t>1</a:t>
                      </a:r>
                      <a:endParaRPr lang="en-US" sz="1400" dirty="0"/>
                    </a:p>
                  </a:txBody>
                  <a:tcPr anchor="ctr">
                    <a:solidFill>
                      <a:schemeClr val="accent4"/>
                    </a:solidFill>
                  </a:tcPr>
                </a:tc>
                <a:tc>
                  <a:txBody>
                    <a:bodyPr/>
                    <a:lstStyle/>
                    <a:p>
                      <a:pPr algn="ctr"/>
                      <a:r>
                        <a:rPr lang="en-US" sz="1400" dirty="0" smtClean="0"/>
                        <a:t>2</a:t>
                      </a:r>
                      <a:endParaRPr lang="en-US" sz="1400" dirty="0"/>
                    </a:p>
                  </a:txBody>
                  <a:tcPr anchor="ctr"/>
                </a:tc>
                <a:tc>
                  <a:txBody>
                    <a:bodyPr/>
                    <a:lstStyle/>
                    <a:p>
                      <a:pPr algn="ctr"/>
                      <a:r>
                        <a:rPr lang="en-US" sz="1400" dirty="0" smtClean="0"/>
                        <a:t>3</a:t>
                      </a:r>
                      <a:endParaRPr lang="en-US" sz="1400" dirty="0"/>
                    </a:p>
                  </a:txBody>
                  <a:tcPr anchor="ctr"/>
                </a:tc>
                <a:tc>
                  <a:txBody>
                    <a:bodyPr/>
                    <a:lstStyle/>
                    <a:p>
                      <a:pPr algn="ctr"/>
                      <a:r>
                        <a:rPr lang="en-US" sz="1400" dirty="0" smtClean="0"/>
                        <a:t>4</a:t>
                      </a:r>
                      <a:endParaRPr lang="en-US" sz="1400" dirty="0"/>
                    </a:p>
                  </a:txBody>
                  <a:tcPr anchor="ctr"/>
                </a:tc>
              </a:tr>
              <a:tr h="299393">
                <a:tc>
                  <a:txBody>
                    <a:bodyPr/>
                    <a:lstStyle/>
                    <a:p>
                      <a:pPr algn="ctr"/>
                      <a:r>
                        <a:rPr lang="en-US" sz="1400" dirty="0" smtClean="0"/>
                        <a:t>5</a:t>
                      </a:r>
                      <a:endParaRPr lang="en-US" sz="1400" dirty="0"/>
                    </a:p>
                  </a:txBody>
                  <a:tcPr anchor="ctr"/>
                </a:tc>
                <a:tc>
                  <a:txBody>
                    <a:bodyPr/>
                    <a:lstStyle/>
                    <a:p>
                      <a:pPr algn="ctr"/>
                      <a:r>
                        <a:rPr lang="en-US" sz="1400" dirty="0" smtClean="0"/>
                        <a:t>6</a:t>
                      </a:r>
                      <a:endParaRPr lang="en-US" sz="1400" dirty="0"/>
                    </a:p>
                  </a:txBody>
                  <a:tcPr anchor="ctr"/>
                </a:tc>
                <a:tc>
                  <a:txBody>
                    <a:bodyPr/>
                    <a:lstStyle/>
                    <a:p>
                      <a:pPr algn="ctr"/>
                      <a:r>
                        <a:rPr lang="en-US" sz="1400" dirty="0" smtClean="0"/>
                        <a:t>7</a:t>
                      </a:r>
                      <a:endParaRPr lang="en-US" sz="1400" dirty="0"/>
                    </a:p>
                  </a:txBody>
                  <a:tcPr anchor="ctr"/>
                </a:tc>
                <a:tc>
                  <a:txBody>
                    <a:bodyPr/>
                    <a:lstStyle/>
                    <a:p>
                      <a:pPr algn="ctr"/>
                      <a:r>
                        <a:rPr lang="en-US" sz="1400" dirty="0" smtClean="0"/>
                        <a:t>8</a:t>
                      </a:r>
                      <a:endParaRPr lang="en-US" sz="1400" dirty="0"/>
                    </a:p>
                  </a:txBody>
                  <a:tcPr anchor="ctr"/>
                </a:tc>
                <a:tc>
                  <a:txBody>
                    <a:bodyPr/>
                    <a:lstStyle/>
                    <a:p>
                      <a:pPr algn="ctr"/>
                      <a:r>
                        <a:rPr lang="en-US" sz="1400" dirty="0" smtClean="0"/>
                        <a:t>9</a:t>
                      </a:r>
                      <a:endParaRPr lang="en-US" sz="1400" dirty="0"/>
                    </a:p>
                  </a:txBody>
                  <a:tcPr anchor="ctr"/>
                </a:tc>
                <a:tc>
                  <a:txBody>
                    <a:bodyPr/>
                    <a:lstStyle/>
                    <a:p>
                      <a:pPr algn="ctr"/>
                      <a:r>
                        <a:rPr lang="en-US" sz="1400" dirty="0" smtClean="0"/>
                        <a:t>10</a:t>
                      </a:r>
                      <a:endParaRPr lang="en-US" sz="1400" dirty="0"/>
                    </a:p>
                  </a:txBody>
                  <a:tcPr anchor="ctr"/>
                </a:tc>
                <a:tc>
                  <a:txBody>
                    <a:bodyPr/>
                    <a:lstStyle/>
                    <a:p>
                      <a:pPr algn="ctr"/>
                      <a:r>
                        <a:rPr lang="en-US" sz="1400" dirty="0" smtClean="0"/>
                        <a:t>11</a:t>
                      </a:r>
                      <a:endParaRPr lang="en-US" sz="1400" dirty="0"/>
                    </a:p>
                  </a:txBody>
                  <a:tcPr anchor="ctr"/>
                </a:tc>
              </a:tr>
              <a:tr h="299393">
                <a:tc>
                  <a:txBody>
                    <a:bodyPr/>
                    <a:lstStyle/>
                    <a:p>
                      <a:pPr algn="ctr"/>
                      <a:r>
                        <a:rPr lang="en-US" sz="1400" dirty="0" smtClean="0"/>
                        <a:t>12</a:t>
                      </a:r>
                      <a:endParaRPr lang="en-US" sz="1400" dirty="0"/>
                    </a:p>
                  </a:txBody>
                  <a:tcPr anchor="ctr"/>
                </a:tc>
                <a:tc>
                  <a:txBody>
                    <a:bodyPr/>
                    <a:lstStyle/>
                    <a:p>
                      <a:pPr algn="ctr"/>
                      <a:r>
                        <a:rPr lang="en-US" sz="1400" dirty="0" smtClean="0"/>
                        <a:t>13</a:t>
                      </a:r>
                      <a:endParaRPr lang="en-US" sz="1400" dirty="0"/>
                    </a:p>
                  </a:txBody>
                  <a:tcPr anchor="ctr"/>
                </a:tc>
                <a:tc>
                  <a:txBody>
                    <a:bodyPr/>
                    <a:lstStyle/>
                    <a:p>
                      <a:pPr algn="ctr"/>
                      <a:r>
                        <a:rPr lang="en-US" sz="1400" dirty="0" smtClean="0"/>
                        <a:t>14</a:t>
                      </a:r>
                      <a:endParaRPr lang="en-US" sz="1400" dirty="0"/>
                    </a:p>
                  </a:txBody>
                  <a:tcPr anchor="ctr"/>
                </a:tc>
                <a:tc>
                  <a:txBody>
                    <a:bodyPr/>
                    <a:lstStyle/>
                    <a:p>
                      <a:pPr algn="ctr"/>
                      <a:r>
                        <a:rPr lang="en-US" sz="1400" dirty="0" smtClean="0"/>
                        <a:t>15</a:t>
                      </a:r>
                      <a:endParaRPr lang="en-US" sz="1400" dirty="0"/>
                    </a:p>
                  </a:txBody>
                  <a:tcPr anchor="ctr"/>
                </a:tc>
                <a:tc>
                  <a:txBody>
                    <a:bodyPr/>
                    <a:lstStyle/>
                    <a:p>
                      <a:pPr algn="ctr"/>
                      <a:r>
                        <a:rPr lang="en-US" sz="1400" dirty="0" smtClean="0"/>
                        <a:t>16</a:t>
                      </a:r>
                      <a:endParaRPr lang="en-US" sz="1400" dirty="0"/>
                    </a:p>
                  </a:txBody>
                  <a:tcPr anchor="ctr"/>
                </a:tc>
                <a:tc>
                  <a:txBody>
                    <a:bodyPr/>
                    <a:lstStyle/>
                    <a:p>
                      <a:pPr algn="ctr"/>
                      <a:r>
                        <a:rPr lang="en-US" sz="1400" dirty="0" smtClean="0"/>
                        <a:t>17</a:t>
                      </a:r>
                      <a:endParaRPr lang="en-US" sz="1400" dirty="0"/>
                    </a:p>
                  </a:txBody>
                  <a:tcPr anchor="ctr"/>
                </a:tc>
                <a:tc>
                  <a:txBody>
                    <a:bodyPr/>
                    <a:lstStyle/>
                    <a:p>
                      <a:pPr algn="ctr"/>
                      <a:r>
                        <a:rPr lang="en-US" sz="1400" dirty="0" smtClean="0"/>
                        <a:t>18</a:t>
                      </a:r>
                      <a:endParaRPr lang="en-US" sz="1400" dirty="0"/>
                    </a:p>
                  </a:txBody>
                  <a:tcPr anchor="ctr"/>
                </a:tc>
              </a:tr>
              <a:tr h="299393">
                <a:tc>
                  <a:txBody>
                    <a:bodyPr/>
                    <a:lstStyle/>
                    <a:p>
                      <a:pPr algn="ctr"/>
                      <a:r>
                        <a:rPr lang="en-US" sz="1400" dirty="0" smtClean="0"/>
                        <a:t>19</a:t>
                      </a:r>
                      <a:endParaRPr lang="en-US" sz="1400" dirty="0"/>
                    </a:p>
                  </a:txBody>
                  <a:tcPr anchor="ctr"/>
                </a:tc>
                <a:tc>
                  <a:txBody>
                    <a:bodyPr/>
                    <a:lstStyle/>
                    <a:p>
                      <a:pPr algn="ctr"/>
                      <a:r>
                        <a:rPr lang="en-US" sz="1400" dirty="0" smtClean="0"/>
                        <a:t>20</a:t>
                      </a:r>
                      <a:endParaRPr lang="en-US" sz="1400" dirty="0"/>
                    </a:p>
                  </a:txBody>
                  <a:tcPr anchor="ctr"/>
                </a:tc>
                <a:tc>
                  <a:txBody>
                    <a:bodyPr/>
                    <a:lstStyle/>
                    <a:p>
                      <a:pPr algn="ctr"/>
                      <a:r>
                        <a:rPr lang="en-US" sz="1400" dirty="0" smtClean="0"/>
                        <a:t>21</a:t>
                      </a:r>
                      <a:endParaRPr lang="en-US" sz="1400" dirty="0"/>
                    </a:p>
                  </a:txBody>
                  <a:tcPr anchor="ctr"/>
                </a:tc>
                <a:tc>
                  <a:txBody>
                    <a:bodyPr/>
                    <a:lstStyle/>
                    <a:p>
                      <a:pPr algn="ctr"/>
                      <a:r>
                        <a:rPr lang="en-US" sz="1400" dirty="0" smtClean="0"/>
                        <a:t>22</a:t>
                      </a:r>
                      <a:endParaRPr lang="en-US" sz="1400" dirty="0"/>
                    </a:p>
                  </a:txBody>
                  <a:tcPr anchor="ctr"/>
                </a:tc>
                <a:tc>
                  <a:txBody>
                    <a:bodyPr/>
                    <a:lstStyle/>
                    <a:p>
                      <a:pPr algn="ctr"/>
                      <a:r>
                        <a:rPr lang="en-US" sz="1400" dirty="0" smtClean="0"/>
                        <a:t>23</a:t>
                      </a:r>
                      <a:endParaRPr lang="en-US" sz="1400" dirty="0"/>
                    </a:p>
                  </a:txBody>
                  <a:tcPr anchor="ctr"/>
                </a:tc>
                <a:tc>
                  <a:txBody>
                    <a:bodyPr/>
                    <a:lstStyle/>
                    <a:p>
                      <a:pPr algn="ctr"/>
                      <a:r>
                        <a:rPr lang="en-US" sz="1400" dirty="0" smtClean="0"/>
                        <a:t>24</a:t>
                      </a:r>
                      <a:endParaRPr lang="en-US" sz="1400" dirty="0"/>
                    </a:p>
                  </a:txBody>
                  <a:tcPr anchor="ctr"/>
                </a:tc>
                <a:tc>
                  <a:txBody>
                    <a:bodyPr/>
                    <a:lstStyle/>
                    <a:p>
                      <a:pPr algn="ctr"/>
                      <a:r>
                        <a:rPr lang="en-US" sz="1400" dirty="0" smtClean="0"/>
                        <a:t>25</a:t>
                      </a:r>
                      <a:endParaRPr lang="en-US" sz="1400" dirty="0"/>
                    </a:p>
                  </a:txBody>
                  <a:tcPr anchor="ctr"/>
                </a:tc>
              </a:tr>
              <a:tr h="299393">
                <a:tc>
                  <a:txBody>
                    <a:bodyPr/>
                    <a:lstStyle/>
                    <a:p>
                      <a:pPr algn="ctr"/>
                      <a:r>
                        <a:rPr lang="en-US" sz="1400" dirty="0" smtClean="0"/>
                        <a:t>26</a:t>
                      </a:r>
                      <a:endParaRPr lang="en-US" sz="1400" dirty="0"/>
                    </a:p>
                  </a:txBody>
                  <a:tcPr anchor="ctr"/>
                </a:tc>
                <a:tc>
                  <a:txBody>
                    <a:bodyPr/>
                    <a:lstStyle/>
                    <a:p>
                      <a:pPr algn="ctr"/>
                      <a:r>
                        <a:rPr lang="en-US" sz="1400" dirty="0" smtClean="0"/>
                        <a:t>27</a:t>
                      </a:r>
                      <a:endParaRPr lang="en-US" sz="1400" dirty="0"/>
                    </a:p>
                  </a:txBody>
                  <a:tcPr anchor="ctr"/>
                </a:tc>
                <a:tc>
                  <a:txBody>
                    <a:bodyPr/>
                    <a:lstStyle/>
                    <a:p>
                      <a:pPr algn="ctr"/>
                      <a:r>
                        <a:rPr lang="en-US" sz="1400" dirty="0" smtClean="0"/>
                        <a:t>28</a:t>
                      </a:r>
                      <a:endParaRPr lang="en-US" sz="1400" dirty="0"/>
                    </a:p>
                  </a:txBody>
                  <a:tcPr anchor="ctr"/>
                </a:tc>
                <a:tc>
                  <a:txBody>
                    <a:bodyPr/>
                    <a:lstStyle/>
                    <a:p>
                      <a:pPr algn="ctr"/>
                      <a:r>
                        <a:rPr lang="en-US" sz="1400" dirty="0" smtClean="0"/>
                        <a:t>29</a:t>
                      </a:r>
                      <a:endParaRPr lang="en-US" sz="1400" dirty="0"/>
                    </a:p>
                  </a:txBody>
                  <a:tcPr anchor="ctr"/>
                </a:tc>
                <a:tc>
                  <a:txBody>
                    <a:bodyPr/>
                    <a:lstStyle/>
                    <a:p>
                      <a:pPr algn="ctr"/>
                      <a:r>
                        <a:rPr lang="en-US" sz="1400" dirty="0" smtClean="0"/>
                        <a:t>30</a:t>
                      </a:r>
                      <a:endParaRPr lang="en-US" sz="1400" dirty="0"/>
                    </a:p>
                  </a:txBody>
                  <a:tcPr anchor="ctr"/>
                </a:tc>
                <a:tc>
                  <a:txBody>
                    <a:bodyPr/>
                    <a:lstStyle/>
                    <a:p>
                      <a:pPr algn="ctr"/>
                      <a:r>
                        <a:rPr lang="en-US" sz="1400" dirty="0" smtClean="0"/>
                        <a:t>31</a:t>
                      </a:r>
                      <a:endParaRPr lang="en-US" sz="1400" dirty="0"/>
                    </a:p>
                  </a:txBody>
                  <a:tcPr anchor="ctr"/>
                </a:tc>
                <a:tc>
                  <a:txBody>
                    <a:bodyPr/>
                    <a:lstStyle/>
                    <a:p>
                      <a:pPr algn="ctr"/>
                      <a:endParaRPr lang="en-US" sz="1400" dirty="0"/>
                    </a:p>
                  </a:txBody>
                  <a:tcPr anchor="ctr"/>
                </a:tc>
              </a:tr>
            </a:tbl>
          </a:graphicData>
        </a:graphic>
      </p:graphicFrame>
      <p:sp>
        <p:nvSpPr>
          <p:cNvPr id="3" name="Rectangle 2"/>
          <p:cNvSpPr/>
          <p:nvPr/>
        </p:nvSpPr>
        <p:spPr>
          <a:xfrm>
            <a:off x="2711116" y="1515979"/>
            <a:ext cx="1663176" cy="4572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7198" y="1828799"/>
            <a:ext cx="3917093" cy="4572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59006" y="2133599"/>
            <a:ext cx="3917093" cy="4572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67028" y="2434387"/>
            <a:ext cx="3917093" cy="4572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59008" y="3665614"/>
            <a:ext cx="3917093" cy="5614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71040" y="3974424"/>
            <a:ext cx="3899239" cy="4571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69231" y="2747210"/>
            <a:ext cx="1663176" cy="4572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75052" y="4275212"/>
            <a:ext cx="2781495" cy="4571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42968" y="5514460"/>
            <a:ext cx="3939343" cy="4813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2153651" y="3372850"/>
            <a:ext cx="2208607" cy="4572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120375" y="5205651"/>
            <a:ext cx="2239686" cy="4571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3256547" y="4267189"/>
            <a:ext cx="1103514" cy="4571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60017" y="4571989"/>
            <a:ext cx="1660358" cy="4571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811701" y="1026696"/>
            <a:ext cx="7329007" cy="5740033"/>
          </a:xfrm>
          <a:prstGeom prst="rect">
            <a:avLst/>
          </a:prstGeom>
          <a:noFill/>
        </p:spPr>
        <p:txBody>
          <a:bodyPr wrap="square" rtlCol="0">
            <a:spAutoFit/>
          </a:bodyPr>
          <a:lstStyle/>
          <a:p>
            <a:pPr>
              <a:spcAft>
                <a:spcPts val="600"/>
              </a:spcAft>
            </a:pPr>
            <a:r>
              <a:rPr lang="en-US" sz="2400" u="sng" dirty="0" smtClean="0"/>
              <a:t>Conflicts of some sort exist through mid-March:</a:t>
            </a:r>
          </a:p>
          <a:p>
            <a:pPr>
              <a:spcAft>
                <a:spcPts val="600"/>
              </a:spcAft>
            </a:pPr>
            <a:r>
              <a:rPr lang="en-US" sz="2400" dirty="0" smtClean="0"/>
              <a:t>	U.S. Federal Holidays</a:t>
            </a:r>
          </a:p>
          <a:p>
            <a:pPr>
              <a:spcAft>
                <a:spcPts val="600"/>
              </a:spcAft>
            </a:pPr>
            <a:r>
              <a:rPr lang="en-US" sz="2400" dirty="0" smtClean="0"/>
              <a:t>	Korean Holidays</a:t>
            </a:r>
          </a:p>
          <a:p>
            <a:pPr>
              <a:spcAft>
                <a:spcPts val="600"/>
              </a:spcAft>
            </a:pPr>
            <a:r>
              <a:rPr lang="en-US" sz="2400" dirty="0" smtClean="0"/>
              <a:t>	AMS Meeting</a:t>
            </a:r>
          </a:p>
          <a:p>
            <a:pPr>
              <a:spcAft>
                <a:spcPts val="600"/>
              </a:spcAft>
            </a:pPr>
            <a:r>
              <a:rPr lang="en-US" sz="2400" dirty="0" smtClean="0"/>
              <a:t>	Atom and ACT America Operations</a:t>
            </a:r>
          </a:p>
          <a:p>
            <a:pPr>
              <a:spcAft>
                <a:spcPts val="600"/>
              </a:spcAft>
            </a:pPr>
            <a:r>
              <a:rPr lang="en-US" sz="2400" dirty="0" smtClean="0"/>
              <a:t>	ACT-America Operations only</a:t>
            </a:r>
          </a:p>
          <a:p>
            <a:pPr>
              <a:spcAft>
                <a:spcPts val="600"/>
              </a:spcAft>
            </a:pPr>
            <a:r>
              <a:rPr lang="en-US" sz="2400" dirty="0"/>
              <a:t>	</a:t>
            </a:r>
            <a:r>
              <a:rPr lang="en-US" sz="2400" dirty="0" smtClean="0"/>
              <a:t>Preliminary Data Deadline</a:t>
            </a:r>
          </a:p>
          <a:p>
            <a:pPr>
              <a:spcAft>
                <a:spcPts val="600"/>
              </a:spcAft>
            </a:pPr>
            <a:endParaRPr lang="en-US" sz="2400" dirty="0"/>
          </a:p>
          <a:p>
            <a:pPr>
              <a:spcAft>
                <a:spcPts val="600"/>
              </a:spcAft>
            </a:pPr>
            <a:r>
              <a:rPr lang="en-US" sz="2400" dirty="0" smtClean="0"/>
              <a:t>Need to better evaluate </a:t>
            </a:r>
            <a:r>
              <a:rPr lang="en-US" sz="2400" dirty="0" err="1" smtClean="0"/>
              <a:t>ATom</a:t>
            </a:r>
            <a:r>
              <a:rPr lang="en-US" sz="2400" dirty="0" smtClean="0"/>
              <a:t> and ACT-America conflicts, especially for ACT-America download (13-17 March)</a:t>
            </a:r>
          </a:p>
          <a:p>
            <a:pPr>
              <a:spcAft>
                <a:spcPts val="600"/>
              </a:spcAft>
            </a:pPr>
            <a:endParaRPr lang="en-US" sz="2400" dirty="0"/>
          </a:p>
          <a:p>
            <a:pPr>
              <a:spcAft>
                <a:spcPts val="600"/>
              </a:spcAft>
            </a:pPr>
            <a:r>
              <a:rPr lang="en-US" sz="2400" dirty="0" smtClean="0"/>
              <a:t>Are there other conflicts that we have missed?</a:t>
            </a:r>
          </a:p>
          <a:p>
            <a:pPr>
              <a:spcAft>
                <a:spcPts val="600"/>
              </a:spcAft>
            </a:pPr>
            <a:r>
              <a:rPr lang="en-US" sz="2400" dirty="0" smtClean="0"/>
              <a:t>Other questions of comments?</a:t>
            </a:r>
            <a:endParaRPr lang="en-US" sz="2400" dirty="0"/>
          </a:p>
        </p:txBody>
      </p:sp>
      <p:sp>
        <p:nvSpPr>
          <p:cNvPr id="21" name="Rectangle 20"/>
          <p:cNvSpPr/>
          <p:nvPr/>
        </p:nvSpPr>
        <p:spPr>
          <a:xfrm>
            <a:off x="5141799" y="1556082"/>
            <a:ext cx="552055"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5141799" y="1981200"/>
            <a:ext cx="552055" cy="3048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5141799" y="2991850"/>
            <a:ext cx="552055" cy="5821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141799" y="3457070"/>
            <a:ext cx="552055" cy="5821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5141799" y="2406315"/>
            <a:ext cx="552055" cy="3048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71039" y="5813650"/>
            <a:ext cx="3337560" cy="4572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5-Point Star 6"/>
          <p:cNvSpPr>
            <a:spLocks noChangeAspect="1"/>
          </p:cNvSpPr>
          <p:nvPr/>
        </p:nvSpPr>
        <p:spPr>
          <a:xfrm>
            <a:off x="695101" y="1957142"/>
            <a:ext cx="121822" cy="109728"/>
          </a:xfrm>
          <a:prstGeom prst="star5">
            <a:avLst/>
          </a:prstGeom>
          <a:no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5-Point Star 26"/>
          <p:cNvSpPr>
            <a:spLocks noChangeAspect="1"/>
          </p:cNvSpPr>
          <p:nvPr/>
        </p:nvSpPr>
        <p:spPr>
          <a:xfrm>
            <a:off x="5311222" y="3781937"/>
            <a:ext cx="203035" cy="182880"/>
          </a:xfrm>
          <a:prstGeom prst="star5">
            <a:avLst/>
          </a:prstGeom>
          <a:no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14492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stretch>
            <a:fillRect/>
          </a:stretch>
        </p:blipFill>
        <p:spPr>
          <a:xfrm>
            <a:off x="51292" y="10648"/>
            <a:ext cx="12089416" cy="774259"/>
          </a:xfrm>
          <a:prstGeom prst="rect">
            <a:avLst/>
          </a:prstGeom>
        </p:spPr>
      </p:pic>
      <p:sp>
        <p:nvSpPr>
          <p:cNvPr id="2" name="Rectangle 1"/>
          <p:cNvSpPr/>
          <p:nvPr/>
        </p:nvSpPr>
        <p:spPr>
          <a:xfrm>
            <a:off x="389467" y="876821"/>
            <a:ext cx="11218333" cy="5940088"/>
          </a:xfrm>
          <a:prstGeom prst="rect">
            <a:avLst/>
          </a:prstGeom>
        </p:spPr>
        <p:txBody>
          <a:bodyPr wrap="square">
            <a:spAutoFit/>
          </a:bodyPr>
          <a:lstStyle/>
          <a:p>
            <a:r>
              <a:rPr lang="en-US" sz="2000" dirty="0" smtClean="0">
                <a:latin typeface="Calibri" panose="020F0502020204030204" pitchFamily="34" charset="0"/>
                <a:ea typeface="Calibri" panose="020F0502020204030204" pitchFamily="34" charset="0"/>
              </a:rPr>
              <a:t>To organize the analysis efforts of the Science Team and enhance collaboration, we will be requesting that investigators provide brief statements of their analysis ideas and intent. </a:t>
            </a:r>
          </a:p>
          <a:p>
            <a:endParaRPr lang="en-US" sz="2000" dirty="0">
              <a:latin typeface="Calibri" panose="020F0502020204030204" pitchFamily="34" charset="0"/>
              <a:ea typeface="Calibri" panose="020F0502020204030204" pitchFamily="34" charset="0"/>
            </a:endParaRPr>
          </a:p>
          <a:p>
            <a:r>
              <a:rPr lang="en-US" sz="2000" u="sng" dirty="0" smtClean="0">
                <a:latin typeface="Calibri" panose="020F0502020204030204" pitchFamily="34" charset="0"/>
                <a:ea typeface="Calibri" panose="020F0502020204030204" pitchFamily="34" charset="0"/>
              </a:rPr>
              <a:t>A tentative list of categories that broadly describe KORUS-AQ research includes the following:</a:t>
            </a:r>
          </a:p>
          <a:p>
            <a:endParaRPr lang="en-US" sz="2000" dirty="0">
              <a:latin typeface="Calibri" panose="020F0502020204030204" pitchFamily="34" charset="0"/>
              <a:ea typeface="Calibri" panose="020F0502020204030204" pitchFamily="34" charset="0"/>
            </a:endParaRPr>
          </a:p>
          <a:p>
            <a:r>
              <a:rPr lang="en-US" sz="2000" dirty="0" smtClean="0">
                <a:latin typeface="Calibri" panose="020F0502020204030204" pitchFamily="34" charset="0"/>
                <a:ea typeface="Calibri" panose="020F0502020204030204" pitchFamily="34" charset="0"/>
              </a:rPr>
              <a:t>-Remote Sensing: Improvement and Usage</a:t>
            </a:r>
          </a:p>
          <a:p>
            <a:r>
              <a:rPr lang="en-US" sz="2000" dirty="0" smtClean="0">
                <a:latin typeface="Calibri" panose="020F0502020204030204" pitchFamily="34" charset="0"/>
                <a:ea typeface="Calibri" panose="020F0502020204030204" pitchFamily="34" charset="0"/>
              </a:rPr>
              <a:t>-Factors Controlling Ozone Air Quality </a:t>
            </a:r>
          </a:p>
          <a:p>
            <a:r>
              <a:rPr lang="en-US" sz="2000" dirty="0" smtClean="0">
                <a:latin typeface="Calibri" panose="020F0502020204030204" pitchFamily="34" charset="0"/>
                <a:ea typeface="Calibri" panose="020F0502020204030204" pitchFamily="34" charset="0"/>
              </a:rPr>
              <a:t>-Factors Controlling Aerosol Air Quality</a:t>
            </a:r>
          </a:p>
          <a:p>
            <a:r>
              <a:rPr lang="en-US" sz="2000" dirty="0" smtClean="0">
                <a:latin typeface="Calibri" panose="020F0502020204030204" pitchFamily="34" charset="0"/>
                <a:ea typeface="Calibri" panose="020F0502020204030204" pitchFamily="34" charset="0"/>
              </a:rPr>
              <a:t>-Emissions and Source attribution</a:t>
            </a:r>
          </a:p>
          <a:p>
            <a:r>
              <a:rPr lang="en-US" sz="2000" dirty="0">
                <a:latin typeface="Calibri" panose="020F0502020204030204" pitchFamily="34" charset="0"/>
                <a:ea typeface="Calibri" panose="020F0502020204030204" pitchFamily="34" charset="0"/>
              </a:rPr>
              <a:t>-Radiation and Aerosols</a:t>
            </a:r>
            <a:endParaRPr lang="en-US" sz="2000" dirty="0" smtClean="0">
              <a:latin typeface="Calibri" panose="020F0502020204030204" pitchFamily="34" charset="0"/>
              <a:ea typeface="Calibri" panose="020F0502020204030204" pitchFamily="34" charset="0"/>
            </a:endParaRPr>
          </a:p>
          <a:p>
            <a:r>
              <a:rPr lang="en-US" sz="2000" dirty="0" smtClean="0">
                <a:latin typeface="Calibri" panose="020F0502020204030204" pitchFamily="34" charset="0"/>
                <a:ea typeface="Calibri" panose="020F0502020204030204" pitchFamily="34" charset="0"/>
              </a:rPr>
              <a:t>-Model assessment</a:t>
            </a:r>
            <a:endParaRPr lang="en-US" sz="2000" dirty="0">
              <a:latin typeface="Calibri" panose="020F0502020204030204" pitchFamily="34" charset="0"/>
              <a:ea typeface="Calibri" panose="020F0502020204030204" pitchFamily="34" charset="0"/>
            </a:endParaRPr>
          </a:p>
          <a:p>
            <a:r>
              <a:rPr lang="en-US" sz="2000" dirty="0" smtClean="0">
                <a:latin typeface="Calibri" panose="020F0502020204030204" pitchFamily="34" charset="0"/>
                <a:ea typeface="Calibri" panose="020F0502020204030204" pitchFamily="34" charset="0"/>
              </a:rPr>
              <a:t>-Validation and </a:t>
            </a:r>
            <a:r>
              <a:rPr lang="en-US" sz="2000" dirty="0" err="1" smtClean="0">
                <a:latin typeface="Calibri" panose="020F0502020204030204" pitchFamily="34" charset="0"/>
                <a:ea typeface="Calibri" panose="020F0502020204030204" pitchFamily="34" charset="0"/>
              </a:rPr>
              <a:t>intercomparison</a:t>
            </a:r>
            <a:endParaRPr lang="en-US" sz="2000" dirty="0" smtClean="0">
              <a:latin typeface="Calibri" panose="020F0502020204030204" pitchFamily="34" charset="0"/>
              <a:ea typeface="Calibri" panose="020F0502020204030204" pitchFamily="34" charset="0"/>
            </a:endParaRPr>
          </a:p>
          <a:p>
            <a:r>
              <a:rPr lang="en-US" sz="2000" dirty="0" smtClean="0">
                <a:latin typeface="Calibri" panose="020F0502020204030204" pitchFamily="34" charset="0"/>
                <a:ea typeface="Calibri" panose="020F0502020204030204" pitchFamily="34" charset="0"/>
              </a:rPr>
              <a:t>-Other</a:t>
            </a:r>
          </a:p>
          <a:p>
            <a:endParaRPr lang="en-US" sz="2000" dirty="0" smtClean="0">
              <a:latin typeface="Calibri" panose="020F0502020204030204" pitchFamily="34" charset="0"/>
              <a:ea typeface="Calibri" panose="020F0502020204030204" pitchFamily="34" charset="0"/>
            </a:endParaRPr>
          </a:p>
          <a:p>
            <a:r>
              <a:rPr lang="en-US" sz="2000" dirty="0" smtClean="0">
                <a:latin typeface="Calibri" panose="020F0502020204030204" pitchFamily="34" charset="0"/>
                <a:ea typeface="Calibri" panose="020F0502020204030204" pitchFamily="34" charset="0"/>
              </a:rPr>
              <a:t>We would like to agree on a final set of categories and implement a system for collecting research intent by the next monthly </a:t>
            </a:r>
            <a:r>
              <a:rPr lang="en-US" sz="2000" dirty="0" err="1" smtClean="0">
                <a:latin typeface="Calibri" panose="020F0502020204030204" pitchFamily="34" charset="0"/>
                <a:ea typeface="Calibri" panose="020F0502020204030204" pitchFamily="34" charset="0"/>
              </a:rPr>
              <a:t>webex</a:t>
            </a:r>
            <a:r>
              <a:rPr lang="en-US" sz="2000" dirty="0" smtClean="0">
                <a:latin typeface="Calibri" panose="020F0502020204030204" pitchFamily="34" charset="0"/>
                <a:ea typeface="Calibri" panose="020F0502020204030204" pitchFamily="34" charset="0"/>
              </a:rPr>
              <a:t> (12 September).</a:t>
            </a:r>
          </a:p>
          <a:p>
            <a:endParaRPr lang="en-US" sz="2000" dirty="0">
              <a:latin typeface="Calibri" panose="020F0502020204030204" pitchFamily="34" charset="0"/>
              <a:ea typeface="Calibri" panose="020F0502020204030204" pitchFamily="34" charset="0"/>
            </a:endParaRPr>
          </a:p>
          <a:p>
            <a:r>
              <a:rPr lang="en-US" sz="2000" dirty="0" smtClean="0">
                <a:latin typeface="Calibri" panose="020F0502020204030204" pitchFamily="34" charset="0"/>
                <a:ea typeface="Calibri" panose="020F0502020204030204" pitchFamily="34" charset="0"/>
              </a:rPr>
              <a:t>This list will help the team identify areas of overlap ripe for collaboration and gaps deserving more attention.</a:t>
            </a:r>
          </a:p>
        </p:txBody>
      </p:sp>
      <p:sp>
        <p:nvSpPr>
          <p:cNvPr id="9" name="TextBox 8"/>
          <p:cNvSpPr txBox="1"/>
          <p:nvPr/>
        </p:nvSpPr>
        <p:spPr>
          <a:xfrm>
            <a:off x="4171303" y="141448"/>
            <a:ext cx="3477555" cy="523220"/>
          </a:xfrm>
          <a:prstGeom prst="rect">
            <a:avLst/>
          </a:prstGeom>
          <a:noFill/>
        </p:spPr>
        <p:txBody>
          <a:bodyPr wrap="none" rtlCol="0">
            <a:spAutoFit/>
          </a:bodyPr>
          <a:lstStyle/>
          <a:p>
            <a:r>
              <a:rPr lang="en-US" sz="2800" b="1" dirty="0" smtClean="0"/>
              <a:t>Science Team Analysis</a:t>
            </a:r>
            <a:endParaRPr lang="en-US" sz="2800" b="1" dirty="0"/>
          </a:p>
        </p:txBody>
      </p:sp>
    </p:spTree>
    <p:extLst>
      <p:ext uri="{BB962C8B-B14F-4D97-AF65-F5344CB8AC3E}">
        <p14:creationId xmlns:p14="http://schemas.microsoft.com/office/powerpoint/2010/main" val="1831177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51292" y="10648"/>
            <a:ext cx="12089416" cy="774259"/>
          </a:xfrm>
          <a:prstGeom prst="rect">
            <a:avLst/>
          </a:prstGeom>
        </p:spPr>
      </p:pic>
      <p:sp>
        <p:nvSpPr>
          <p:cNvPr id="5" name="Rectangle 4"/>
          <p:cNvSpPr/>
          <p:nvPr/>
        </p:nvSpPr>
        <p:spPr>
          <a:xfrm>
            <a:off x="266699" y="1073232"/>
            <a:ext cx="4107873" cy="3970318"/>
          </a:xfrm>
          <a:prstGeom prst="rect">
            <a:avLst/>
          </a:prstGeom>
        </p:spPr>
        <p:txBody>
          <a:bodyPr wrap="square">
            <a:spAutoFit/>
          </a:bodyPr>
          <a:lstStyle/>
          <a:p>
            <a:r>
              <a:rPr lang="en-US" dirty="0" smtClean="0"/>
              <a:t>Current data status is shown in the table on the right.</a:t>
            </a:r>
          </a:p>
          <a:p>
            <a:endParaRPr lang="en-US" dirty="0" smtClean="0"/>
          </a:p>
          <a:p>
            <a:r>
              <a:rPr lang="en-US" dirty="0" smtClean="0"/>
              <a:t>Most recent data merge on 14 July 2016</a:t>
            </a:r>
          </a:p>
          <a:p>
            <a:endParaRPr lang="en-US" dirty="0"/>
          </a:p>
          <a:p>
            <a:r>
              <a:rPr lang="en-US" dirty="0" smtClean="0"/>
              <a:t>Data Received since last merge:</a:t>
            </a:r>
          </a:p>
          <a:p>
            <a:r>
              <a:rPr lang="en-US" dirty="0" smtClean="0"/>
              <a:t>Blake – 6/4, 6/8, 6/9</a:t>
            </a:r>
          </a:p>
          <a:p>
            <a:r>
              <a:rPr lang="en-US" dirty="0" err="1" smtClean="0"/>
              <a:t>Redemann</a:t>
            </a:r>
            <a:r>
              <a:rPr lang="en-US" dirty="0" smtClean="0"/>
              <a:t> – 5/30, 6/2, 6/8, 6/9</a:t>
            </a:r>
          </a:p>
          <a:p>
            <a:endParaRPr lang="en-US" dirty="0"/>
          </a:p>
          <a:p>
            <a:r>
              <a:rPr lang="en-US" dirty="0" smtClean="0"/>
              <a:t>When to merge again?</a:t>
            </a:r>
          </a:p>
          <a:p>
            <a:endParaRPr lang="en-US" dirty="0"/>
          </a:p>
          <a:p>
            <a:r>
              <a:rPr lang="en-US" dirty="0" smtClean="0"/>
              <a:t>Other data expected soon? </a:t>
            </a:r>
          </a:p>
          <a:p>
            <a:endParaRPr lang="en-US" dirty="0"/>
          </a:p>
          <a:p>
            <a:r>
              <a:rPr lang="en-US" dirty="0" smtClean="0"/>
              <a:t>Questions or comments?</a:t>
            </a:r>
          </a:p>
        </p:txBody>
      </p:sp>
      <p:sp>
        <p:nvSpPr>
          <p:cNvPr id="11" name="TextBox 10"/>
          <p:cNvSpPr txBox="1"/>
          <p:nvPr/>
        </p:nvSpPr>
        <p:spPr>
          <a:xfrm>
            <a:off x="3818676" y="129416"/>
            <a:ext cx="4557658" cy="523220"/>
          </a:xfrm>
          <a:prstGeom prst="rect">
            <a:avLst/>
          </a:prstGeom>
          <a:noFill/>
        </p:spPr>
        <p:txBody>
          <a:bodyPr wrap="none" rtlCol="0">
            <a:spAutoFit/>
          </a:bodyPr>
          <a:lstStyle/>
          <a:p>
            <a:r>
              <a:rPr lang="en-US" sz="2800" b="1" dirty="0" smtClean="0"/>
              <a:t>Data Archival (1): DC-8 Status</a:t>
            </a:r>
            <a:endParaRPr lang="en-US" sz="2800" b="1" dirty="0"/>
          </a:p>
        </p:txBody>
      </p:sp>
      <p:pic>
        <p:nvPicPr>
          <p:cNvPr id="2" name="Picture 1"/>
          <p:cNvPicPr>
            <a:picLocks noChangeAspect="1"/>
          </p:cNvPicPr>
          <p:nvPr/>
        </p:nvPicPr>
        <p:blipFill>
          <a:blip r:embed="rId3"/>
          <a:stretch>
            <a:fillRect/>
          </a:stretch>
        </p:blipFill>
        <p:spPr>
          <a:xfrm>
            <a:off x="4488873" y="1062840"/>
            <a:ext cx="7592009" cy="4457641"/>
          </a:xfrm>
          <a:prstGeom prst="rect">
            <a:avLst/>
          </a:prstGeom>
        </p:spPr>
      </p:pic>
    </p:spTree>
    <p:extLst>
      <p:ext uri="{BB962C8B-B14F-4D97-AF65-F5344CB8AC3E}">
        <p14:creationId xmlns:p14="http://schemas.microsoft.com/office/powerpoint/2010/main" val="4042791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51292" y="10648"/>
            <a:ext cx="12089416" cy="774259"/>
          </a:xfrm>
          <a:prstGeom prst="rect">
            <a:avLst/>
          </a:prstGeom>
        </p:spPr>
      </p:pic>
      <p:sp>
        <p:nvSpPr>
          <p:cNvPr id="5" name="Rectangle 4"/>
          <p:cNvSpPr/>
          <p:nvPr/>
        </p:nvSpPr>
        <p:spPr>
          <a:xfrm>
            <a:off x="381000" y="3132272"/>
            <a:ext cx="10487891" cy="3416320"/>
          </a:xfrm>
          <a:prstGeom prst="rect">
            <a:avLst/>
          </a:prstGeom>
        </p:spPr>
        <p:txBody>
          <a:bodyPr wrap="square">
            <a:spAutoFit/>
          </a:bodyPr>
          <a:lstStyle/>
          <a:p>
            <a:r>
              <a:rPr lang="en-US" dirty="0" smtClean="0"/>
              <a:t>Current data status is shown in the table above. Numbers of files for each flight date are noted since the aircraft often flew multiple sorties per day</a:t>
            </a:r>
            <a:r>
              <a:rPr lang="en-US" dirty="0"/>
              <a:t>. Also remember that on a given local day, sorties could sometimes fall on two different UTC dates.</a:t>
            </a:r>
          </a:p>
          <a:p>
            <a:endParaRPr lang="en-US" dirty="0" smtClean="0"/>
          </a:p>
          <a:p>
            <a:r>
              <a:rPr lang="en-US" dirty="0" smtClean="0"/>
              <a:t>Yellow boxes indicate discrepancies in the number of sorties on a given date. </a:t>
            </a:r>
          </a:p>
          <a:p>
            <a:endParaRPr lang="en-US" dirty="0" smtClean="0"/>
          </a:p>
          <a:p>
            <a:r>
              <a:rPr lang="en-US" u="sng" dirty="0" smtClean="0"/>
              <a:t>Next steps:</a:t>
            </a:r>
          </a:p>
          <a:p>
            <a:r>
              <a:rPr lang="en-US" dirty="0" smtClean="0"/>
              <a:t>-</a:t>
            </a:r>
            <a:r>
              <a:rPr lang="en-US" dirty="0"/>
              <a:t>D</a:t>
            </a:r>
            <a:r>
              <a:rPr lang="en-US" dirty="0" smtClean="0"/>
              <a:t>ata merges need to be created for the </a:t>
            </a:r>
            <a:r>
              <a:rPr lang="en-US" dirty="0" err="1" smtClean="0"/>
              <a:t>Hanseo</a:t>
            </a:r>
            <a:r>
              <a:rPr lang="en-US" dirty="0" smtClean="0"/>
              <a:t> aircraft (1s, 10s, 60s)</a:t>
            </a:r>
          </a:p>
          <a:p>
            <a:r>
              <a:rPr lang="en-US" dirty="0" smtClean="0"/>
              <a:t>-Will any met data be archived for this platform (e.g., T, P, winds?)</a:t>
            </a:r>
          </a:p>
          <a:p>
            <a:r>
              <a:rPr lang="en-US" dirty="0" smtClean="0"/>
              <a:t>-</a:t>
            </a:r>
            <a:r>
              <a:rPr lang="en-US" dirty="0" err="1" smtClean="0"/>
              <a:t>Flexpart</a:t>
            </a:r>
            <a:r>
              <a:rPr lang="en-US" dirty="0" smtClean="0"/>
              <a:t> trajectories to the </a:t>
            </a:r>
            <a:r>
              <a:rPr lang="en-US" dirty="0" err="1" smtClean="0"/>
              <a:t>Hanseo</a:t>
            </a:r>
            <a:r>
              <a:rPr lang="en-US" dirty="0" smtClean="0"/>
              <a:t> flight tracks similar to those generated for the DC-8 are needed</a:t>
            </a:r>
          </a:p>
          <a:p>
            <a:endParaRPr lang="en-US" dirty="0"/>
          </a:p>
          <a:p>
            <a:r>
              <a:rPr lang="en-US" dirty="0" smtClean="0"/>
              <a:t>Questions or comments?</a:t>
            </a:r>
          </a:p>
        </p:txBody>
      </p:sp>
      <p:sp>
        <p:nvSpPr>
          <p:cNvPr id="11" name="TextBox 10"/>
          <p:cNvSpPr txBox="1"/>
          <p:nvPr/>
        </p:nvSpPr>
        <p:spPr>
          <a:xfrm>
            <a:off x="4017746" y="105352"/>
            <a:ext cx="3952172" cy="523220"/>
          </a:xfrm>
          <a:prstGeom prst="rect">
            <a:avLst/>
          </a:prstGeom>
          <a:noFill/>
        </p:spPr>
        <p:txBody>
          <a:bodyPr wrap="none" rtlCol="0">
            <a:spAutoFit/>
          </a:bodyPr>
          <a:lstStyle/>
          <a:p>
            <a:r>
              <a:rPr lang="en-US" sz="2800" b="1" dirty="0" smtClean="0"/>
              <a:t>Data Archival (2): </a:t>
            </a:r>
            <a:r>
              <a:rPr lang="en-US" sz="2800" b="1" dirty="0" err="1" smtClean="0"/>
              <a:t>Hanseo</a:t>
            </a:r>
            <a:endParaRPr lang="en-US" sz="2800" b="1" dirty="0"/>
          </a:p>
        </p:txBody>
      </p:sp>
      <p:pic>
        <p:nvPicPr>
          <p:cNvPr id="3" name="Picture 2"/>
          <p:cNvPicPr>
            <a:picLocks noChangeAspect="1"/>
          </p:cNvPicPr>
          <p:nvPr/>
        </p:nvPicPr>
        <p:blipFill>
          <a:blip r:embed="rId3"/>
          <a:stretch>
            <a:fillRect/>
          </a:stretch>
        </p:blipFill>
        <p:spPr>
          <a:xfrm>
            <a:off x="245321" y="1062841"/>
            <a:ext cx="11895387" cy="1650947"/>
          </a:xfrm>
          <a:prstGeom prst="rect">
            <a:avLst/>
          </a:prstGeom>
        </p:spPr>
      </p:pic>
    </p:spTree>
    <p:extLst>
      <p:ext uri="{BB962C8B-B14F-4D97-AF65-F5344CB8AC3E}">
        <p14:creationId xmlns:p14="http://schemas.microsoft.com/office/powerpoint/2010/main" val="604468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51292" y="10648"/>
            <a:ext cx="12089416" cy="774259"/>
          </a:xfrm>
          <a:prstGeom prst="rect">
            <a:avLst/>
          </a:prstGeom>
        </p:spPr>
      </p:pic>
      <p:sp>
        <p:nvSpPr>
          <p:cNvPr id="5" name="Rectangle 4"/>
          <p:cNvSpPr/>
          <p:nvPr/>
        </p:nvSpPr>
        <p:spPr>
          <a:xfrm>
            <a:off x="349826" y="1062841"/>
            <a:ext cx="11423074" cy="4524315"/>
          </a:xfrm>
          <a:prstGeom prst="rect">
            <a:avLst/>
          </a:prstGeom>
        </p:spPr>
        <p:txBody>
          <a:bodyPr wrap="square">
            <a:spAutoFit/>
          </a:bodyPr>
          <a:lstStyle/>
          <a:p>
            <a:r>
              <a:rPr lang="en-US" u="sng" dirty="0" smtClean="0"/>
              <a:t>NASA King Air status:</a:t>
            </a:r>
          </a:p>
          <a:p>
            <a:r>
              <a:rPr lang="en-US" dirty="0" smtClean="0"/>
              <a:t>-Navigational data is archived</a:t>
            </a:r>
          </a:p>
          <a:p>
            <a:r>
              <a:rPr lang="en-US" dirty="0" smtClean="0"/>
              <a:t>-Geo-TASO and MOS data are not yet archived.</a:t>
            </a:r>
          </a:p>
          <a:p>
            <a:endParaRPr lang="en-US" dirty="0"/>
          </a:p>
          <a:p>
            <a:r>
              <a:rPr lang="en-US" u="sng" dirty="0" err="1" smtClean="0"/>
              <a:t>Aeronet</a:t>
            </a:r>
            <a:r>
              <a:rPr lang="en-US" u="sng" dirty="0" smtClean="0"/>
              <a:t>:</a:t>
            </a:r>
          </a:p>
          <a:p>
            <a:r>
              <a:rPr lang="en-US" dirty="0" smtClean="0"/>
              <a:t>-Data from the AERONET-DRAGON deployment during KORUS-AQ are accessible independently through their website at: </a:t>
            </a:r>
          </a:p>
          <a:p>
            <a:r>
              <a:rPr lang="en-US" dirty="0">
                <a:hlinkClick r:id="rId3"/>
              </a:rPr>
              <a:t>http://</a:t>
            </a:r>
            <a:r>
              <a:rPr lang="en-US" dirty="0" smtClean="0">
                <a:hlinkClick r:id="rId3"/>
              </a:rPr>
              <a:t>aeronet.gsfc.nasa.gov/new_web/DRAGON-KORUS-AQ_2016.html</a:t>
            </a:r>
            <a:endParaRPr lang="en-US" dirty="0" smtClean="0"/>
          </a:p>
          <a:p>
            <a:r>
              <a:rPr lang="en-US" dirty="0" smtClean="0"/>
              <a:t>-In addition to data products, daily summary maps during the campaign period are also available for download.</a:t>
            </a:r>
          </a:p>
          <a:p>
            <a:endParaRPr lang="en-US" dirty="0"/>
          </a:p>
          <a:p>
            <a:r>
              <a:rPr lang="en-US" u="sng" dirty="0" smtClean="0"/>
              <a:t>Pandora: (also see Jay’s presentation at the end of this file)</a:t>
            </a:r>
          </a:p>
          <a:p>
            <a:r>
              <a:rPr lang="en-US" dirty="0" smtClean="0"/>
              <a:t>-Data from the Pandora network deploy during KORUS-AQ are available from their ftp site at:</a:t>
            </a:r>
          </a:p>
          <a:p>
            <a:r>
              <a:rPr lang="en-US" dirty="0">
                <a:hlinkClick r:id="rId4"/>
              </a:rPr>
              <a:t>http://avdc.gsfc.nasa.gov/pub/DSCOVR/Pandora/DATA</a:t>
            </a:r>
            <a:r>
              <a:rPr lang="en-US" dirty="0" smtClean="0">
                <a:hlinkClick r:id="rId4"/>
              </a:rPr>
              <a:t>/</a:t>
            </a:r>
            <a:endParaRPr lang="en-US" dirty="0" smtClean="0"/>
          </a:p>
          <a:p>
            <a:r>
              <a:rPr lang="en-US" dirty="0" smtClean="0"/>
              <a:t>-Data on the Pandora site are stored alongside other current and historical deployment sites</a:t>
            </a:r>
            <a:endParaRPr lang="en-US" dirty="0"/>
          </a:p>
          <a:p>
            <a:r>
              <a:rPr lang="en-US" dirty="0" smtClean="0"/>
              <a:t>-Data are also being converted to ICARTT format and will be available directly through the KORUS-AQ archive</a:t>
            </a:r>
          </a:p>
          <a:p>
            <a:endParaRPr lang="en-US" dirty="0"/>
          </a:p>
          <a:p>
            <a:r>
              <a:rPr lang="en-US" dirty="0" smtClean="0"/>
              <a:t>Questions or comments?</a:t>
            </a:r>
            <a:endParaRPr lang="en-US" dirty="0"/>
          </a:p>
        </p:txBody>
      </p:sp>
      <p:sp>
        <p:nvSpPr>
          <p:cNvPr id="11" name="TextBox 10"/>
          <p:cNvSpPr txBox="1"/>
          <p:nvPr/>
        </p:nvSpPr>
        <p:spPr>
          <a:xfrm>
            <a:off x="3446241" y="94961"/>
            <a:ext cx="5230214" cy="523220"/>
          </a:xfrm>
          <a:prstGeom prst="rect">
            <a:avLst/>
          </a:prstGeom>
          <a:noFill/>
        </p:spPr>
        <p:txBody>
          <a:bodyPr wrap="none" rtlCol="0">
            <a:spAutoFit/>
          </a:bodyPr>
          <a:lstStyle/>
          <a:p>
            <a:r>
              <a:rPr lang="en-US" sz="2800" b="1" dirty="0" smtClean="0"/>
              <a:t>Data Archival (3): Remote Sensors</a:t>
            </a:r>
            <a:endParaRPr lang="en-US" sz="2800" b="1" dirty="0"/>
          </a:p>
        </p:txBody>
      </p:sp>
    </p:spTree>
    <p:extLst>
      <p:ext uri="{BB962C8B-B14F-4D97-AF65-F5344CB8AC3E}">
        <p14:creationId xmlns:p14="http://schemas.microsoft.com/office/powerpoint/2010/main" val="19802881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51292" y="10648"/>
            <a:ext cx="12089416" cy="774259"/>
          </a:xfrm>
          <a:prstGeom prst="rect">
            <a:avLst/>
          </a:prstGeom>
        </p:spPr>
      </p:pic>
      <p:sp>
        <p:nvSpPr>
          <p:cNvPr id="5" name="Rectangle 4"/>
          <p:cNvSpPr/>
          <p:nvPr/>
        </p:nvSpPr>
        <p:spPr>
          <a:xfrm>
            <a:off x="381001" y="919008"/>
            <a:ext cx="4149436" cy="3416320"/>
          </a:xfrm>
          <a:prstGeom prst="rect">
            <a:avLst/>
          </a:prstGeom>
        </p:spPr>
        <p:txBody>
          <a:bodyPr wrap="square">
            <a:spAutoFit/>
          </a:bodyPr>
          <a:lstStyle/>
          <a:p>
            <a:r>
              <a:rPr lang="en-US" dirty="0" smtClean="0"/>
              <a:t>Current data status is shown in the table on the right.</a:t>
            </a:r>
          </a:p>
          <a:p>
            <a:endParaRPr lang="en-US" dirty="0" smtClean="0"/>
          </a:p>
          <a:p>
            <a:r>
              <a:rPr lang="en-US" u="sng" dirty="0" smtClean="0"/>
              <a:t>Next steps:</a:t>
            </a:r>
          </a:p>
          <a:p>
            <a:r>
              <a:rPr lang="en-US" dirty="0" smtClean="0"/>
              <a:t>-Do we need data merges for the ground data? </a:t>
            </a:r>
          </a:p>
          <a:p>
            <a:r>
              <a:rPr lang="en-US" dirty="0" smtClean="0"/>
              <a:t>-Will any of the data currently available at hourly resolution be reported at finer temporal resolution in final data?</a:t>
            </a:r>
          </a:p>
          <a:p>
            <a:r>
              <a:rPr lang="en-US" dirty="0" smtClean="0"/>
              <a:t>-</a:t>
            </a:r>
            <a:r>
              <a:rPr lang="en-US" dirty="0" err="1" smtClean="0"/>
              <a:t>Flexpart</a:t>
            </a:r>
            <a:r>
              <a:rPr lang="en-US" dirty="0" smtClean="0"/>
              <a:t> trajectories from this site?</a:t>
            </a:r>
          </a:p>
          <a:p>
            <a:endParaRPr lang="en-US" dirty="0"/>
          </a:p>
          <a:p>
            <a:r>
              <a:rPr lang="en-US" dirty="0" smtClean="0"/>
              <a:t>Questions or comments?</a:t>
            </a:r>
          </a:p>
        </p:txBody>
      </p:sp>
      <p:sp>
        <p:nvSpPr>
          <p:cNvPr id="11" name="TextBox 10"/>
          <p:cNvSpPr txBox="1"/>
          <p:nvPr/>
        </p:nvSpPr>
        <p:spPr>
          <a:xfrm>
            <a:off x="3651868" y="105352"/>
            <a:ext cx="4807598" cy="523220"/>
          </a:xfrm>
          <a:prstGeom prst="rect">
            <a:avLst/>
          </a:prstGeom>
          <a:noFill/>
        </p:spPr>
        <p:txBody>
          <a:bodyPr wrap="none" rtlCol="0">
            <a:spAutoFit/>
          </a:bodyPr>
          <a:lstStyle/>
          <a:p>
            <a:r>
              <a:rPr lang="en-US" sz="2800" b="1" dirty="0" smtClean="0"/>
              <a:t>Data Archival (4): Olympic Park</a:t>
            </a:r>
            <a:endParaRPr lang="en-US" sz="2800" b="1" dirty="0"/>
          </a:p>
        </p:txBody>
      </p:sp>
      <p:pic>
        <p:nvPicPr>
          <p:cNvPr id="4" name="Picture 3"/>
          <p:cNvPicPr>
            <a:picLocks noChangeAspect="1"/>
          </p:cNvPicPr>
          <p:nvPr/>
        </p:nvPicPr>
        <p:blipFill>
          <a:blip r:embed="rId3"/>
          <a:stretch>
            <a:fillRect/>
          </a:stretch>
        </p:blipFill>
        <p:spPr>
          <a:xfrm>
            <a:off x="4723311" y="1001082"/>
            <a:ext cx="7287054" cy="5607536"/>
          </a:xfrm>
          <a:prstGeom prst="rect">
            <a:avLst/>
          </a:prstGeom>
        </p:spPr>
      </p:pic>
    </p:spTree>
    <p:extLst>
      <p:ext uri="{BB962C8B-B14F-4D97-AF65-F5344CB8AC3E}">
        <p14:creationId xmlns:p14="http://schemas.microsoft.com/office/powerpoint/2010/main" val="621914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51292" y="10648"/>
            <a:ext cx="12089416" cy="774259"/>
          </a:xfrm>
          <a:prstGeom prst="rect">
            <a:avLst/>
          </a:prstGeom>
        </p:spPr>
      </p:pic>
      <p:sp>
        <p:nvSpPr>
          <p:cNvPr id="5" name="Rectangle 4"/>
          <p:cNvSpPr/>
          <p:nvPr/>
        </p:nvSpPr>
        <p:spPr>
          <a:xfrm>
            <a:off x="266700" y="981351"/>
            <a:ext cx="4606635" cy="3693319"/>
          </a:xfrm>
          <a:prstGeom prst="rect">
            <a:avLst/>
          </a:prstGeom>
        </p:spPr>
        <p:txBody>
          <a:bodyPr wrap="square">
            <a:spAutoFit/>
          </a:bodyPr>
          <a:lstStyle/>
          <a:p>
            <a:r>
              <a:rPr lang="en-US" dirty="0" smtClean="0"/>
              <a:t>Current data status for </a:t>
            </a:r>
            <a:r>
              <a:rPr lang="en-US" dirty="0" err="1" smtClean="0"/>
              <a:t>Taehwa</a:t>
            </a:r>
            <a:r>
              <a:rPr lang="en-US" dirty="0" smtClean="0"/>
              <a:t> is shown on the top right and for sites archived under Ground-Other on the bottom right.</a:t>
            </a:r>
          </a:p>
          <a:p>
            <a:endParaRPr lang="en-US" dirty="0" smtClean="0"/>
          </a:p>
          <a:p>
            <a:r>
              <a:rPr lang="en-US" u="sng" dirty="0" smtClean="0"/>
              <a:t>Next steps:</a:t>
            </a:r>
          </a:p>
          <a:p>
            <a:r>
              <a:rPr lang="en-US" dirty="0" smtClean="0"/>
              <a:t>-A fair amount of data for </a:t>
            </a:r>
            <a:r>
              <a:rPr lang="en-US" dirty="0" err="1" smtClean="0"/>
              <a:t>Taehwa</a:t>
            </a:r>
            <a:r>
              <a:rPr lang="en-US" dirty="0" smtClean="0"/>
              <a:t> is still expected. </a:t>
            </a:r>
          </a:p>
          <a:p>
            <a:r>
              <a:rPr lang="en-US" dirty="0" smtClean="0"/>
              <a:t>-What is expected for other sites?</a:t>
            </a:r>
          </a:p>
          <a:p>
            <a:r>
              <a:rPr lang="en-US" dirty="0" smtClean="0"/>
              <a:t>-Many sites show data beginning on 5/8, similar to Olympic Park. Is data available for earlier dates?</a:t>
            </a:r>
          </a:p>
          <a:p>
            <a:endParaRPr lang="en-US" dirty="0"/>
          </a:p>
          <a:p>
            <a:r>
              <a:rPr lang="en-US" dirty="0" smtClean="0"/>
              <a:t>Questions or comments?</a:t>
            </a:r>
          </a:p>
        </p:txBody>
      </p:sp>
      <p:sp>
        <p:nvSpPr>
          <p:cNvPr id="11" name="TextBox 10"/>
          <p:cNvSpPr txBox="1"/>
          <p:nvPr/>
        </p:nvSpPr>
        <p:spPr>
          <a:xfrm>
            <a:off x="3568740" y="105352"/>
            <a:ext cx="5003549" cy="523220"/>
          </a:xfrm>
          <a:prstGeom prst="rect">
            <a:avLst/>
          </a:prstGeom>
          <a:noFill/>
        </p:spPr>
        <p:txBody>
          <a:bodyPr wrap="none" rtlCol="0">
            <a:spAutoFit/>
          </a:bodyPr>
          <a:lstStyle/>
          <a:p>
            <a:r>
              <a:rPr lang="en-US" sz="2800" b="1" dirty="0" smtClean="0"/>
              <a:t>Data Archival (5): </a:t>
            </a:r>
            <a:r>
              <a:rPr lang="en-US" sz="2800" b="1" dirty="0" err="1" smtClean="0"/>
              <a:t>Taehwa</a:t>
            </a:r>
            <a:r>
              <a:rPr lang="en-US" sz="2800" b="1" dirty="0" smtClean="0"/>
              <a:t>/Other</a:t>
            </a:r>
            <a:endParaRPr lang="en-US" sz="2800" b="1" dirty="0"/>
          </a:p>
        </p:txBody>
      </p:sp>
      <p:pic>
        <p:nvPicPr>
          <p:cNvPr id="2" name="Picture 1"/>
          <p:cNvPicPr>
            <a:picLocks noChangeAspect="1"/>
          </p:cNvPicPr>
          <p:nvPr/>
        </p:nvPicPr>
        <p:blipFill>
          <a:blip r:embed="rId3"/>
          <a:stretch>
            <a:fillRect/>
          </a:stretch>
        </p:blipFill>
        <p:spPr>
          <a:xfrm>
            <a:off x="5106594" y="965737"/>
            <a:ext cx="6710426" cy="2020107"/>
          </a:xfrm>
          <a:prstGeom prst="rect">
            <a:avLst/>
          </a:prstGeom>
        </p:spPr>
      </p:pic>
      <p:pic>
        <p:nvPicPr>
          <p:cNvPr id="3" name="Picture 2"/>
          <p:cNvPicPr>
            <a:picLocks noChangeAspect="1"/>
          </p:cNvPicPr>
          <p:nvPr/>
        </p:nvPicPr>
        <p:blipFill>
          <a:blip r:embed="rId4"/>
          <a:stretch>
            <a:fillRect/>
          </a:stretch>
        </p:blipFill>
        <p:spPr>
          <a:xfrm>
            <a:off x="5106594" y="3181545"/>
            <a:ext cx="6710426" cy="3580760"/>
          </a:xfrm>
          <a:prstGeom prst="rect">
            <a:avLst/>
          </a:prstGeom>
        </p:spPr>
      </p:pic>
    </p:spTree>
    <p:extLst>
      <p:ext uri="{BB962C8B-B14F-4D97-AF65-F5344CB8AC3E}">
        <p14:creationId xmlns:p14="http://schemas.microsoft.com/office/powerpoint/2010/main" val="39314904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51292" y="10648"/>
            <a:ext cx="12089416" cy="774259"/>
          </a:xfrm>
          <a:prstGeom prst="rect">
            <a:avLst/>
          </a:prstGeom>
        </p:spPr>
      </p:pic>
      <p:sp>
        <p:nvSpPr>
          <p:cNvPr id="5" name="Rectangle 4"/>
          <p:cNvSpPr/>
          <p:nvPr/>
        </p:nvSpPr>
        <p:spPr>
          <a:xfrm>
            <a:off x="349826" y="886194"/>
            <a:ext cx="11423074" cy="5632311"/>
          </a:xfrm>
          <a:prstGeom prst="rect">
            <a:avLst/>
          </a:prstGeom>
        </p:spPr>
        <p:txBody>
          <a:bodyPr wrap="square">
            <a:spAutoFit/>
          </a:bodyPr>
          <a:lstStyle/>
          <a:p>
            <a:r>
              <a:rPr lang="en-US" u="sng" dirty="0" smtClean="0"/>
              <a:t>Daily Flight Summaries</a:t>
            </a:r>
          </a:p>
          <a:p>
            <a:r>
              <a:rPr lang="en-US" dirty="0" smtClean="0"/>
              <a:t>-A document of flight summaries has been uploaded to the KORUS-AQ file sharing page on the data archive at:</a:t>
            </a:r>
          </a:p>
          <a:p>
            <a:r>
              <a:rPr lang="en-US" dirty="0">
                <a:hlinkClick r:id="rId3"/>
              </a:rPr>
              <a:t>https://</a:t>
            </a:r>
            <a:r>
              <a:rPr lang="en-US" dirty="0" smtClean="0">
                <a:hlinkClick r:id="rId3"/>
              </a:rPr>
              <a:t>www-air.larc.nasa.gov/cgi-bin/DocXhg/KORUSAQDocs#ShowAll</a:t>
            </a:r>
            <a:endParaRPr lang="en-US" dirty="0" smtClean="0"/>
          </a:p>
          <a:p>
            <a:r>
              <a:rPr lang="en-US" dirty="0" smtClean="0"/>
              <a:t>-The file is located under “Research and Other Docs” and is named “Flight Summaries”</a:t>
            </a:r>
          </a:p>
          <a:p>
            <a:endParaRPr lang="en-US" u="sng" dirty="0"/>
          </a:p>
          <a:p>
            <a:r>
              <a:rPr lang="en-US" u="sng" dirty="0" smtClean="0"/>
              <a:t>Data Flags for the DC-8 and </a:t>
            </a:r>
            <a:r>
              <a:rPr lang="en-US" u="sng" dirty="0" err="1" smtClean="0"/>
              <a:t>Hanseo</a:t>
            </a:r>
            <a:r>
              <a:rPr lang="en-US" u="sng" dirty="0" smtClean="0"/>
              <a:t> Merges:</a:t>
            </a:r>
          </a:p>
          <a:p>
            <a:r>
              <a:rPr lang="en-US" dirty="0" smtClean="0"/>
              <a:t>-Data flags are useful for identifying profiles and overflight of ground sites</a:t>
            </a:r>
          </a:p>
          <a:p>
            <a:r>
              <a:rPr lang="en-US" dirty="0" smtClean="0"/>
              <a:t>-Flags become part of the data merges and are useful for filtering specific data</a:t>
            </a:r>
          </a:p>
          <a:p>
            <a:r>
              <a:rPr lang="en-US" dirty="0" smtClean="0"/>
              <a:t>-Current suggestions include flags for the profiles over Seoul and adjacent to </a:t>
            </a:r>
            <a:r>
              <a:rPr lang="en-US" dirty="0" err="1" smtClean="0"/>
              <a:t>Taehwa</a:t>
            </a:r>
            <a:r>
              <a:rPr lang="en-US" dirty="0" smtClean="0"/>
              <a:t> as well as overflight of the Olympic Park and </a:t>
            </a:r>
            <a:r>
              <a:rPr lang="en-US" dirty="0" err="1" smtClean="0"/>
              <a:t>Taehwa</a:t>
            </a:r>
            <a:r>
              <a:rPr lang="en-US" dirty="0" smtClean="0"/>
              <a:t> sites. Flags should also be included for overflight of the ships, other ground sites, and point sources.</a:t>
            </a:r>
          </a:p>
          <a:p>
            <a:r>
              <a:rPr lang="en-US" dirty="0" smtClean="0"/>
              <a:t>-Would flagging all spiral profiles, regardless of location, be useful?</a:t>
            </a:r>
            <a:endParaRPr lang="en-US" dirty="0"/>
          </a:p>
          <a:p>
            <a:r>
              <a:rPr lang="en-US" dirty="0" smtClean="0"/>
              <a:t>-Coincidence with other aircraft? Other suggestions?</a:t>
            </a:r>
          </a:p>
          <a:p>
            <a:endParaRPr lang="en-US" dirty="0"/>
          </a:p>
          <a:p>
            <a:r>
              <a:rPr lang="en-US" u="sng" dirty="0" smtClean="0"/>
              <a:t>Plume identification:</a:t>
            </a:r>
          </a:p>
          <a:p>
            <a:r>
              <a:rPr lang="en-US" dirty="0" smtClean="0"/>
              <a:t>-In past campaigns, we have performed plume identification and attributed possible source identification. This would need to be accomplished by volunteers from the science team. We could also include metrics for stratospheric influence, dust events, etc. This would be archived and shared to allow discussion and analysis of these plumes or events to be consistent across the science team. Let us know if you are interested, and we can create a small working group.</a:t>
            </a:r>
            <a:endParaRPr lang="en-US" dirty="0"/>
          </a:p>
          <a:p>
            <a:endParaRPr lang="en-US" dirty="0" smtClean="0"/>
          </a:p>
          <a:p>
            <a:r>
              <a:rPr lang="en-US" dirty="0" smtClean="0"/>
              <a:t>Other ideas or needs? </a:t>
            </a:r>
          </a:p>
        </p:txBody>
      </p:sp>
      <p:sp>
        <p:nvSpPr>
          <p:cNvPr id="11" name="TextBox 10"/>
          <p:cNvSpPr txBox="1"/>
          <p:nvPr/>
        </p:nvSpPr>
        <p:spPr>
          <a:xfrm>
            <a:off x="4069700" y="94961"/>
            <a:ext cx="3774238" cy="523220"/>
          </a:xfrm>
          <a:prstGeom prst="rect">
            <a:avLst/>
          </a:prstGeom>
          <a:noFill/>
        </p:spPr>
        <p:txBody>
          <a:bodyPr wrap="none" rtlCol="0">
            <a:spAutoFit/>
          </a:bodyPr>
          <a:lstStyle/>
          <a:p>
            <a:r>
              <a:rPr lang="en-US" sz="2800" b="1" dirty="0" smtClean="0"/>
              <a:t>Data Archival (6): Needs</a:t>
            </a:r>
            <a:endParaRPr lang="en-US" sz="2800" b="1" dirty="0"/>
          </a:p>
        </p:txBody>
      </p:sp>
    </p:spTree>
    <p:extLst>
      <p:ext uri="{BB962C8B-B14F-4D97-AF65-F5344CB8AC3E}">
        <p14:creationId xmlns:p14="http://schemas.microsoft.com/office/powerpoint/2010/main" val="41745100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a:stretch>
            <a:fillRect/>
          </a:stretch>
        </p:blipFill>
        <p:spPr>
          <a:xfrm>
            <a:off x="51292" y="10648"/>
            <a:ext cx="12089416" cy="774259"/>
          </a:xfrm>
          <a:prstGeom prst="rect">
            <a:avLst/>
          </a:prstGeom>
        </p:spPr>
      </p:pic>
      <p:sp>
        <p:nvSpPr>
          <p:cNvPr id="5" name="Rectangle 4"/>
          <p:cNvSpPr/>
          <p:nvPr/>
        </p:nvSpPr>
        <p:spPr>
          <a:xfrm>
            <a:off x="380999" y="935841"/>
            <a:ext cx="11464255" cy="369332"/>
          </a:xfrm>
          <a:prstGeom prst="rect">
            <a:avLst/>
          </a:prstGeom>
        </p:spPr>
        <p:txBody>
          <a:bodyPr wrap="square">
            <a:spAutoFit/>
          </a:bodyPr>
          <a:lstStyle/>
          <a:p>
            <a:r>
              <a:rPr lang="en-US" dirty="0" smtClean="0"/>
              <a:t>The following table shows the data schedule discussed at the Science Team meeting in October 2015:</a:t>
            </a:r>
          </a:p>
        </p:txBody>
      </p:sp>
      <p:sp>
        <p:nvSpPr>
          <p:cNvPr id="11" name="TextBox 10"/>
          <p:cNvSpPr txBox="1"/>
          <p:nvPr/>
        </p:nvSpPr>
        <p:spPr>
          <a:xfrm>
            <a:off x="3732573" y="110275"/>
            <a:ext cx="4648580" cy="523220"/>
          </a:xfrm>
          <a:prstGeom prst="rect">
            <a:avLst/>
          </a:prstGeom>
          <a:noFill/>
        </p:spPr>
        <p:txBody>
          <a:bodyPr wrap="none" rtlCol="0">
            <a:spAutoFit/>
          </a:bodyPr>
          <a:lstStyle/>
          <a:p>
            <a:r>
              <a:rPr lang="en-US" sz="2800" b="1" dirty="0" smtClean="0"/>
              <a:t>Data Schedule and Sharing (1)</a:t>
            </a:r>
            <a:endParaRPr lang="en-US" sz="2800" b="1" dirty="0"/>
          </a:p>
        </p:txBody>
      </p:sp>
      <p:graphicFrame>
        <p:nvGraphicFramePr>
          <p:cNvPr id="13" name="Table 12"/>
          <p:cNvGraphicFramePr>
            <a:graphicFrameLocks noGrp="1"/>
          </p:cNvGraphicFramePr>
          <p:nvPr>
            <p:extLst>
              <p:ext uri="{D42A27DB-BD31-4B8C-83A1-F6EECF244321}">
                <p14:modId xmlns:p14="http://schemas.microsoft.com/office/powerpoint/2010/main" val="4079674844"/>
              </p:ext>
            </p:extLst>
          </p:nvPr>
        </p:nvGraphicFramePr>
        <p:xfrm>
          <a:off x="876300" y="1448965"/>
          <a:ext cx="9962275" cy="2346960"/>
        </p:xfrm>
        <a:graphic>
          <a:graphicData uri="http://schemas.openxmlformats.org/drawingml/2006/table">
            <a:tbl>
              <a:tblPr firstRow="1" bandRow="1">
                <a:tableStyleId>{5C22544A-7EE6-4342-B048-85BDC9FD1C3A}</a:tableStyleId>
              </a:tblPr>
              <a:tblGrid>
                <a:gridCol w="1992455"/>
                <a:gridCol w="1807588"/>
                <a:gridCol w="1745966"/>
                <a:gridCol w="2423811"/>
                <a:gridCol w="1992455"/>
              </a:tblGrid>
              <a:tr h="198073">
                <a:tc>
                  <a:txBody>
                    <a:bodyPr/>
                    <a:lstStyle/>
                    <a:p>
                      <a:r>
                        <a:rPr lang="en-US" sz="1600" dirty="0" smtClean="0"/>
                        <a:t>Mission Phase</a:t>
                      </a:r>
                      <a:endParaRPr lang="en-US" sz="1600" dirty="0"/>
                    </a:p>
                  </a:txBody>
                  <a:tcPr anchor="ctr"/>
                </a:tc>
                <a:tc>
                  <a:txBody>
                    <a:bodyPr/>
                    <a:lstStyle/>
                    <a:p>
                      <a:r>
                        <a:rPr lang="en-US" sz="1600" dirty="0" smtClean="0"/>
                        <a:t>Data Type</a:t>
                      </a:r>
                      <a:endParaRPr lang="en-US" sz="1600" dirty="0"/>
                    </a:p>
                  </a:txBody>
                  <a:tcPr anchor="ctr"/>
                </a:tc>
                <a:tc>
                  <a:txBody>
                    <a:bodyPr/>
                    <a:lstStyle/>
                    <a:p>
                      <a:r>
                        <a:rPr lang="en-US" sz="1600" dirty="0" smtClean="0"/>
                        <a:t>Data Repository</a:t>
                      </a:r>
                      <a:endParaRPr lang="en-US" sz="1600" dirty="0"/>
                    </a:p>
                  </a:txBody>
                  <a:tcPr anchor="ctr"/>
                </a:tc>
                <a:tc>
                  <a:txBody>
                    <a:bodyPr/>
                    <a:lstStyle/>
                    <a:p>
                      <a:r>
                        <a:rPr lang="en-US" sz="1600" dirty="0" smtClean="0"/>
                        <a:t>Submission Deadline</a:t>
                      </a:r>
                      <a:endParaRPr lang="en-US" sz="1600" dirty="0"/>
                    </a:p>
                  </a:txBody>
                  <a:tcPr anchor="ctr"/>
                </a:tc>
                <a:tc>
                  <a:txBody>
                    <a:bodyPr/>
                    <a:lstStyle/>
                    <a:p>
                      <a:r>
                        <a:rPr lang="en-US" sz="1600" dirty="0" smtClean="0"/>
                        <a:t>Access</a:t>
                      </a:r>
                      <a:r>
                        <a:rPr lang="en-US" sz="1600" baseline="0" dirty="0" smtClean="0"/>
                        <a:t> Control</a:t>
                      </a:r>
                      <a:endParaRPr lang="en-US" sz="1600" dirty="0"/>
                    </a:p>
                  </a:txBody>
                  <a:tcPr anchor="ctr"/>
                </a:tc>
              </a:tr>
              <a:tr h="198073">
                <a:tc rowSpan="2">
                  <a:txBody>
                    <a:bodyPr/>
                    <a:lstStyle/>
                    <a:p>
                      <a:r>
                        <a:rPr lang="en-US" sz="1600" dirty="0" smtClean="0"/>
                        <a:t>Field</a:t>
                      </a:r>
                      <a:r>
                        <a:rPr lang="en-US" sz="1600" baseline="0" dirty="0" smtClean="0"/>
                        <a:t> Deployment</a:t>
                      </a:r>
                      <a:endParaRPr lang="en-US" sz="1600" dirty="0"/>
                    </a:p>
                  </a:txBody>
                  <a:tcPr anchor="ctr"/>
                </a:tc>
                <a:tc rowSpan="2">
                  <a:txBody>
                    <a:bodyPr/>
                    <a:lstStyle/>
                    <a:p>
                      <a:r>
                        <a:rPr lang="en-US" sz="1600" dirty="0" smtClean="0"/>
                        <a:t>Field Data</a:t>
                      </a:r>
                      <a:endParaRPr lang="en-US" sz="1600" dirty="0"/>
                    </a:p>
                  </a:txBody>
                  <a:tcPr anchor="ctr"/>
                </a:tc>
                <a:tc>
                  <a:txBody>
                    <a:bodyPr/>
                    <a:lstStyle/>
                    <a:p>
                      <a:r>
                        <a:rPr lang="en-US" sz="1600" dirty="0" smtClean="0"/>
                        <a:t>NASA</a:t>
                      </a:r>
                      <a:endParaRPr lang="en-US" sz="1600" dirty="0"/>
                    </a:p>
                  </a:txBody>
                  <a:tcPr anchor="ctr"/>
                </a:tc>
                <a:tc rowSpan="2">
                  <a:txBody>
                    <a:bodyPr/>
                    <a:lstStyle/>
                    <a:p>
                      <a:r>
                        <a:rPr lang="en-US" sz="1600" dirty="0" smtClean="0"/>
                        <a:t>24 hour after each flight or  cal. </a:t>
                      </a:r>
                      <a:r>
                        <a:rPr lang="en-US" sz="1600" baseline="0" dirty="0" smtClean="0"/>
                        <a:t>Day</a:t>
                      </a:r>
                      <a:endParaRPr lang="en-US" sz="1600" dirty="0"/>
                    </a:p>
                  </a:txBody>
                  <a:tcPr anchor="ctr"/>
                </a:tc>
                <a:tc rowSpan="2">
                  <a:txBody>
                    <a:bodyPr/>
                    <a:lstStyle/>
                    <a:p>
                      <a:r>
                        <a:rPr lang="en-US" sz="1600" dirty="0" smtClean="0"/>
                        <a:t>Science</a:t>
                      </a:r>
                      <a:r>
                        <a:rPr lang="en-US" sz="1600" baseline="0" dirty="0" smtClean="0"/>
                        <a:t> team and Partners</a:t>
                      </a:r>
                      <a:endParaRPr lang="en-US" sz="1600" dirty="0"/>
                    </a:p>
                  </a:txBody>
                  <a:tcPr anchor="ctr"/>
                </a:tc>
              </a:tr>
              <a:tr h="198073">
                <a:tc vMerge="1">
                  <a:txBody>
                    <a:bodyPr/>
                    <a:lstStyle/>
                    <a:p>
                      <a:endParaRPr lang="en-US" dirty="0"/>
                    </a:p>
                  </a:txBody>
                  <a:tcPr/>
                </a:tc>
                <a:tc vMerge="1">
                  <a:txBody>
                    <a:bodyPr/>
                    <a:lstStyle/>
                    <a:p>
                      <a:endParaRPr lang="en-US" dirty="0"/>
                    </a:p>
                  </a:txBody>
                  <a:tcPr/>
                </a:tc>
                <a:tc>
                  <a:txBody>
                    <a:bodyPr/>
                    <a:lstStyle/>
                    <a:p>
                      <a:r>
                        <a:rPr lang="en-US" sz="1600" dirty="0" smtClean="0"/>
                        <a:t>NIER</a:t>
                      </a:r>
                      <a:endParaRPr lang="en-US" sz="1600" dirty="0"/>
                    </a:p>
                  </a:txBody>
                  <a:tcPr anchor="ctr"/>
                </a:tc>
                <a:tc vMerge="1">
                  <a:txBody>
                    <a:bodyPr/>
                    <a:lstStyle/>
                    <a:p>
                      <a:endParaRPr lang="en-US" dirty="0"/>
                    </a:p>
                  </a:txBody>
                  <a:tcPr/>
                </a:tc>
                <a:tc vMerge="1">
                  <a:txBody>
                    <a:bodyPr/>
                    <a:lstStyle/>
                    <a:p>
                      <a:endParaRPr lang="en-US" dirty="0"/>
                    </a:p>
                  </a:txBody>
                  <a:tcPr/>
                </a:tc>
              </a:tr>
              <a:tr h="198073">
                <a:tc rowSpan="2">
                  <a:txBody>
                    <a:bodyPr/>
                    <a:lstStyle/>
                    <a:p>
                      <a:r>
                        <a:rPr lang="en-US" sz="1600" dirty="0" smtClean="0"/>
                        <a:t>Post-Deployment</a:t>
                      </a:r>
                      <a:endParaRPr lang="en-US" sz="1600" dirty="0"/>
                    </a:p>
                  </a:txBody>
                  <a:tcPr anchor="ctr"/>
                </a:tc>
                <a:tc rowSpan="2">
                  <a:txBody>
                    <a:bodyPr/>
                    <a:lstStyle/>
                    <a:p>
                      <a:r>
                        <a:rPr lang="en-US" sz="1600" dirty="0" smtClean="0"/>
                        <a:t>Preliminary Data</a:t>
                      </a:r>
                      <a:endParaRPr lang="en-US" sz="1600" dirty="0"/>
                    </a:p>
                  </a:txBody>
                  <a:tcPr anchor="ctr"/>
                </a:tc>
                <a:tc>
                  <a:txBody>
                    <a:bodyPr/>
                    <a:lstStyle/>
                    <a:p>
                      <a:r>
                        <a:rPr lang="en-US" sz="1600" dirty="0" smtClean="0"/>
                        <a:t>NASA</a:t>
                      </a:r>
                      <a:endParaRPr lang="en-US" sz="1600" dirty="0"/>
                    </a:p>
                  </a:txBody>
                  <a:tcPr anchor="ctr"/>
                </a:tc>
                <a:tc rowSpan="2">
                  <a:txBody>
                    <a:bodyPr/>
                    <a:lstStyle/>
                    <a:p>
                      <a:r>
                        <a:rPr lang="en-US" sz="1600" dirty="0" smtClean="0"/>
                        <a:t>January 15, 2017</a:t>
                      </a:r>
                      <a:endParaRPr lang="en-US" sz="1600" dirty="0"/>
                    </a:p>
                  </a:txBody>
                  <a:tcPr anchor="ct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Science</a:t>
                      </a:r>
                      <a:r>
                        <a:rPr lang="en-US" sz="1600" baseline="0" dirty="0" smtClean="0"/>
                        <a:t> team and Partners</a:t>
                      </a:r>
                      <a:endParaRPr lang="en-US" sz="1600" dirty="0" smtClean="0"/>
                    </a:p>
                  </a:txBody>
                  <a:tcPr anchor="ctr"/>
                </a:tc>
              </a:tr>
              <a:tr h="198073">
                <a:tc vMerge="1">
                  <a:txBody>
                    <a:bodyPr/>
                    <a:lstStyle/>
                    <a:p>
                      <a:endParaRPr lang="en-US" dirty="0"/>
                    </a:p>
                  </a:txBody>
                  <a:tcPr/>
                </a:tc>
                <a:tc vMerge="1">
                  <a:txBody>
                    <a:bodyPr/>
                    <a:lstStyle/>
                    <a:p>
                      <a:endParaRPr lang="en-US" dirty="0"/>
                    </a:p>
                  </a:txBody>
                  <a:tcPr/>
                </a:tc>
                <a:tc>
                  <a:txBody>
                    <a:bodyPr/>
                    <a:lstStyle/>
                    <a:p>
                      <a:r>
                        <a:rPr lang="en-US" sz="1600" dirty="0" smtClean="0"/>
                        <a:t>NIER</a:t>
                      </a:r>
                      <a:endParaRPr lang="en-US" sz="1600" dirty="0"/>
                    </a:p>
                  </a:txBody>
                  <a:tcPr anchor="ctr"/>
                </a:tc>
                <a:tc vMerge="1">
                  <a:txBody>
                    <a:bodyPr/>
                    <a:lstStyle/>
                    <a:p>
                      <a:endParaRPr lang="en-US" dirty="0"/>
                    </a:p>
                  </a:txBody>
                  <a:tcPr/>
                </a:tc>
                <a:tc vMerge="1">
                  <a:txBody>
                    <a:bodyPr/>
                    <a:lstStyle/>
                    <a:p>
                      <a:endParaRPr lang="en-US" dirty="0"/>
                    </a:p>
                  </a:txBody>
                  <a:tcPr/>
                </a:tc>
              </a:tr>
              <a:tr h="198073">
                <a:tc rowSpan="2">
                  <a:txBody>
                    <a:bodyPr/>
                    <a:lstStyle/>
                    <a:p>
                      <a:r>
                        <a:rPr lang="en-US" sz="1600" dirty="0" smtClean="0"/>
                        <a:t>Public</a:t>
                      </a:r>
                      <a:endParaRPr lang="en-US" sz="1600" dirty="0"/>
                    </a:p>
                  </a:txBody>
                  <a:tcPr anchor="ctr"/>
                </a:tc>
                <a:tc rowSpan="2">
                  <a:txBody>
                    <a:bodyPr/>
                    <a:lstStyle/>
                    <a:p>
                      <a:r>
                        <a:rPr lang="en-US" sz="1600" dirty="0" smtClean="0"/>
                        <a:t>Final Data</a:t>
                      </a:r>
                      <a:endParaRPr lang="en-US" sz="1600" dirty="0"/>
                    </a:p>
                  </a:txBody>
                  <a:tcPr anchor="ctr"/>
                </a:tc>
                <a:tc>
                  <a:txBody>
                    <a:bodyPr/>
                    <a:lstStyle/>
                    <a:p>
                      <a:r>
                        <a:rPr lang="en-US" sz="1600" dirty="0" smtClean="0"/>
                        <a:t>NASA</a:t>
                      </a:r>
                      <a:endParaRPr lang="en-US" sz="1600" dirty="0"/>
                    </a:p>
                  </a:txBody>
                  <a:tcPr anchor="ctr"/>
                </a:tc>
                <a:tc>
                  <a:txBody>
                    <a:bodyPr/>
                    <a:lstStyle/>
                    <a:p>
                      <a:r>
                        <a:rPr lang="en-US" sz="1600" dirty="0" smtClean="0"/>
                        <a:t>June 15, 2017</a:t>
                      </a:r>
                      <a:endParaRPr lang="en-US" sz="1600" dirty="0"/>
                    </a:p>
                  </a:txBody>
                  <a:tcPr/>
                </a:tc>
                <a:tc rowSpan="2">
                  <a:txBody>
                    <a:bodyPr/>
                    <a:lstStyle/>
                    <a:p>
                      <a:r>
                        <a:rPr lang="en-US" sz="1600" dirty="0" smtClean="0"/>
                        <a:t>Public</a:t>
                      </a:r>
                      <a:endParaRPr lang="en-US" sz="1600" dirty="0"/>
                    </a:p>
                  </a:txBody>
                  <a:tcPr anchor="ctr"/>
                </a:tc>
              </a:tr>
              <a:tr h="198073">
                <a:tc vMerge="1">
                  <a:txBody>
                    <a:bodyPr/>
                    <a:lstStyle/>
                    <a:p>
                      <a:endParaRPr lang="en-US" dirty="0"/>
                    </a:p>
                  </a:txBody>
                  <a:tcPr/>
                </a:tc>
                <a:tc vMerge="1">
                  <a:txBody>
                    <a:bodyPr/>
                    <a:lstStyle/>
                    <a:p>
                      <a:endParaRPr lang="en-US" dirty="0"/>
                    </a:p>
                  </a:txBody>
                  <a:tcPr/>
                </a:tc>
                <a:tc>
                  <a:txBody>
                    <a:bodyPr/>
                    <a:lstStyle/>
                    <a:p>
                      <a:r>
                        <a:rPr lang="en-US" sz="1600" dirty="0" smtClean="0"/>
                        <a:t>NIER</a:t>
                      </a:r>
                      <a:endParaRPr lang="en-US" sz="1600" dirty="0"/>
                    </a:p>
                  </a:txBody>
                  <a:tcPr anchor="ctr"/>
                </a:tc>
                <a:tc>
                  <a:txBody>
                    <a:bodyPr/>
                    <a:lstStyle/>
                    <a:p>
                      <a:r>
                        <a:rPr lang="en-US" sz="1600" dirty="0" smtClean="0"/>
                        <a:t>June 15, 2018</a:t>
                      </a:r>
                      <a:endParaRPr lang="en-US" sz="1600" dirty="0"/>
                    </a:p>
                  </a:txBody>
                  <a:tcPr/>
                </a:tc>
                <a:tc vMerge="1">
                  <a:txBody>
                    <a:bodyPr/>
                    <a:lstStyle/>
                    <a:p>
                      <a:endParaRPr lang="en-US" dirty="0"/>
                    </a:p>
                  </a:txBody>
                  <a:tcPr/>
                </a:tc>
              </a:tr>
            </a:tbl>
          </a:graphicData>
        </a:graphic>
      </p:graphicFrame>
      <p:sp>
        <p:nvSpPr>
          <p:cNvPr id="7" name="Rectangle 6"/>
          <p:cNvSpPr/>
          <p:nvPr/>
        </p:nvSpPr>
        <p:spPr>
          <a:xfrm>
            <a:off x="484021" y="3978736"/>
            <a:ext cx="10956022" cy="2492990"/>
          </a:xfrm>
          <a:prstGeom prst="rect">
            <a:avLst/>
          </a:prstGeom>
        </p:spPr>
        <p:txBody>
          <a:bodyPr wrap="square">
            <a:spAutoFit/>
          </a:bodyPr>
          <a:lstStyle/>
          <a:p>
            <a:pPr>
              <a:spcAft>
                <a:spcPts val="1200"/>
              </a:spcAft>
            </a:pPr>
            <a:r>
              <a:rPr lang="en-US" dirty="0" smtClean="0"/>
              <a:t>As presented during the Science Team meeting in October 2015, the data sharing policy is as follows:</a:t>
            </a:r>
          </a:p>
          <a:p>
            <a:pPr lvl="0">
              <a:spcAft>
                <a:spcPts val="1200"/>
              </a:spcAft>
            </a:pPr>
            <a:r>
              <a:rPr lang="en-US" b="1" dirty="0" smtClean="0">
                <a:solidFill>
                  <a:prstClr val="black"/>
                </a:solidFill>
              </a:rPr>
              <a:t>Final </a:t>
            </a:r>
            <a:r>
              <a:rPr lang="en-US" b="1" dirty="0">
                <a:solidFill>
                  <a:prstClr val="black"/>
                </a:solidFill>
              </a:rPr>
              <a:t>data should be submitted to the archive prior to any presentation at scientific conferences (e.g. AGU, AMS) or manuscript preparation, unless explicit authorization is obtained from the program managers</a:t>
            </a:r>
          </a:p>
          <a:p>
            <a:pPr>
              <a:spcAft>
                <a:spcPts val="1200"/>
              </a:spcAft>
            </a:pPr>
            <a:r>
              <a:rPr lang="en-US" dirty="0" smtClean="0"/>
              <a:t>In addition, the following expectations also apply to the professional courtesies expected of the science team:</a:t>
            </a:r>
          </a:p>
          <a:p>
            <a:pPr marL="285750" lvl="0" indent="-285750">
              <a:buFont typeface="Arial" panose="020B0604020202020204" pitchFamily="34" charset="0"/>
              <a:buChar char="•"/>
            </a:pPr>
            <a:r>
              <a:rPr lang="en-US" b="1" dirty="0" smtClean="0">
                <a:solidFill>
                  <a:prstClr val="black"/>
                </a:solidFill>
              </a:rPr>
              <a:t>Consult </a:t>
            </a:r>
            <a:r>
              <a:rPr lang="en-US" b="1" dirty="0">
                <a:solidFill>
                  <a:prstClr val="black"/>
                </a:solidFill>
              </a:rPr>
              <a:t>with PIs when using their data in conference/data workshop presentations and/or manuscript </a:t>
            </a:r>
          </a:p>
          <a:p>
            <a:pPr marL="285750" lvl="0" indent="-285750">
              <a:buFont typeface="Arial" panose="020B0604020202020204" pitchFamily="34" charset="0"/>
              <a:buChar char="•"/>
            </a:pPr>
            <a:r>
              <a:rPr lang="en-US" b="1" dirty="0">
                <a:solidFill>
                  <a:prstClr val="black"/>
                </a:solidFill>
              </a:rPr>
              <a:t>Invite PIs of any data used to </a:t>
            </a:r>
            <a:r>
              <a:rPr lang="en-US" b="1" dirty="0"/>
              <a:t>be </a:t>
            </a:r>
            <a:r>
              <a:rPr lang="en-US" b="1" dirty="0" smtClean="0"/>
              <a:t>co-authors </a:t>
            </a:r>
            <a:r>
              <a:rPr lang="en-US" b="1" dirty="0">
                <a:solidFill>
                  <a:prstClr val="black"/>
                </a:solidFill>
              </a:rPr>
              <a:t>(particularly during post-deployment research phase) </a:t>
            </a:r>
          </a:p>
          <a:p>
            <a:pPr marL="285750" lvl="0" indent="-285750">
              <a:spcAft>
                <a:spcPts val="1200"/>
              </a:spcAft>
              <a:buFont typeface="Arial" panose="020B0604020202020204" pitchFamily="34" charset="0"/>
              <a:buChar char="•"/>
            </a:pPr>
            <a:r>
              <a:rPr lang="en-US" b="1" dirty="0">
                <a:solidFill>
                  <a:prstClr val="black"/>
                </a:solidFill>
              </a:rPr>
              <a:t>PIs should be available to answer questions about their </a:t>
            </a:r>
            <a:r>
              <a:rPr lang="en-US" b="1" dirty="0" smtClean="0">
                <a:solidFill>
                  <a:prstClr val="black"/>
                </a:solidFill>
              </a:rPr>
              <a:t>data</a:t>
            </a:r>
            <a:endParaRPr lang="en-US" sz="1200" b="1" dirty="0" smtClean="0">
              <a:solidFill>
                <a:srgbClr val="00B050"/>
              </a:solidFill>
            </a:endParaRPr>
          </a:p>
        </p:txBody>
      </p:sp>
    </p:spTree>
    <p:extLst>
      <p:ext uri="{BB962C8B-B14F-4D97-AF65-F5344CB8AC3E}">
        <p14:creationId xmlns:p14="http://schemas.microsoft.com/office/powerpoint/2010/main" val="26314321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a:stretch>
            <a:fillRect/>
          </a:stretch>
        </p:blipFill>
        <p:spPr>
          <a:xfrm>
            <a:off x="51292" y="10648"/>
            <a:ext cx="12089416" cy="774259"/>
          </a:xfrm>
          <a:prstGeom prst="rect">
            <a:avLst/>
          </a:prstGeom>
        </p:spPr>
      </p:pic>
      <p:sp>
        <p:nvSpPr>
          <p:cNvPr id="11" name="TextBox 10"/>
          <p:cNvSpPr txBox="1"/>
          <p:nvPr/>
        </p:nvSpPr>
        <p:spPr>
          <a:xfrm>
            <a:off x="3742964" y="110275"/>
            <a:ext cx="4648580" cy="523220"/>
          </a:xfrm>
          <a:prstGeom prst="rect">
            <a:avLst/>
          </a:prstGeom>
          <a:noFill/>
        </p:spPr>
        <p:txBody>
          <a:bodyPr wrap="none" rtlCol="0">
            <a:spAutoFit/>
          </a:bodyPr>
          <a:lstStyle/>
          <a:p>
            <a:r>
              <a:rPr lang="en-US" sz="2800" b="1" dirty="0" smtClean="0"/>
              <a:t>Data Schedule and Sharing (2)</a:t>
            </a:r>
            <a:endParaRPr lang="en-US" sz="2800" b="1" dirty="0"/>
          </a:p>
        </p:txBody>
      </p:sp>
      <p:sp>
        <p:nvSpPr>
          <p:cNvPr id="7" name="Rectangle 6"/>
          <p:cNvSpPr/>
          <p:nvPr/>
        </p:nvSpPr>
        <p:spPr>
          <a:xfrm>
            <a:off x="328155" y="986151"/>
            <a:ext cx="11600608" cy="5632311"/>
          </a:xfrm>
          <a:prstGeom prst="rect">
            <a:avLst/>
          </a:prstGeom>
        </p:spPr>
        <p:txBody>
          <a:bodyPr wrap="square">
            <a:spAutoFit/>
          </a:bodyPr>
          <a:lstStyle/>
          <a:p>
            <a:pPr>
              <a:spcAft>
                <a:spcPts val="1200"/>
              </a:spcAft>
            </a:pPr>
            <a:r>
              <a:rPr lang="en-US" sz="2000" dirty="0" smtClean="0"/>
              <a:t>It is very important that any intentions for KORUS-AQ presentations be made known to the Science Team.</a:t>
            </a:r>
          </a:p>
          <a:p>
            <a:pPr>
              <a:spcAft>
                <a:spcPts val="1200"/>
              </a:spcAft>
            </a:pPr>
            <a:r>
              <a:rPr lang="en-US" sz="2000" u="sng" dirty="0" smtClean="0"/>
              <a:t>Upcoming presentations include the following:</a:t>
            </a:r>
          </a:p>
          <a:p>
            <a:pPr>
              <a:spcAft>
                <a:spcPts val="1200"/>
              </a:spcAft>
            </a:pPr>
            <a:r>
              <a:rPr lang="en-US" sz="2000" dirty="0" smtClean="0"/>
              <a:t>KORUS-AQ Overview presentations at AOGS (Aug), IGAC (Sep) and AGU (Dec)</a:t>
            </a:r>
          </a:p>
          <a:p>
            <a:pPr>
              <a:spcAft>
                <a:spcPts val="1200"/>
              </a:spcAft>
            </a:pPr>
            <a:r>
              <a:rPr lang="en-US" sz="2000" dirty="0" smtClean="0"/>
              <a:t>KORUS-AQ Ground Observations will be presented and discussed by the Korean science team members in a non-public session at the upcoming IUAPPA meeting in Busan</a:t>
            </a:r>
          </a:p>
          <a:p>
            <a:pPr>
              <a:spcAft>
                <a:spcPts val="1200"/>
              </a:spcAft>
            </a:pPr>
            <a:r>
              <a:rPr lang="en-US" sz="2000" dirty="0" smtClean="0"/>
              <a:t>Fall AGU – Intentions to submit abstracts to Fall AGU were communicated by a few teams. We will be asking teams to verify that they submitted abstracts. In these cases, the PIs have committed to submitting final data to the archive and to limit their presentation to their own data without showing or discussing data from other instruments.</a:t>
            </a:r>
          </a:p>
          <a:p>
            <a:pPr>
              <a:spcAft>
                <a:spcPts val="1200"/>
              </a:spcAft>
            </a:pPr>
            <a:endParaRPr lang="en-US" sz="2000" dirty="0"/>
          </a:p>
          <a:p>
            <a:pPr>
              <a:spcAft>
                <a:spcPts val="1200"/>
              </a:spcAft>
            </a:pPr>
            <a:r>
              <a:rPr lang="en-US" sz="2000" dirty="0" smtClean="0"/>
              <a:t>The KORUS-AQ Overview presented at AOGS has been uploaded to the KORUS-AQ file sharing page on the </a:t>
            </a:r>
            <a:r>
              <a:rPr lang="en-US" sz="2000" dirty="0"/>
              <a:t>data archive at: </a:t>
            </a:r>
            <a:r>
              <a:rPr lang="en-US" sz="2000" dirty="0">
                <a:hlinkClick r:id="rId3"/>
              </a:rPr>
              <a:t>https://</a:t>
            </a:r>
            <a:r>
              <a:rPr lang="en-US" sz="2000" dirty="0" smtClean="0">
                <a:hlinkClick r:id="rId3"/>
              </a:rPr>
              <a:t>www-air.larc.nasa.gov/cgi-bin/DocXhg/KORUSAQDocs#ShowAll</a:t>
            </a:r>
            <a:endParaRPr lang="en-US" sz="2000" dirty="0" smtClean="0"/>
          </a:p>
          <a:p>
            <a:pPr>
              <a:spcAft>
                <a:spcPts val="1200"/>
              </a:spcAft>
            </a:pPr>
            <a:r>
              <a:rPr lang="en-US" sz="2000" dirty="0" smtClean="0"/>
              <a:t>The file is located under “Presentations” and is named “KORUS-AQ Overview at AOGS, Beijing, 5 August 2016”</a:t>
            </a:r>
          </a:p>
          <a:p>
            <a:pPr>
              <a:spcAft>
                <a:spcPts val="1200"/>
              </a:spcAft>
            </a:pPr>
            <a:r>
              <a:rPr lang="en-US" sz="2000" dirty="0" smtClean="0"/>
              <a:t>Team members should feel free to use any or all of these slides when publicizing the campaign.</a:t>
            </a:r>
          </a:p>
        </p:txBody>
      </p:sp>
    </p:spTree>
    <p:extLst>
      <p:ext uri="{BB962C8B-B14F-4D97-AF65-F5344CB8AC3E}">
        <p14:creationId xmlns:p14="http://schemas.microsoft.com/office/powerpoint/2010/main" val="33250517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1118</TotalTime>
  <Words>1380</Words>
  <Application>Microsoft Office PowerPoint</Application>
  <PresentationFormat>Widescreen</PresentationFormat>
  <Paragraphs>248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Crawford, James H. (LARC-E303)</dc:creator>
  <cp:lastModifiedBy>Crawford, James H. (LARC-E303)</cp:lastModifiedBy>
  <cp:revision>56</cp:revision>
  <dcterms:created xsi:type="dcterms:W3CDTF">2016-06-27T13:44:35Z</dcterms:created>
  <dcterms:modified xsi:type="dcterms:W3CDTF">2016-08-09T00:57:29Z</dcterms:modified>
</cp:coreProperties>
</file>