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9232900" cy="69421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1E0D9"/>
    <a:srgbClr val="00CC66"/>
    <a:srgbClr val="CCFFFF"/>
    <a:srgbClr val="6600FF"/>
    <a:srgbClr val="CCECFF"/>
    <a:srgbClr val="9933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10" autoAdjust="0"/>
    <p:restoredTop sz="99304" autoAdjust="0"/>
  </p:normalViewPr>
  <p:slideViewPr>
    <p:cSldViewPr>
      <p:cViewPr varScale="1">
        <p:scale>
          <a:sx n="44" d="100"/>
          <a:sy n="44" d="100"/>
        </p:scale>
        <p:origin x="-1376" y="-152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05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2400" y="0"/>
            <a:ext cx="40005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6375"/>
            <a:ext cx="40005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2400" y="6556375"/>
            <a:ext cx="40005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520310F-0354-1749-A4D4-882FCA89A6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38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0500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9225" y="0"/>
            <a:ext cx="4002088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A2E89C-2ED7-5542-A89A-C1AD73FC36B2}" type="datetimeFigureOut">
              <a:rPr lang="en-US"/>
              <a:pPr>
                <a:defRPr/>
              </a:pPr>
              <a:t>2/7/18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1313" y="520700"/>
            <a:ext cx="3470275" cy="2603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297238"/>
            <a:ext cx="7385050" cy="3124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4475"/>
            <a:ext cx="40005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9225" y="6594475"/>
            <a:ext cx="4002088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0353BA-FD54-F74A-B8A5-E343EBECE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81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A1224-B0D2-6842-97B6-CD06B50B84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3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B9E1-E2EC-DA46-9980-D993A8637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3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750" y="2925763"/>
            <a:ext cx="9326563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4063" y="2925763"/>
            <a:ext cx="27827287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9139-47FC-FC4E-A791-6684BF1679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7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063" y="2925763"/>
            <a:ext cx="373062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94063" y="9509125"/>
            <a:ext cx="18576925" cy="1975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3388" y="9509125"/>
            <a:ext cx="18576925" cy="9799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023388" y="19461163"/>
            <a:ext cx="18576925" cy="979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F9DE-ABCD-1F48-87DF-764F86052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4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97CE9-0863-9C40-9F55-F65904A6A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5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0EA6-8476-8C44-A6AD-33145103A7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0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4063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3388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92E2-E6E0-7842-8DA9-D82B6AA12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1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B72A1-3BC4-2C4A-88EF-859C6FA9D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3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CA926-471D-B14D-85F3-0D276FB88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097C7-292D-464D-93A4-51B9D8BFA9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7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DFEB-C091-B340-BD52-69143F90E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4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691E-B963-5B47-858F-236500EA3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4063" y="2925763"/>
            <a:ext cx="373062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4063" y="9509125"/>
            <a:ext cx="37306250" cy="197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4063" y="29992638"/>
            <a:ext cx="9144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defTabSz="4389438">
              <a:defRPr sz="6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92638"/>
            <a:ext cx="1390015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92638"/>
            <a:ext cx="9144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>
                <a:latin typeface="+mn-lt"/>
                <a:cs typeface="+mn-cs"/>
              </a:defRPr>
            </a:lvl1pPr>
          </a:lstStyle>
          <a:p>
            <a:pPr>
              <a:defRPr/>
            </a:pPr>
            <a:fld id="{0B8DED75-AC0F-C044-89D4-0DAD9CF1F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+mn-ea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+mn-ea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+mn-ea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42672000" cy="5181600"/>
          </a:xfrm>
          <a:ln w="88900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5300"/>
              </a:spcBef>
              <a:spcAft>
                <a:spcPts val="1896"/>
              </a:spcAft>
              <a:defRPr/>
            </a:pPr>
            <a:r>
              <a:rPr lang="en-US" sz="9600" u="sng" dirty="0" smtClean="0">
                <a:solidFill>
                  <a:srgbClr val="FF0000"/>
                </a:solidFill>
                <a:latin typeface="Avenir Book"/>
                <a:cs typeface="Avenir Book"/>
              </a:rPr>
              <a:t>EX</a:t>
            </a:r>
            <a:r>
              <a:rPr lang="en-US" sz="9600" dirty="0" smtClean="0">
                <a:solidFill>
                  <a:srgbClr val="FF0000"/>
                </a:solidFill>
                <a:latin typeface="Avenir Book"/>
                <a:cs typeface="Avenir Book"/>
              </a:rPr>
              <a:t>port </a:t>
            </a:r>
            <a:r>
              <a:rPr lang="en-US" sz="9600" u="sng" dirty="0" smtClean="0">
                <a:solidFill>
                  <a:srgbClr val="FF0000"/>
                </a:solidFill>
                <a:latin typeface="Avenir Book"/>
                <a:cs typeface="Avenir Book"/>
              </a:rPr>
              <a:t>P</a:t>
            </a:r>
            <a:r>
              <a:rPr lang="en-US" sz="9600" dirty="0" smtClean="0">
                <a:solidFill>
                  <a:srgbClr val="FF0000"/>
                </a:solidFill>
                <a:latin typeface="Avenir Book"/>
                <a:cs typeface="Avenir Book"/>
              </a:rPr>
              <a:t>rocesses in the </a:t>
            </a:r>
            <a:r>
              <a:rPr lang="en-US" sz="9600" u="sng" dirty="0" smtClean="0">
                <a:solidFill>
                  <a:srgbClr val="FF0000"/>
                </a:solidFill>
                <a:latin typeface="Avenir Book"/>
                <a:cs typeface="Avenir Book"/>
              </a:rPr>
              <a:t>O</a:t>
            </a:r>
            <a:r>
              <a:rPr lang="en-US" sz="9600" dirty="0" smtClean="0">
                <a:solidFill>
                  <a:srgbClr val="FF0000"/>
                </a:solidFill>
                <a:latin typeface="Avenir Book"/>
                <a:cs typeface="Avenir Book"/>
              </a:rPr>
              <a:t>cean from </a:t>
            </a:r>
            <a:r>
              <a:rPr lang="en-US" sz="9600" u="sng" dirty="0" smtClean="0">
                <a:solidFill>
                  <a:srgbClr val="FF0000"/>
                </a:solidFill>
                <a:latin typeface="Avenir Book"/>
                <a:cs typeface="Avenir Book"/>
              </a:rPr>
              <a:t>R</a:t>
            </a:r>
            <a:r>
              <a:rPr lang="en-US" sz="9600" dirty="0" smtClean="0">
                <a:solidFill>
                  <a:srgbClr val="FF0000"/>
                </a:solidFill>
                <a:latin typeface="Avenir Book"/>
                <a:cs typeface="Avenir Book"/>
              </a:rPr>
              <a:t>emo</a:t>
            </a:r>
            <a:r>
              <a:rPr lang="en-US" sz="9600" u="sng" dirty="0" smtClean="0">
                <a:solidFill>
                  <a:srgbClr val="FF0000"/>
                </a:solidFill>
                <a:latin typeface="Avenir Book"/>
                <a:cs typeface="Avenir Book"/>
              </a:rPr>
              <a:t>T</a:t>
            </a:r>
            <a:r>
              <a:rPr lang="en-US" sz="9600" dirty="0" smtClean="0">
                <a:solidFill>
                  <a:srgbClr val="FF0000"/>
                </a:solidFill>
                <a:latin typeface="Avenir Book"/>
                <a:cs typeface="Avenir Book"/>
              </a:rPr>
              <a:t>e </a:t>
            </a:r>
            <a:r>
              <a:rPr lang="en-US" sz="9600" u="sng" dirty="0" smtClean="0">
                <a:solidFill>
                  <a:srgbClr val="FF0000"/>
                </a:solidFill>
                <a:latin typeface="Avenir Book"/>
                <a:cs typeface="Avenir Book"/>
              </a:rPr>
              <a:t>S</a:t>
            </a:r>
            <a:r>
              <a:rPr lang="en-US" sz="9600" dirty="0" smtClean="0">
                <a:solidFill>
                  <a:srgbClr val="FF0000"/>
                </a:solidFill>
                <a:latin typeface="Avenir Book"/>
                <a:cs typeface="Avenir Book"/>
              </a:rPr>
              <a:t>ensing – EXPORTS</a:t>
            </a:r>
            <a:br>
              <a:rPr lang="en-US" sz="9600" dirty="0" smtClean="0">
                <a:solidFill>
                  <a:srgbClr val="FF0000"/>
                </a:solidFill>
                <a:latin typeface="Avenir Book"/>
                <a:cs typeface="Avenir Book"/>
              </a:rPr>
            </a:b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Status and Plans for its 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First 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Cruise to 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the Northeast Pacific Ocean </a:t>
            </a:r>
            <a:b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</a:br>
            <a:r>
              <a:rPr lang="en-US" sz="9600" dirty="0" smtClean="0">
                <a:solidFill>
                  <a:srgbClr val="9933FF"/>
                </a:solidFill>
                <a:latin typeface="Avenir Book"/>
                <a:cs typeface="Avenir Book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latin typeface="Avenir Book"/>
                <a:cs typeface="Avenir Book"/>
              </a:rPr>
              <a:t>David A. Siegel, </a:t>
            </a:r>
            <a:r>
              <a:rPr lang="en-US" sz="6600" dirty="0" err="1" smtClean="0">
                <a:solidFill>
                  <a:schemeClr val="tx1"/>
                </a:solidFill>
                <a:latin typeface="Avenir Book"/>
                <a:cs typeface="Avenir Book"/>
              </a:rPr>
              <a:t>Ivona</a:t>
            </a:r>
            <a:r>
              <a:rPr lang="en-US" sz="6600" dirty="0" smtClean="0">
                <a:solidFill>
                  <a:schemeClr val="tx1"/>
                </a:solidFill>
                <a:latin typeface="Avenir Book"/>
                <a:cs typeface="Avenir Book"/>
              </a:rPr>
              <a:t> </a:t>
            </a:r>
            <a:r>
              <a:rPr lang="en-US" sz="6600" smtClean="0">
                <a:solidFill>
                  <a:schemeClr val="tx1"/>
                </a:solidFill>
                <a:latin typeface="Avenir Book"/>
                <a:cs typeface="Avenir Book"/>
              </a:rPr>
              <a:t>Cetini</a:t>
            </a:r>
            <a:r>
              <a:rPr lang="en-US" sz="6600">
                <a:solidFill>
                  <a:schemeClr val="tx1"/>
                </a:solidFill>
                <a:latin typeface="Avenir Book"/>
                <a:cs typeface="Avenir Book"/>
              </a:rPr>
              <a:t>c</a:t>
            </a:r>
            <a:r>
              <a:rPr lang="en-US" sz="6600" smtClean="0">
                <a:solidFill>
                  <a:schemeClr val="tx1"/>
                </a:solidFill>
                <a:latin typeface="Avenir Book"/>
                <a:cs typeface="Avenir Book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latin typeface="Avenir Book"/>
                <a:cs typeface="Avenir Book"/>
              </a:rPr>
              <a:t>&amp; the EXPORTS Science Team</a:t>
            </a:r>
            <a:endParaRPr lang="en-US" sz="4400" dirty="0" smtClean="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762000" y="5876330"/>
            <a:ext cx="10668000" cy="923330"/>
          </a:xfrm>
          <a:prstGeom prst="rect">
            <a:avLst/>
          </a:prstGeom>
          <a:solidFill>
            <a:srgbClr val="FFFFFF"/>
          </a:solidFill>
          <a:ln w="6667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venir Book"/>
                <a:cs typeface="Avenir Book"/>
              </a:rPr>
              <a:t>Goal &amp; Hypothesis</a:t>
            </a:r>
            <a:endParaRPr lang="en-US" sz="5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15363" name="Text Box 25"/>
          <p:cNvSpPr txBox="1">
            <a:spLocks noChangeArrowheads="1"/>
          </p:cNvSpPr>
          <p:nvPr/>
        </p:nvSpPr>
        <p:spPr bwMode="auto">
          <a:xfrm>
            <a:off x="762000" y="7247930"/>
            <a:ext cx="10744200" cy="6526146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 smtClean="0">
                <a:solidFill>
                  <a:srgbClr val="000090"/>
                </a:solidFill>
                <a:latin typeface="Avenir Book"/>
                <a:cs typeface="Avenir Book"/>
              </a:rPr>
              <a:t>EXPORTS will improve predictions of </a:t>
            </a:r>
            <a:r>
              <a:rPr lang="en-US" sz="4000" dirty="0">
                <a:solidFill>
                  <a:srgbClr val="000090"/>
                </a:solidFill>
                <a:latin typeface="Avenir Book"/>
                <a:cs typeface="Avenir Book"/>
              </a:rPr>
              <a:t>the export, fate &amp; C cycle impacts of ocean NPP from </a:t>
            </a:r>
            <a:r>
              <a:rPr lang="en-US" sz="4000" dirty="0" smtClean="0">
                <a:solidFill>
                  <a:srgbClr val="000090"/>
                </a:solidFill>
                <a:latin typeface="Avenir Book"/>
                <a:cs typeface="Avenir Book"/>
              </a:rPr>
              <a:t>satellite data and numerical models. </a:t>
            </a:r>
            <a:endParaRPr lang="en-US" sz="3200" i="1" dirty="0">
              <a:latin typeface="Avenir Book"/>
              <a:cs typeface="Avenir Book"/>
            </a:endParaRPr>
          </a:p>
          <a:p>
            <a:pPr lvl="1" eaLnBrk="1" hangingPunct="1">
              <a:lnSpc>
                <a:spcPct val="110000"/>
              </a:lnSpc>
              <a:spcBef>
                <a:spcPts val="1325"/>
              </a:spcBef>
              <a:defRPr/>
            </a:pPr>
            <a:r>
              <a:rPr lang="en-US" sz="3200" i="1" dirty="0">
                <a:latin typeface="Avenir Book"/>
                <a:cs typeface="Avenir Book"/>
              </a:rPr>
              <a:t>Advances in remote sensing, genomics, in situ imaging &amp; autonomous tools make achieving this goal possible</a:t>
            </a:r>
          </a:p>
          <a:p>
            <a:pPr lvl="1" eaLnBrk="1" hangingPunct="1">
              <a:lnSpc>
                <a:spcPct val="110000"/>
              </a:lnSpc>
              <a:spcBef>
                <a:spcPts val="1325"/>
              </a:spcBef>
              <a:defRPr/>
            </a:pPr>
            <a:r>
              <a:rPr lang="en-US" sz="3200" i="1" dirty="0">
                <a:latin typeface="Avenir Book"/>
                <a:cs typeface="Avenir Book"/>
              </a:rPr>
              <a:t>EXPORTS’ focus is on the </a:t>
            </a:r>
            <a:r>
              <a:rPr lang="en-US" sz="3200" i="1" dirty="0" smtClean="0">
                <a:latin typeface="Avenir Book"/>
                <a:cs typeface="Avenir Book"/>
              </a:rPr>
              <a:t>quantifying the export pathways </a:t>
            </a:r>
            <a:r>
              <a:rPr lang="en-US" sz="3200" i="1" dirty="0">
                <a:latin typeface="Avenir Book"/>
                <a:cs typeface="Avenir Book"/>
              </a:rPr>
              <a:t>of </a:t>
            </a:r>
            <a:r>
              <a:rPr lang="en-US" sz="3200" i="1" dirty="0" smtClean="0">
                <a:latin typeface="Avenir Book"/>
                <a:cs typeface="Avenir Book"/>
              </a:rPr>
              <a:t>upper ocean NPP over a range of biogeochemical states </a:t>
            </a:r>
            <a:endParaRPr lang="en-US" sz="3200" i="1" dirty="0">
              <a:latin typeface="Avenir Book"/>
              <a:cs typeface="Avenir Book"/>
            </a:endParaRPr>
          </a:p>
          <a:p>
            <a:r>
              <a:rPr lang="en-US" sz="3600" b="1" u="sng" dirty="0" smtClean="0">
                <a:solidFill>
                  <a:srgbClr val="000090"/>
                </a:solidFill>
                <a:latin typeface="Avenir Book"/>
                <a:cs typeface="Avenir Book"/>
              </a:rPr>
              <a:t>Hypothesis</a:t>
            </a:r>
            <a:r>
              <a:rPr lang="en-US" sz="3600" b="1" dirty="0" smtClean="0">
                <a:solidFill>
                  <a:srgbClr val="000090"/>
                </a:solidFill>
                <a:latin typeface="Avenir Book"/>
                <a:cs typeface="Avenir Book"/>
              </a:rPr>
              <a:t>:</a:t>
            </a:r>
            <a:r>
              <a:rPr lang="en-US" sz="3600" b="1" dirty="0" smtClean="0">
                <a:latin typeface="Avenir Book"/>
                <a:cs typeface="Avenir Book"/>
              </a:rPr>
              <a:t> </a:t>
            </a:r>
            <a:r>
              <a:rPr lang="en-US" sz="3200" dirty="0"/>
              <a:t>Carbon </a:t>
            </a:r>
            <a:r>
              <a:rPr lang="en-US" sz="3200" dirty="0" smtClean="0"/>
              <a:t>export from the euphotic zone and its fate within the twilight zone can be predicted knowing characteristics of the surface ocean ecosystem.</a:t>
            </a:r>
            <a:endParaRPr lang="en-US" sz="2400" dirty="0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762000" y="15316200"/>
            <a:ext cx="10668000" cy="923330"/>
          </a:xfrm>
          <a:prstGeom prst="rect">
            <a:avLst/>
          </a:prstGeom>
          <a:solidFill>
            <a:srgbClr val="FFFFFF"/>
          </a:solidFill>
          <a:ln w="6667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F0000"/>
                </a:solidFill>
                <a:latin typeface="Avenir Book"/>
                <a:cs typeface="Avenir Book"/>
              </a:rPr>
              <a:t>Science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6611600"/>
            <a:ext cx="10134600" cy="43396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0" lvl="0" indent="-750888">
              <a:spcBef>
                <a:spcPts val="1200"/>
              </a:spcBef>
            </a:pPr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Q1</a:t>
            </a:r>
            <a:r>
              <a:rPr lang="en-US" sz="3200" dirty="0">
                <a:solidFill>
                  <a:srgbClr val="000090"/>
                </a:solidFill>
                <a:latin typeface="Avenir Book"/>
                <a:cs typeface="Avenir Book"/>
              </a:rPr>
              <a:t>:How do </a:t>
            </a:r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the </a:t>
            </a:r>
            <a:r>
              <a:rPr lang="en-US" sz="3200" dirty="0">
                <a:solidFill>
                  <a:srgbClr val="000090"/>
                </a:solidFill>
                <a:latin typeface="Avenir Book"/>
                <a:cs typeface="Avenir Book"/>
              </a:rPr>
              <a:t>characteristics </a:t>
            </a:r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of upper ocean ecosystems determine </a:t>
            </a:r>
            <a:r>
              <a:rPr lang="en-US" sz="3200" dirty="0">
                <a:solidFill>
                  <a:srgbClr val="000090"/>
                </a:solidFill>
                <a:latin typeface="Avenir Book"/>
                <a:cs typeface="Avenir Book"/>
              </a:rPr>
              <a:t>the vertical </a:t>
            </a:r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transfer of </a:t>
            </a:r>
            <a:r>
              <a:rPr lang="en-US" sz="3200" dirty="0">
                <a:solidFill>
                  <a:srgbClr val="000090"/>
                </a:solidFill>
                <a:latin typeface="Avenir Book"/>
                <a:cs typeface="Avenir Book"/>
              </a:rPr>
              <a:t>organic matter from the well-lit </a:t>
            </a:r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surface ocean? </a:t>
            </a:r>
          </a:p>
          <a:p>
            <a:pPr marL="857250" lvl="0" indent="-750888">
              <a:spcBef>
                <a:spcPts val="1200"/>
              </a:spcBef>
            </a:pPr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Q2</a:t>
            </a:r>
            <a:r>
              <a:rPr lang="en-US" sz="3200" dirty="0">
                <a:solidFill>
                  <a:srgbClr val="000090"/>
                </a:solidFill>
                <a:latin typeface="Avenir Book"/>
                <a:cs typeface="Avenir Book"/>
              </a:rPr>
              <a:t>: What controls the efficiency of </a:t>
            </a:r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vertical transfer </a:t>
            </a:r>
            <a:r>
              <a:rPr lang="en-US" sz="3200" dirty="0">
                <a:solidFill>
                  <a:srgbClr val="000090"/>
                </a:solidFill>
                <a:latin typeface="Avenir Book"/>
                <a:cs typeface="Avenir Book"/>
              </a:rPr>
              <a:t>of organic </a:t>
            </a:r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matter below </a:t>
            </a:r>
            <a:r>
              <a:rPr lang="en-US" sz="3200" dirty="0">
                <a:solidFill>
                  <a:srgbClr val="000090"/>
                </a:solidFill>
                <a:latin typeface="Avenir Book"/>
                <a:cs typeface="Avenir Book"/>
              </a:rPr>
              <a:t>the well</a:t>
            </a:r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-lit surface </a:t>
            </a:r>
            <a:r>
              <a:rPr lang="en-US" sz="3200" dirty="0">
                <a:solidFill>
                  <a:srgbClr val="000090"/>
                </a:solidFill>
                <a:latin typeface="Avenir Book"/>
                <a:cs typeface="Avenir Book"/>
              </a:rPr>
              <a:t>ocean</a:t>
            </a:r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?</a:t>
            </a:r>
            <a:endParaRPr lang="en-US" sz="3200" dirty="0">
              <a:latin typeface="Avenir Book"/>
              <a:cs typeface="Avenir Book"/>
            </a:endParaRPr>
          </a:p>
          <a:p>
            <a:pPr marL="857250" indent="-750888">
              <a:spcBef>
                <a:spcPts val="1200"/>
              </a:spcBef>
              <a:defRPr/>
            </a:pPr>
            <a:r>
              <a:rPr lang="en-US" sz="3200" dirty="0">
                <a:solidFill>
                  <a:srgbClr val="000090"/>
                </a:solidFill>
                <a:latin typeface="Avenir Book"/>
                <a:cs typeface="Avenir Book"/>
              </a:rPr>
              <a:t>Q3: How can the knowledge gained be used </a:t>
            </a:r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to reduce </a:t>
            </a:r>
            <a:r>
              <a:rPr lang="en-US" sz="3200" dirty="0">
                <a:solidFill>
                  <a:srgbClr val="000090"/>
                </a:solidFill>
                <a:latin typeface="Avenir Book"/>
                <a:cs typeface="Avenir Book"/>
              </a:rPr>
              <a:t>uncertainties in contemporary &amp; </a:t>
            </a:r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future </a:t>
            </a:r>
            <a:r>
              <a:rPr lang="en-US" sz="3200" dirty="0">
                <a:solidFill>
                  <a:srgbClr val="000090"/>
                </a:solidFill>
                <a:latin typeface="Avenir Book"/>
                <a:cs typeface="Avenir Book"/>
              </a:rPr>
              <a:t>estimates of the export and fates of </a:t>
            </a:r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NPP?</a:t>
            </a:r>
            <a:endParaRPr lang="en-US" sz="3200" dirty="0">
              <a:solidFill>
                <a:srgbClr val="000090"/>
              </a:solidFill>
              <a:latin typeface="Avenir Book"/>
              <a:cs typeface="Avenir Boo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75600" y="7086600"/>
            <a:ext cx="10058400" cy="15849600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2000" y="16535400"/>
            <a:ext cx="10668000" cy="4428530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62000" y="7095530"/>
            <a:ext cx="10668000" cy="7992070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22326600" y="5867400"/>
            <a:ext cx="10591800" cy="923330"/>
          </a:xfrm>
          <a:prstGeom prst="rect">
            <a:avLst/>
          </a:prstGeom>
          <a:solidFill>
            <a:srgbClr val="FFFFFF"/>
          </a:solidFill>
          <a:ln w="6667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venir Book"/>
                <a:cs typeface="Avenir Book"/>
              </a:rPr>
              <a:t>EXPORTS Field </a:t>
            </a:r>
            <a:r>
              <a:rPr lang="en-US" sz="5400" dirty="0" smtClean="0">
                <a:solidFill>
                  <a:srgbClr val="FF0000"/>
                </a:solidFill>
                <a:latin typeface="Avenir Book"/>
                <a:cs typeface="Avenir Book"/>
              </a:rPr>
              <a:t>Science Team</a:t>
            </a:r>
            <a:endParaRPr lang="en-US" sz="5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326600" y="7086600"/>
            <a:ext cx="10591800" cy="25069800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33375600" y="5867400"/>
            <a:ext cx="10058400" cy="923330"/>
          </a:xfrm>
          <a:prstGeom prst="rect">
            <a:avLst/>
          </a:prstGeom>
          <a:solidFill>
            <a:srgbClr val="FFFFFF"/>
          </a:solidFill>
          <a:ln w="6667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venir Book"/>
                <a:cs typeface="Avenir Book"/>
              </a:rPr>
              <a:t>The NE Pacific Cruise</a:t>
            </a:r>
            <a:endParaRPr lang="en-US" sz="5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11887200" y="16468130"/>
            <a:ext cx="10058400" cy="923330"/>
          </a:xfrm>
          <a:prstGeom prst="rect">
            <a:avLst/>
          </a:prstGeom>
          <a:solidFill>
            <a:srgbClr val="FFFFFF"/>
          </a:solidFill>
          <a:ln w="6667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venir Book"/>
                <a:cs typeface="Avenir Book"/>
              </a:rPr>
              <a:t>Timeline </a:t>
            </a:r>
            <a:endParaRPr lang="en-US" sz="5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887200" y="17678400"/>
            <a:ext cx="10058400" cy="6172200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1963400" y="17687330"/>
            <a:ext cx="10058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  <a:latin typeface="Avenir Book"/>
                <a:cs typeface="Avenir Book"/>
              </a:rPr>
              <a:t>EXPORTS Field Program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… </a:t>
            </a:r>
            <a:r>
              <a:rPr lang="en-US" sz="2000" dirty="0">
                <a:latin typeface="Avenir Book"/>
                <a:cs typeface="Avenir Book"/>
              </a:rPr>
              <a:t>requires multiple ships (process, survey and vehicle launch/retrieval), autonomous platforms (gliders and floats</a:t>
            </a:r>
            <a:r>
              <a:rPr lang="en-US" sz="2000" dirty="0" smtClean="0">
                <a:latin typeface="Avenir Book"/>
                <a:cs typeface="Avenir Book"/>
              </a:rPr>
              <a:t>)</a:t>
            </a:r>
            <a:r>
              <a:rPr lang="en-US" sz="2000" dirty="0">
                <a:latin typeface="Avenir Book"/>
                <a:cs typeface="Avenir Book"/>
              </a:rPr>
              <a:t> </a:t>
            </a:r>
            <a:r>
              <a:rPr lang="en-US" sz="2000" dirty="0" smtClean="0">
                <a:latin typeface="Avenir Book"/>
                <a:cs typeface="Avenir Book"/>
              </a:rPr>
              <a:t>within </a:t>
            </a:r>
            <a:r>
              <a:rPr lang="en-US" sz="2000" dirty="0">
                <a:latin typeface="Avenir Book"/>
                <a:cs typeface="Avenir Book"/>
              </a:rPr>
              <a:t>a framework of remote sensing and modeling </a:t>
            </a:r>
            <a:r>
              <a:rPr lang="en-US" sz="2000" dirty="0" smtClean="0">
                <a:latin typeface="Avenir Book"/>
                <a:cs typeface="Avenir Book"/>
              </a:rPr>
              <a:t>activities.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04200" y="16002000"/>
            <a:ext cx="9906000" cy="7240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72"/>
              </a:spcBef>
              <a:defRPr/>
            </a:pPr>
            <a:r>
              <a:rPr lang="en-US" sz="3600" dirty="0" smtClean="0">
                <a:solidFill>
                  <a:srgbClr val="000090"/>
                </a:solidFill>
                <a:latin typeface="Avenir Book"/>
                <a:cs typeface="Avenir Book"/>
              </a:rPr>
              <a:t>A Coordinated Experiment</a:t>
            </a:r>
            <a:endParaRPr lang="en-US" sz="3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pPr marL="457200" indent="-457200">
              <a:spcBef>
                <a:spcPts val="300"/>
              </a:spcBef>
              <a:buFont typeface="Arial"/>
              <a:buChar char="•"/>
            </a:pPr>
            <a:r>
              <a:rPr lang="en-US" sz="3200" dirty="0">
                <a:latin typeface="Avenir Book"/>
                <a:cs typeface="Avenir Book"/>
              </a:rPr>
              <a:t>A </a:t>
            </a:r>
            <a:r>
              <a:rPr lang="en-US" sz="3200" b="1" u="sng" dirty="0">
                <a:latin typeface="Avenir Book"/>
                <a:cs typeface="Avenir Book"/>
              </a:rPr>
              <a:t>process ship</a:t>
            </a:r>
            <a:r>
              <a:rPr lang="en-US" sz="3200" u="sng" dirty="0">
                <a:latin typeface="Avenir Book"/>
                <a:cs typeface="Avenir Boo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(</a:t>
            </a:r>
            <a:r>
              <a:rPr lang="en-US" sz="3200" i="1" dirty="0" smtClean="0">
                <a:latin typeface="Avenir Book"/>
                <a:cs typeface="Avenir Book"/>
              </a:rPr>
              <a:t>R/V </a:t>
            </a:r>
            <a:r>
              <a:rPr lang="en-US" sz="3200" i="1" dirty="0" err="1" smtClean="0">
                <a:latin typeface="Avenir Book"/>
                <a:cs typeface="Avenir Book"/>
              </a:rPr>
              <a:t>Revelle</a:t>
            </a:r>
            <a:r>
              <a:rPr lang="en-US" sz="3200" dirty="0" smtClean="0">
                <a:latin typeface="Avenir Book"/>
                <a:cs typeface="Avenir Book"/>
              </a:rPr>
              <a:t>) measuring </a:t>
            </a:r>
            <a:r>
              <a:rPr lang="en-US" sz="3200" dirty="0">
                <a:latin typeface="Avenir Book"/>
                <a:cs typeface="Avenir Book"/>
              </a:rPr>
              <a:t>rates and time series of stocks follows a </a:t>
            </a:r>
            <a:r>
              <a:rPr lang="en-US" sz="3200" b="1" u="sng" dirty="0" smtClean="0">
                <a:latin typeface="Avenir Book"/>
                <a:cs typeface="Avenir Book"/>
              </a:rPr>
              <a:t>Lagrangian float </a:t>
            </a:r>
            <a:endParaRPr lang="en-US" sz="3200" b="1" u="sng" dirty="0">
              <a:latin typeface="Avenir Book"/>
              <a:cs typeface="Avenir Book"/>
            </a:endParaRPr>
          </a:p>
          <a:p>
            <a:pPr marL="457200" indent="-457200">
              <a:spcBef>
                <a:spcPts val="300"/>
              </a:spcBef>
              <a:buFont typeface="Arial"/>
              <a:buChar char="•"/>
            </a:pPr>
            <a:r>
              <a:rPr lang="en-US" sz="3200" dirty="0">
                <a:latin typeface="Avenir Book"/>
                <a:cs typeface="Avenir Book"/>
              </a:rPr>
              <a:t>A </a:t>
            </a:r>
            <a:r>
              <a:rPr lang="en-US" sz="3200" b="1" u="sng" dirty="0">
                <a:latin typeface="Avenir Book"/>
                <a:cs typeface="Avenir Book"/>
              </a:rPr>
              <a:t>survey ship</a:t>
            </a:r>
            <a:r>
              <a:rPr lang="en-US" sz="3200" u="sng" dirty="0">
                <a:latin typeface="Avenir Book"/>
                <a:cs typeface="Avenir Boo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(</a:t>
            </a:r>
            <a:r>
              <a:rPr lang="en-US" sz="3200" i="1" dirty="0" smtClean="0">
                <a:latin typeface="Avenir Book"/>
                <a:cs typeface="Avenir Book"/>
              </a:rPr>
              <a:t>R/V Ride</a:t>
            </a:r>
            <a:r>
              <a:rPr lang="en-US" sz="3200" dirty="0" smtClean="0">
                <a:latin typeface="Avenir Book"/>
                <a:cs typeface="Avenir Book"/>
              </a:rPr>
              <a:t>) provides </a:t>
            </a:r>
            <a:r>
              <a:rPr lang="en-US" sz="3200" dirty="0">
                <a:latin typeface="Avenir Book"/>
                <a:cs typeface="Avenir Book"/>
              </a:rPr>
              <a:t>spatial information </a:t>
            </a:r>
            <a:r>
              <a:rPr lang="en-US" sz="3200" dirty="0" smtClean="0">
                <a:latin typeface="Avenir Book"/>
                <a:cs typeface="Avenir Book"/>
              </a:rPr>
              <a:t>of ocean optics &amp; biogeochemistry</a:t>
            </a:r>
            <a:endParaRPr lang="en-US" sz="3200" dirty="0">
              <a:latin typeface="Avenir Book"/>
              <a:cs typeface="Avenir Book"/>
            </a:endParaRPr>
          </a:p>
          <a:p>
            <a:pPr marL="457200" indent="-457200">
              <a:spcBef>
                <a:spcPts val="300"/>
              </a:spcBef>
              <a:buFont typeface="Arial"/>
              <a:buChar char="•"/>
            </a:pPr>
            <a:r>
              <a:rPr lang="en-US" sz="3200" b="1" dirty="0" smtClean="0">
                <a:latin typeface="Avenir Book"/>
                <a:cs typeface="Avenir Book"/>
              </a:rPr>
              <a:t>An </a:t>
            </a:r>
            <a:r>
              <a:rPr lang="en-US" sz="3200" b="1" u="sng" dirty="0" smtClean="0">
                <a:latin typeface="Avenir Book"/>
                <a:cs typeface="Avenir Book"/>
              </a:rPr>
              <a:t>autonomous</a:t>
            </a:r>
            <a:r>
              <a:rPr lang="en-US" sz="3200" u="sng" dirty="0" smtClean="0">
                <a:latin typeface="Avenir Book"/>
                <a:cs typeface="Avenir Book"/>
              </a:rPr>
              <a:t> </a:t>
            </a:r>
            <a:r>
              <a:rPr lang="en-US" sz="3200" b="1" u="sng" dirty="0" smtClean="0">
                <a:latin typeface="Avenir Book"/>
                <a:cs typeface="Avenir Book"/>
              </a:rPr>
              <a:t>glider</a:t>
            </a:r>
            <a:r>
              <a:rPr lang="en-US" sz="3200" u="sng" dirty="0" smtClean="0">
                <a:latin typeface="Avenir Book"/>
                <a:cs typeface="Avenir Boo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will survey</a:t>
            </a:r>
            <a:r>
              <a:rPr lang="en-US" sz="3200" b="1" dirty="0" smtClean="0">
                <a:latin typeface="Avenir Book"/>
                <a:cs typeface="Avenir Book"/>
              </a:rPr>
              <a:t> </a:t>
            </a:r>
            <a:r>
              <a:rPr lang="en-US" sz="3200" dirty="0">
                <a:latin typeface="Avenir Book"/>
                <a:cs typeface="Avenir Book"/>
              </a:rPr>
              <a:t>about the </a:t>
            </a:r>
            <a:r>
              <a:rPr lang="en-US" sz="3200" dirty="0" smtClean="0">
                <a:latin typeface="Avenir Book"/>
                <a:cs typeface="Avenir Book"/>
              </a:rPr>
              <a:t>process </a:t>
            </a:r>
            <a:r>
              <a:rPr lang="en-US" sz="3200" dirty="0" smtClean="0">
                <a:latin typeface="Avenir Book"/>
                <a:cs typeface="Avenir Book"/>
              </a:rPr>
              <a:t>ship and a </a:t>
            </a:r>
            <a:r>
              <a:rPr lang="en-US" sz="3200" b="1" u="sng" dirty="0" err="1" smtClean="0">
                <a:latin typeface="Avenir Book"/>
                <a:cs typeface="Avenir Book"/>
              </a:rPr>
              <a:t>BioArgo</a:t>
            </a:r>
            <a:r>
              <a:rPr lang="en-US" sz="3200" b="1" u="sng" dirty="0" smtClean="0">
                <a:latin typeface="Avenir Book"/>
                <a:cs typeface="Avenir Book"/>
              </a:rPr>
              <a:t> float </a:t>
            </a:r>
            <a:r>
              <a:rPr lang="en-US" sz="3200" dirty="0" smtClean="0">
                <a:latin typeface="Avenir Book"/>
                <a:cs typeface="Avenir Book"/>
              </a:rPr>
              <a:t>will provide a long-term perspective </a:t>
            </a:r>
          </a:p>
          <a:p>
            <a:pPr marL="457200" indent="-457200">
              <a:spcBef>
                <a:spcPts val="300"/>
              </a:spcBef>
              <a:buFont typeface="Arial"/>
              <a:buChar char="•"/>
            </a:pPr>
            <a:r>
              <a:rPr lang="en-US" sz="3200" dirty="0" smtClean="0">
                <a:latin typeface="Avenir Book"/>
                <a:cs typeface="Avenir Book"/>
              </a:rPr>
              <a:t>Coordinated sampling plan </a:t>
            </a:r>
            <a:r>
              <a:rPr lang="en-US" sz="3200" dirty="0" smtClean="0">
                <a:latin typeface="Avenir Book"/>
                <a:cs typeface="Avenir Book"/>
              </a:rPr>
              <a:t>enables </a:t>
            </a:r>
            <a:r>
              <a:rPr lang="en-US" sz="3200" dirty="0">
                <a:latin typeface="Avenir Book"/>
                <a:cs typeface="Avenir Book"/>
              </a:rPr>
              <a:t>all export pathways </a:t>
            </a:r>
            <a:r>
              <a:rPr lang="en-US" sz="3200" dirty="0" smtClean="0">
                <a:latin typeface="Avenir Book"/>
                <a:cs typeface="Avenir Book"/>
              </a:rPr>
              <a:t>to be quantified along with the data needed predict them from satellite observations</a:t>
            </a:r>
          </a:p>
          <a:p>
            <a:pPr marL="457200" indent="-457200">
              <a:spcBef>
                <a:spcPts val="300"/>
              </a:spcBef>
              <a:buFont typeface="Arial"/>
              <a:buChar char="•"/>
            </a:pPr>
            <a:r>
              <a:rPr lang="en-US" sz="3200" dirty="0" smtClean="0">
                <a:latin typeface="Avenir Book"/>
                <a:cs typeface="Avenir Book"/>
              </a:rPr>
              <a:t>See </a:t>
            </a:r>
            <a:r>
              <a:rPr lang="en-US" sz="3200" dirty="0" smtClean="0">
                <a:solidFill>
                  <a:srgbClr val="FF0000"/>
                </a:solidFill>
                <a:latin typeface="Avenir Book"/>
                <a:cs typeface="Avenir Book"/>
              </a:rPr>
              <a:t>EXPORTS Field Science Team </a:t>
            </a:r>
            <a:r>
              <a:rPr lang="en-US" sz="3200" dirty="0" smtClean="0">
                <a:latin typeface="Avenir Book"/>
                <a:cs typeface="Avenir Book"/>
              </a:rPr>
              <a:t>table on the left for further details on measurements to be made</a:t>
            </a:r>
          </a:p>
          <a:p>
            <a:endParaRPr lang="en-US" sz="3200" dirty="0">
              <a:latin typeface="Avenir Book"/>
              <a:cs typeface="Avenir Book"/>
            </a:endParaRPr>
          </a:p>
        </p:txBody>
      </p:sp>
      <p:pic>
        <p:nvPicPr>
          <p:cNvPr id="5" name="Picture 4" descr="meatb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400" y="3124200"/>
            <a:ext cx="2870200" cy="21590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450331"/>
              </p:ext>
            </p:extLst>
          </p:nvPr>
        </p:nvGraphicFramePr>
        <p:xfrm>
          <a:off x="22402800" y="7162800"/>
          <a:ext cx="10439400" cy="24353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666096"/>
                <a:gridCol w="5773304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6"/>
                          </a:solidFill>
                          <a:effectLst/>
                          <a:latin typeface="Avenir Book"/>
                          <a:cs typeface="Avenir Book"/>
                        </a:rPr>
                        <a:t>Project </a:t>
                      </a:r>
                      <a:r>
                        <a:rPr lang="en-US" sz="3200" b="1" dirty="0" smtClean="0">
                          <a:solidFill>
                            <a:schemeClr val="accent6"/>
                          </a:solidFill>
                          <a:effectLst/>
                          <a:latin typeface="Avenir Book"/>
                          <a:cs typeface="Avenir Book"/>
                        </a:rPr>
                        <a:t>Investigators</a:t>
                      </a:r>
                      <a:endParaRPr lang="en-US" sz="3200" b="1" dirty="0">
                        <a:solidFill>
                          <a:schemeClr val="accent6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accent6"/>
                          </a:solidFill>
                          <a:effectLst/>
                          <a:latin typeface="Avenir Book"/>
                          <a:cs typeface="Avenir Book"/>
                        </a:rPr>
                        <a:t>Measurements &amp; Platform</a:t>
                      </a:r>
                      <a:endParaRPr lang="en-US" sz="3200" b="1" dirty="0">
                        <a:solidFill>
                          <a:schemeClr val="accent6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Michael Behrenfeld (OSU)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, Emmanuel Boss 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(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UMaine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), Jason Graff (OSU), Lionel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Guidi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(LOV), Kim Halsey (OSU), &amp; Lee Karp-Boss 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(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UMaine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)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Phytoplankton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Biomass, Community Composition &amp; Rates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Particle / Aggregate Size Distribution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IOP &amp; AOP UW &amp; Profiling 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Process Ship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Ken Buesseler (WHOI)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, Claudia Benitez-Nelson (USC) &amp; Laure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Resplandy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(Princeton)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Thorium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-234 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Export 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&amp; 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Fractionated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Pumping from 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Survey Ship 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Submesoscale 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Phys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-BGC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Modeling 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Craig Carlson (UCSB)</a:t>
                      </a: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&amp; Dennis Hansell (RSMAS)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DOC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on both ships 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DOM Quality &amp; Bioavailability &amp; Bacterial 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Production 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on Process Ship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Meg </a:t>
                      </a:r>
                      <a:r>
                        <a:rPr lang="en-US" sz="2500" u="sng" dirty="0" err="1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Estapa</a:t>
                      </a: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(Skidmore)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, Ken Buesseler (WHOI), Colleen Durkin (MLML) &amp; Melissa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Omand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(URI)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Neutrally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&amp; Surface Tethered Sediment Trap Fluxes 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Wirewalker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Autonomous Profiler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Deploy from Process Ship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Craig Lee (UW)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, Eric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D’Asaro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(UW), David Nicholson (WHOI), Melissa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Omand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(URI), Mary Jane Perry (self) &amp; Andrew Thompson (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CalTech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)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Lagrangian Float &amp; 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Seaglider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deployment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&amp; analyses 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Reference frame for Process Ship &amp; ~6 month temporal context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Construct sensor-based BGC proxies 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Adrian Marchetti (UNC)</a:t>
                      </a: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, Nicolas Cassar (Duke) &amp; Scott Gifford (UNC)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NCP via O</a:t>
                      </a:r>
                      <a:r>
                        <a:rPr lang="en-US" sz="2500" baseline="-250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2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/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Ar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(Both Ships)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New &amp; 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regen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PP and community &amp; bacterial respiration (Process Ship)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18S/16S 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rDNA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community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structure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Metagenomics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phyto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physiology</a:t>
                      </a:r>
                      <a:endParaRPr lang="en-US" sz="2500" dirty="0" smtClean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Susanne Menden-Deuer (URI)</a:t>
                      </a: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&amp; Tatiana Rynearson (URI)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Phyto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growth &amp; µZoo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grazing rates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Phyto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/ 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µZoo taxonomic composition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MacroZoo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gut content grazing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Process ship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Collin </a:t>
                      </a:r>
                      <a:r>
                        <a:rPr lang="en-US" sz="2500" u="sng" dirty="0" err="1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Roesler</a:t>
                      </a: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(Bowdoin)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&amp; Heidi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Sosik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(WHOI)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Underway size-fractionated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IOPs &amp; hyperspectral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reflectance spectra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Single cell imaging &amp; enumeration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Survey Ship</a:t>
                      </a:r>
                      <a:endParaRPr lang="en-US" sz="2500" baseline="0" dirty="0" smtClean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David Siegel (UCSB)</a:t>
                      </a: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, Adrian Burd (UGA), Andrew McDonnell (UAF), Norm Nelson (UCSB) &amp; Uta Passow (UCSB)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In situ particle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size spectra 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using 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LISST &amp; UVP (Both Ships)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Marine snow 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characterization (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Process Ship)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Core hydrographic analyses (Both Ships)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Aggregate dynamics modeling</a:t>
                      </a:r>
                      <a:endParaRPr lang="en-US" sz="2500" baseline="0" dirty="0" smtClean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Deborah Steinberg (VIMS)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&amp; Amy Maas (BIOS)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Zooplankton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a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bundance, respiration &amp; fecal pellet production 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(Process Ship)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Quantify export by zoop migration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MOCNESS, UVP &amp; acoustics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Xiaodong Zhang (UND)</a:t>
                      </a: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, Deric Gray (NRL), Lionel Guidi (LOV) &amp; Yannick Huot (Sherbrooke)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Particle s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ize &amp; density distributions from 20 nm to 2 cm via inversion of light scattering &amp; imaging 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data</a:t>
                      </a:r>
                      <a:endParaRPr lang="en-US" sz="2500" baseline="0" dirty="0" smtClean="0">
                        <a:solidFill>
                          <a:schemeClr val="tx1"/>
                        </a:solidFill>
                        <a:effectLst/>
                        <a:latin typeface="Avenir Book"/>
                        <a:cs typeface="Avenir Book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Survey Ship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Bethany Jenkins (URI)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, Mark Brzezinski (UCSB) &amp; Kristen Buck (USF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)*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Diatom growth w/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nutrient additions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Uptake of Fe/NO</a:t>
                      </a:r>
                      <a:r>
                        <a:rPr lang="en-US" sz="2500" baseline="-250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3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/Si &amp; NPP by size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Cellular Si deposition rates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Metatranscriptomic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metabolism proxies (all on Process Ship)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Ben Van Mooy (WHOI)</a:t>
                      </a: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*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Lipidomics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of sinking &amp; suspended particles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(samples from Process Ship)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0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Andrea </a:t>
                      </a:r>
                      <a:r>
                        <a:rPr lang="en-US" sz="2500" u="sng" dirty="0" err="1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Fassbender</a:t>
                      </a:r>
                      <a:r>
                        <a:rPr lang="en-US" sz="2500" u="sng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 (MBARI)</a:t>
                      </a:r>
                      <a:r>
                        <a:rPr lang="en-US" sz="2500" baseline="300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*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Biogeochemical 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Profiling 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Floats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cs typeface="Avenir Book"/>
                        </a:rPr>
                        <a:t>Continue Station P long-term record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26600" y="31618535"/>
            <a:ext cx="6052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Project recommended for funding by NSF</a:t>
            </a:r>
            <a:endParaRPr lang="en-US" sz="2400" dirty="0"/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11887200" y="24146470"/>
            <a:ext cx="9906000" cy="923330"/>
          </a:xfrm>
          <a:prstGeom prst="rect">
            <a:avLst/>
          </a:prstGeom>
          <a:solidFill>
            <a:srgbClr val="FFFFFF"/>
          </a:solidFill>
          <a:ln w="6667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venir Book"/>
                <a:cs typeface="Avenir Book"/>
              </a:rPr>
              <a:t>EXPORTS </a:t>
            </a:r>
            <a:r>
              <a:rPr lang="en-US" sz="5400" dirty="0" smtClean="0">
                <a:solidFill>
                  <a:srgbClr val="FF0000"/>
                </a:solidFill>
                <a:latin typeface="Avenir Book"/>
                <a:cs typeface="Avenir Book"/>
              </a:rPr>
              <a:t>Field Science </a:t>
            </a:r>
            <a:r>
              <a:rPr lang="en-US" sz="5400" dirty="0" smtClean="0">
                <a:solidFill>
                  <a:srgbClr val="FF0000"/>
                </a:solidFill>
                <a:latin typeface="Avenir Book"/>
                <a:cs typeface="Avenir Book"/>
              </a:rPr>
              <a:t>Team</a:t>
            </a:r>
            <a:endParaRPr lang="en-US" sz="5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887200" y="25222200"/>
            <a:ext cx="9906000" cy="6934200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38400"/>
            <a:ext cx="2782692" cy="2908300"/>
          </a:xfrm>
          <a:prstGeom prst="rect">
            <a:avLst/>
          </a:prstGeom>
        </p:spPr>
      </p:pic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762000" y="21421130"/>
            <a:ext cx="10668000" cy="923330"/>
          </a:xfrm>
          <a:prstGeom prst="rect">
            <a:avLst/>
          </a:prstGeom>
          <a:solidFill>
            <a:srgbClr val="FFFFFF"/>
          </a:solidFill>
          <a:ln w="6667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venir Book"/>
                <a:cs typeface="Avenir Book"/>
              </a:rPr>
              <a:t>Focus on Pathways</a:t>
            </a:r>
            <a:endParaRPr lang="en-US" sz="5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2000" y="22631400"/>
            <a:ext cx="10668000" cy="9516070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914400" y="7160765"/>
            <a:ext cx="10363200" cy="777443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 smtClean="0">
                <a:solidFill>
                  <a:srgbClr val="000090"/>
                </a:solidFill>
                <a:latin typeface="Avenir Book"/>
                <a:cs typeface="Avenir Book"/>
              </a:rPr>
              <a:t>EXPORTS’s </a:t>
            </a:r>
            <a:r>
              <a:rPr lang="en-US" sz="4000" u="sng" dirty="0" smtClean="0">
                <a:solidFill>
                  <a:srgbClr val="000090"/>
                </a:solidFill>
                <a:latin typeface="Avenir Book"/>
                <a:cs typeface="Avenir Book"/>
              </a:rPr>
              <a:t>goal</a:t>
            </a:r>
            <a:r>
              <a:rPr lang="en-US" sz="4000" dirty="0" smtClean="0">
                <a:solidFill>
                  <a:srgbClr val="000090"/>
                </a:solidFill>
                <a:latin typeface="Avenir Book"/>
                <a:cs typeface="Avenir Book"/>
              </a:rPr>
              <a:t> is to </a:t>
            </a:r>
            <a:r>
              <a:rPr lang="en-US" sz="4000" dirty="0" smtClean="0">
                <a:solidFill>
                  <a:srgbClr val="000090"/>
                </a:solidFill>
                <a:latin typeface="Avenir Book"/>
                <a:cs typeface="Avenir Book"/>
              </a:rPr>
              <a:t>improve predictions of </a:t>
            </a:r>
            <a:r>
              <a:rPr lang="en-US" sz="4000" dirty="0">
                <a:solidFill>
                  <a:srgbClr val="000090"/>
                </a:solidFill>
                <a:latin typeface="Avenir Book"/>
                <a:cs typeface="Avenir Book"/>
              </a:rPr>
              <a:t>the </a:t>
            </a:r>
            <a:r>
              <a:rPr lang="en-US" sz="4000" dirty="0" smtClean="0">
                <a:solidFill>
                  <a:srgbClr val="000090"/>
                </a:solidFill>
                <a:latin typeface="Avenir Book"/>
                <a:cs typeface="Avenir Book"/>
              </a:rPr>
              <a:t>export and fate of </a:t>
            </a:r>
            <a:r>
              <a:rPr lang="en-US" sz="4000" dirty="0">
                <a:solidFill>
                  <a:srgbClr val="000090"/>
                </a:solidFill>
                <a:latin typeface="Avenir Book"/>
                <a:cs typeface="Avenir Book"/>
              </a:rPr>
              <a:t>ocean NPP </a:t>
            </a:r>
            <a:r>
              <a:rPr lang="en-US" sz="4000" dirty="0" smtClean="0">
                <a:solidFill>
                  <a:srgbClr val="000090"/>
                </a:solidFill>
                <a:latin typeface="Avenir Book"/>
                <a:cs typeface="Avenir Book"/>
              </a:rPr>
              <a:t>using satellite </a:t>
            </a:r>
            <a:r>
              <a:rPr lang="en-US" sz="4000" dirty="0" smtClean="0">
                <a:solidFill>
                  <a:srgbClr val="000090"/>
                </a:solidFill>
                <a:latin typeface="Avenir Book"/>
                <a:cs typeface="Avenir Book"/>
              </a:rPr>
              <a:t>data and numerical models. </a:t>
            </a:r>
            <a:endParaRPr lang="en-US" sz="3200" i="1" dirty="0">
              <a:latin typeface="Avenir Book"/>
              <a:cs typeface="Avenir Book"/>
            </a:endParaRPr>
          </a:p>
          <a:p>
            <a:pPr lvl="1" eaLnBrk="1" hangingPunct="1">
              <a:spcBef>
                <a:spcPts val="800"/>
              </a:spcBef>
              <a:defRPr/>
            </a:pPr>
            <a:r>
              <a:rPr lang="en-US" sz="3200" i="1" dirty="0">
                <a:latin typeface="Avenir Book"/>
                <a:cs typeface="Avenir Book"/>
              </a:rPr>
              <a:t>Advances in remote sensing, genomics, in situ imaging &amp; autonomous tools make achieving this goal possible</a:t>
            </a:r>
          </a:p>
          <a:p>
            <a:pPr lvl="1" eaLnBrk="1" hangingPunct="1">
              <a:spcBef>
                <a:spcPts val="800"/>
              </a:spcBef>
              <a:defRPr/>
            </a:pPr>
            <a:r>
              <a:rPr lang="en-US" sz="3200" i="1" dirty="0">
                <a:latin typeface="Avenir Book"/>
                <a:cs typeface="Avenir Book"/>
              </a:rPr>
              <a:t>EXPORTS’ focus is on the </a:t>
            </a:r>
            <a:r>
              <a:rPr lang="en-US" sz="3200" i="1" dirty="0" smtClean="0">
                <a:latin typeface="Avenir Book"/>
                <a:cs typeface="Avenir Book"/>
              </a:rPr>
              <a:t>quantifying the export pathways </a:t>
            </a:r>
            <a:r>
              <a:rPr lang="en-US" sz="3200" i="1" dirty="0">
                <a:latin typeface="Avenir Book"/>
                <a:cs typeface="Avenir Book"/>
              </a:rPr>
              <a:t>of </a:t>
            </a:r>
            <a:r>
              <a:rPr lang="en-US" sz="3200" i="1" dirty="0" smtClean="0">
                <a:latin typeface="Avenir Book"/>
                <a:cs typeface="Avenir Book"/>
              </a:rPr>
              <a:t>upper ocean NPP over a range of biogeochemical states </a:t>
            </a:r>
            <a:endParaRPr lang="en-US" sz="3200" i="1" dirty="0">
              <a:latin typeface="Avenir Book"/>
              <a:cs typeface="Avenir Book"/>
            </a:endParaRPr>
          </a:p>
          <a:p>
            <a:pPr>
              <a:spcBef>
                <a:spcPts val="1400"/>
              </a:spcBef>
            </a:pPr>
            <a:r>
              <a:rPr lang="en-US" sz="4000" b="1" u="sng" dirty="0" smtClean="0">
                <a:solidFill>
                  <a:srgbClr val="000090"/>
                </a:solidFill>
                <a:latin typeface="Avenir Book"/>
                <a:cs typeface="Avenir Book"/>
              </a:rPr>
              <a:t>Hypothesis</a:t>
            </a:r>
            <a:r>
              <a:rPr lang="en-US" sz="4000" b="1" dirty="0" smtClean="0">
                <a:solidFill>
                  <a:srgbClr val="000090"/>
                </a:solidFill>
                <a:latin typeface="Avenir Book"/>
                <a:cs typeface="Avenir Book"/>
              </a:rPr>
              <a:t>:</a:t>
            </a:r>
            <a:r>
              <a:rPr lang="en-US" sz="4000" b="1" dirty="0" smtClean="0">
                <a:latin typeface="Avenir Book"/>
                <a:cs typeface="Avenir Book"/>
              </a:rPr>
              <a:t> </a:t>
            </a:r>
            <a:r>
              <a:rPr lang="en-US" sz="3600" dirty="0" smtClean="0"/>
              <a:t>Carbon </a:t>
            </a:r>
            <a:r>
              <a:rPr lang="en-US" sz="3600" dirty="0" smtClean="0"/>
              <a:t>export from the euphotic zone and its fate within the twilight zone can be predicted knowing characteristics of the surface ocean ecosystem.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85821" y="23952414"/>
            <a:ext cx="1846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7400" y="18803464"/>
            <a:ext cx="6477000" cy="5047136"/>
          </a:xfrm>
          <a:prstGeom prst="rect">
            <a:avLst/>
          </a:prstGeom>
        </p:spPr>
      </p:pic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11811000" y="5885260"/>
            <a:ext cx="10130763" cy="923330"/>
          </a:xfrm>
          <a:prstGeom prst="rect">
            <a:avLst/>
          </a:prstGeom>
          <a:solidFill>
            <a:srgbClr val="FFFFFF"/>
          </a:solidFill>
          <a:ln w="6667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venir Book"/>
                <a:cs typeface="Avenir Book"/>
              </a:rPr>
              <a:t>Overall Project Plans</a:t>
            </a:r>
            <a:endParaRPr lang="en-US" sz="5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887200" y="7095530"/>
            <a:ext cx="10058400" cy="8991600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11963400" y="7171730"/>
            <a:ext cx="9829800" cy="8833188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 smtClean="0">
                <a:solidFill>
                  <a:srgbClr val="000090"/>
                </a:solidFill>
                <a:latin typeface="Avenir Book"/>
                <a:cs typeface="Avenir Book"/>
              </a:rPr>
              <a:t>NASA is planning </a:t>
            </a:r>
            <a:r>
              <a:rPr lang="en-US" sz="4000" dirty="0">
                <a:solidFill>
                  <a:srgbClr val="000090"/>
                </a:solidFill>
                <a:latin typeface="Avenir Book"/>
                <a:cs typeface="Avenir Book"/>
              </a:rPr>
              <a:t>a two cruise field program followed by a modeling and synthesis </a:t>
            </a:r>
            <a:r>
              <a:rPr lang="en-US" sz="4000" dirty="0" smtClean="0">
                <a:solidFill>
                  <a:srgbClr val="000090"/>
                </a:solidFill>
                <a:latin typeface="Avenir Book"/>
                <a:cs typeface="Avenir Book"/>
              </a:rPr>
              <a:t>phase</a:t>
            </a:r>
            <a:endParaRPr lang="en-US" sz="3200" i="1" dirty="0" smtClean="0">
              <a:latin typeface="Avenir Book"/>
              <a:cs typeface="Avenir Book"/>
            </a:endParaRPr>
          </a:p>
          <a:p>
            <a:pPr lvl="1" eaLnBrk="1" hangingPunct="1">
              <a:spcBef>
                <a:spcPts val="900"/>
              </a:spcBef>
              <a:defRPr/>
            </a:pPr>
            <a:r>
              <a:rPr lang="en-US" sz="3200" i="1" dirty="0" smtClean="0">
                <a:latin typeface="Avenir Book"/>
                <a:cs typeface="Avenir Book"/>
              </a:rPr>
              <a:t>The first phase for the EXPORTS field science team has been competed by NASA</a:t>
            </a:r>
          </a:p>
          <a:p>
            <a:pPr lvl="1" eaLnBrk="1" hangingPunct="1">
              <a:spcBef>
                <a:spcPts val="900"/>
              </a:spcBef>
              <a:defRPr/>
            </a:pPr>
            <a:r>
              <a:rPr lang="en-US" sz="3200" i="1" dirty="0" smtClean="0">
                <a:latin typeface="Avenir Book"/>
                <a:cs typeface="Avenir Book"/>
              </a:rPr>
              <a:t>NSF has recommended several additional projects for support</a:t>
            </a:r>
            <a:endParaRPr lang="en-US" sz="3200" i="1" dirty="0" smtClean="0">
              <a:latin typeface="Avenir Book"/>
              <a:cs typeface="Avenir Book"/>
            </a:endParaRPr>
          </a:p>
          <a:p>
            <a:pPr lvl="1" eaLnBrk="1" hangingPunct="1">
              <a:spcBef>
                <a:spcPts val="900"/>
              </a:spcBef>
              <a:defRPr/>
            </a:pPr>
            <a:endParaRPr lang="en-US" sz="3200" i="1" dirty="0" smtClean="0">
              <a:latin typeface="Avenir Book"/>
              <a:cs typeface="Avenir Book"/>
            </a:endParaRPr>
          </a:p>
          <a:p>
            <a:pPr lvl="1" eaLnBrk="1" hangingPunct="1">
              <a:spcBef>
                <a:spcPts val="900"/>
              </a:spcBef>
              <a:defRPr/>
            </a:pPr>
            <a:endParaRPr lang="en-US" sz="3200" i="1" dirty="0">
              <a:latin typeface="Avenir Book"/>
              <a:cs typeface="Avenir Book"/>
            </a:endParaRPr>
          </a:p>
          <a:p>
            <a:pPr lvl="1" eaLnBrk="1" hangingPunct="1">
              <a:spcBef>
                <a:spcPts val="900"/>
              </a:spcBef>
              <a:defRPr/>
            </a:pPr>
            <a:endParaRPr lang="en-US" sz="2800" i="1" dirty="0" smtClean="0">
              <a:latin typeface="Avenir Book"/>
              <a:cs typeface="Avenir Book"/>
            </a:endParaRPr>
          </a:p>
          <a:p>
            <a:pPr lvl="1" eaLnBrk="1" hangingPunct="1">
              <a:spcBef>
                <a:spcPts val="900"/>
              </a:spcBef>
              <a:defRPr/>
            </a:pPr>
            <a:endParaRPr lang="en-US" sz="4000" i="1" dirty="0" smtClean="0">
              <a:latin typeface="Avenir Book"/>
              <a:cs typeface="Avenir Book"/>
            </a:endParaRPr>
          </a:p>
          <a:p>
            <a:pPr lvl="1" eaLnBrk="1" hangingPunct="1">
              <a:spcBef>
                <a:spcPts val="900"/>
              </a:spcBef>
              <a:defRPr/>
            </a:pPr>
            <a:r>
              <a:rPr lang="en-US" sz="3200" i="1" dirty="0" smtClean="0">
                <a:latin typeface="Avenir Book"/>
                <a:cs typeface="Avenir Book"/>
              </a:rPr>
              <a:t>The first cruise will sail to Station P while a second is planned to sail to the North Atlantic </a:t>
            </a:r>
          </a:p>
          <a:p>
            <a:pPr lvl="1" eaLnBrk="1" hangingPunct="1">
              <a:spcBef>
                <a:spcPts val="900"/>
              </a:spcBef>
              <a:defRPr/>
            </a:pPr>
            <a:r>
              <a:rPr lang="en-US" sz="3200" i="1" dirty="0" smtClean="0">
                <a:latin typeface="Avenir Book"/>
                <a:cs typeface="Avenir Book"/>
              </a:rPr>
              <a:t>A coordinated sampling program </a:t>
            </a:r>
            <a:r>
              <a:rPr lang="en-US" sz="3200" i="1" dirty="0" smtClean="0">
                <a:latin typeface="Avenir Book"/>
                <a:cs typeface="Avenir Book"/>
              </a:rPr>
              <a:t>is planned </a:t>
            </a:r>
            <a:r>
              <a:rPr lang="en-US" sz="3200" i="1" dirty="0" smtClean="0">
                <a:latin typeface="Avenir Book"/>
                <a:cs typeface="Avenir Book"/>
              </a:rPr>
              <a:t>with two ships and several autonomous vehicles</a:t>
            </a:r>
            <a:endParaRPr lang="en-US" sz="3200" i="1" dirty="0">
              <a:latin typeface="Avenir Book"/>
              <a:cs typeface="Avenir Book"/>
            </a:endParaRPr>
          </a:p>
        </p:txBody>
      </p:sp>
      <p:pic>
        <p:nvPicPr>
          <p:cNvPr id="81" name="Picture 8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945130"/>
            <a:ext cx="8763000" cy="89826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1766677" y="32425957"/>
            <a:ext cx="21245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b="1" dirty="0">
                <a:latin typeface="Avenir Book"/>
                <a:cs typeface="Avenir Book"/>
              </a:rPr>
              <a:t>BN14D-1055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10" name="Picture 9" descr="Exports NP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r="2040" b="15884"/>
          <a:stretch/>
        </p:blipFill>
        <p:spPr>
          <a:xfrm>
            <a:off x="34366200" y="10944853"/>
            <a:ext cx="8382000" cy="513334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15392400" y="10752490"/>
            <a:ext cx="2596896" cy="3046692"/>
            <a:chOff x="6096000" y="685800"/>
            <a:chExt cx="2596896" cy="3046692"/>
          </a:xfrm>
        </p:grpSpPr>
        <p:pic>
          <p:nvPicPr>
            <p:cNvPr id="54" name="Picture 53" descr="EXPORTS_StaP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135596"/>
              <a:ext cx="2596896" cy="259689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565438" y="6858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1200" dirty="0" smtClean="0">
                  <a:solidFill>
                    <a:srgbClr val="FF0000"/>
                  </a:solidFill>
                  <a:latin typeface="Arial"/>
                  <a:cs typeface="Arial"/>
                </a:rPr>
                <a:t>Station P</a:t>
              </a:r>
              <a:endParaRPr lang="en-US" sz="2400" b="1" kern="1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7321296" y="1434446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8059400" y="10828690"/>
            <a:ext cx="3454976" cy="3039710"/>
            <a:chOff x="31302" y="685800"/>
            <a:chExt cx="3454976" cy="3039710"/>
          </a:xfrm>
        </p:grpSpPr>
        <p:pic>
          <p:nvPicPr>
            <p:cNvPr id="77" name="Picture 76" descr="Exports_NAt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134710"/>
              <a:ext cx="2590800" cy="259080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31302" y="685800"/>
              <a:ext cx="3454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kern="1200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NAtlantic</a:t>
              </a:r>
              <a:endParaRPr lang="en-US" sz="2400" b="1" kern="1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752600" y="1473572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15800" y="25106325"/>
            <a:ext cx="9428474" cy="6973875"/>
            <a:chOff x="12115800" y="25030125"/>
            <a:chExt cx="9428474" cy="6973875"/>
          </a:xfrm>
        </p:grpSpPr>
        <p:pic>
          <p:nvPicPr>
            <p:cNvPr id="45" name="Picture 44" descr="EXPORTS TEA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5800" y="25030125"/>
              <a:ext cx="9428474" cy="6973875"/>
            </a:xfrm>
            <a:prstGeom prst="rect">
              <a:avLst/>
            </a:prstGeom>
          </p:spPr>
        </p:pic>
        <p:pic>
          <p:nvPicPr>
            <p:cNvPr id="15" name="Picture 14" descr="Ivona-Cetinic-320x358.jpg.pdf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75" t="32899" r="30067" b="30932"/>
            <a:stretch/>
          </p:blipFill>
          <p:spPr>
            <a:xfrm>
              <a:off x="13182600" y="30556201"/>
              <a:ext cx="945970" cy="981394"/>
            </a:xfrm>
            <a:prstGeom prst="rect">
              <a:avLst/>
            </a:prstGeom>
          </p:spPr>
        </p:pic>
      </p:grpSp>
      <p:sp>
        <p:nvSpPr>
          <p:cNvPr id="83" name="Rectangle 82"/>
          <p:cNvSpPr/>
          <p:nvPr/>
        </p:nvSpPr>
        <p:spPr>
          <a:xfrm>
            <a:off x="33604200" y="7315200"/>
            <a:ext cx="9906000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72"/>
              </a:spcBef>
              <a:defRPr/>
            </a:pPr>
            <a:r>
              <a:rPr lang="en-US" sz="3600" dirty="0" smtClean="0">
                <a:solidFill>
                  <a:srgbClr val="000090"/>
                </a:solidFill>
                <a:latin typeface="Avenir Book"/>
                <a:cs typeface="Avenir Book"/>
              </a:rPr>
              <a:t>First cruise will sail </a:t>
            </a:r>
            <a:r>
              <a:rPr lang="en-US" sz="3600" dirty="0">
                <a:solidFill>
                  <a:srgbClr val="000090"/>
                </a:solidFill>
                <a:latin typeface="Avenir Book"/>
                <a:cs typeface="Avenir Book"/>
              </a:rPr>
              <a:t>to Station P (</a:t>
            </a:r>
            <a:r>
              <a:rPr lang="en-US" sz="3600" dirty="0" smtClean="0">
                <a:solidFill>
                  <a:srgbClr val="000090"/>
                </a:solidFill>
                <a:latin typeface="Avenir Book"/>
                <a:cs typeface="Avenir Book"/>
              </a:rPr>
              <a:t>50</a:t>
            </a:r>
            <a:r>
              <a:rPr lang="en-US" sz="3600" baseline="30000" dirty="0" smtClean="0">
                <a:solidFill>
                  <a:srgbClr val="000090"/>
                </a:solidFill>
                <a:latin typeface="Avenir Book"/>
                <a:cs typeface="Avenir Book"/>
              </a:rPr>
              <a:t>o</a:t>
            </a:r>
            <a:r>
              <a:rPr lang="en-US" sz="3600" dirty="0" smtClean="0">
                <a:solidFill>
                  <a:srgbClr val="000090"/>
                </a:solidFill>
                <a:latin typeface="Avenir Book"/>
                <a:cs typeface="Avenir Book"/>
              </a:rPr>
              <a:t>N 145</a:t>
            </a:r>
            <a:r>
              <a:rPr lang="en-US" sz="3600" baseline="30000" dirty="0">
                <a:solidFill>
                  <a:srgbClr val="000090"/>
                </a:solidFill>
                <a:latin typeface="Avenir Book"/>
                <a:cs typeface="Avenir Book"/>
              </a:rPr>
              <a:t>o</a:t>
            </a:r>
            <a:r>
              <a:rPr lang="en-US" sz="3600" dirty="0" smtClean="0">
                <a:solidFill>
                  <a:srgbClr val="000090"/>
                </a:solidFill>
                <a:latin typeface="Avenir Book"/>
                <a:cs typeface="Avenir Book"/>
              </a:rPr>
              <a:t>W</a:t>
            </a:r>
            <a:r>
              <a:rPr lang="en-US" sz="3600" dirty="0">
                <a:solidFill>
                  <a:srgbClr val="000090"/>
                </a:solidFill>
                <a:latin typeface="Avenir Book"/>
                <a:cs typeface="Avenir Book"/>
              </a:rPr>
              <a:t>)</a:t>
            </a:r>
          </a:p>
          <a:p>
            <a:pPr marL="457200" indent="-457200">
              <a:spcBef>
                <a:spcPts val="300"/>
              </a:spcBef>
              <a:buFont typeface="Arial"/>
              <a:buChar char="•"/>
            </a:pPr>
            <a:r>
              <a:rPr lang="en-US" sz="3200" dirty="0" smtClean="0">
                <a:latin typeface="Avenir Book"/>
                <a:cs typeface="Avenir Book"/>
              </a:rPr>
              <a:t>Leverages long-term sampling by Canada’s Line P program, NOAA PMEL’s Ocean Climate Mooring and the OOI global node </a:t>
            </a:r>
          </a:p>
          <a:p>
            <a:pPr marL="457200" indent="-457200">
              <a:spcBef>
                <a:spcPts val="300"/>
              </a:spcBef>
              <a:buFont typeface="Arial"/>
              <a:buChar char="•"/>
            </a:pPr>
            <a:r>
              <a:rPr lang="en-US" sz="3200" dirty="0" smtClean="0">
                <a:latin typeface="Avenir Book"/>
                <a:cs typeface="Avenir Book"/>
              </a:rPr>
              <a:t>Unique site with Fe-limitation for phytoplankton growth &amp; low </a:t>
            </a:r>
            <a:r>
              <a:rPr lang="en-US" sz="3200" dirty="0" err="1" smtClean="0">
                <a:latin typeface="Avenir Book"/>
                <a:cs typeface="Avenir Book"/>
              </a:rPr>
              <a:t>mesoscale</a:t>
            </a:r>
            <a:r>
              <a:rPr lang="en-US" sz="3200" dirty="0" smtClean="0">
                <a:latin typeface="Avenir Book"/>
                <a:cs typeface="Avenir Book"/>
              </a:rPr>
              <a:t> energy levels</a:t>
            </a:r>
          </a:p>
          <a:p>
            <a:pPr marL="457200" indent="-457200">
              <a:spcBef>
                <a:spcPts val="300"/>
              </a:spcBef>
              <a:buFont typeface="Arial"/>
              <a:buChar char="•"/>
            </a:pPr>
            <a:r>
              <a:rPr lang="en-US" sz="3200" dirty="0" smtClean="0">
                <a:latin typeface="Avenir Book"/>
                <a:cs typeface="Avenir Book"/>
              </a:rPr>
              <a:t>R/V </a:t>
            </a:r>
            <a:r>
              <a:rPr lang="en-US" sz="3200" dirty="0" err="1" smtClean="0">
                <a:latin typeface="Avenir Book"/>
                <a:cs typeface="Avenir Book"/>
              </a:rPr>
              <a:t>Revelle</a:t>
            </a:r>
            <a:r>
              <a:rPr lang="en-US" sz="3200" dirty="0" smtClean="0">
                <a:latin typeface="Avenir Book"/>
                <a:cs typeface="Avenir Book"/>
              </a:rPr>
              <a:t> &amp; R/V Ride set sail August 2018 with 27 days of sampling planned</a:t>
            </a:r>
          </a:p>
          <a:p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3375600" y="24384000"/>
            <a:ext cx="10058400" cy="7772400"/>
          </a:xfrm>
          <a:prstGeom prst="rect">
            <a:avLst/>
          </a:prstGeom>
          <a:noFill/>
          <a:ln w="444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33375600" y="23232070"/>
            <a:ext cx="10058400" cy="923330"/>
          </a:xfrm>
          <a:prstGeom prst="rect">
            <a:avLst/>
          </a:prstGeom>
          <a:solidFill>
            <a:srgbClr val="FFFFFF"/>
          </a:solidFill>
          <a:ln w="6667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venir Book"/>
                <a:cs typeface="Avenir Book"/>
              </a:rPr>
              <a:t>On-Going Planning </a:t>
            </a:r>
            <a:endParaRPr lang="en-US" sz="5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3528000" y="24460200"/>
            <a:ext cx="9906000" cy="743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72"/>
              </a:spcBef>
              <a:defRPr/>
            </a:pPr>
            <a:r>
              <a:rPr lang="en-US" sz="3600" dirty="0" smtClean="0">
                <a:solidFill>
                  <a:srgbClr val="000090"/>
                </a:solidFill>
                <a:latin typeface="Avenir Book"/>
                <a:cs typeface="Avenir Book"/>
              </a:rPr>
              <a:t>The Science Team is developing plans for</a:t>
            </a:r>
            <a:r>
              <a:rPr lang="mr-IN" sz="3600" dirty="0" smtClean="0">
                <a:solidFill>
                  <a:srgbClr val="000090"/>
                </a:solidFill>
                <a:latin typeface="Avenir Book"/>
                <a:cs typeface="Avenir Book"/>
              </a:rPr>
              <a:t>…</a:t>
            </a:r>
            <a:endParaRPr lang="en-US" sz="3600" dirty="0">
              <a:solidFill>
                <a:srgbClr val="000090"/>
              </a:solidFill>
              <a:latin typeface="Avenir Book"/>
              <a:cs typeface="Avenir Book"/>
            </a:endParaRP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3200" dirty="0" smtClean="0">
                <a:latin typeface="Avenir Book"/>
                <a:cs typeface="Avenir Book"/>
              </a:rPr>
              <a:t>Each </a:t>
            </a:r>
            <a:r>
              <a:rPr lang="en-US" sz="3200" b="1" u="sng" dirty="0" smtClean="0">
                <a:latin typeface="Avenir Book"/>
                <a:cs typeface="Avenir Book"/>
              </a:rPr>
              <a:t>platform</a:t>
            </a:r>
            <a:r>
              <a:rPr lang="en-US" sz="3200" dirty="0" smtClean="0">
                <a:latin typeface="Avenir Book"/>
                <a:cs typeface="Avenir Book"/>
              </a:rPr>
              <a:t> (</a:t>
            </a:r>
            <a:r>
              <a:rPr lang="en-US" sz="3200" dirty="0">
                <a:latin typeface="Avenir Book"/>
                <a:cs typeface="Avenir Book"/>
              </a:rPr>
              <a:t>ships &amp; AUV</a:t>
            </a:r>
            <a:r>
              <a:rPr lang="en-US" sz="3200" dirty="0" smtClean="0">
                <a:latin typeface="Avenir Book"/>
                <a:cs typeface="Avenir Book"/>
              </a:rPr>
              <a:t>) </a:t>
            </a:r>
          </a:p>
          <a:p>
            <a:pPr lvl="2"/>
            <a:r>
              <a:rPr lang="en-US" sz="3200" dirty="0" smtClean="0">
                <a:latin typeface="Avenir Book"/>
                <a:cs typeface="Avenir Book"/>
              </a:rPr>
              <a:t>-   operational plans for each field component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3200" dirty="0" smtClean="0">
                <a:latin typeface="Avenir Book"/>
                <a:cs typeface="Avenir Book"/>
              </a:rPr>
              <a:t>Each </a:t>
            </a:r>
            <a:r>
              <a:rPr lang="en-US" sz="3200" b="1" u="sng" dirty="0" smtClean="0">
                <a:latin typeface="Avenir Book"/>
                <a:cs typeface="Avenir Book"/>
              </a:rPr>
              <a:t>parameter</a:t>
            </a:r>
            <a:r>
              <a:rPr lang="en-US" sz="3200" dirty="0">
                <a:latin typeface="Avenir Book"/>
                <a:cs typeface="Avenir Boo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group (export pathway, biological rates, </a:t>
            </a:r>
            <a:r>
              <a:rPr lang="en-US" sz="3200" dirty="0">
                <a:latin typeface="Avenir Book"/>
                <a:cs typeface="Avenir Book"/>
              </a:rPr>
              <a:t>optics</a:t>
            </a:r>
            <a:r>
              <a:rPr lang="en-US" sz="3200" dirty="0" smtClean="0">
                <a:latin typeface="Avenir Book"/>
                <a:cs typeface="Avenir Book"/>
              </a:rPr>
              <a:t>, particle composition &amp; BGC stocks)</a:t>
            </a:r>
          </a:p>
          <a:p>
            <a:pPr marL="1371600" lvl="2" indent="-457200">
              <a:buFontTx/>
              <a:buChar char="-"/>
            </a:pPr>
            <a:r>
              <a:rPr lang="en-US" sz="3200" dirty="0" smtClean="0">
                <a:latin typeface="Avenir Book"/>
                <a:cs typeface="Avenir Book"/>
              </a:rPr>
              <a:t>protocol documents for each observable</a:t>
            </a:r>
          </a:p>
          <a:p>
            <a:pPr marL="1371600" lvl="2" indent="-457200">
              <a:buFontTx/>
              <a:buChar char="-"/>
            </a:pPr>
            <a:r>
              <a:rPr lang="en-US" sz="3200" dirty="0" smtClean="0">
                <a:latin typeface="Avenir Book"/>
                <a:cs typeface="Avenir Book"/>
              </a:rPr>
              <a:t>head start on metadata construction as well as fostering intergroup collaboration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3200" b="1" u="sng" dirty="0" smtClean="0">
                <a:latin typeface="Avenir Book"/>
                <a:cs typeface="Avenir Book"/>
              </a:rPr>
              <a:t>situational awareness </a:t>
            </a:r>
          </a:p>
          <a:p>
            <a:pPr marL="1371600" lvl="2" indent="-457200">
              <a:buFontTx/>
              <a:buChar char="-"/>
            </a:pPr>
            <a:r>
              <a:rPr lang="en-US" sz="3200" dirty="0" smtClean="0">
                <a:latin typeface="Avenir Book"/>
                <a:cs typeface="Avenir Book"/>
              </a:rPr>
              <a:t>adaptive sampling &amp; emergency planning</a:t>
            </a:r>
          </a:p>
          <a:p>
            <a:pPr marL="1371600" lvl="2" indent="-457200">
              <a:buFontTx/>
              <a:buChar char="-"/>
            </a:pPr>
            <a:r>
              <a:rPr lang="en-US" sz="3200" dirty="0" err="1">
                <a:latin typeface="Avenir Book"/>
                <a:cs typeface="Avenir Book"/>
              </a:rPr>
              <a:t>i</a:t>
            </a:r>
            <a:r>
              <a:rPr lang="en-US" sz="3200" dirty="0" err="1" smtClean="0">
                <a:latin typeface="Avenir Book"/>
                <a:cs typeface="Avenir Book"/>
              </a:rPr>
              <a:t>nterplatform</a:t>
            </a:r>
            <a:r>
              <a:rPr lang="en-US" sz="3200" dirty="0" smtClean="0">
                <a:latin typeface="Avenir Book"/>
                <a:cs typeface="Avenir Book"/>
              </a:rPr>
              <a:t> communication is critical</a:t>
            </a:r>
            <a:endParaRPr lang="en-US" sz="3200" dirty="0">
              <a:latin typeface="Avenir Book"/>
              <a:cs typeface="Avenir Book"/>
            </a:endParaRP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3200" b="1" u="sng" dirty="0" smtClean="0">
                <a:latin typeface="Avenir Book"/>
                <a:cs typeface="Avenir Book"/>
              </a:rPr>
              <a:t>data / sample management </a:t>
            </a:r>
          </a:p>
          <a:p>
            <a:pPr marL="1371600" lvl="4" indent="-457200">
              <a:spcBef>
                <a:spcPts val="600"/>
              </a:spcBef>
              <a:buFontTx/>
              <a:buChar char="-"/>
            </a:pPr>
            <a:r>
              <a:rPr lang="en-US" sz="3200" dirty="0" smtClean="0">
                <a:latin typeface="Avenir Book"/>
                <a:cs typeface="Avenir Book"/>
              </a:rPr>
              <a:t>Ensure long-term legacy of the field efforts</a:t>
            </a:r>
          </a:p>
          <a:p>
            <a:r>
              <a:rPr lang="en-US" sz="3200" b="1" dirty="0" smtClean="0">
                <a:latin typeface="Avenir Book"/>
                <a:cs typeface="Avenir Book"/>
              </a:rPr>
              <a:t>EXPORTS website </a:t>
            </a:r>
            <a:r>
              <a:rPr lang="en-US" sz="3200" dirty="0" smtClean="0">
                <a:latin typeface="Avenir Book"/>
                <a:cs typeface="Avenir Book"/>
              </a:rPr>
              <a:t>- </a:t>
            </a:r>
            <a:r>
              <a:rPr lang="en-US" sz="3200" b="1" u="sng" dirty="0" err="1" smtClean="0">
                <a:solidFill>
                  <a:srgbClr val="0000FF"/>
                </a:solidFill>
                <a:latin typeface="Avenir Book"/>
                <a:cs typeface="Avenir Book"/>
              </a:rPr>
              <a:t>www.oceanexports.org</a:t>
            </a:r>
            <a:endParaRPr lang="en-US" sz="3200" b="1" u="sng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28848</TotalTime>
  <Words>1165</Words>
  <Application>Microsoft Macintosh PowerPoint</Application>
  <PresentationFormat>Custom</PresentationFormat>
  <Paragraphs>115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EXport Processes in the Ocean from RemoTe Sensing – EXPORTS Status and Plans for its First Cruise to the Northeast Pacific Ocean   David A. Siegel, Ivona Cetinic &amp; the EXPORTS Science Team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 Siegel</cp:lastModifiedBy>
  <cp:revision>199</cp:revision>
  <cp:lastPrinted>2014-02-14T20:06:36Z</cp:lastPrinted>
  <dcterms:created xsi:type="dcterms:W3CDTF">1601-01-01T00:00:00Z</dcterms:created>
  <dcterms:modified xsi:type="dcterms:W3CDTF">2018-02-08T16:33:28Z</dcterms:modified>
</cp:coreProperties>
</file>